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3.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4.xml" ContentType="application/vnd.openxmlformats-officedocument.theme+xml"/>
  <Override PartName="/ppt/tags/tag9.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2.xml" ContentType="application/vnd.openxmlformats-officedocument.presentationml.tags+xml"/>
  <Override PartName="/ppt/notesSlides/notesSlide5.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notesSlides/notesSlide11.xml" ContentType="application/vnd.openxmlformats-officedocument.presentationml.notesSlide+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notesSlides/notesSlide12.xml" ContentType="application/vnd.openxmlformats-officedocument.presentationml.notesSlide+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7b8273dd61f5437a" Type="http://schemas.microsoft.com/office/2007/relationships/ui/extensibility" Target="customUI/customUI14.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75" r:id="rId1"/>
    <p:sldMasterId id="2147483719" r:id="rId2"/>
    <p:sldMasterId id="2147483742" r:id="rId3"/>
    <p:sldMasterId id="2147483764" r:id="rId4"/>
  </p:sldMasterIdLst>
  <p:notesMasterIdLst>
    <p:notesMasterId r:id="rId32"/>
  </p:notesMasterIdLst>
  <p:handoutMasterIdLst>
    <p:handoutMasterId r:id="rId33"/>
  </p:handoutMasterIdLst>
  <p:sldIdLst>
    <p:sldId id="282" r:id="rId5"/>
    <p:sldId id="392" r:id="rId6"/>
    <p:sldId id="594" r:id="rId7"/>
    <p:sldId id="399" r:id="rId8"/>
    <p:sldId id="621" r:id="rId9"/>
    <p:sldId id="584" r:id="rId10"/>
    <p:sldId id="586" r:id="rId11"/>
    <p:sldId id="627" r:id="rId12"/>
    <p:sldId id="577" r:id="rId13"/>
    <p:sldId id="615" r:id="rId14"/>
    <p:sldId id="633" r:id="rId15"/>
    <p:sldId id="629" r:id="rId16"/>
    <p:sldId id="632" r:id="rId17"/>
    <p:sldId id="634" r:id="rId18"/>
    <p:sldId id="609" r:id="rId19"/>
    <p:sldId id="630" r:id="rId20"/>
    <p:sldId id="631" r:id="rId21"/>
    <p:sldId id="393" r:id="rId22"/>
    <p:sldId id="460" r:id="rId23"/>
    <p:sldId id="602" r:id="rId24"/>
    <p:sldId id="600" r:id="rId25"/>
    <p:sldId id="622" r:id="rId26"/>
    <p:sldId id="623" r:id="rId27"/>
    <p:sldId id="624" r:id="rId28"/>
    <p:sldId id="617" r:id="rId29"/>
    <p:sldId id="618" r:id="rId30"/>
    <p:sldId id="619" r:id="rId31"/>
  </p:sldIdLst>
  <p:sldSz cx="9602788" cy="6858000"/>
  <p:notesSz cx="6973888" cy="9236075"/>
  <p:custDataLst>
    <p:tags r:id="rId34"/>
  </p:custDataLst>
  <p:defaultTextStyle>
    <a:defPPr>
      <a:defRPr lang="en-GB"/>
    </a:defPPr>
    <a:lvl1pPr algn="ctr" rtl="0" fontAlgn="base">
      <a:lnSpc>
        <a:spcPct val="86000"/>
      </a:lnSpc>
      <a:spcBef>
        <a:spcPct val="0"/>
      </a:spcBef>
      <a:spcAft>
        <a:spcPct val="0"/>
      </a:spcAft>
      <a:defRPr sz="1000" kern="1200">
        <a:solidFill>
          <a:schemeClr val="tx1"/>
        </a:solidFill>
        <a:latin typeface="Arial" charset="0"/>
        <a:ea typeface="+mn-ea"/>
        <a:cs typeface="+mn-cs"/>
      </a:defRPr>
    </a:lvl1pPr>
    <a:lvl2pPr marL="457200" algn="ctr" rtl="0" fontAlgn="base">
      <a:lnSpc>
        <a:spcPct val="86000"/>
      </a:lnSpc>
      <a:spcBef>
        <a:spcPct val="0"/>
      </a:spcBef>
      <a:spcAft>
        <a:spcPct val="0"/>
      </a:spcAft>
      <a:defRPr sz="1000" kern="1200">
        <a:solidFill>
          <a:schemeClr val="tx1"/>
        </a:solidFill>
        <a:latin typeface="Arial" charset="0"/>
        <a:ea typeface="+mn-ea"/>
        <a:cs typeface="+mn-cs"/>
      </a:defRPr>
    </a:lvl2pPr>
    <a:lvl3pPr marL="914400" algn="ctr" rtl="0" fontAlgn="base">
      <a:lnSpc>
        <a:spcPct val="86000"/>
      </a:lnSpc>
      <a:spcBef>
        <a:spcPct val="0"/>
      </a:spcBef>
      <a:spcAft>
        <a:spcPct val="0"/>
      </a:spcAft>
      <a:defRPr sz="1000" kern="1200">
        <a:solidFill>
          <a:schemeClr val="tx1"/>
        </a:solidFill>
        <a:latin typeface="Arial" charset="0"/>
        <a:ea typeface="+mn-ea"/>
        <a:cs typeface="+mn-cs"/>
      </a:defRPr>
    </a:lvl3pPr>
    <a:lvl4pPr marL="1371600" algn="ctr" rtl="0" fontAlgn="base">
      <a:lnSpc>
        <a:spcPct val="86000"/>
      </a:lnSpc>
      <a:spcBef>
        <a:spcPct val="0"/>
      </a:spcBef>
      <a:spcAft>
        <a:spcPct val="0"/>
      </a:spcAft>
      <a:defRPr sz="1000" kern="1200">
        <a:solidFill>
          <a:schemeClr val="tx1"/>
        </a:solidFill>
        <a:latin typeface="Arial" charset="0"/>
        <a:ea typeface="+mn-ea"/>
        <a:cs typeface="+mn-cs"/>
      </a:defRPr>
    </a:lvl4pPr>
    <a:lvl5pPr marL="1828800" algn="ctr" rtl="0" fontAlgn="base">
      <a:lnSpc>
        <a:spcPct val="86000"/>
      </a:lnSpc>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3F6F1A25-2C0F-43F7-BE93-3722D4D373E3}">
          <p14:sldIdLst>
            <p14:sldId id="282"/>
            <p14:sldId id="392"/>
            <p14:sldId id="594"/>
            <p14:sldId id="399"/>
            <p14:sldId id="621"/>
            <p14:sldId id="584"/>
            <p14:sldId id="586"/>
            <p14:sldId id="627"/>
            <p14:sldId id="577"/>
            <p14:sldId id="615"/>
            <p14:sldId id="633"/>
            <p14:sldId id="629"/>
            <p14:sldId id="632"/>
            <p14:sldId id="634"/>
            <p14:sldId id="609"/>
            <p14:sldId id="630"/>
            <p14:sldId id="631"/>
            <p14:sldId id="393"/>
          </p14:sldIdLst>
        </p14:section>
        <p14:section name="Appendix" id="{A9654C76-1241-4991-9B7E-2CF19F411F93}">
          <p14:sldIdLst>
            <p14:sldId id="460"/>
            <p14:sldId id="602"/>
            <p14:sldId id="600"/>
            <p14:sldId id="622"/>
            <p14:sldId id="623"/>
            <p14:sldId id="624"/>
            <p14:sldId id="617"/>
            <p14:sldId id="618"/>
            <p14:sldId id="619"/>
          </p14:sldIdLst>
        </p14:section>
      </p14:sectionLst>
    </p:ext>
    <p:ext uri="{EFAFB233-063F-42B5-8137-9DF3F51BA10A}">
      <p15:sldGuideLst xmlns:p15="http://schemas.microsoft.com/office/powerpoint/2012/main" xmlns="">
        <p15:guide id="1" orient="horz" pos="236" userDrawn="1">
          <p15:clr>
            <a:srgbClr val="A4A3A4"/>
          </p15:clr>
        </p15:guide>
        <p15:guide id="2" orient="horz" pos="881" userDrawn="1">
          <p15:clr>
            <a:srgbClr val="A4A3A4"/>
          </p15:clr>
        </p15:guide>
        <p15:guide id="3" orient="horz" pos="3992" userDrawn="1">
          <p15:clr>
            <a:srgbClr val="A4A3A4"/>
          </p15:clr>
        </p15:guide>
        <p15:guide id="4" orient="horz" pos="4319">
          <p15:clr>
            <a:srgbClr val="A4A3A4"/>
          </p15:clr>
        </p15:guide>
        <p15:guide id="5" pos="288">
          <p15:clr>
            <a:srgbClr val="A4A3A4"/>
          </p15:clr>
        </p15:guide>
        <p15:guide id="6" pos="5765" userDrawn="1">
          <p15:clr>
            <a:srgbClr val="A4A3A4"/>
          </p15:clr>
        </p15:guide>
        <p15:guide id="7" orient="horz" pos="2024"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FFFFCC"/>
    <a:srgbClr val="FCE0E2"/>
    <a:srgbClr val="FF0000"/>
    <a:srgbClr val="FF9B9B"/>
    <a:srgbClr val="FF6666"/>
    <a:srgbClr val="FFFFFF"/>
    <a:srgbClr val="002C77"/>
    <a:srgbClr val="A6E2EF"/>
    <a:srgbClr val="00A8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839DD9DD-9E6C-4910-8AC0-68ADFF6A6AFC}">
  <a:tblStyle styleId="{839DD9DD-9E6C-4910-8AC0-68ADFF6A6AFC}" styleName="Oliver Wyman - default">
    <a:wholeTbl>
      <a:tcTxStyle>
        <a:fontRef idx="minor">
          <a:scrgbClr r="0" g="0" b="0"/>
        </a:fontRef>
        <a:schemeClr val="tx1"/>
      </a:tcTxStyle>
      <a:tcStyle>
        <a:tcBdr>
          <a:left>
            <a:ln>
              <a:noFill/>
            </a:ln>
          </a:left>
          <a:right>
            <a:ln>
              <a:noFill/>
            </a:ln>
          </a:right>
          <a:top>
            <a:ln>
              <a:noFill/>
            </a:ln>
          </a:top>
          <a:bottom>
            <a:ln w="9525" cap="flat" cmpd="sng" algn="ctr">
              <a:solidFill>
                <a:schemeClr val="accent4"/>
              </a:solidFill>
            </a:ln>
          </a:bottom>
          <a:insideH>
            <a:ln w="9525" cap="flat" cmpd="sng" algn="ctr">
              <a:solidFill>
                <a:schemeClr val="accent4"/>
              </a:solidFill>
            </a:ln>
          </a:insideH>
          <a:insideV>
            <a:ln>
              <a:noFill/>
            </a:ln>
          </a:insideV>
        </a:tcBdr>
        <a:fill>
          <a:noFill/>
        </a:fill>
      </a:tcStyle>
    </a:wholeTbl>
    <a:band1H>
      <a:tcStyle>
        <a:tcBdr/>
        <a:fill>
          <a:noFill/>
        </a:fill>
      </a:tcStyle>
    </a:band1H>
    <a:band2H>
      <a:tcStyle>
        <a:tcBdr/>
      </a:tcStyle>
    </a:band2H>
    <a:band1V>
      <a:tcStyle>
        <a:tcBdr/>
        <a:fill>
          <a:noFill/>
        </a:fill>
      </a:tcStyle>
    </a:band1V>
    <a:lastCol>
      <a:tcTxStyle b="on"/>
      <a:tcStyle>
        <a:tcBdr/>
      </a:tcStyle>
    </a:lastCol>
    <a:firstCol>
      <a:tcTxStyle b="on"/>
      <a:tcStyle>
        <a:tcBdr/>
      </a:tcStyle>
    </a:firstCol>
    <a:lastRow>
      <a:tcTxStyle b="on"/>
      <a:tcStyle>
        <a:tcBdr/>
        <a:fill>
          <a:noFill/>
        </a:fill>
      </a:tcStyle>
    </a:lastRow>
    <a:firstRow>
      <a:tcTxStyle b="on"/>
      <a:tcStyle>
        <a:tcBdr>
          <a:bottom>
            <a:ln w="9525" cap="flat" cmpd="sng" algn="ctr">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35" autoAdjust="0"/>
    <p:restoredTop sz="99858" autoAdjust="0"/>
  </p:normalViewPr>
  <p:slideViewPr>
    <p:cSldViewPr snapToGrid="0" showGuides="1">
      <p:cViewPr varScale="1">
        <p:scale>
          <a:sx n="90" d="100"/>
          <a:sy n="90" d="100"/>
        </p:scale>
        <p:origin x="-1374" y="-96"/>
      </p:cViewPr>
      <p:guideLst>
        <p:guide orient="horz" pos="242"/>
        <p:guide orient="horz" pos="1529"/>
        <p:guide orient="horz" pos="4017"/>
        <p:guide orient="horz"/>
        <p:guide pos="288"/>
        <p:guide pos="5816"/>
        <p:guide pos="307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0" d="100"/>
        <a:sy n="120" d="100"/>
      </p:scale>
      <p:origin x="0" y="9552"/>
    </p:cViewPr>
  </p:sorterViewPr>
  <p:notesViewPr>
    <p:cSldViewPr snapToGrid="0" showGuides="1">
      <p:cViewPr>
        <p:scale>
          <a:sx n="75" d="100"/>
          <a:sy n="75" d="100"/>
        </p:scale>
        <p:origin x="-3474" y="-252"/>
      </p:cViewPr>
      <p:guideLst>
        <p:guide orient="horz" pos="2909"/>
        <p:guide pos="219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1" y="0"/>
            <a:ext cx="3021913" cy="461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21" tIns="46961" rIns="93921" bIns="46961" numCol="1" anchor="t" anchorCtr="0" compatLnSpc="1">
            <a:prstTxWarp prst="textNoShape">
              <a:avLst/>
            </a:prstTxWarp>
          </a:bodyPr>
          <a:lstStyle>
            <a:lvl1pPr algn="l" defTabSz="939424">
              <a:lnSpc>
                <a:spcPct val="100000"/>
              </a:lnSpc>
              <a:defRPr sz="1200"/>
            </a:lvl1pPr>
          </a:lstStyle>
          <a:p>
            <a:endParaRPr lang="en-GB" dirty="0">
              <a:latin typeface="+mn-lt"/>
              <a:ea typeface="+mn-lt"/>
              <a:sym typeface="Arial"/>
            </a:endParaRPr>
          </a:p>
        </p:txBody>
      </p:sp>
      <p:sp>
        <p:nvSpPr>
          <p:cNvPr id="19459" name="Rectangle 3"/>
          <p:cNvSpPr>
            <a:spLocks noGrp="1" noChangeArrowheads="1"/>
          </p:cNvSpPr>
          <p:nvPr>
            <p:ph type="dt" sz="quarter" idx="1"/>
          </p:nvPr>
        </p:nvSpPr>
        <p:spPr bwMode="auto">
          <a:xfrm>
            <a:off x="3950401" y="0"/>
            <a:ext cx="3021913" cy="461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21" tIns="46961" rIns="93921" bIns="46961" numCol="1" anchor="t" anchorCtr="0" compatLnSpc="1">
            <a:prstTxWarp prst="textNoShape">
              <a:avLst/>
            </a:prstTxWarp>
          </a:bodyPr>
          <a:lstStyle>
            <a:lvl1pPr algn="r" defTabSz="939424">
              <a:lnSpc>
                <a:spcPct val="100000"/>
              </a:lnSpc>
              <a:defRPr sz="1200"/>
            </a:lvl1pPr>
          </a:lstStyle>
          <a:p>
            <a:endParaRPr lang="en-GB" dirty="0">
              <a:latin typeface="+mn-lt"/>
              <a:ea typeface="+mn-lt"/>
              <a:sym typeface="Arial"/>
            </a:endParaRPr>
          </a:p>
        </p:txBody>
      </p:sp>
      <p:sp>
        <p:nvSpPr>
          <p:cNvPr id="19460" name="Rectangle 4"/>
          <p:cNvSpPr>
            <a:spLocks noGrp="1" noChangeArrowheads="1"/>
          </p:cNvSpPr>
          <p:nvPr>
            <p:ph type="ftr" sz="quarter" idx="2"/>
          </p:nvPr>
        </p:nvSpPr>
        <p:spPr bwMode="auto">
          <a:xfrm>
            <a:off x="1" y="8773012"/>
            <a:ext cx="3021913" cy="461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21" tIns="46961" rIns="93921" bIns="46961" numCol="1" anchor="b" anchorCtr="0" compatLnSpc="1">
            <a:prstTxWarp prst="textNoShape">
              <a:avLst/>
            </a:prstTxWarp>
          </a:bodyPr>
          <a:lstStyle>
            <a:lvl1pPr algn="l" defTabSz="939424">
              <a:lnSpc>
                <a:spcPct val="100000"/>
              </a:lnSpc>
              <a:defRPr sz="1200"/>
            </a:lvl1pPr>
          </a:lstStyle>
          <a:p>
            <a:endParaRPr lang="en-GB" dirty="0">
              <a:solidFill>
                <a:schemeClr val="accent3"/>
              </a:solidFill>
              <a:latin typeface="+mn-lt"/>
              <a:ea typeface="+mn-lt"/>
              <a:sym typeface="Arial"/>
            </a:endParaRPr>
          </a:p>
        </p:txBody>
      </p:sp>
      <p:sp>
        <p:nvSpPr>
          <p:cNvPr id="19461" name="Rectangle 5"/>
          <p:cNvSpPr>
            <a:spLocks noGrp="1" noChangeArrowheads="1"/>
          </p:cNvSpPr>
          <p:nvPr>
            <p:ph type="sldNum" sz="quarter" idx="3"/>
          </p:nvPr>
        </p:nvSpPr>
        <p:spPr bwMode="auto">
          <a:xfrm>
            <a:off x="3950401" y="8773012"/>
            <a:ext cx="3021913" cy="461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21" tIns="46961" rIns="93921" bIns="46961" numCol="1" anchor="b" anchorCtr="0" compatLnSpc="1">
            <a:prstTxWarp prst="textNoShape">
              <a:avLst/>
            </a:prstTxWarp>
          </a:bodyPr>
          <a:lstStyle>
            <a:lvl1pPr algn="r" defTabSz="939424">
              <a:lnSpc>
                <a:spcPct val="100000"/>
              </a:lnSpc>
              <a:defRPr sz="1200"/>
            </a:lvl1pPr>
          </a:lstStyle>
          <a:p>
            <a:fld id="{9BBE641A-A38A-4199-A515-2A762F6E34D5}" type="slidenum">
              <a:rPr lang="en-GB" smtClean="0">
                <a:solidFill>
                  <a:schemeClr val="accent3"/>
                </a:solidFill>
                <a:latin typeface="+mn-lt"/>
                <a:ea typeface="+mn-lt"/>
                <a:sym typeface="Arial"/>
              </a:rPr>
              <a:pPr/>
              <a:t>‹#›</a:t>
            </a:fld>
            <a:endParaRPr lang="en-GB" dirty="0">
              <a:solidFill>
                <a:schemeClr val="accent3"/>
              </a:solidFill>
              <a:latin typeface="+mn-lt"/>
              <a:ea typeface="+mn-lt"/>
              <a:sym typeface="Arial"/>
            </a:endParaRPr>
          </a:p>
        </p:txBody>
      </p:sp>
    </p:spTree>
    <p:extLst>
      <p:ext uri="{BB962C8B-B14F-4D97-AF65-F5344CB8AC3E}">
        <p14:creationId xmlns:p14="http://schemas.microsoft.com/office/powerpoint/2010/main" val="2783503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1" y="0"/>
            <a:ext cx="3021913" cy="461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21" tIns="46961" rIns="93921" bIns="46961" numCol="1" anchor="t" anchorCtr="0" compatLnSpc="1">
            <a:prstTxWarp prst="textNoShape">
              <a:avLst/>
            </a:prstTxWarp>
          </a:bodyPr>
          <a:lstStyle>
            <a:lvl1pPr algn="l" defTabSz="939424">
              <a:lnSpc>
                <a:spcPct val="100000"/>
              </a:lnSpc>
              <a:defRPr sz="1200">
                <a:latin typeface="+mn-lt"/>
                <a:ea typeface="+mn-ea"/>
                <a:sym typeface="+mn-lt"/>
              </a:defRPr>
            </a:lvl1pPr>
          </a:lstStyle>
          <a:p>
            <a:endParaRPr lang="en-GB" dirty="0"/>
          </a:p>
        </p:txBody>
      </p:sp>
      <p:sp>
        <p:nvSpPr>
          <p:cNvPr id="3075" name="Rectangle 3"/>
          <p:cNvSpPr>
            <a:spLocks noGrp="1" noChangeArrowheads="1"/>
          </p:cNvSpPr>
          <p:nvPr>
            <p:ph type="dt" idx="1"/>
          </p:nvPr>
        </p:nvSpPr>
        <p:spPr bwMode="auto">
          <a:xfrm>
            <a:off x="3950401" y="0"/>
            <a:ext cx="3021913" cy="461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21" tIns="46961" rIns="93921" bIns="46961" numCol="1" anchor="t" anchorCtr="0" compatLnSpc="1">
            <a:prstTxWarp prst="textNoShape">
              <a:avLst/>
            </a:prstTxWarp>
          </a:bodyPr>
          <a:lstStyle>
            <a:lvl1pPr algn="r" defTabSz="939424">
              <a:lnSpc>
                <a:spcPct val="100000"/>
              </a:lnSpc>
              <a:defRPr sz="1200">
                <a:latin typeface="+mn-lt"/>
                <a:ea typeface="+mn-ea"/>
                <a:sym typeface="+mn-lt"/>
              </a:defRPr>
            </a:lvl1pPr>
          </a:lstStyle>
          <a:p>
            <a:endParaRPr lang="en-GB" dirty="0"/>
          </a:p>
        </p:txBody>
      </p:sp>
      <p:sp>
        <p:nvSpPr>
          <p:cNvPr id="3076" name="Rectangle 4"/>
          <p:cNvSpPr>
            <a:spLocks noGrp="1" noRot="1" noChangeAspect="1" noChangeArrowheads="1" noTextEdit="1"/>
          </p:cNvSpPr>
          <p:nvPr>
            <p:ph type="sldImg" idx="2"/>
          </p:nvPr>
        </p:nvSpPr>
        <p:spPr bwMode="auto">
          <a:xfrm>
            <a:off x="1062038" y="692150"/>
            <a:ext cx="4851400" cy="3465513"/>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96761" y="4386507"/>
            <a:ext cx="5580371" cy="4156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marL="228600" lvl="0" indent="-228600" eaLnBrk="1" hangingPunct="1">
              <a:spcBef>
                <a:spcPct val="60000"/>
              </a:spcBef>
              <a:spcAft>
                <a:spcPts val="600"/>
              </a:spcAft>
              <a:buChar char="•"/>
            </a:pPr>
            <a:r>
              <a:rPr lang="en-GB" dirty="0" smtClean="0"/>
              <a:t>Click to edit Master text styles</a:t>
            </a:r>
          </a:p>
          <a:p>
            <a:pPr lvl="1" indent="-228600" eaLnBrk="1" hangingPunct="1">
              <a:spcBef>
                <a:spcPts val="0"/>
              </a:spcBef>
              <a:spcAft>
                <a:spcPts val="600"/>
              </a:spcAft>
              <a:buFont typeface="Arial" charset="0"/>
              <a:buChar char="–"/>
            </a:pPr>
            <a:r>
              <a:rPr lang="en-GB" dirty="0" smtClean="0"/>
              <a:t>2nd level</a:t>
            </a:r>
          </a:p>
          <a:p>
            <a:pPr marL="685800" lvl="2" indent="-228600" eaLnBrk="1" hangingPunct="1">
              <a:spcBef>
                <a:spcPts val="0"/>
              </a:spcBef>
              <a:spcAft>
                <a:spcPts val="600"/>
              </a:spcAft>
              <a:buFont typeface="Arial" charset="0"/>
              <a:buChar char="-"/>
            </a:pPr>
            <a:r>
              <a:rPr lang="en-GB" dirty="0" smtClean="0"/>
              <a:t>3rd level</a:t>
            </a:r>
          </a:p>
          <a:p>
            <a:pPr marL="914400" lvl="3" indent="-228600" eaLnBrk="1" hangingPunct="1">
              <a:spcBef>
                <a:spcPts val="0"/>
              </a:spcBef>
              <a:spcAft>
                <a:spcPts val="600"/>
              </a:spcAft>
              <a:buFont typeface="Arial" charset="0"/>
              <a:buChar char="-"/>
            </a:pPr>
            <a:r>
              <a:rPr lang="en-GB" dirty="0" smtClean="0"/>
              <a:t>4th level</a:t>
            </a:r>
          </a:p>
          <a:p>
            <a:pPr marL="1143000" lvl="4" indent="-228600" eaLnBrk="1" hangingPunct="1">
              <a:spcBef>
                <a:spcPts val="0"/>
              </a:spcBef>
              <a:spcAft>
                <a:spcPts val="600"/>
              </a:spcAft>
              <a:buFont typeface="Arial" panose="020B0604020202020204" pitchFamily="34" charset="0"/>
              <a:buChar char="-"/>
            </a:pPr>
            <a:r>
              <a:rPr lang="en-GB" dirty="0" smtClean="0"/>
              <a:t>5th level</a:t>
            </a:r>
          </a:p>
          <a:p>
            <a:pPr marL="1371600" lvl="5" indent="-228600" fontAlgn="base">
              <a:spcBef>
                <a:spcPts val="0"/>
              </a:spcBef>
              <a:spcAft>
                <a:spcPts val="600"/>
              </a:spcAft>
              <a:buFont typeface="Arial" charset="0"/>
              <a:buChar char="-"/>
            </a:pPr>
            <a:r>
              <a:rPr lang="en-GB" dirty="0" smtClean="0"/>
              <a:t>6th level</a:t>
            </a:r>
          </a:p>
          <a:p>
            <a:pPr marL="1600200" lvl="6" indent="-228600" fontAlgn="base">
              <a:spcBef>
                <a:spcPts val="0"/>
              </a:spcBef>
              <a:spcAft>
                <a:spcPts val="600"/>
              </a:spcAft>
              <a:buFont typeface="Arial" charset="0"/>
              <a:buChar char="-"/>
            </a:pPr>
            <a:r>
              <a:rPr lang="en-GB" dirty="0" smtClean="0"/>
              <a:t>7th level</a:t>
            </a:r>
          </a:p>
          <a:p>
            <a:pPr marL="1828800" lvl="7" indent="-228600" fontAlgn="base">
              <a:spcBef>
                <a:spcPts val="0"/>
              </a:spcBef>
              <a:spcAft>
                <a:spcPts val="600"/>
              </a:spcAft>
              <a:buFont typeface="Arial" charset="0"/>
              <a:buChar char="-"/>
            </a:pPr>
            <a:r>
              <a:rPr lang="en-GB" dirty="0" smtClean="0"/>
              <a:t>8th level</a:t>
            </a:r>
          </a:p>
          <a:p>
            <a:pPr marL="2057400" lvl="8" indent="-228600" fontAlgn="base">
              <a:spcBef>
                <a:spcPts val="0"/>
              </a:spcBef>
              <a:spcAft>
                <a:spcPts val="600"/>
              </a:spcAft>
              <a:buFont typeface="Arial" charset="0"/>
              <a:buChar char="-"/>
            </a:pPr>
            <a:r>
              <a:rPr lang="en-GB" dirty="0" smtClean="0"/>
              <a:t>9th level</a:t>
            </a:r>
          </a:p>
        </p:txBody>
      </p:sp>
      <p:sp>
        <p:nvSpPr>
          <p:cNvPr id="3078" name="Rectangle 6"/>
          <p:cNvSpPr>
            <a:spLocks noGrp="1" noChangeArrowheads="1"/>
          </p:cNvSpPr>
          <p:nvPr>
            <p:ph type="ftr" sz="quarter" idx="4"/>
          </p:nvPr>
        </p:nvSpPr>
        <p:spPr bwMode="auto">
          <a:xfrm>
            <a:off x="1" y="8773012"/>
            <a:ext cx="3021913" cy="461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21" tIns="46961" rIns="93921" bIns="46961" numCol="1" anchor="b" anchorCtr="0" compatLnSpc="1">
            <a:prstTxWarp prst="textNoShape">
              <a:avLst/>
            </a:prstTxWarp>
          </a:bodyPr>
          <a:lstStyle>
            <a:lvl1pPr algn="l" defTabSz="939424">
              <a:lnSpc>
                <a:spcPct val="100000"/>
              </a:lnSpc>
              <a:defRPr sz="1200">
                <a:solidFill>
                  <a:schemeClr val="accent3"/>
                </a:solidFill>
                <a:latin typeface="+mn-lt"/>
                <a:ea typeface="+mn-ea"/>
                <a:sym typeface="+mn-lt"/>
              </a:defRPr>
            </a:lvl1pPr>
          </a:lstStyle>
          <a:p>
            <a:endParaRPr lang="en-GB" dirty="0"/>
          </a:p>
        </p:txBody>
      </p:sp>
      <p:sp>
        <p:nvSpPr>
          <p:cNvPr id="3079" name="Rectangle 7"/>
          <p:cNvSpPr>
            <a:spLocks noGrp="1" noChangeArrowheads="1"/>
          </p:cNvSpPr>
          <p:nvPr>
            <p:ph type="sldNum" sz="quarter" idx="5"/>
          </p:nvPr>
        </p:nvSpPr>
        <p:spPr bwMode="auto">
          <a:xfrm>
            <a:off x="3950401" y="8773012"/>
            <a:ext cx="3021913" cy="461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21" tIns="46961" rIns="93921" bIns="46961" numCol="1" anchor="b" anchorCtr="0" compatLnSpc="1">
            <a:prstTxWarp prst="textNoShape">
              <a:avLst/>
            </a:prstTxWarp>
          </a:bodyPr>
          <a:lstStyle>
            <a:lvl1pPr algn="r" defTabSz="939424">
              <a:lnSpc>
                <a:spcPct val="100000"/>
              </a:lnSpc>
              <a:defRPr sz="1200">
                <a:solidFill>
                  <a:schemeClr val="accent3"/>
                </a:solidFill>
                <a:latin typeface="+mn-lt"/>
                <a:ea typeface="+mn-ea"/>
                <a:sym typeface="+mn-lt"/>
              </a:defRPr>
            </a:lvl1pPr>
          </a:lstStyle>
          <a:p>
            <a:fld id="{26BEA98B-8E54-4CD0-82BB-B61F2ACC55F5}" type="slidenum">
              <a:rPr lang="en-GB" smtClean="0"/>
              <a:pPr/>
              <a:t>‹#›</a:t>
            </a:fld>
            <a:endParaRPr lang="en-GB" dirty="0"/>
          </a:p>
        </p:txBody>
      </p:sp>
    </p:spTree>
    <p:extLst>
      <p:ext uri="{BB962C8B-B14F-4D97-AF65-F5344CB8AC3E}">
        <p14:creationId xmlns:p14="http://schemas.microsoft.com/office/powerpoint/2010/main" val="117126975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lang="en-GB" sz="1400" kern="1200" dirty="0" smtClean="0">
        <a:solidFill>
          <a:schemeClr val="tx1"/>
        </a:solidFill>
        <a:latin typeface="+mn-lt"/>
        <a:ea typeface="+mn-ea"/>
        <a:cs typeface="+mn-cs"/>
        <a:sym typeface="+mn-lt"/>
      </a:defRPr>
    </a:lvl1pPr>
    <a:lvl2pPr marL="457200" algn="l" rtl="0" fontAlgn="base">
      <a:spcBef>
        <a:spcPct val="30000"/>
      </a:spcBef>
      <a:spcAft>
        <a:spcPct val="0"/>
      </a:spcAft>
      <a:defRPr lang="en-GB" sz="1400" kern="1200" dirty="0" smtClean="0">
        <a:solidFill>
          <a:schemeClr val="tx1"/>
        </a:solidFill>
        <a:latin typeface="+mn-lt"/>
        <a:ea typeface="+mn-ea"/>
        <a:cs typeface="+mn-cs"/>
        <a:sym typeface="+mn-lt"/>
      </a:defRPr>
    </a:lvl2pPr>
    <a:lvl3pPr marL="914400" algn="l" rtl="0" fontAlgn="base">
      <a:spcBef>
        <a:spcPct val="30000"/>
      </a:spcBef>
      <a:spcAft>
        <a:spcPct val="0"/>
      </a:spcAft>
      <a:defRPr lang="en-GB" sz="1400" kern="1200" dirty="0" smtClean="0">
        <a:solidFill>
          <a:schemeClr val="tx1"/>
        </a:solidFill>
        <a:latin typeface="+mn-lt"/>
        <a:ea typeface="+mn-ea"/>
        <a:cs typeface="+mn-cs"/>
        <a:sym typeface="+mn-lt"/>
      </a:defRPr>
    </a:lvl3pPr>
    <a:lvl4pPr marL="1371600" algn="l" rtl="0" fontAlgn="base">
      <a:spcBef>
        <a:spcPct val="30000"/>
      </a:spcBef>
      <a:spcAft>
        <a:spcPct val="0"/>
      </a:spcAft>
      <a:defRPr lang="en-GB" sz="1400" kern="1200" dirty="0" smtClean="0">
        <a:solidFill>
          <a:schemeClr val="tx1"/>
        </a:solidFill>
        <a:latin typeface="+mn-lt"/>
        <a:ea typeface="+mn-ea"/>
        <a:cs typeface="+mn-cs"/>
        <a:sym typeface="+mn-lt"/>
      </a:defRPr>
    </a:lvl4pPr>
    <a:lvl5pPr marL="1828800" algn="l" rtl="0" fontAlgn="base">
      <a:spcBef>
        <a:spcPct val="30000"/>
      </a:spcBef>
      <a:spcAft>
        <a:spcPct val="0"/>
      </a:spcAft>
      <a:defRPr lang="en-GB" sz="1400" kern="1200" dirty="0" smtClean="0">
        <a:solidFill>
          <a:schemeClr val="tx1"/>
        </a:solidFill>
        <a:latin typeface="+mn-lt"/>
        <a:ea typeface="+mn-ea"/>
        <a:cs typeface="+mn-cs"/>
        <a:sym typeface="+mn-lt"/>
      </a:defRPr>
    </a:lvl5pPr>
    <a:lvl6pPr marL="2286000" algn="l" defTabSz="914400" rtl="0" eaLnBrk="1" latinLnBrk="0" hangingPunct="1">
      <a:defRPr lang="en-GB" sz="1400" kern="1200" baseline="0" dirty="0" smtClean="0">
        <a:solidFill>
          <a:schemeClr val="tx1"/>
        </a:solidFill>
        <a:latin typeface="+mn-lt"/>
        <a:ea typeface="+mn-ea"/>
        <a:cs typeface="+mn-cs"/>
        <a:sym typeface="+mn-lt"/>
      </a:defRPr>
    </a:lvl6pPr>
    <a:lvl7pPr marL="2743200" algn="l" defTabSz="914400" rtl="0" eaLnBrk="1" latinLnBrk="0" hangingPunct="1">
      <a:defRPr lang="en-GB" sz="1400" kern="1200" dirty="0" smtClean="0">
        <a:solidFill>
          <a:schemeClr val="tx1"/>
        </a:solidFill>
        <a:latin typeface="+mn-lt"/>
        <a:ea typeface="+mn-ea"/>
        <a:cs typeface="+mn-cs"/>
        <a:sym typeface="+mn-lt"/>
      </a:defRPr>
    </a:lvl7pPr>
    <a:lvl8pPr marL="3200400" algn="l" defTabSz="914400" rtl="0" eaLnBrk="1" latinLnBrk="0" hangingPunct="1">
      <a:defRPr lang="en-GB" sz="1400" kern="1200" dirty="0" smtClean="0">
        <a:solidFill>
          <a:schemeClr val="tx1"/>
        </a:solidFill>
        <a:latin typeface="+mn-lt"/>
        <a:ea typeface="+mn-ea"/>
        <a:cs typeface="+mn-cs"/>
        <a:sym typeface="+mn-lt"/>
      </a:defRPr>
    </a:lvl8pPr>
    <a:lvl9pPr marL="3657600" algn="l" defTabSz="914400" rtl="0" eaLnBrk="1" latinLnBrk="0" hangingPunct="1">
      <a:defRPr lang="en-GB" sz="1400" kern="1200" baseline="0" dirty="0" smtClean="0">
        <a:solidFill>
          <a:schemeClr val="tx1"/>
        </a:solidFill>
        <a:latin typeface="+mn-lt"/>
        <a:ea typeface="+mn-ea"/>
        <a:cs typeface="+mn-cs"/>
        <a:sym typeface="+mn-lt"/>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Rot="1" noChangeAspect="1" noChangeArrowheads="1" noTextEdit="1"/>
          </p:cNvSpPr>
          <p:nvPr>
            <p:ph type="sldImg"/>
          </p:nvPr>
        </p:nvSpPr>
        <p:spPr>
          <a:xfrm>
            <a:off x="1062038" y="692150"/>
            <a:ext cx="4851400" cy="3465513"/>
          </a:xfrm>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
        <p:nvSpPr>
          <p:cNvPr id="2" name="Slide Number Placeholder 1"/>
          <p:cNvSpPr>
            <a:spLocks noGrp="1"/>
          </p:cNvSpPr>
          <p:nvPr>
            <p:ph type="sldNum" sz="quarter" idx="10"/>
          </p:nvPr>
        </p:nvSpPr>
        <p:spPr/>
        <p:txBody>
          <a:bodyPr/>
          <a:lstStyle/>
          <a:p>
            <a:fld id="{C95B168E-2D4F-4C34-B0B9-704A69CF462F}" type="slidenum">
              <a:rPr lang="en-US" smtClean="0"/>
              <a:pPr/>
              <a:t>0</a:t>
            </a:fld>
            <a:endParaRPr lang="en-US" dirty="0"/>
          </a:p>
        </p:txBody>
      </p:sp>
    </p:spTree>
    <p:extLst>
      <p:ext uri="{BB962C8B-B14F-4D97-AF65-F5344CB8AC3E}">
        <p14:creationId xmlns:p14="http://schemas.microsoft.com/office/powerpoint/2010/main" val="17106179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6BEA98B-8E54-4CD0-82BB-B61F2ACC55F5}" type="slidenum">
              <a:rPr lang="en-GB" smtClean="0"/>
              <a:pPr/>
              <a:t>22</a:t>
            </a:fld>
            <a:endParaRPr lang="en-GB" dirty="0"/>
          </a:p>
        </p:txBody>
      </p:sp>
    </p:spTree>
    <p:extLst>
      <p:ext uri="{BB962C8B-B14F-4D97-AF65-F5344CB8AC3E}">
        <p14:creationId xmlns:p14="http://schemas.microsoft.com/office/powerpoint/2010/main" val="32088679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6BEA98B-8E54-4CD0-82BB-B61F2ACC55F5}" type="slidenum">
              <a:rPr lang="en-GB" smtClean="0"/>
              <a:pPr/>
              <a:t>23</a:t>
            </a:fld>
            <a:endParaRPr lang="en-GB" dirty="0"/>
          </a:p>
        </p:txBody>
      </p:sp>
    </p:spTree>
    <p:extLst>
      <p:ext uri="{BB962C8B-B14F-4D97-AF65-F5344CB8AC3E}">
        <p14:creationId xmlns:p14="http://schemas.microsoft.com/office/powerpoint/2010/main" val="40014065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6BEA98B-8E54-4CD0-82BB-B61F2ACC55F5}" type="slidenum">
              <a:rPr lang="en-GB" smtClean="0"/>
              <a:pPr/>
              <a:t>24</a:t>
            </a:fld>
            <a:endParaRPr lang="en-GB" dirty="0"/>
          </a:p>
        </p:txBody>
      </p:sp>
    </p:spTree>
    <p:extLst>
      <p:ext uri="{BB962C8B-B14F-4D97-AF65-F5344CB8AC3E}">
        <p14:creationId xmlns:p14="http://schemas.microsoft.com/office/powerpoint/2010/main" val="4074515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6BEA98B-8E54-4CD0-82BB-B61F2ACC55F5}" type="slidenum">
              <a:rPr lang="en-GB" smtClean="0"/>
              <a:pPr/>
              <a:t>2</a:t>
            </a:fld>
            <a:endParaRPr lang="en-GB" dirty="0"/>
          </a:p>
        </p:txBody>
      </p:sp>
    </p:spTree>
    <p:extLst>
      <p:ext uri="{BB962C8B-B14F-4D97-AF65-F5344CB8AC3E}">
        <p14:creationId xmlns:p14="http://schemas.microsoft.com/office/powerpoint/2010/main" val="27723810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6BEA98B-8E54-4CD0-82BB-B61F2ACC55F5}" type="slidenum">
              <a:rPr lang="en-GB" smtClean="0"/>
              <a:pPr/>
              <a:t>6</a:t>
            </a:fld>
            <a:endParaRPr lang="en-GB" dirty="0"/>
          </a:p>
        </p:txBody>
      </p:sp>
    </p:spTree>
    <p:extLst>
      <p:ext uri="{BB962C8B-B14F-4D97-AF65-F5344CB8AC3E}">
        <p14:creationId xmlns:p14="http://schemas.microsoft.com/office/powerpoint/2010/main" val="4189880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7</a:t>
            </a:fld>
            <a:endParaRPr lang="en-GB" dirty="0"/>
          </a:p>
        </p:txBody>
      </p:sp>
    </p:spTree>
    <p:extLst>
      <p:ext uri="{BB962C8B-B14F-4D97-AF65-F5344CB8AC3E}">
        <p14:creationId xmlns:p14="http://schemas.microsoft.com/office/powerpoint/2010/main" val="3728003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10</a:t>
            </a:fld>
            <a:endParaRPr lang="en-GB" dirty="0"/>
          </a:p>
        </p:txBody>
      </p:sp>
    </p:spTree>
    <p:extLst>
      <p:ext uri="{BB962C8B-B14F-4D97-AF65-F5344CB8AC3E}">
        <p14:creationId xmlns:p14="http://schemas.microsoft.com/office/powerpoint/2010/main" val="6609256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ea typeface="+mn-lt"/>
            </a:endParaRPr>
          </a:p>
        </p:txBody>
      </p:sp>
      <p:sp>
        <p:nvSpPr>
          <p:cNvPr id="4" name="Slide Number Placeholder 3"/>
          <p:cNvSpPr>
            <a:spLocks noGrp="1"/>
          </p:cNvSpPr>
          <p:nvPr>
            <p:ph type="sldNum" sz="quarter" idx="10"/>
          </p:nvPr>
        </p:nvSpPr>
        <p:spPr/>
        <p:txBody>
          <a:bodyPr/>
          <a:lstStyle/>
          <a:p>
            <a:fld id="{26BEA98B-8E54-4CD0-82BB-B61F2ACC55F5}" type="slidenum">
              <a:rPr lang="en-GB" smtClean="0">
                <a:ea typeface="+mn-lt"/>
              </a:rPr>
              <a:pPr/>
              <a:t>18</a:t>
            </a:fld>
            <a:endParaRPr lang="en-GB" dirty="0">
              <a:ea typeface="+mn-lt"/>
            </a:endParaRPr>
          </a:p>
        </p:txBody>
      </p:sp>
    </p:spTree>
    <p:extLst>
      <p:ext uri="{BB962C8B-B14F-4D97-AF65-F5344CB8AC3E}">
        <p14:creationId xmlns:p14="http://schemas.microsoft.com/office/powerpoint/2010/main" val="4256547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6BEA98B-8E54-4CD0-82BB-B61F2ACC55F5}" type="slidenum">
              <a:rPr lang="en-GB" smtClean="0"/>
              <a:pPr/>
              <a:t>19</a:t>
            </a:fld>
            <a:endParaRPr lang="en-GB" dirty="0"/>
          </a:p>
        </p:txBody>
      </p:sp>
    </p:spTree>
    <p:extLst>
      <p:ext uri="{BB962C8B-B14F-4D97-AF65-F5344CB8AC3E}">
        <p14:creationId xmlns:p14="http://schemas.microsoft.com/office/powerpoint/2010/main" val="25715230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6BEA98B-8E54-4CD0-82BB-B61F2ACC55F5}" type="slidenum">
              <a:rPr lang="en-GB" smtClean="0"/>
              <a:pPr/>
              <a:t>20</a:t>
            </a:fld>
            <a:endParaRPr lang="en-GB" dirty="0"/>
          </a:p>
        </p:txBody>
      </p:sp>
    </p:spTree>
    <p:extLst>
      <p:ext uri="{BB962C8B-B14F-4D97-AF65-F5344CB8AC3E}">
        <p14:creationId xmlns:p14="http://schemas.microsoft.com/office/powerpoint/2010/main" val="3943520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ea typeface="+mn-lt"/>
            </a:endParaRPr>
          </a:p>
        </p:txBody>
      </p:sp>
      <p:sp>
        <p:nvSpPr>
          <p:cNvPr id="4" name="Slide Number Placeholder 3"/>
          <p:cNvSpPr>
            <a:spLocks noGrp="1"/>
          </p:cNvSpPr>
          <p:nvPr>
            <p:ph type="sldNum" sz="quarter" idx="10"/>
          </p:nvPr>
        </p:nvSpPr>
        <p:spPr/>
        <p:txBody>
          <a:bodyPr/>
          <a:lstStyle/>
          <a:p>
            <a:fld id="{26BEA98B-8E54-4CD0-82BB-B61F2ACC55F5}" type="slidenum">
              <a:rPr lang="en-GB" smtClean="0">
                <a:ea typeface="+mn-lt"/>
              </a:rPr>
              <a:pPr/>
              <a:t>21</a:t>
            </a:fld>
            <a:endParaRPr lang="en-GB" dirty="0">
              <a:ea typeface="+mn-lt"/>
            </a:endParaRPr>
          </a:p>
        </p:txBody>
      </p:sp>
    </p:spTree>
    <p:extLst>
      <p:ext uri="{BB962C8B-B14F-4D97-AF65-F5344CB8AC3E}">
        <p14:creationId xmlns:p14="http://schemas.microsoft.com/office/powerpoint/2010/main" val="42565478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xml"/><Relationship Id="rId1" Type="http://schemas.openxmlformats.org/officeDocument/2006/relationships/vmlDrawing" Target="../drawings/vmlDrawing3.vml"/><Relationship Id="rId5" Type="http://schemas.openxmlformats.org/officeDocument/2006/relationships/image" Target="../media/image8.emf"/><Relationship Id="rId4" Type="http://schemas.openxmlformats.org/officeDocument/2006/relationships/oleObject" Target="../embeddings/oleObject3.bin"/></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8.xml"/><Relationship Id="rId1" Type="http://schemas.openxmlformats.org/officeDocument/2006/relationships/vmlDrawing" Target="../drawings/vmlDrawing5.vml"/><Relationship Id="rId5" Type="http://schemas.openxmlformats.org/officeDocument/2006/relationships/image" Target="../media/image8.emf"/><Relationship Id="rId4" Type="http://schemas.openxmlformats.org/officeDocument/2006/relationships/oleObject" Target="../embeddings/oleObject5.bin"/></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grpSp>
        <p:nvGrpSpPr>
          <p:cNvPr id="22" name="MMC_CoverShape"/>
          <p:cNvGrpSpPr/>
          <p:nvPr userDrawn="1"/>
        </p:nvGrpSpPr>
        <p:grpSpPr>
          <a:xfrm>
            <a:off x="1588" y="3073400"/>
            <a:ext cx="9601200" cy="3200400"/>
            <a:chOff x="1588" y="7588250"/>
            <a:chExt cx="9601200" cy="3200400"/>
          </a:xfrm>
        </p:grpSpPr>
        <p:sp>
          <p:nvSpPr>
            <p:cNvPr id="18" name="Freeform 1"/>
            <p:cNvSpPr>
              <a:spLocks/>
            </p:cNvSpPr>
            <p:nvPr userDrawn="1"/>
          </p:nvSpPr>
          <p:spPr bwMode="auto">
            <a:xfrm>
              <a:off x="1588" y="7588250"/>
              <a:ext cx="917575" cy="3200400"/>
            </a:xfrm>
            <a:custGeom>
              <a:avLst/>
              <a:gdLst>
                <a:gd name="T0" fmla="*/ 0 w 578"/>
                <a:gd name="T1" fmla="*/ 864 h 2016"/>
                <a:gd name="T2" fmla="*/ 578 w 578"/>
                <a:gd name="T3" fmla="*/ 0 h 2016"/>
                <a:gd name="T4" fmla="*/ 376 w 578"/>
                <a:gd name="T5" fmla="*/ 2016 h 2016"/>
                <a:gd name="T6" fmla="*/ 0 w 578"/>
                <a:gd name="T7" fmla="*/ 2016 h 2016"/>
                <a:gd name="T8" fmla="*/ 0 w 578"/>
                <a:gd name="T9" fmla="*/ 864 h 2016"/>
                <a:gd name="T10" fmla="*/ 0 w 578"/>
                <a:gd name="T11" fmla="*/ 864 h 2016"/>
                <a:gd name="T12" fmla="*/ 0 w 578"/>
                <a:gd name="T13" fmla="*/ 864 h 2016"/>
                <a:gd name="T14" fmla="*/ 0 w 578"/>
                <a:gd name="T15" fmla="*/ 864 h 20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8" h="2016">
                  <a:moveTo>
                    <a:pt x="0" y="864"/>
                  </a:moveTo>
                  <a:lnTo>
                    <a:pt x="578" y="0"/>
                  </a:lnTo>
                  <a:lnTo>
                    <a:pt x="376" y="2016"/>
                  </a:lnTo>
                  <a:lnTo>
                    <a:pt x="0" y="2016"/>
                  </a:lnTo>
                  <a:lnTo>
                    <a:pt x="0" y="864"/>
                  </a:lnTo>
                  <a:lnTo>
                    <a:pt x="0" y="864"/>
                  </a:lnTo>
                  <a:lnTo>
                    <a:pt x="0" y="864"/>
                  </a:lnTo>
                  <a:lnTo>
                    <a:pt x="0" y="864"/>
                  </a:lnTo>
                  <a:close/>
                </a:path>
              </a:pathLst>
            </a:custGeom>
            <a:solidFill>
              <a:srgbClr val="016D9F"/>
            </a:solidFill>
            <a:ln>
              <a:noFill/>
            </a:ln>
            <a:effectLst/>
            <a:extLst>
              <a:ext uri="{91240B29-F687-4F45-9708-019B960494DF}">
                <a14:hiddenLine xmlns:a14="http://schemas.microsoft.com/office/drawing/2010/main" w="9525" cap="flat" cmpd="sng">
                  <a:solidFill>
                    <a:schemeClr val="bg2"/>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anchor="ctr"/>
            <a:lstStyle/>
            <a:p>
              <a:pPr lvl="0"/>
              <a:endParaRPr lang="en-GB" dirty="0">
                <a:latin typeface="+mn-lt"/>
                <a:sym typeface="+mn-lt"/>
              </a:endParaRPr>
            </a:p>
          </p:txBody>
        </p:sp>
        <p:sp>
          <p:nvSpPr>
            <p:cNvPr id="19" name="Freeform 2"/>
            <p:cNvSpPr>
              <a:spLocks/>
            </p:cNvSpPr>
            <p:nvPr userDrawn="1"/>
          </p:nvSpPr>
          <p:spPr bwMode="auto">
            <a:xfrm>
              <a:off x="461963" y="7588250"/>
              <a:ext cx="8416925" cy="3200400"/>
            </a:xfrm>
            <a:custGeom>
              <a:avLst/>
              <a:gdLst>
                <a:gd name="T0" fmla="*/ 0 w 5302"/>
                <a:gd name="T1" fmla="*/ 2016 h 2016"/>
                <a:gd name="T2" fmla="*/ 288 w 5302"/>
                <a:gd name="T3" fmla="*/ 0 h 2016"/>
                <a:gd name="T4" fmla="*/ 5302 w 5302"/>
                <a:gd name="T5" fmla="*/ 2016 h 2016"/>
                <a:gd name="T6" fmla="*/ 0 w 5302"/>
                <a:gd name="T7" fmla="*/ 2016 h 2016"/>
                <a:gd name="T8" fmla="*/ 0 w 5302"/>
                <a:gd name="T9" fmla="*/ 2016 h 2016"/>
                <a:gd name="T10" fmla="*/ 0 w 5302"/>
                <a:gd name="T11" fmla="*/ 2016 h 2016"/>
                <a:gd name="T12" fmla="*/ 0 w 5302"/>
                <a:gd name="T13" fmla="*/ 2016 h 2016"/>
              </a:gdLst>
              <a:ahLst/>
              <a:cxnLst>
                <a:cxn ang="0">
                  <a:pos x="T0" y="T1"/>
                </a:cxn>
                <a:cxn ang="0">
                  <a:pos x="T2" y="T3"/>
                </a:cxn>
                <a:cxn ang="0">
                  <a:pos x="T4" y="T5"/>
                </a:cxn>
                <a:cxn ang="0">
                  <a:pos x="T6" y="T7"/>
                </a:cxn>
                <a:cxn ang="0">
                  <a:pos x="T8" y="T9"/>
                </a:cxn>
                <a:cxn ang="0">
                  <a:pos x="T10" y="T11"/>
                </a:cxn>
                <a:cxn ang="0">
                  <a:pos x="T12" y="T13"/>
                </a:cxn>
              </a:cxnLst>
              <a:rect l="0" t="0" r="r" b="b"/>
              <a:pathLst>
                <a:path w="5302" h="2016">
                  <a:moveTo>
                    <a:pt x="0" y="2016"/>
                  </a:moveTo>
                  <a:lnTo>
                    <a:pt x="288" y="0"/>
                  </a:lnTo>
                  <a:lnTo>
                    <a:pt x="5302" y="2016"/>
                  </a:lnTo>
                  <a:lnTo>
                    <a:pt x="0" y="2016"/>
                  </a:lnTo>
                  <a:lnTo>
                    <a:pt x="0" y="2016"/>
                  </a:lnTo>
                  <a:lnTo>
                    <a:pt x="0" y="2016"/>
                  </a:lnTo>
                  <a:lnTo>
                    <a:pt x="0" y="2016"/>
                  </a:lnTo>
                  <a:close/>
                </a:path>
              </a:pathLst>
            </a:custGeom>
            <a:solidFill>
              <a:srgbClr val="00A8C8"/>
            </a:solidFill>
            <a:ln>
              <a:noFill/>
            </a:ln>
            <a:effectLst/>
            <a:extLst>
              <a:ext uri="{91240B29-F687-4F45-9708-019B960494DF}">
                <a14:hiddenLine xmlns:a14="http://schemas.microsoft.com/office/drawing/2010/main" w="9525" cap="flat" cmpd="sng">
                  <a:solidFill>
                    <a:schemeClr val="bg2"/>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anchor="ctr"/>
            <a:lstStyle/>
            <a:p>
              <a:pPr lvl="0"/>
              <a:endParaRPr lang="en-GB" dirty="0">
                <a:latin typeface="+mn-lt"/>
                <a:sym typeface="+mn-lt"/>
              </a:endParaRPr>
            </a:p>
          </p:txBody>
        </p:sp>
        <p:sp>
          <p:nvSpPr>
            <p:cNvPr id="20" name="Freeform 3"/>
            <p:cNvSpPr>
              <a:spLocks/>
            </p:cNvSpPr>
            <p:nvPr userDrawn="1"/>
          </p:nvSpPr>
          <p:spPr bwMode="auto">
            <a:xfrm>
              <a:off x="919163" y="7588250"/>
              <a:ext cx="8683625" cy="3200400"/>
            </a:xfrm>
            <a:custGeom>
              <a:avLst/>
              <a:gdLst>
                <a:gd name="T0" fmla="*/ 4894 w 5470"/>
                <a:gd name="T1" fmla="*/ 2016 h 2016"/>
                <a:gd name="T2" fmla="*/ 0 w 5470"/>
                <a:gd name="T3" fmla="*/ 0 h 2016"/>
                <a:gd name="T4" fmla="*/ 5470 w 5470"/>
                <a:gd name="T5" fmla="*/ 210 h 2016"/>
                <a:gd name="T6" fmla="*/ 5470 w 5470"/>
                <a:gd name="T7" fmla="*/ 2016 h 2016"/>
                <a:gd name="T8" fmla="*/ 4894 w 5470"/>
                <a:gd name="T9" fmla="*/ 2016 h 2016"/>
                <a:gd name="T10" fmla="*/ 4894 w 5470"/>
                <a:gd name="T11" fmla="*/ 2016 h 2016"/>
                <a:gd name="T12" fmla="*/ 4894 w 5470"/>
                <a:gd name="T13" fmla="*/ 2016 h 2016"/>
                <a:gd name="T14" fmla="*/ 4894 w 5470"/>
                <a:gd name="T15" fmla="*/ 2016 h 20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70" h="2016">
                  <a:moveTo>
                    <a:pt x="4894" y="2016"/>
                  </a:moveTo>
                  <a:lnTo>
                    <a:pt x="0" y="0"/>
                  </a:lnTo>
                  <a:lnTo>
                    <a:pt x="5470" y="210"/>
                  </a:lnTo>
                  <a:lnTo>
                    <a:pt x="5470" y="2016"/>
                  </a:lnTo>
                  <a:lnTo>
                    <a:pt x="4894" y="2016"/>
                  </a:lnTo>
                  <a:lnTo>
                    <a:pt x="4894" y="2016"/>
                  </a:lnTo>
                  <a:lnTo>
                    <a:pt x="4894" y="2016"/>
                  </a:lnTo>
                  <a:lnTo>
                    <a:pt x="4894" y="2016"/>
                  </a:lnTo>
                  <a:close/>
                </a:path>
              </a:pathLst>
            </a:custGeom>
            <a:solidFill>
              <a:srgbClr val="002C77"/>
            </a:solidFill>
            <a:ln>
              <a:noFill/>
            </a:ln>
            <a:effectLst/>
            <a:extLst>
              <a:ext uri="{91240B29-F687-4F45-9708-019B960494DF}">
                <a14:hiddenLine xmlns:a14="http://schemas.microsoft.com/office/drawing/2010/main" w="9525" cap="flat" cmpd="sng">
                  <a:solidFill>
                    <a:schemeClr val="bg2"/>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anchor="ctr"/>
            <a:lstStyle/>
            <a:p>
              <a:pPr lvl="0"/>
              <a:endParaRPr lang="en-GB" dirty="0">
                <a:latin typeface="+mn-lt"/>
                <a:sym typeface="+mn-lt"/>
              </a:endParaRPr>
            </a:p>
          </p:txBody>
        </p:sp>
        <p:sp>
          <p:nvSpPr>
            <p:cNvPr id="21" name="Freeform 4"/>
            <p:cNvSpPr>
              <a:spLocks/>
            </p:cNvSpPr>
            <p:nvPr userDrawn="1"/>
          </p:nvSpPr>
          <p:spPr bwMode="auto">
            <a:xfrm>
              <a:off x="919163" y="7588250"/>
              <a:ext cx="8683625" cy="457200"/>
            </a:xfrm>
            <a:custGeom>
              <a:avLst/>
              <a:gdLst>
                <a:gd name="T0" fmla="*/ 5470 w 5470"/>
                <a:gd name="T1" fmla="*/ 288 h 288"/>
                <a:gd name="T2" fmla="*/ 0 w 5470"/>
                <a:gd name="T3" fmla="*/ 0 h 288"/>
                <a:gd name="T4" fmla="*/ 5470 w 5470"/>
                <a:gd name="T5" fmla="*/ 0 h 288"/>
                <a:gd name="T6" fmla="*/ 5470 w 5470"/>
                <a:gd name="T7" fmla="*/ 288 h 288"/>
                <a:gd name="T8" fmla="*/ 5470 w 5470"/>
                <a:gd name="T9" fmla="*/ 288 h 288"/>
                <a:gd name="T10" fmla="*/ 5470 w 5470"/>
                <a:gd name="T11" fmla="*/ 288 h 288"/>
                <a:gd name="T12" fmla="*/ 5470 w 5470"/>
                <a:gd name="T13" fmla="*/ 288 h 288"/>
              </a:gdLst>
              <a:ahLst/>
              <a:cxnLst>
                <a:cxn ang="0">
                  <a:pos x="T0" y="T1"/>
                </a:cxn>
                <a:cxn ang="0">
                  <a:pos x="T2" y="T3"/>
                </a:cxn>
                <a:cxn ang="0">
                  <a:pos x="T4" y="T5"/>
                </a:cxn>
                <a:cxn ang="0">
                  <a:pos x="T6" y="T7"/>
                </a:cxn>
                <a:cxn ang="0">
                  <a:pos x="T8" y="T9"/>
                </a:cxn>
                <a:cxn ang="0">
                  <a:pos x="T10" y="T11"/>
                </a:cxn>
                <a:cxn ang="0">
                  <a:pos x="T12" y="T13"/>
                </a:cxn>
              </a:cxnLst>
              <a:rect l="0" t="0" r="r" b="b"/>
              <a:pathLst>
                <a:path w="5470" h="288">
                  <a:moveTo>
                    <a:pt x="5470" y="288"/>
                  </a:moveTo>
                  <a:lnTo>
                    <a:pt x="0" y="0"/>
                  </a:lnTo>
                  <a:lnTo>
                    <a:pt x="5470" y="0"/>
                  </a:lnTo>
                  <a:lnTo>
                    <a:pt x="5470" y="288"/>
                  </a:lnTo>
                  <a:lnTo>
                    <a:pt x="5470" y="288"/>
                  </a:lnTo>
                  <a:lnTo>
                    <a:pt x="5470" y="288"/>
                  </a:lnTo>
                  <a:lnTo>
                    <a:pt x="5470" y="288"/>
                  </a:lnTo>
                  <a:close/>
                </a:path>
              </a:pathLst>
            </a:custGeom>
            <a:solidFill>
              <a:srgbClr val="A6E2EF"/>
            </a:solidFill>
            <a:ln>
              <a:noFill/>
            </a:ln>
            <a:effectLst/>
            <a:extLst>
              <a:ext uri="{91240B29-F687-4F45-9708-019B960494DF}">
                <a14:hiddenLine xmlns:a14="http://schemas.microsoft.com/office/drawing/2010/main" w="9525" cap="flat" cmpd="sng">
                  <a:solidFill>
                    <a:schemeClr val="bg2"/>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anchor="ctr"/>
            <a:lstStyle/>
            <a:p>
              <a:pPr lvl="0"/>
              <a:endParaRPr lang="en-GB" dirty="0">
                <a:latin typeface="+mn-lt"/>
                <a:sym typeface="+mn-lt"/>
              </a:endParaRPr>
            </a:p>
          </p:txBody>
        </p:sp>
      </p:grpSp>
      <p:sp>
        <p:nvSpPr>
          <p:cNvPr id="8417" name="DTP_Copyright"/>
          <p:cNvSpPr txBox="1">
            <a:spLocks noChangeArrowheads="1"/>
          </p:cNvSpPr>
          <p:nvPr/>
        </p:nvSpPr>
        <p:spPr bwMode="gray">
          <a:xfrm>
            <a:off x="903288" y="6581017"/>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2" name="DTP_Attribute"/>
          <p:cNvSpPr txBox="1"/>
          <p:nvPr/>
        </p:nvSpPr>
        <p:spPr bwMode="gray">
          <a:xfrm>
            <a:off x="903288" y="6459538"/>
            <a:ext cx="65" cy="132344"/>
          </a:xfrm>
          <a:prstGeom prst="rect">
            <a:avLst/>
          </a:prstGeom>
          <a:noFill/>
        </p:spPr>
        <p:txBody>
          <a:bodyPr vert="horz" wrap="none" lIns="0" tIns="0" rIns="0" bIns="0" rtlCol="0" anchor="b">
            <a:spAutoFit/>
          </a:bodyPr>
          <a:lstStyle/>
          <a:p>
            <a:pPr algn="l" fontAlgn="base">
              <a:lnSpc>
                <a:spcPct val="86000"/>
              </a:lnSpc>
              <a:spcBef>
                <a:spcPct val="0"/>
              </a:spcBef>
              <a:spcAft>
                <a:spcPct val="0"/>
              </a:spcAft>
            </a:pPr>
            <a:endParaRPr kumimoji="0" lang="it-IT" sz="1000" b="1" i="0" u="none" cap="all" baseline="0" dirty="0">
              <a:solidFill>
                <a:schemeClr val="accent3"/>
              </a:solidFill>
              <a:latin typeface="+mn-lt"/>
              <a:sym typeface="+mn-lt"/>
            </a:endParaRPr>
          </a:p>
        </p:txBody>
      </p:sp>
      <p:sp>
        <p:nvSpPr>
          <p:cNvPr id="11" name="Presenter"/>
          <p:cNvSpPr>
            <a:spLocks noGrp="1"/>
          </p:cNvSpPr>
          <p:nvPr>
            <p:ph type="body" sz="quarter" idx="13" hasCustomPrompt="1"/>
          </p:nvPr>
        </p:nvSpPr>
        <p:spPr bwMode="gray">
          <a:xfrm>
            <a:off x="903288" y="4762579"/>
            <a:ext cx="4972050" cy="1107996"/>
          </a:xfrm>
        </p:spPr>
        <p:txBody>
          <a:bodyPr lIns="0" tIns="0" rIns="0" bIns="0" anchor="b">
            <a:spAutoFit/>
          </a:bodyPr>
          <a:lstStyle>
            <a:lvl1pPr marL="0" indent="0" fontAlgn="base">
              <a:lnSpc>
                <a:spcPct val="100000"/>
              </a:lnSpc>
              <a:spcBef>
                <a:spcPts val="0"/>
              </a:spcBef>
              <a:spcAft>
                <a:spcPct val="0"/>
              </a:spcAft>
              <a:buNone/>
              <a:defRPr sz="1800" b="0">
                <a:solidFill>
                  <a:srgbClr val="FFFFFF"/>
                </a:solidFill>
                <a:latin typeface="+mn-lt"/>
                <a:sym typeface="+mn-lt"/>
              </a:defRPr>
            </a:lvl1pPr>
            <a:lvl2pPr marL="0" indent="0" fontAlgn="base">
              <a:lnSpc>
                <a:spcPct val="100000"/>
              </a:lnSpc>
              <a:spcBef>
                <a:spcPts val="0"/>
              </a:spcBef>
              <a:spcAft>
                <a:spcPct val="0"/>
              </a:spcAft>
              <a:buNone/>
              <a:defRPr sz="1800" baseline="0">
                <a:solidFill>
                  <a:srgbClr val="FFFFFF"/>
                </a:solidFill>
                <a:latin typeface="+mn-lt"/>
                <a:sym typeface="+mn-lt"/>
              </a:defRPr>
            </a:lvl2pPr>
            <a:lvl4pPr marL="0" indent="0" fontAlgn="base">
              <a:lnSpc>
                <a:spcPct val="100000"/>
              </a:lnSpc>
              <a:spcBef>
                <a:spcPts val="0"/>
              </a:spcBef>
              <a:spcAft>
                <a:spcPct val="0"/>
              </a:spcAft>
              <a:buNone/>
              <a:defRPr sz="1800" baseline="0">
                <a:solidFill>
                  <a:srgbClr val="FFFFFF"/>
                </a:solidFill>
                <a:latin typeface="+mn-lt"/>
                <a:sym typeface="+mn-lt"/>
              </a:defRPr>
            </a:lvl4pPr>
            <a:lvl5pPr marL="685800" indent="0">
              <a:buNone/>
              <a:defRPr/>
            </a:lvl5pPr>
          </a:lstStyle>
          <a:p>
            <a:pPr lvl="0"/>
            <a:r>
              <a:rPr lang="en-US" dirty="0" smtClean="0"/>
              <a:t>Presenter (optional)</a:t>
            </a:r>
          </a:p>
          <a:p>
            <a:pPr lvl="1"/>
            <a:r>
              <a:rPr lang="en-US" dirty="0" smtClean="0"/>
              <a:t>Presenter Title (optional)</a:t>
            </a:r>
          </a:p>
          <a:p>
            <a:pPr lvl="3"/>
            <a:endParaRPr lang="en-US" dirty="0" smtClean="0"/>
          </a:p>
          <a:p>
            <a:pPr lvl="3"/>
            <a:r>
              <a:rPr lang="en-US" dirty="0" smtClean="0"/>
              <a:t>Location (optional)</a:t>
            </a:r>
          </a:p>
        </p:txBody>
      </p:sp>
      <p:sp>
        <p:nvSpPr>
          <p:cNvPr id="5" name="Date"/>
          <p:cNvSpPr>
            <a:spLocks noGrp="1"/>
          </p:cNvSpPr>
          <p:nvPr>
            <p:ph type="body" sz="quarter" idx="11" hasCustomPrompt="1"/>
          </p:nvPr>
        </p:nvSpPr>
        <p:spPr bwMode="gray">
          <a:xfrm>
            <a:off x="903288" y="2395220"/>
            <a:ext cx="4972050" cy="276999"/>
          </a:xfrm>
        </p:spPr>
        <p:txBody>
          <a:bodyPr lIns="0" tIns="0" rIns="0" bIns="0">
            <a:spAutoFit/>
          </a:bodyPr>
          <a:lstStyle>
            <a:lvl1pPr marL="0" indent="0" fontAlgn="base">
              <a:lnSpc>
                <a:spcPct val="100000"/>
              </a:lnSpc>
              <a:spcBef>
                <a:spcPct val="0"/>
              </a:spcBef>
              <a:spcAft>
                <a:spcPct val="0"/>
              </a:spcAft>
              <a:buNone/>
              <a:defRPr sz="1800" cap="all" baseline="0">
                <a:solidFill>
                  <a:schemeClr val="accent1"/>
                </a:solidFill>
                <a:latin typeface="+mn-lt"/>
                <a:sym typeface="+mn-lt"/>
              </a:defRPr>
            </a:lvl1pPr>
          </a:lstStyle>
          <a:p>
            <a:pPr lvl="0"/>
            <a:r>
              <a:rPr lang="en-US" dirty="0" smtClean="0"/>
              <a:t>DATE</a:t>
            </a:r>
          </a:p>
        </p:txBody>
      </p:sp>
      <p:sp>
        <p:nvSpPr>
          <p:cNvPr id="3" name="Title"/>
          <p:cNvSpPr>
            <a:spLocks noGrp="1"/>
          </p:cNvSpPr>
          <p:nvPr>
            <p:ph type="body" sz="quarter" idx="10" hasCustomPrompt="1"/>
          </p:nvPr>
        </p:nvSpPr>
        <p:spPr bwMode="gray">
          <a:xfrm>
            <a:off x="903288" y="1249998"/>
            <a:ext cx="8237537" cy="758413"/>
          </a:xfrm>
          <a:ln>
            <a:noFill/>
          </a:ln>
        </p:spPr>
        <p:txBody>
          <a:bodyPr lIns="0" tIns="0" rIns="0" bIns="0">
            <a:spAutoFit/>
          </a:bodyPr>
          <a:lstStyle>
            <a:lvl1pPr marL="0" indent="0" fontAlgn="base">
              <a:lnSpc>
                <a:spcPct val="88000"/>
              </a:lnSpc>
              <a:spcBef>
                <a:spcPts val="0"/>
              </a:spcBef>
              <a:spcAft>
                <a:spcPct val="0"/>
              </a:spcAft>
              <a:buNone/>
              <a:defRPr sz="2800" cap="all" baseline="0">
                <a:solidFill>
                  <a:schemeClr val="tx2"/>
                </a:solidFill>
                <a:latin typeface="+mn-lt"/>
                <a:sym typeface="+mn-lt"/>
              </a:defRPr>
            </a:lvl1pPr>
            <a:lvl2pPr marL="0" indent="0" fontAlgn="base">
              <a:lnSpc>
                <a:spcPct val="88000"/>
              </a:lnSpc>
              <a:spcBef>
                <a:spcPts val="0"/>
              </a:spcBef>
              <a:spcAft>
                <a:spcPct val="0"/>
              </a:spcAft>
              <a:buNone/>
              <a:defRPr sz="2800" cap="all" baseline="0">
                <a:solidFill>
                  <a:schemeClr val="accent1"/>
                </a:solidFill>
                <a:latin typeface="+mn-lt"/>
                <a:sym typeface="+mn-lt"/>
              </a:defRPr>
            </a:lvl2pPr>
          </a:lstStyle>
          <a:p>
            <a:pPr lvl="0"/>
            <a:r>
              <a:rPr lang="en-US" dirty="0" smtClean="0"/>
              <a:t>TITLE</a:t>
            </a:r>
          </a:p>
          <a:p>
            <a:pPr lvl="1"/>
            <a:r>
              <a:rPr lang="en-US" dirty="0" smtClean="0"/>
              <a:t>SUBTITLE</a:t>
            </a:r>
          </a:p>
        </p:txBody>
      </p:sp>
      <p:sp>
        <p:nvSpPr>
          <p:cNvPr id="9" name="Client Logo"/>
          <p:cNvSpPr>
            <a:spLocks noGrp="1"/>
          </p:cNvSpPr>
          <p:nvPr>
            <p:ph type="pic" sz="quarter" idx="12" hasCustomPrompt="1"/>
          </p:nvPr>
        </p:nvSpPr>
        <p:spPr bwMode="gray">
          <a:xfrm>
            <a:off x="6624637" y="477838"/>
            <a:ext cx="2516188" cy="685800"/>
          </a:xfrm>
          <a:ln>
            <a:noFill/>
          </a:ln>
        </p:spPr>
        <p:txBody>
          <a:bodyPr lIns="0" tIns="0" rIns="0" bIns="0" anchor="ctr" anchorCtr="0"/>
          <a:lstStyle>
            <a:lvl1pPr marL="0" indent="0" algn="ctr" fontAlgn="base">
              <a:lnSpc>
                <a:spcPct val="100000"/>
              </a:lnSpc>
              <a:spcBef>
                <a:spcPts val="0"/>
              </a:spcBef>
              <a:spcAft>
                <a:spcPct val="0"/>
              </a:spcAft>
              <a:buNone/>
              <a:defRPr sz="1000" b="1" baseline="0">
                <a:solidFill>
                  <a:schemeClr val="accent4"/>
                </a:solidFill>
              </a:defRPr>
            </a:lvl1pPr>
          </a:lstStyle>
          <a:p>
            <a:r>
              <a:rPr lang="en-US" dirty="0" smtClean="0"/>
              <a:t>CLIENT LOGO PLACEHOLDER</a:t>
            </a:r>
          </a:p>
          <a:p>
            <a:r>
              <a:rPr lang="en-US" dirty="0" smtClean="0"/>
              <a:t>Delete box if no client logo is used</a:t>
            </a:r>
            <a:endParaRPr lang="en-US" dirty="0"/>
          </a:p>
        </p:txBody>
      </p:sp>
      <p:pic>
        <p:nvPicPr>
          <p:cNvPr id="4" name="DTP_Company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5963" y="477838"/>
            <a:ext cx="2720346" cy="227076"/>
          </a:xfrm>
          <a:prstGeom prst="rect">
            <a:avLst/>
          </a:prstGeom>
        </p:spPr>
      </p:pic>
      <p:pic>
        <p:nvPicPr>
          <p:cNvPr id="6" name="DTP_Endorsement"/>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78506" y="6461062"/>
            <a:ext cx="1624587" cy="227076"/>
          </a:xfrm>
          <a:prstGeom prst="rect">
            <a:avLst/>
          </a:prstGeom>
        </p:spPr>
      </p:pic>
    </p:spTree>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160" userDrawn="1">
          <p15:clr>
            <a:srgbClr val="FBAE40"/>
          </p15:clr>
        </p15:guide>
        <p15:guide id="2" pos="302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headings">
    <p:spTree>
      <p:nvGrpSpPr>
        <p:cNvPr id="1" name=""/>
        <p:cNvGrpSpPr/>
        <p:nvPr/>
      </p:nvGrpSpPr>
      <p:grpSpPr>
        <a:xfrm>
          <a:off x="0" y="0"/>
          <a:ext cx="0" cy="0"/>
          <a:chOff x="0" y="0"/>
          <a:chExt cx="0" cy="0"/>
        </a:xfrm>
      </p:grpSpPr>
      <p:sp>
        <p:nvSpPr>
          <p:cNvPr id="8" name="DTP_Copyright"/>
          <p:cNvSpPr txBox="1">
            <a:spLocks noChangeArrowheads="1"/>
          </p:cNvSpPr>
          <p:nvPr userDrawn="1"/>
        </p:nvSpPr>
        <p:spPr bwMode="gray">
          <a:xfrm>
            <a:off x="457200"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14" name="Heading Right"/>
          <p:cNvSpPr>
            <a:spLocks noGrp="1"/>
          </p:cNvSpPr>
          <p:nvPr>
            <p:ph type="body" sz="quarter" idx="16" hasCustomPrompt="1"/>
          </p:nvPr>
        </p:nvSpPr>
        <p:spPr bwMode="gray">
          <a:xfrm>
            <a:off x="5029200" y="1400400"/>
            <a:ext cx="4114800" cy="368300"/>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3" name="Heading Left"/>
          <p:cNvSpPr>
            <a:spLocks noGrp="1"/>
          </p:cNvSpPr>
          <p:nvPr>
            <p:ph type="body" sz="quarter" idx="15" hasCustomPrompt="1"/>
          </p:nvPr>
        </p:nvSpPr>
        <p:spPr bwMode="gray">
          <a:xfrm>
            <a:off x="457200" y="1400400"/>
            <a:ext cx="4114800" cy="368300"/>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2"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256864161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 textboxes">
    <p:spTree>
      <p:nvGrpSpPr>
        <p:cNvPr id="1" name=""/>
        <p:cNvGrpSpPr/>
        <p:nvPr/>
      </p:nvGrpSpPr>
      <p:grpSpPr>
        <a:xfrm>
          <a:off x="0" y="0"/>
          <a:ext cx="0" cy="0"/>
          <a:chOff x="0" y="0"/>
          <a:chExt cx="0" cy="0"/>
        </a:xfrm>
      </p:grpSpPr>
      <p:sp>
        <p:nvSpPr>
          <p:cNvPr id="5" name="DTP_Copyright"/>
          <p:cNvSpPr txBox="1">
            <a:spLocks noChangeArrowheads="1"/>
          </p:cNvSpPr>
          <p:nvPr userDrawn="1"/>
        </p:nvSpPr>
        <p:spPr bwMode="gray">
          <a:xfrm>
            <a:off x="457200"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6" name="Content Right Bottom"/>
          <p:cNvSpPr>
            <a:spLocks noGrp="1"/>
          </p:cNvSpPr>
          <p:nvPr>
            <p:ph idx="27"/>
          </p:nvPr>
        </p:nvSpPr>
        <p:spPr bwMode="gray">
          <a:xfrm>
            <a:off x="5029200" y="4003200"/>
            <a:ext cx="4114800" cy="2329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4" name="Content Left Bottom"/>
          <p:cNvSpPr>
            <a:spLocks noGrp="1"/>
          </p:cNvSpPr>
          <p:nvPr>
            <p:ph idx="28"/>
          </p:nvPr>
        </p:nvSpPr>
        <p:spPr bwMode="gray">
          <a:xfrm>
            <a:off x="457200" y="4003200"/>
            <a:ext cx="4114800" cy="2329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8" name="Content Right Top"/>
          <p:cNvSpPr>
            <a:spLocks noGrp="1"/>
          </p:cNvSpPr>
          <p:nvPr>
            <p:ph idx="26"/>
          </p:nvPr>
        </p:nvSpPr>
        <p:spPr bwMode="gray">
          <a:xfrm>
            <a:off x="5029200" y="1400400"/>
            <a:ext cx="4114800" cy="2329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9" name="Content Left Top"/>
          <p:cNvSpPr>
            <a:spLocks noGrp="1"/>
          </p:cNvSpPr>
          <p:nvPr>
            <p:ph idx="1"/>
          </p:nvPr>
        </p:nvSpPr>
        <p:spPr bwMode="gray">
          <a:xfrm>
            <a:off x="457200" y="1400400"/>
            <a:ext cx="4114800" cy="2329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7"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404942543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textboxes with heading">
    <p:spTree>
      <p:nvGrpSpPr>
        <p:cNvPr id="1" name=""/>
        <p:cNvGrpSpPr/>
        <p:nvPr/>
      </p:nvGrpSpPr>
      <p:grpSpPr>
        <a:xfrm>
          <a:off x="0" y="0"/>
          <a:ext cx="0" cy="0"/>
          <a:chOff x="0" y="0"/>
          <a:chExt cx="0" cy="0"/>
        </a:xfrm>
      </p:grpSpPr>
      <p:sp>
        <p:nvSpPr>
          <p:cNvPr id="5" name="DTP_Copyright"/>
          <p:cNvSpPr txBox="1">
            <a:spLocks noChangeArrowheads="1"/>
          </p:cNvSpPr>
          <p:nvPr userDrawn="1"/>
        </p:nvSpPr>
        <p:spPr bwMode="gray">
          <a:xfrm>
            <a:off x="457200"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6" name="Content Right Bottom"/>
          <p:cNvSpPr>
            <a:spLocks noGrp="1"/>
          </p:cNvSpPr>
          <p:nvPr>
            <p:ph idx="30"/>
          </p:nvPr>
        </p:nvSpPr>
        <p:spPr bwMode="gray">
          <a:xfrm>
            <a:off x="5029200" y="4489200"/>
            <a:ext cx="4114800"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4" name="Content Left Bottom"/>
          <p:cNvSpPr>
            <a:spLocks noGrp="1"/>
          </p:cNvSpPr>
          <p:nvPr>
            <p:ph idx="31"/>
          </p:nvPr>
        </p:nvSpPr>
        <p:spPr bwMode="gray">
          <a:xfrm>
            <a:off x="457200" y="4489200"/>
            <a:ext cx="4114800"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2" name="Heading Right Bottom"/>
          <p:cNvSpPr>
            <a:spLocks noGrp="1"/>
          </p:cNvSpPr>
          <p:nvPr>
            <p:ph type="body" sz="quarter" idx="18" hasCustomPrompt="1"/>
          </p:nvPr>
        </p:nvSpPr>
        <p:spPr bwMode="gray">
          <a:xfrm>
            <a:off x="5029200" y="4003200"/>
            <a:ext cx="4114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3" name="Heading Left Bottom"/>
          <p:cNvSpPr>
            <a:spLocks noGrp="1"/>
          </p:cNvSpPr>
          <p:nvPr>
            <p:ph type="body" sz="quarter" idx="20" hasCustomPrompt="1"/>
          </p:nvPr>
        </p:nvSpPr>
        <p:spPr bwMode="gray">
          <a:xfrm>
            <a:off x="457200" y="4003200"/>
            <a:ext cx="4114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8" name="Content Right Top"/>
          <p:cNvSpPr>
            <a:spLocks noGrp="1"/>
          </p:cNvSpPr>
          <p:nvPr>
            <p:ph idx="29"/>
          </p:nvPr>
        </p:nvSpPr>
        <p:spPr bwMode="gray">
          <a:xfrm>
            <a:off x="5029200" y="1886400"/>
            <a:ext cx="4114800"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9" name="Content Left Top"/>
          <p:cNvSpPr>
            <a:spLocks noGrp="1"/>
          </p:cNvSpPr>
          <p:nvPr>
            <p:ph idx="1"/>
          </p:nvPr>
        </p:nvSpPr>
        <p:spPr bwMode="gray">
          <a:xfrm>
            <a:off x="457200" y="1886400"/>
            <a:ext cx="4114800"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1" name="Heading Right Top"/>
          <p:cNvSpPr>
            <a:spLocks noGrp="1"/>
          </p:cNvSpPr>
          <p:nvPr>
            <p:ph type="body" sz="quarter" idx="16" hasCustomPrompt="1"/>
          </p:nvPr>
        </p:nvSpPr>
        <p:spPr bwMode="gray">
          <a:xfrm>
            <a:off x="5029200" y="1400400"/>
            <a:ext cx="4114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0" name="Heading Left Top"/>
          <p:cNvSpPr>
            <a:spLocks noGrp="1"/>
          </p:cNvSpPr>
          <p:nvPr>
            <p:ph type="body" sz="quarter" idx="15" hasCustomPrompt="1"/>
          </p:nvPr>
        </p:nvSpPr>
        <p:spPr bwMode="gray">
          <a:xfrm>
            <a:off x="457200" y="1400400"/>
            <a:ext cx="4114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7"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198180205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headings">
    <p:spTree>
      <p:nvGrpSpPr>
        <p:cNvPr id="1" name=""/>
        <p:cNvGrpSpPr/>
        <p:nvPr/>
      </p:nvGrpSpPr>
      <p:grpSpPr>
        <a:xfrm>
          <a:off x="0" y="0"/>
          <a:ext cx="0" cy="0"/>
          <a:chOff x="0" y="0"/>
          <a:chExt cx="0" cy="0"/>
        </a:xfrm>
      </p:grpSpPr>
      <p:sp>
        <p:nvSpPr>
          <p:cNvPr id="10" name="DTP_Copyright"/>
          <p:cNvSpPr txBox="1">
            <a:spLocks noChangeArrowheads="1"/>
          </p:cNvSpPr>
          <p:nvPr userDrawn="1"/>
        </p:nvSpPr>
        <p:spPr bwMode="gray">
          <a:xfrm>
            <a:off x="457200"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24" name="Heading Right Bottom"/>
          <p:cNvSpPr>
            <a:spLocks noGrp="1"/>
          </p:cNvSpPr>
          <p:nvPr>
            <p:ph type="body" sz="quarter" idx="18" hasCustomPrompt="1"/>
          </p:nvPr>
        </p:nvSpPr>
        <p:spPr bwMode="gray">
          <a:xfrm>
            <a:off x="5029200" y="4003200"/>
            <a:ext cx="4114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25" name="Heading Left Bottom"/>
          <p:cNvSpPr>
            <a:spLocks noGrp="1"/>
          </p:cNvSpPr>
          <p:nvPr>
            <p:ph type="body" sz="quarter" idx="20" hasCustomPrompt="1"/>
          </p:nvPr>
        </p:nvSpPr>
        <p:spPr bwMode="gray">
          <a:xfrm>
            <a:off x="457200" y="4003200"/>
            <a:ext cx="4114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8" name="Heading Right Top"/>
          <p:cNvSpPr>
            <a:spLocks noGrp="1"/>
          </p:cNvSpPr>
          <p:nvPr>
            <p:ph type="body" sz="quarter" idx="16" hasCustomPrompt="1"/>
          </p:nvPr>
        </p:nvSpPr>
        <p:spPr bwMode="gray">
          <a:xfrm>
            <a:off x="5029200" y="1400400"/>
            <a:ext cx="4114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7" name="Heading Left Top"/>
          <p:cNvSpPr>
            <a:spLocks noGrp="1"/>
          </p:cNvSpPr>
          <p:nvPr>
            <p:ph type="body" sz="quarter" idx="15" hasCustomPrompt="1"/>
          </p:nvPr>
        </p:nvSpPr>
        <p:spPr bwMode="gray">
          <a:xfrm>
            <a:off x="457200" y="1400400"/>
            <a:ext cx="4114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4"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77171827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10" name="DTP_Copyright"/>
          <p:cNvSpPr txBox="1">
            <a:spLocks noChangeArrowheads="1"/>
          </p:cNvSpPr>
          <p:nvPr userDrawn="1"/>
        </p:nvSpPr>
        <p:spPr bwMode="gray">
          <a:xfrm>
            <a:off x="457200"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15" name="Content Right"/>
          <p:cNvSpPr>
            <a:spLocks noGrp="1"/>
          </p:cNvSpPr>
          <p:nvPr>
            <p:ph idx="27"/>
          </p:nvPr>
        </p:nvSpPr>
        <p:spPr bwMode="gray">
          <a:xfrm>
            <a:off x="6553200" y="1400400"/>
            <a:ext cx="2590800" cy="4932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smtClean="0">
                <a:latin typeface="+mn-lt"/>
                <a:ea typeface="+mn-ea"/>
                <a:sym typeface="+mn-lt"/>
              </a:defRPr>
            </a:lvl1pPr>
            <a:lvl2pPr fontAlgn="base">
              <a:lnSpc>
                <a:spcPct val="100000"/>
              </a:lnSpc>
              <a:spcAft>
                <a:spcPts val="0"/>
              </a:spcAft>
              <a:defRPr lang="en-US" sz="1200" smtClean="0">
                <a:latin typeface="+mn-lt"/>
                <a:ea typeface="+mn-ea"/>
                <a:sym typeface="+mn-lt"/>
              </a:defRPr>
            </a:lvl2pPr>
            <a:lvl3pPr fontAlgn="base">
              <a:lnSpc>
                <a:spcPct val="100000"/>
              </a:lnSpc>
              <a:spcAft>
                <a:spcPts val="0"/>
              </a:spcAft>
              <a:defRPr lang="en-US" sz="1200" smtClean="0">
                <a:latin typeface="+mn-lt"/>
                <a:ea typeface="+mn-ea"/>
                <a:sym typeface="+mn-lt"/>
              </a:defRPr>
            </a:lvl3pPr>
            <a:lvl4pPr fontAlgn="base">
              <a:lnSpc>
                <a:spcPct val="100000"/>
              </a:lnSpc>
              <a:spcAft>
                <a:spcPts val="0"/>
              </a:spcAft>
              <a:defRPr lang="en-US" sz="120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fontAlgn="base">
              <a:lnSpc>
                <a:spcPct val="100000"/>
              </a:lnSpc>
              <a:spcAft>
                <a:spcPts val="0"/>
              </a:spcAft>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4" name="Content Middle"/>
          <p:cNvSpPr>
            <a:spLocks noGrp="1"/>
          </p:cNvSpPr>
          <p:nvPr>
            <p:ph idx="26"/>
          </p:nvPr>
        </p:nvSpPr>
        <p:spPr bwMode="gray">
          <a:xfrm>
            <a:off x="3505200" y="1400400"/>
            <a:ext cx="2590800" cy="4932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dirty="0" smtClean="0">
                <a:latin typeface="+mn-lt"/>
                <a:ea typeface="+mn-ea"/>
                <a:sym typeface="+mn-lt"/>
              </a:defRPr>
            </a:lvl1pPr>
            <a:lvl2pPr fontAlgn="base">
              <a:lnSpc>
                <a:spcPct val="100000"/>
              </a:lnSpc>
              <a:spcAft>
                <a:spcPts val="0"/>
              </a:spcAft>
              <a:defRPr lang="en-US" sz="1200" dirty="0" smtClean="0">
                <a:latin typeface="+mn-lt"/>
                <a:ea typeface="+mn-ea"/>
                <a:sym typeface="+mn-lt"/>
              </a:defRPr>
            </a:lvl2pPr>
            <a:lvl3pPr fontAlgn="base">
              <a:lnSpc>
                <a:spcPct val="100000"/>
              </a:lnSpc>
              <a:spcAft>
                <a:spcPts val="0"/>
              </a:spcAft>
              <a:defRPr lang="en-US" sz="1200" dirty="0" smtClean="0">
                <a:latin typeface="+mn-lt"/>
                <a:ea typeface="+mn-ea"/>
                <a:sym typeface="+mn-lt"/>
              </a:defRPr>
            </a:lvl3pPr>
            <a:lvl4pPr fontAlgn="base">
              <a:lnSpc>
                <a:spcPct val="100000"/>
              </a:lnSpc>
              <a:spcAft>
                <a:spcPts val="0"/>
              </a:spcAft>
              <a:defRPr lang="en-US" sz="1200" dirty="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fontAlgn="base">
              <a:lnSpc>
                <a:spcPct val="100000"/>
              </a:lnSpc>
              <a:spcAft>
                <a:spcPts val="0"/>
              </a:spcAft>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3" name="Content Left"/>
          <p:cNvSpPr>
            <a:spLocks noGrp="1"/>
          </p:cNvSpPr>
          <p:nvPr>
            <p:ph idx="25"/>
          </p:nvPr>
        </p:nvSpPr>
        <p:spPr bwMode="gray">
          <a:xfrm>
            <a:off x="457200" y="1400400"/>
            <a:ext cx="2590800" cy="4932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smtClean="0">
                <a:latin typeface="+mn-lt"/>
                <a:ea typeface="+mn-ea"/>
                <a:sym typeface="+mn-lt"/>
              </a:defRPr>
            </a:lvl1pPr>
            <a:lvl2pPr fontAlgn="base">
              <a:lnSpc>
                <a:spcPct val="100000"/>
              </a:lnSpc>
              <a:spcAft>
                <a:spcPts val="0"/>
              </a:spcAft>
              <a:defRPr lang="en-US" sz="1200" smtClean="0">
                <a:latin typeface="+mn-lt"/>
                <a:ea typeface="+mn-ea"/>
                <a:sym typeface="+mn-lt"/>
              </a:defRPr>
            </a:lvl2pPr>
            <a:lvl3pPr fontAlgn="base">
              <a:lnSpc>
                <a:spcPct val="100000"/>
              </a:lnSpc>
              <a:spcAft>
                <a:spcPts val="0"/>
              </a:spcAft>
              <a:defRPr lang="en-US" sz="1200" smtClean="0">
                <a:latin typeface="+mn-lt"/>
                <a:ea typeface="+mn-ea"/>
                <a:sym typeface="+mn-lt"/>
              </a:defRPr>
            </a:lvl3pPr>
            <a:lvl4pPr fontAlgn="base">
              <a:lnSpc>
                <a:spcPct val="100000"/>
              </a:lnSpc>
              <a:spcAft>
                <a:spcPts val="0"/>
              </a:spcAft>
              <a:defRPr lang="en-US" sz="120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fontAlgn="base">
              <a:lnSpc>
                <a:spcPct val="100000"/>
              </a:lnSpc>
              <a:spcAft>
                <a:spcPts val="0"/>
              </a:spcAft>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9"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139166681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columns with heading">
    <p:spTree>
      <p:nvGrpSpPr>
        <p:cNvPr id="1" name=""/>
        <p:cNvGrpSpPr/>
        <p:nvPr/>
      </p:nvGrpSpPr>
      <p:grpSpPr>
        <a:xfrm>
          <a:off x="0" y="0"/>
          <a:ext cx="0" cy="0"/>
          <a:chOff x="0" y="0"/>
          <a:chExt cx="0" cy="0"/>
        </a:xfrm>
      </p:grpSpPr>
      <p:sp>
        <p:nvSpPr>
          <p:cNvPr id="12" name="DTP_Copyright"/>
          <p:cNvSpPr txBox="1">
            <a:spLocks noChangeArrowheads="1"/>
          </p:cNvSpPr>
          <p:nvPr userDrawn="1"/>
        </p:nvSpPr>
        <p:spPr bwMode="gray">
          <a:xfrm>
            <a:off x="457200"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18" name="Content Right"/>
          <p:cNvSpPr>
            <a:spLocks noGrp="1"/>
          </p:cNvSpPr>
          <p:nvPr>
            <p:ph idx="27"/>
          </p:nvPr>
        </p:nvSpPr>
        <p:spPr bwMode="gray">
          <a:xfrm>
            <a:off x="6553200" y="1886400"/>
            <a:ext cx="2590800" cy="4445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smtClean="0">
                <a:latin typeface="+mn-lt"/>
                <a:ea typeface="+mn-ea"/>
                <a:sym typeface="+mn-lt"/>
              </a:defRPr>
            </a:lvl1pPr>
            <a:lvl2pPr fontAlgn="base">
              <a:lnSpc>
                <a:spcPct val="100000"/>
              </a:lnSpc>
              <a:spcAft>
                <a:spcPts val="0"/>
              </a:spcAft>
              <a:defRPr lang="en-US" sz="1200" smtClean="0">
                <a:latin typeface="+mn-lt"/>
                <a:ea typeface="+mn-ea"/>
                <a:sym typeface="+mn-lt"/>
              </a:defRPr>
            </a:lvl2pPr>
            <a:lvl3pPr fontAlgn="base">
              <a:lnSpc>
                <a:spcPct val="100000"/>
              </a:lnSpc>
              <a:spcAft>
                <a:spcPts val="0"/>
              </a:spcAft>
              <a:defRPr lang="en-US" sz="1200" smtClean="0">
                <a:latin typeface="+mn-lt"/>
                <a:ea typeface="+mn-ea"/>
                <a:sym typeface="+mn-lt"/>
              </a:defRPr>
            </a:lvl3pPr>
            <a:lvl4pPr fontAlgn="base">
              <a:lnSpc>
                <a:spcPct val="100000"/>
              </a:lnSpc>
              <a:spcAft>
                <a:spcPts val="0"/>
              </a:spcAft>
              <a:defRPr lang="en-US" sz="120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fontAlgn="base">
              <a:lnSpc>
                <a:spcPct val="100000"/>
              </a:lnSpc>
              <a:spcAft>
                <a:spcPts val="0"/>
              </a:spcAft>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7" name="Content Middle"/>
          <p:cNvSpPr>
            <a:spLocks noGrp="1"/>
          </p:cNvSpPr>
          <p:nvPr>
            <p:ph idx="26"/>
          </p:nvPr>
        </p:nvSpPr>
        <p:spPr bwMode="gray">
          <a:xfrm>
            <a:off x="3505200" y="1886400"/>
            <a:ext cx="2590800" cy="4445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dirty="0" smtClean="0">
                <a:latin typeface="+mn-lt"/>
                <a:ea typeface="+mn-ea"/>
                <a:sym typeface="+mn-lt"/>
              </a:defRPr>
            </a:lvl1pPr>
            <a:lvl2pPr fontAlgn="base">
              <a:lnSpc>
                <a:spcPct val="100000"/>
              </a:lnSpc>
              <a:spcAft>
                <a:spcPts val="0"/>
              </a:spcAft>
              <a:defRPr lang="en-US" sz="1200" dirty="0" smtClean="0">
                <a:latin typeface="+mn-lt"/>
                <a:ea typeface="+mn-ea"/>
                <a:sym typeface="+mn-lt"/>
              </a:defRPr>
            </a:lvl2pPr>
            <a:lvl3pPr fontAlgn="base">
              <a:lnSpc>
                <a:spcPct val="100000"/>
              </a:lnSpc>
              <a:spcAft>
                <a:spcPts val="0"/>
              </a:spcAft>
              <a:defRPr lang="en-US" sz="1200" dirty="0" smtClean="0">
                <a:latin typeface="+mn-lt"/>
                <a:ea typeface="+mn-ea"/>
                <a:sym typeface="+mn-lt"/>
              </a:defRPr>
            </a:lvl3pPr>
            <a:lvl4pPr fontAlgn="base">
              <a:lnSpc>
                <a:spcPct val="100000"/>
              </a:lnSpc>
              <a:spcAft>
                <a:spcPts val="0"/>
              </a:spcAft>
              <a:defRPr lang="en-US" sz="1200" dirty="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fontAlgn="base">
              <a:lnSpc>
                <a:spcPct val="100000"/>
              </a:lnSpc>
              <a:spcAft>
                <a:spcPts val="0"/>
              </a:spcAft>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6" name="Content Left"/>
          <p:cNvSpPr>
            <a:spLocks noGrp="1"/>
          </p:cNvSpPr>
          <p:nvPr>
            <p:ph idx="25"/>
          </p:nvPr>
        </p:nvSpPr>
        <p:spPr bwMode="gray">
          <a:xfrm>
            <a:off x="457200" y="1886400"/>
            <a:ext cx="2590800" cy="4445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dirty="0" smtClean="0">
                <a:latin typeface="+mn-lt"/>
                <a:ea typeface="+mn-ea"/>
                <a:sym typeface="+mn-lt"/>
              </a:defRPr>
            </a:lvl1pPr>
            <a:lvl2pPr fontAlgn="base">
              <a:lnSpc>
                <a:spcPct val="100000"/>
              </a:lnSpc>
              <a:spcAft>
                <a:spcPts val="0"/>
              </a:spcAft>
              <a:defRPr lang="en-US" sz="1200" dirty="0" smtClean="0">
                <a:latin typeface="+mn-lt"/>
                <a:ea typeface="+mn-ea"/>
                <a:sym typeface="+mn-lt"/>
              </a:defRPr>
            </a:lvl2pPr>
            <a:lvl3pPr fontAlgn="base">
              <a:lnSpc>
                <a:spcPct val="100000"/>
              </a:lnSpc>
              <a:spcAft>
                <a:spcPts val="0"/>
              </a:spcAft>
              <a:defRPr lang="en-US" sz="1200" dirty="0" smtClean="0">
                <a:latin typeface="+mn-lt"/>
                <a:ea typeface="+mn-ea"/>
                <a:sym typeface="+mn-lt"/>
              </a:defRPr>
            </a:lvl3pPr>
            <a:lvl4pPr fontAlgn="base">
              <a:lnSpc>
                <a:spcPct val="100000"/>
              </a:lnSpc>
              <a:spcAft>
                <a:spcPts val="0"/>
              </a:spcAft>
              <a:defRPr lang="en-US" sz="1200" dirty="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fontAlgn="base">
              <a:lnSpc>
                <a:spcPct val="100000"/>
              </a:lnSpc>
              <a:spcAft>
                <a:spcPts val="0"/>
              </a:spcAft>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21" name="Heading Right"/>
          <p:cNvSpPr>
            <a:spLocks noGrp="1"/>
          </p:cNvSpPr>
          <p:nvPr>
            <p:ph type="body" sz="quarter" idx="12" hasCustomPrompt="1"/>
          </p:nvPr>
        </p:nvSpPr>
        <p:spPr bwMode="gray">
          <a:xfrm>
            <a:off x="6553200" y="1400400"/>
            <a:ext cx="2590800" cy="368300"/>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b="0" baseline="0">
                <a:solidFill>
                  <a:schemeClr val="accent1"/>
                </a:solidFill>
                <a:latin typeface="+mn-lt"/>
                <a:sym typeface="+mn-lt"/>
              </a:defRPr>
            </a:lvl2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22" name="Heading Middle"/>
          <p:cNvSpPr>
            <a:spLocks noGrp="1"/>
          </p:cNvSpPr>
          <p:nvPr>
            <p:ph type="body" sz="quarter" idx="13" hasCustomPrompt="1"/>
          </p:nvPr>
        </p:nvSpPr>
        <p:spPr bwMode="gray">
          <a:xfrm>
            <a:off x="3505200" y="1400400"/>
            <a:ext cx="2590800" cy="368300"/>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b="0" baseline="0">
                <a:solidFill>
                  <a:schemeClr val="accent1"/>
                </a:solidFill>
                <a:latin typeface="+mn-lt"/>
                <a:sym typeface="+mn-lt"/>
              </a:defRPr>
            </a:lvl2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20" name="Heading Left"/>
          <p:cNvSpPr>
            <a:spLocks noGrp="1"/>
          </p:cNvSpPr>
          <p:nvPr>
            <p:ph type="body" sz="quarter" idx="11" hasCustomPrompt="1"/>
          </p:nvPr>
        </p:nvSpPr>
        <p:spPr bwMode="gray">
          <a:xfrm>
            <a:off x="457200" y="1400400"/>
            <a:ext cx="2590800" cy="368300"/>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b="0" baseline="0">
                <a:solidFill>
                  <a:schemeClr val="accent1"/>
                </a:solidFill>
                <a:latin typeface="+mn-lt"/>
                <a:sym typeface="+mn-lt"/>
              </a:defRPr>
            </a:lvl2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3"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38116983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headings">
    <p:spTree>
      <p:nvGrpSpPr>
        <p:cNvPr id="1" name=""/>
        <p:cNvGrpSpPr/>
        <p:nvPr/>
      </p:nvGrpSpPr>
      <p:grpSpPr>
        <a:xfrm>
          <a:off x="0" y="0"/>
          <a:ext cx="0" cy="0"/>
          <a:chOff x="0" y="0"/>
          <a:chExt cx="0" cy="0"/>
        </a:xfrm>
      </p:grpSpPr>
      <p:sp>
        <p:nvSpPr>
          <p:cNvPr id="9" name="DTP_Copyright"/>
          <p:cNvSpPr txBox="1">
            <a:spLocks noChangeArrowheads="1"/>
          </p:cNvSpPr>
          <p:nvPr userDrawn="1"/>
        </p:nvSpPr>
        <p:spPr bwMode="gray">
          <a:xfrm>
            <a:off x="457200"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21" name="Heading Right"/>
          <p:cNvSpPr>
            <a:spLocks noGrp="1"/>
          </p:cNvSpPr>
          <p:nvPr>
            <p:ph type="body" sz="quarter" idx="12" hasCustomPrompt="1"/>
          </p:nvPr>
        </p:nvSpPr>
        <p:spPr bwMode="gray">
          <a:xfrm>
            <a:off x="6553200" y="1400400"/>
            <a:ext cx="2590800" cy="368300"/>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b="0" baseline="0">
                <a:solidFill>
                  <a:schemeClr val="accent1"/>
                </a:solidFill>
                <a:latin typeface="+mn-lt"/>
                <a:sym typeface="+mn-lt"/>
              </a:defRPr>
            </a:lvl2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22" name="Heading Middle"/>
          <p:cNvSpPr>
            <a:spLocks noGrp="1"/>
          </p:cNvSpPr>
          <p:nvPr>
            <p:ph type="body" sz="quarter" idx="13" hasCustomPrompt="1"/>
          </p:nvPr>
        </p:nvSpPr>
        <p:spPr bwMode="gray">
          <a:xfrm>
            <a:off x="3505200" y="1400400"/>
            <a:ext cx="2590800" cy="368300"/>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b="0" baseline="0">
                <a:solidFill>
                  <a:schemeClr val="accent1"/>
                </a:solidFill>
                <a:latin typeface="+mn-lt"/>
                <a:sym typeface="+mn-lt"/>
              </a:defRPr>
            </a:lvl2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20" name="Heading Left"/>
          <p:cNvSpPr>
            <a:spLocks noGrp="1"/>
          </p:cNvSpPr>
          <p:nvPr>
            <p:ph type="body" sz="quarter" idx="11" hasCustomPrompt="1"/>
          </p:nvPr>
        </p:nvSpPr>
        <p:spPr bwMode="gray">
          <a:xfrm>
            <a:off x="457200" y="1400400"/>
            <a:ext cx="2590800" cy="368300"/>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b="0" baseline="0">
                <a:solidFill>
                  <a:schemeClr val="accent1"/>
                </a:solidFill>
                <a:latin typeface="+mn-lt"/>
                <a:sym typeface="+mn-lt"/>
              </a:defRPr>
            </a:lvl2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3"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309929434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 textboxes">
    <p:spTree>
      <p:nvGrpSpPr>
        <p:cNvPr id="1" name=""/>
        <p:cNvGrpSpPr/>
        <p:nvPr/>
      </p:nvGrpSpPr>
      <p:grpSpPr>
        <a:xfrm>
          <a:off x="0" y="0"/>
          <a:ext cx="0" cy="0"/>
          <a:chOff x="0" y="0"/>
          <a:chExt cx="0" cy="0"/>
        </a:xfrm>
      </p:grpSpPr>
      <p:sp>
        <p:nvSpPr>
          <p:cNvPr id="5" name="DTP_Copyright"/>
          <p:cNvSpPr txBox="1">
            <a:spLocks noChangeArrowheads="1"/>
          </p:cNvSpPr>
          <p:nvPr userDrawn="1"/>
        </p:nvSpPr>
        <p:spPr bwMode="gray">
          <a:xfrm>
            <a:off x="457200"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8" name="Content Right Bottom"/>
          <p:cNvSpPr>
            <a:spLocks noGrp="1"/>
          </p:cNvSpPr>
          <p:nvPr>
            <p:ph idx="40"/>
          </p:nvPr>
        </p:nvSpPr>
        <p:spPr bwMode="gray">
          <a:xfrm>
            <a:off x="6553200" y="4003200"/>
            <a:ext cx="2590800" cy="2329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6" name="Content Middle Bottom"/>
          <p:cNvSpPr>
            <a:spLocks noGrp="1"/>
          </p:cNvSpPr>
          <p:nvPr>
            <p:ph idx="41"/>
          </p:nvPr>
        </p:nvSpPr>
        <p:spPr bwMode="gray">
          <a:xfrm>
            <a:off x="3505200" y="4003200"/>
            <a:ext cx="2590800" cy="2329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4" name="Content Left Bottom"/>
          <p:cNvSpPr>
            <a:spLocks noGrp="1"/>
          </p:cNvSpPr>
          <p:nvPr>
            <p:ph idx="42"/>
          </p:nvPr>
        </p:nvSpPr>
        <p:spPr bwMode="gray">
          <a:xfrm>
            <a:off x="457200" y="4003200"/>
            <a:ext cx="2590800" cy="2329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9" name="Content Right Top"/>
          <p:cNvSpPr>
            <a:spLocks noGrp="1"/>
          </p:cNvSpPr>
          <p:nvPr>
            <p:ph idx="39"/>
          </p:nvPr>
        </p:nvSpPr>
        <p:spPr bwMode="gray">
          <a:xfrm>
            <a:off x="6553200" y="1400400"/>
            <a:ext cx="2590800" cy="2329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0" name="Content Middle Top"/>
          <p:cNvSpPr>
            <a:spLocks noGrp="1"/>
          </p:cNvSpPr>
          <p:nvPr>
            <p:ph idx="38"/>
          </p:nvPr>
        </p:nvSpPr>
        <p:spPr bwMode="gray">
          <a:xfrm>
            <a:off x="3505200" y="1400400"/>
            <a:ext cx="2590800" cy="2329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1" name="Content Left Top"/>
          <p:cNvSpPr>
            <a:spLocks noGrp="1"/>
          </p:cNvSpPr>
          <p:nvPr>
            <p:ph idx="1"/>
          </p:nvPr>
        </p:nvSpPr>
        <p:spPr bwMode="gray">
          <a:xfrm>
            <a:off x="457200" y="1400400"/>
            <a:ext cx="2590800" cy="2329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7"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411743781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 textboxes with heading">
    <p:spTree>
      <p:nvGrpSpPr>
        <p:cNvPr id="1" name=""/>
        <p:cNvGrpSpPr/>
        <p:nvPr/>
      </p:nvGrpSpPr>
      <p:grpSpPr>
        <a:xfrm>
          <a:off x="0" y="0"/>
          <a:ext cx="0" cy="0"/>
          <a:chOff x="0" y="0"/>
          <a:chExt cx="0" cy="0"/>
        </a:xfrm>
      </p:grpSpPr>
      <p:sp>
        <p:nvSpPr>
          <p:cNvPr id="5" name="DTP_Copyright"/>
          <p:cNvSpPr txBox="1">
            <a:spLocks noChangeArrowheads="1"/>
          </p:cNvSpPr>
          <p:nvPr userDrawn="1"/>
        </p:nvSpPr>
        <p:spPr bwMode="gray">
          <a:xfrm>
            <a:off x="457200"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4" name="Content Right Bottom"/>
          <p:cNvSpPr>
            <a:spLocks noGrp="1"/>
          </p:cNvSpPr>
          <p:nvPr>
            <p:ph idx="40"/>
          </p:nvPr>
        </p:nvSpPr>
        <p:spPr bwMode="gray">
          <a:xfrm>
            <a:off x="6553200" y="4489200"/>
            <a:ext cx="2590800"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6" name="Content Middle Bottom"/>
          <p:cNvSpPr>
            <a:spLocks noGrp="1"/>
          </p:cNvSpPr>
          <p:nvPr>
            <p:ph idx="41"/>
          </p:nvPr>
        </p:nvSpPr>
        <p:spPr bwMode="gray">
          <a:xfrm>
            <a:off x="3505200" y="4489200"/>
            <a:ext cx="2590800"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8" name="Content Left Bottom"/>
          <p:cNvSpPr>
            <a:spLocks noGrp="1"/>
          </p:cNvSpPr>
          <p:nvPr>
            <p:ph idx="42"/>
          </p:nvPr>
        </p:nvSpPr>
        <p:spPr bwMode="gray">
          <a:xfrm>
            <a:off x="457200" y="4489200"/>
            <a:ext cx="2590800"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5" name="Heading Right Bottom"/>
          <p:cNvSpPr>
            <a:spLocks noGrp="1"/>
          </p:cNvSpPr>
          <p:nvPr>
            <p:ph type="body" sz="quarter" idx="22" hasCustomPrompt="1"/>
          </p:nvPr>
        </p:nvSpPr>
        <p:spPr bwMode="gray">
          <a:xfrm>
            <a:off x="6553200" y="4003200"/>
            <a:ext cx="2590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7" name="Heading Middle Bottom"/>
          <p:cNvSpPr>
            <a:spLocks noGrp="1"/>
          </p:cNvSpPr>
          <p:nvPr>
            <p:ph type="body" sz="quarter" idx="26" hasCustomPrompt="1"/>
          </p:nvPr>
        </p:nvSpPr>
        <p:spPr bwMode="gray">
          <a:xfrm>
            <a:off x="3505200" y="4003200"/>
            <a:ext cx="2590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6" name="Heading Left Bottom"/>
          <p:cNvSpPr>
            <a:spLocks noGrp="1"/>
          </p:cNvSpPr>
          <p:nvPr>
            <p:ph type="body" sz="quarter" idx="24" hasCustomPrompt="1"/>
          </p:nvPr>
        </p:nvSpPr>
        <p:spPr bwMode="gray">
          <a:xfrm>
            <a:off x="457200" y="4003200"/>
            <a:ext cx="2590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9" name="Content Right Top"/>
          <p:cNvSpPr>
            <a:spLocks noGrp="1"/>
          </p:cNvSpPr>
          <p:nvPr>
            <p:ph idx="39"/>
          </p:nvPr>
        </p:nvSpPr>
        <p:spPr bwMode="gray">
          <a:xfrm>
            <a:off x="6553200" y="1886400"/>
            <a:ext cx="2590800"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0" name="Content Middle Top"/>
          <p:cNvSpPr>
            <a:spLocks noGrp="1"/>
          </p:cNvSpPr>
          <p:nvPr>
            <p:ph idx="38"/>
          </p:nvPr>
        </p:nvSpPr>
        <p:spPr bwMode="gray">
          <a:xfrm>
            <a:off x="3505200" y="1886400"/>
            <a:ext cx="2590800"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1" name="Content Left Top"/>
          <p:cNvSpPr>
            <a:spLocks noGrp="1"/>
          </p:cNvSpPr>
          <p:nvPr>
            <p:ph idx="1"/>
          </p:nvPr>
        </p:nvSpPr>
        <p:spPr bwMode="gray">
          <a:xfrm>
            <a:off x="457200" y="1886400"/>
            <a:ext cx="2590800"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3" name="Heading Right Top"/>
          <p:cNvSpPr>
            <a:spLocks noGrp="1"/>
          </p:cNvSpPr>
          <p:nvPr>
            <p:ph type="body" sz="quarter" idx="16" hasCustomPrompt="1"/>
          </p:nvPr>
        </p:nvSpPr>
        <p:spPr bwMode="gray">
          <a:xfrm>
            <a:off x="6553200" y="1400400"/>
            <a:ext cx="2590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4" name="Heading Middle Top"/>
          <p:cNvSpPr>
            <a:spLocks noGrp="1"/>
          </p:cNvSpPr>
          <p:nvPr>
            <p:ph type="body" sz="quarter" idx="17" hasCustomPrompt="1"/>
          </p:nvPr>
        </p:nvSpPr>
        <p:spPr bwMode="gray">
          <a:xfrm>
            <a:off x="3505200" y="1400400"/>
            <a:ext cx="2590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2" name="Heading Left Top"/>
          <p:cNvSpPr>
            <a:spLocks noGrp="1"/>
          </p:cNvSpPr>
          <p:nvPr>
            <p:ph type="body" sz="quarter" idx="15" hasCustomPrompt="1"/>
          </p:nvPr>
        </p:nvSpPr>
        <p:spPr bwMode="gray">
          <a:xfrm>
            <a:off x="457200" y="1400400"/>
            <a:ext cx="2590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7"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411743781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 headings">
    <p:spTree>
      <p:nvGrpSpPr>
        <p:cNvPr id="1" name=""/>
        <p:cNvGrpSpPr/>
        <p:nvPr/>
      </p:nvGrpSpPr>
      <p:grpSpPr>
        <a:xfrm>
          <a:off x="0" y="0"/>
          <a:ext cx="0" cy="0"/>
          <a:chOff x="0" y="0"/>
          <a:chExt cx="0" cy="0"/>
        </a:xfrm>
      </p:grpSpPr>
      <p:sp>
        <p:nvSpPr>
          <p:cNvPr id="5" name="DTP_Copyright"/>
          <p:cNvSpPr txBox="1">
            <a:spLocks noChangeArrowheads="1"/>
          </p:cNvSpPr>
          <p:nvPr userDrawn="1"/>
        </p:nvSpPr>
        <p:spPr bwMode="gray">
          <a:xfrm>
            <a:off x="457200"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9" name="Heading Right Bottom"/>
          <p:cNvSpPr>
            <a:spLocks noGrp="1"/>
          </p:cNvSpPr>
          <p:nvPr>
            <p:ph type="body" sz="quarter" idx="22" hasCustomPrompt="1"/>
          </p:nvPr>
        </p:nvSpPr>
        <p:spPr bwMode="gray">
          <a:xfrm>
            <a:off x="6553200" y="4003200"/>
            <a:ext cx="2590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1" name="Heading Middle Bottom"/>
          <p:cNvSpPr>
            <a:spLocks noGrp="1"/>
          </p:cNvSpPr>
          <p:nvPr>
            <p:ph type="body" sz="quarter" idx="26" hasCustomPrompt="1"/>
          </p:nvPr>
        </p:nvSpPr>
        <p:spPr bwMode="gray">
          <a:xfrm>
            <a:off x="3505200" y="4003200"/>
            <a:ext cx="2590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0" name="Heading Left Bottom"/>
          <p:cNvSpPr>
            <a:spLocks noGrp="1"/>
          </p:cNvSpPr>
          <p:nvPr>
            <p:ph type="body" sz="quarter" idx="24" hasCustomPrompt="1"/>
          </p:nvPr>
        </p:nvSpPr>
        <p:spPr bwMode="gray">
          <a:xfrm>
            <a:off x="457200" y="4003200"/>
            <a:ext cx="2590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6" name="Heading Right Top"/>
          <p:cNvSpPr>
            <a:spLocks noGrp="1"/>
          </p:cNvSpPr>
          <p:nvPr>
            <p:ph type="body" sz="quarter" idx="16" hasCustomPrompt="1"/>
          </p:nvPr>
        </p:nvSpPr>
        <p:spPr bwMode="gray">
          <a:xfrm>
            <a:off x="6553200" y="1400400"/>
            <a:ext cx="2590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8" name="Heading Middle Top"/>
          <p:cNvSpPr>
            <a:spLocks noGrp="1"/>
          </p:cNvSpPr>
          <p:nvPr>
            <p:ph type="body" sz="quarter" idx="17" hasCustomPrompt="1"/>
          </p:nvPr>
        </p:nvSpPr>
        <p:spPr bwMode="gray">
          <a:xfrm>
            <a:off x="3505200" y="1400400"/>
            <a:ext cx="2590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4" name="Heading Left Top"/>
          <p:cNvSpPr>
            <a:spLocks noGrp="1"/>
          </p:cNvSpPr>
          <p:nvPr>
            <p:ph type="body" sz="quarter" idx="15" hasCustomPrompt="1"/>
          </p:nvPr>
        </p:nvSpPr>
        <p:spPr bwMode="gray">
          <a:xfrm>
            <a:off x="457200" y="1400400"/>
            <a:ext cx="2590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7"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174465778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DTP_Copyright"/>
          <p:cNvSpPr txBox="1">
            <a:spLocks noChangeArrowheads="1"/>
          </p:cNvSpPr>
          <p:nvPr userDrawn="1"/>
        </p:nvSpPr>
        <p:spPr bwMode="gray">
          <a:xfrm>
            <a:off x="457200"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7"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3607375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 columns 1/3 split">
    <p:spTree>
      <p:nvGrpSpPr>
        <p:cNvPr id="1" name=""/>
        <p:cNvGrpSpPr/>
        <p:nvPr/>
      </p:nvGrpSpPr>
      <p:grpSpPr>
        <a:xfrm>
          <a:off x="0" y="0"/>
          <a:ext cx="0" cy="0"/>
          <a:chOff x="0" y="0"/>
          <a:chExt cx="0" cy="0"/>
        </a:xfrm>
      </p:grpSpPr>
      <p:sp>
        <p:nvSpPr>
          <p:cNvPr id="10" name="DTP_Copyright"/>
          <p:cNvSpPr txBox="1">
            <a:spLocks noChangeArrowheads="1"/>
          </p:cNvSpPr>
          <p:nvPr userDrawn="1"/>
        </p:nvSpPr>
        <p:spPr bwMode="gray">
          <a:xfrm>
            <a:off x="457200"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15" name="Content Right"/>
          <p:cNvSpPr>
            <a:spLocks noGrp="1"/>
          </p:cNvSpPr>
          <p:nvPr>
            <p:ph idx="28"/>
          </p:nvPr>
        </p:nvSpPr>
        <p:spPr bwMode="gray">
          <a:xfrm>
            <a:off x="3505200" y="1886400"/>
            <a:ext cx="5638800" cy="4445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dirty="0" smtClean="0">
                <a:latin typeface="+mn-lt"/>
                <a:ea typeface="+mn-ea"/>
                <a:sym typeface="+mn-lt"/>
              </a:defRPr>
            </a:lvl1pPr>
            <a:lvl2pPr fontAlgn="base">
              <a:lnSpc>
                <a:spcPct val="100000"/>
              </a:lnSpc>
              <a:spcAft>
                <a:spcPts val="0"/>
              </a:spcAft>
              <a:defRPr lang="en-US" sz="1200" dirty="0" smtClean="0">
                <a:latin typeface="+mn-lt"/>
                <a:ea typeface="+mn-ea"/>
                <a:sym typeface="+mn-lt"/>
              </a:defRPr>
            </a:lvl2pPr>
            <a:lvl3pPr fontAlgn="base">
              <a:lnSpc>
                <a:spcPct val="100000"/>
              </a:lnSpc>
              <a:spcAft>
                <a:spcPts val="0"/>
              </a:spcAft>
              <a:defRPr lang="en-US" sz="1200" dirty="0" smtClean="0">
                <a:latin typeface="+mn-lt"/>
                <a:ea typeface="+mn-ea"/>
                <a:sym typeface="+mn-lt"/>
              </a:defRPr>
            </a:lvl3pPr>
            <a:lvl4pPr fontAlgn="base">
              <a:lnSpc>
                <a:spcPct val="100000"/>
              </a:lnSpc>
              <a:spcAft>
                <a:spcPts val="0"/>
              </a:spcAft>
              <a:defRPr lang="en-US" sz="1200" dirty="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fontAlgn="base">
              <a:lnSpc>
                <a:spcPct val="100000"/>
              </a:lnSpc>
              <a:spcAft>
                <a:spcPts val="0"/>
              </a:spcAft>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6" name="Content Left"/>
          <p:cNvSpPr>
            <a:spLocks noGrp="1"/>
          </p:cNvSpPr>
          <p:nvPr>
            <p:ph idx="27"/>
          </p:nvPr>
        </p:nvSpPr>
        <p:spPr bwMode="gray">
          <a:xfrm>
            <a:off x="457200" y="1886400"/>
            <a:ext cx="2590800" cy="4445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smtClean="0">
                <a:latin typeface="+mn-lt"/>
                <a:ea typeface="+mn-ea"/>
                <a:sym typeface="+mn-lt"/>
              </a:defRPr>
            </a:lvl1pPr>
            <a:lvl2pPr fontAlgn="base">
              <a:lnSpc>
                <a:spcPct val="100000"/>
              </a:lnSpc>
              <a:spcAft>
                <a:spcPts val="0"/>
              </a:spcAft>
              <a:defRPr lang="en-US" sz="1200" smtClean="0">
                <a:latin typeface="+mn-lt"/>
                <a:ea typeface="+mn-ea"/>
                <a:sym typeface="+mn-lt"/>
              </a:defRPr>
            </a:lvl2pPr>
            <a:lvl3pPr fontAlgn="base">
              <a:lnSpc>
                <a:spcPct val="100000"/>
              </a:lnSpc>
              <a:spcAft>
                <a:spcPts val="0"/>
              </a:spcAft>
              <a:defRPr lang="en-US" sz="1200" smtClean="0">
                <a:latin typeface="+mn-lt"/>
                <a:ea typeface="+mn-ea"/>
                <a:sym typeface="+mn-lt"/>
              </a:defRPr>
            </a:lvl3pPr>
            <a:lvl4pPr fontAlgn="base">
              <a:lnSpc>
                <a:spcPct val="100000"/>
              </a:lnSpc>
              <a:spcAft>
                <a:spcPts val="0"/>
              </a:spcAft>
              <a:defRPr lang="en-US" sz="120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fontAlgn="base">
              <a:lnSpc>
                <a:spcPct val="100000"/>
              </a:lnSpc>
              <a:spcAft>
                <a:spcPts val="0"/>
              </a:spcAft>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9" name="Heading Right"/>
          <p:cNvSpPr>
            <a:spLocks noGrp="1"/>
          </p:cNvSpPr>
          <p:nvPr>
            <p:ph type="body" sz="quarter" idx="17" hasCustomPrompt="1"/>
          </p:nvPr>
        </p:nvSpPr>
        <p:spPr bwMode="gray">
          <a:xfrm>
            <a:off x="3505200" y="1400400"/>
            <a:ext cx="5638800" cy="368300"/>
          </a:xfrm>
        </p:spPr>
        <p:txBody>
          <a:bodyPr lIns="0" tIns="0" rIns="0" bIns="0">
            <a:no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7" name="Heading Left"/>
          <p:cNvSpPr>
            <a:spLocks noGrp="1"/>
          </p:cNvSpPr>
          <p:nvPr>
            <p:ph type="body" sz="quarter" idx="15" hasCustomPrompt="1"/>
          </p:nvPr>
        </p:nvSpPr>
        <p:spPr bwMode="gray">
          <a:xfrm>
            <a:off x="457200" y="1400400"/>
            <a:ext cx="2590800" cy="368300"/>
          </a:xfrm>
        </p:spPr>
        <p:txBody>
          <a:bodyPr lIns="0" tIns="0" rIns="0" bIns="0">
            <a:no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1"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391174683"/>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 columns 2/3 split">
    <p:spTree>
      <p:nvGrpSpPr>
        <p:cNvPr id="1" name=""/>
        <p:cNvGrpSpPr/>
        <p:nvPr/>
      </p:nvGrpSpPr>
      <p:grpSpPr>
        <a:xfrm>
          <a:off x="0" y="0"/>
          <a:ext cx="0" cy="0"/>
          <a:chOff x="0" y="0"/>
          <a:chExt cx="0" cy="0"/>
        </a:xfrm>
      </p:grpSpPr>
      <p:sp>
        <p:nvSpPr>
          <p:cNvPr id="10" name="DTP_Copyright"/>
          <p:cNvSpPr txBox="1">
            <a:spLocks noChangeArrowheads="1"/>
          </p:cNvSpPr>
          <p:nvPr userDrawn="1"/>
        </p:nvSpPr>
        <p:spPr bwMode="gray">
          <a:xfrm>
            <a:off x="457200"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15" name="Content Right"/>
          <p:cNvSpPr>
            <a:spLocks noGrp="1"/>
          </p:cNvSpPr>
          <p:nvPr>
            <p:ph idx="28"/>
          </p:nvPr>
        </p:nvSpPr>
        <p:spPr bwMode="gray">
          <a:xfrm>
            <a:off x="6553200" y="1886400"/>
            <a:ext cx="2590800" cy="4445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dirty="0" smtClean="0">
                <a:latin typeface="+mn-lt"/>
                <a:ea typeface="+mn-ea"/>
                <a:sym typeface="+mn-lt"/>
              </a:defRPr>
            </a:lvl1pPr>
            <a:lvl2pPr fontAlgn="base">
              <a:lnSpc>
                <a:spcPct val="100000"/>
              </a:lnSpc>
              <a:spcAft>
                <a:spcPts val="0"/>
              </a:spcAft>
              <a:defRPr lang="en-US" sz="1200" dirty="0" smtClean="0">
                <a:latin typeface="+mn-lt"/>
                <a:ea typeface="+mn-ea"/>
                <a:sym typeface="+mn-lt"/>
              </a:defRPr>
            </a:lvl2pPr>
            <a:lvl3pPr fontAlgn="base">
              <a:lnSpc>
                <a:spcPct val="100000"/>
              </a:lnSpc>
              <a:spcAft>
                <a:spcPts val="0"/>
              </a:spcAft>
              <a:defRPr lang="en-US" sz="1200" dirty="0" smtClean="0">
                <a:latin typeface="+mn-lt"/>
                <a:ea typeface="+mn-ea"/>
                <a:sym typeface="+mn-lt"/>
              </a:defRPr>
            </a:lvl3pPr>
            <a:lvl4pPr fontAlgn="base">
              <a:lnSpc>
                <a:spcPct val="100000"/>
              </a:lnSpc>
              <a:spcAft>
                <a:spcPts val="0"/>
              </a:spcAft>
              <a:defRPr lang="en-US" sz="1200" dirty="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fontAlgn="base">
              <a:lnSpc>
                <a:spcPct val="100000"/>
              </a:lnSpc>
              <a:spcAft>
                <a:spcPts val="0"/>
              </a:spcAft>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6" name="Content Left"/>
          <p:cNvSpPr>
            <a:spLocks noGrp="1"/>
          </p:cNvSpPr>
          <p:nvPr>
            <p:ph idx="27"/>
          </p:nvPr>
        </p:nvSpPr>
        <p:spPr bwMode="gray">
          <a:xfrm>
            <a:off x="457200" y="1886400"/>
            <a:ext cx="5638800" cy="4445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smtClean="0">
                <a:latin typeface="+mn-lt"/>
                <a:ea typeface="+mn-ea"/>
                <a:sym typeface="+mn-lt"/>
              </a:defRPr>
            </a:lvl1pPr>
            <a:lvl2pPr fontAlgn="base">
              <a:lnSpc>
                <a:spcPct val="100000"/>
              </a:lnSpc>
              <a:spcAft>
                <a:spcPts val="0"/>
              </a:spcAft>
              <a:defRPr lang="en-US" sz="1200" smtClean="0">
                <a:latin typeface="+mn-lt"/>
                <a:ea typeface="+mn-ea"/>
                <a:sym typeface="+mn-lt"/>
              </a:defRPr>
            </a:lvl2pPr>
            <a:lvl3pPr fontAlgn="base">
              <a:lnSpc>
                <a:spcPct val="100000"/>
              </a:lnSpc>
              <a:spcAft>
                <a:spcPts val="0"/>
              </a:spcAft>
              <a:defRPr lang="en-US" sz="1200" smtClean="0">
                <a:latin typeface="+mn-lt"/>
                <a:ea typeface="+mn-ea"/>
                <a:sym typeface="+mn-lt"/>
              </a:defRPr>
            </a:lvl3pPr>
            <a:lvl4pPr fontAlgn="base">
              <a:lnSpc>
                <a:spcPct val="100000"/>
              </a:lnSpc>
              <a:spcAft>
                <a:spcPts val="0"/>
              </a:spcAft>
              <a:defRPr lang="en-US" sz="120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fontAlgn="base">
              <a:lnSpc>
                <a:spcPct val="100000"/>
              </a:lnSpc>
              <a:spcAft>
                <a:spcPts val="0"/>
              </a:spcAft>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9" name="Heading Right"/>
          <p:cNvSpPr>
            <a:spLocks noGrp="1"/>
          </p:cNvSpPr>
          <p:nvPr>
            <p:ph type="body" sz="quarter" idx="17" hasCustomPrompt="1"/>
          </p:nvPr>
        </p:nvSpPr>
        <p:spPr bwMode="gray">
          <a:xfrm>
            <a:off x="6553200" y="1400400"/>
            <a:ext cx="2590800" cy="368300"/>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7" name="Heading Left"/>
          <p:cNvSpPr>
            <a:spLocks noGrp="1"/>
          </p:cNvSpPr>
          <p:nvPr>
            <p:ph type="body" sz="quarter" idx="15" hasCustomPrompt="1"/>
          </p:nvPr>
        </p:nvSpPr>
        <p:spPr bwMode="gray">
          <a:xfrm>
            <a:off x="457200" y="1400400"/>
            <a:ext cx="5638800" cy="368300"/>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1"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74688736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V – Small Portrait">
    <p:spTree>
      <p:nvGrpSpPr>
        <p:cNvPr id="1" name=""/>
        <p:cNvGrpSpPr/>
        <p:nvPr/>
      </p:nvGrpSpPr>
      <p:grpSpPr>
        <a:xfrm>
          <a:off x="0" y="0"/>
          <a:ext cx="0" cy="0"/>
          <a:chOff x="0" y="0"/>
          <a:chExt cx="0" cy="0"/>
        </a:xfrm>
      </p:grpSpPr>
      <p:sp>
        <p:nvSpPr>
          <p:cNvPr id="7" name="DTP_Copyright"/>
          <p:cNvSpPr txBox="1">
            <a:spLocks noChangeArrowheads="1"/>
          </p:cNvSpPr>
          <p:nvPr userDrawn="1"/>
        </p:nvSpPr>
        <p:spPr bwMode="gray">
          <a:xfrm>
            <a:off x="457200"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6" name="Picture"/>
          <p:cNvSpPr>
            <a:spLocks noGrp="1"/>
          </p:cNvSpPr>
          <p:nvPr>
            <p:ph type="pic" sz="quarter" idx="11"/>
          </p:nvPr>
        </p:nvSpPr>
        <p:spPr bwMode="gray">
          <a:xfrm>
            <a:off x="8382000" y="381000"/>
            <a:ext cx="762000" cy="762000"/>
          </a:xfrm>
          <a:noFill/>
          <a:ln>
            <a:noFill/>
          </a:ln>
        </p:spPr>
        <p:txBody>
          <a:bodyPr lIns="0" tIns="0" rIns="0" bIns="0" anchor="ctr" anchorCtr="0"/>
          <a:lstStyle>
            <a:lvl1pPr marL="0" indent="0" algn="ctr" fontAlgn="base">
              <a:lnSpc>
                <a:spcPct val="100000"/>
              </a:lnSpc>
              <a:spcBef>
                <a:spcPct val="0"/>
              </a:spcBef>
              <a:spcAft>
                <a:spcPct val="0"/>
              </a:spcAft>
              <a:buFontTx/>
              <a:buNone/>
              <a:defRPr sz="1000" b="1">
                <a:solidFill>
                  <a:schemeClr val="accent4"/>
                </a:solidFill>
              </a:defRPr>
            </a:lvl1pPr>
          </a:lstStyle>
          <a:p>
            <a:r>
              <a:rPr lang="en-US" altLang="ja-JP" dirty="0" smtClean="0"/>
              <a:t>Click icon to add picture</a:t>
            </a:r>
            <a:endParaRPr lang="en-US" dirty="0"/>
          </a:p>
        </p:txBody>
      </p:sp>
      <p:sp>
        <p:nvSpPr>
          <p:cNvPr id="9" name="Content"/>
          <p:cNvSpPr>
            <a:spLocks noGrp="1"/>
          </p:cNvSpPr>
          <p:nvPr>
            <p:ph type="body" sz="quarter" idx="12"/>
          </p:nvPr>
        </p:nvSpPr>
        <p:spPr bwMode="gray">
          <a:xfrm>
            <a:off x="457200" y="1400400"/>
            <a:ext cx="8686800" cy="4932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400" dirty="0" smtClean="0">
                <a:latin typeface="+mn-lt"/>
                <a:ea typeface="+mn-ea"/>
                <a:sym typeface="+mn-lt"/>
              </a:defRPr>
            </a:lvl1pPr>
            <a:lvl2pPr fontAlgn="base">
              <a:lnSpc>
                <a:spcPct val="100000"/>
              </a:lnSpc>
              <a:spcAft>
                <a:spcPts val="0"/>
              </a:spcAft>
              <a:defRPr lang="en-US" sz="1400" dirty="0" smtClean="0">
                <a:latin typeface="+mn-lt"/>
                <a:ea typeface="+mn-ea"/>
                <a:sym typeface="+mn-lt"/>
              </a:defRPr>
            </a:lvl2pPr>
            <a:lvl3pPr fontAlgn="base">
              <a:lnSpc>
                <a:spcPct val="100000"/>
              </a:lnSpc>
              <a:spcAft>
                <a:spcPts val="0"/>
              </a:spcAft>
              <a:defRPr lang="en-US" sz="1400" dirty="0" smtClean="0">
                <a:latin typeface="+mn-lt"/>
                <a:ea typeface="+mn-ea"/>
                <a:sym typeface="+mn-lt"/>
              </a:defRPr>
            </a:lvl3pPr>
            <a:lvl4pPr fontAlgn="base">
              <a:lnSpc>
                <a:spcPct val="100000"/>
              </a:lnSpc>
              <a:spcAft>
                <a:spcPts val="0"/>
              </a:spcAft>
              <a:defRPr lang="en-US" sz="1400" dirty="0" smtClean="0">
                <a:latin typeface="+mn-lt"/>
                <a:ea typeface="+mn-ea"/>
                <a:sym typeface="+mn-lt"/>
              </a:defRPr>
            </a:lvl4pPr>
            <a:lvl5pPr fontAlgn="base">
              <a:lnSpc>
                <a:spcPct val="100000"/>
              </a:lnSpc>
              <a:spcAft>
                <a:spcPts val="0"/>
              </a:spcAft>
              <a:defRPr lang="en-GB" sz="1400" dirty="0" smtClean="0">
                <a:latin typeface="+mn-lt"/>
                <a:ea typeface="+mn-ea"/>
                <a:sym typeface="+mn-lt"/>
              </a:defRPr>
            </a:lvl5pPr>
            <a:lvl6pPr fontAlgn="base">
              <a:lnSpc>
                <a:spcPct val="100000"/>
              </a:lnSpc>
              <a:spcAft>
                <a:spcPts val="0"/>
              </a:spcAft>
              <a:defRPr/>
            </a:lvl6pPr>
            <a:lvl7pPr fontAlgn="base">
              <a:lnSpc>
                <a:spcPct val="100000"/>
              </a:lnSpc>
              <a:spcAft>
                <a:spcPts val="0"/>
              </a:spcAft>
              <a:defRPr/>
            </a:lvl7pPr>
            <a:lvl8pPr fontAlgn="base">
              <a:lnSpc>
                <a:spcPct val="100000"/>
              </a:lnSpc>
              <a:spcAft>
                <a:spcPts val="0"/>
              </a:spcAft>
              <a:defRPr/>
            </a:lvl8pPr>
            <a:lvl9pPr fontAlgn="base">
              <a:lnSpc>
                <a:spcPct val="100000"/>
              </a:lnSpc>
              <a:spcAft>
                <a:spcPts val="0"/>
              </a:spcAft>
              <a:defRPr/>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8" name="Title"/>
          <p:cNvSpPr>
            <a:spLocks noGrp="1"/>
          </p:cNvSpPr>
          <p:nvPr>
            <p:ph type="title"/>
          </p:nvPr>
        </p:nvSpPr>
        <p:spPr bwMode="gray">
          <a:xfrm>
            <a:off x="457200" y="381000"/>
            <a:ext cx="7820025"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1954126243"/>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ntents">
    <p:spTree>
      <p:nvGrpSpPr>
        <p:cNvPr id="1" name=""/>
        <p:cNvGrpSpPr/>
        <p:nvPr/>
      </p:nvGrpSpPr>
      <p:grpSpPr>
        <a:xfrm>
          <a:off x="0" y="0"/>
          <a:ext cx="0" cy="0"/>
          <a:chOff x="0" y="0"/>
          <a:chExt cx="0" cy="0"/>
        </a:xfrm>
      </p:grpSpPr>
      <p:sp>
        <p:nvSpPr>
          <p:cNvPr id="3" name="Title"/>
          <p:cNvSpPr>
            <a:spLocks noGrp="1"/>
          </p:cNvSpPr>
          <p:nvPr>
            <p:ph type="title" hasCustomPrompt="1"/>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pl-PL" altLang="ja-JP" smtClean="0"/>
              <a:t>Contents</a:t>
            </a:r>
            <a:endParaRPr lang="en-US" dirty="0"/>
          </a:p>
        </p:txBody>
      </p:sp>
    </p:spTree>
    <p:extLst>
      <p:ext uri="{BB962C8B-B14F-4D97-AF65-F5344CB8AC3E}">
        <p14:creationId xmlns:p14="http://schemas.microsoft.com/office/powerpoint/2010/main" val="116432892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Confidentiality">
    <p:spTree>
      <p:nvGrpSpPr>
        <p:cNvPr id="1" name=""/>
        <p:cNvGrpSpPr/>
        <p:nvPr/>
      </p:nvGrpSpPr>
      <p:grpSpPr>
        <a:xfrm>
          <a:off x="0" y="0"/>
          <a:ext cx="0" cy="0"/>
          <a:chOff x="0" y="0"/>
          <a:chExt cx="0" cy="0"/>
        </a:xfrm>
      </p:grpSpPr>
      <p:graphicFrame>
        <p:nvGraphicFramePr>
          <p:cNvPr id="7" name="DTP_Confidentiality"/>
          <p:cNvGraphicFramePr>
            <a:graphicFrameLocks noGrp="1"/>
          </p:cNvGraphicFramePr>
          <p:nvPr userDrawn="1">
            <p:extLst>
              <p:ext uri="{D42A27DB-BD31-4B8C-83A1-F6EECF244321}">
                <p14:modId xmlns:p14="http://schemas.microsoft.com/office/powerpoint/2010/main" val="1725664776"/>
              </p:ext>
            </p:extLst>
          </p:nvPr>
        </p:nvGraphicFramePr>
        <p:xfrm>
          <a:off x="457200" y="2828544"/>
          <a:ext cx="8686800" cy="1200912"/>
        </p:xfrm>
        <a:graphic>
          <a:graphicData uri="http://schemas.openxmlformats.org/drawingml/2006/table">
            <a:tbl>
              <a:tblPr/>
              <a:tblGrid>
                <a:gridCol w="2774759"/>
                <a:gridCol w="5912041"/>
              </a:tblGrid>
              <a:tr h="1079500">
                <a:tc>
                  <a:txBody>
                    <a:bodyPr/>
                    <a:lstStyle/>
                    <a:p>
                      <a:pPr marL="0" marR="0" lvl="0" indent="0" algn="r" defTabSz="914400" rtl="0" eaLnBrk="1" fontAlgn="base" latinLnBrk="0" hangingPunct="1">
                        <a:lnSpc>
                          <a:spcPct val="100000"/>
                        </a:lnSpc>
                        <a:spcBef>
                          <a:spcPts val="0"/>
                        </a:spcBef>
                        <a:spcAft>
                          <a:spcPct val="0"/>
                        </a:spcAft>
                        <a:buClrTx/>
                        <a:buSzTx/>
                        <a:buFontTx/>
                        <a:buNone/>
                        <a:tabLst/>
                      </a:pPr>
                      <a:r>
                        <a:rPr kumimoji="0" lang="en-US" sz="1400" b="0" i="0" u="none" strike="noStrike" cap="none" normalizeH="0" baseline="0" dirty="0" smtClean="0">
                          <a:ln>
                            <a:noFill/>
                          </a:ln>
                          <a:solidFill>
                            <a:schemeClr val="tx2"/>
                          </a:solidFill>
                          <a:effectLst/>
                          <a:latin typeface="+mn-lt"/>
                          <a:cs typeface="+mn-cs"/>
                          <a:sym typeface="+mn-lt"/>
                        </a:rPr>
                        <a:t>CONFIDENTIALITY</a:t>
                      </a:r>
                      <a:endParaRPr kumimoji="0" lang="en-GB" sz="1400" b="0" i="0" u="none" strike="noStrike" cap="none" normalizeH="0" baseline="0" dirty="0" smtClean="0">
                        <a:ln>
                          <a:noFill/>
                        </a:ln>
                        <a:solidFill>
                          <a:schemeClr val="tx2"/>
                        </a:solidFill>
                        <a:effectLst/>
                        <a:latin typeface="+mn-lt"/>
                        <a:cs typeface="+mn-cs"/>
                        <a:sym typeface="+mn-lt"/>
                      </a:endParaRPr>
                    </a:p>
                  </a:txBody>
                  <a:tcPr marL="0" marR="228600" marT="18288" marB="18288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US" sz="800" b="0" i="0" u="none" strike="noStrike" cap="none" normalizeH="0" baseline="0" dirty="0" smtClean="0">
                          <a:ln>
                            <a:noFill/>
                          </a:ln>
                          <a:solidFill>
                            <a:schemeClr val="tx1"/>
                          </a:solidFill>
                          <a:effectLst/>
                          <a:latin typeface="+mn-lt"/>
                          <a:cs typeface="+mn-cs"/>
                          <a:sym typeface="+mn-lt"/>
                        </a:rPr>
                        <a:t>Our clients’ industries are extremely competitive, and the maintenance of confidentiality with respect to our clients’ plans and data is critical. Oliver Wyman rigorously applies internal confidentiality practices to protect the confidentiality of all client information.
Similarly, our industry is very competitive. We view our approaches and insights as proprietary and therefore look to our clients to protect our interests in our proposals, presentations, methodologies and analytical techniques. Under no circumstances should this material be shared with any third party without the prior written consent of Oliver Wyman.
© Oliver Wyman</a:t>
                      </a:r>
                    </a:p>
                  </a:txBody>
                  <a:tcPr marL="36576" marR="36576" marT="18288" marB="182880" horzOverflow="overflow">
                    <a:lnL>
                      <a:noFill/>
                    </a:lnL>
                    <a:lnR>
                      <a:noFill/>
                    </a:lnR>
                    <a:lnT>
                      <a:noFill/>
                    </a:lnT>
                    <a:lnB>
                      <a:noFill/>
                    </a:lnB>
                    <a:lnTlToBr>
                      <a:noFill/>
                    </a:lnTlToBr>
                    <a:lnBlToTr>
                      <a:noFill/>
                    </a:lnBlToTr>
                    <a:noFill/>
                  </a:tcPr>
                </a:tc>
              </a:tr>
            </a:tbl>
          </a:graphicData>
        </a:graphic>
      </p:graphicFrame>
    </p:spTree>
    <p:extLst>
      <p:ext uri="{BB962C8B-B14F-4D97-AF65-F5344CB8AC3E}">
        <p14:creationId xmlns:p14="http://schemas.microsoft.com/office/powerpoint/2010/main" val="1248154888"/>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Qualification">
    <p:spTree>
      <p:nvGrpSpPr>
        <p:cNvPr id="1" name=""/>
        <p:cNvGrpSpPr/>
        <p:nvPr/>
      </p:nvGrpSpPr>
      <p:grpSpPr>
        <a:xfrm>
          <a:off x="0" y="0"/>
          <a:ext cx="0" cy="0"/>
          <a:chOff x="0" y="0"/>
          <a:chExt cx="0" cy="0"/>
        </a:xfrm>
      </p:grpSpPr>
      <p:graphicFrame>
        <p:nvGraphicFramePr>
          <p:cNvPr id="7" name="TextConfOW-S-"/>
          <p:cNvGraphicFramePr>
            <a:graphicFrameLocks noGrp="1"/>
          </p:cNvGraphicFramePr>
          <p:nvPr userDrawn="1">
            <p:extLst>
              <p:ext uri="{D42A27DB-BD31-4B8C-83A1-F6EECF244321}">
                <p14:modId xmlns:p14="http://schemas.microsoft.com/office/powerpoint/2010/main" val="1884538562"/>
              </p:ext>
            </p:extLst>
          </p:nvPr>
        </p:nvGraphicFramePr>
        <p:xfrm>
          <a:off x="457200" y="2508250"/>
          <a:ext cx="8686800" cy="1841500"/>
        </p:xfrm>
        <a:graphic>
          <a:graphicData uri="http://schemas.openxmlformats.org/drawingml/2006/table">
            <a:tbl>
              <a:tblPr/>
              <a:tblGrid>
                <a:gridCol w="2774759"/>
                <a:gridCol w="5912041"/>
              </a:tblGrid>
              <a:tr h="1841500">
                <a:tc>
                  <a:txBody>
                    <a:bodyPr/>
                    <a:lstStyle/>
                    <a:p>
                      <a:pPr marL="0" marR="0" lvl="0" indent="0" algn="r" defTabSz="914400" rtl="0" eaLnBrk="1" fontAlgn="base" latinLnBrk="0" hangingPunct="1">
                        <a:lnSpc>
                          <a:spcPct val="100000"/>
                        </a:lnSpc>
                        <a:spcBef>
                          <a:spcPts val="0"/>
                        </a:spcBef>
                        <a:spcAft>
                          <a:spcPct val="0"/>
                        </a:spcAft>
                        <a:buClrTx/>
                        <a:buSzTx/>
                        <a:buFontTx/>
                        <a:buNone/>
                        <a:tabLst/>
                      </a:pPr>
                      <a:r>
                        <a:rPr kumimoji="0" lang="en-US" sz="1400" b="0" i="0" u="none" strike="noStrike" cap="none" normalizeH="0" baseline="0" dirty="0" smtClean="0">
                          <a:ln>
                            <a:noFill/>
                          </a:ln>
                          <a:solidFill>
                            <a:schemeClr val="tx2"/>
                          </a:solidFill>
                          <a:effectLst/>
                          <a:latin typeface="+mn-lt"/>
                          <a:cs typeface="+mn-cs"/>
                          <a:sym typeface="+mn-lt"/>
                        </a:rPr>
                        <a:t>QUALIFICATIONS, ASSUMPTIONS AND LIMITING CONDITIONS</a:t>
                      </a:r>
                      <a:endParaRPr kumimoji="0" lang="en-GB" sz="1400" b="0" i="0" u="none" strike="noStrike" cap="none" normalizeH="0" baseline="0" dirty="0" smtClean="0">
                        <a:ln>
                          <a:noFill/>
                        </a:ln>
                        <a:solidFill>
                          <a:schemeClr val="tx2"/>
                        </a:solidFill>
                        <a:effectLst/>
                        <a:latin typeface="+mn-lt"/>
                        <a:cs typeface="+mn-cs"/>
                        <a:sym typeface="+mn-lt"/>
                      </a:endParaRPr>
                    </a:p>
                  </a:txBody>
                  <a:tcPr marL="0" marR="228600" marT="18288" marB="18288"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US" sz="800" b="0" i="0" u="none" strike="noStrike" cap="none" normalizeH="0" baseline="0" dirty="0" smtClean="0">
                          <a:ln>
                            <a:noFill/>
                          </a:ln>
                          <a:solidFill>
                            <a:schemeClr val="tx1"/>
                          </a:solidFill>
                          <a:effectLst/>
                          <a:latin typeface="+mn-lt"/>
                          <a:cs typeface="+mn-cs"/>
                          <a:sym typeface="+mn-lt"/>
                        </a:rPr>
                        <a:t>This report is for the exclusive use of the Oliver Wyman client named herein. This report is not intended for general circulation or publication, nor is it to be reproduced, quoted or distributed for any purpose without the prior written permission of Oliver Wyman. There are no third party beneficiaries with respect to this report, and Oliver Wyman does not accept any liability to any third party.
Information furnished by others, upon which all or portions of this report are based, is believed to be reliable but has not been independently verified, unless otherwise expressly indicated. Public information and industry and statistical data are from sources we deem to be reliable; however, we make no representation as to the accuracy or completeness of such information. The findings contained in this report may contain predictions based on current data and historical trends. Any such predictions are subject to inherent risks and uncertainties. Oliver Wyman accepts no responsibility for actual results or future events.
The opinions expressed in this report are valid only for the purpose stated herein and as of the date of this report. No obligation is assumed to revise this report to reflect changes, events or conditions, which occur subsequent to the date hereof.
All decisions in connection with the implementation or use of advice or recommendations contained in this report are the sole responsibility of the client. This report does not represent investment advice nor does it provide an opinion regarding the fairness of any transaction to any and all parties.</a:t>
                      </a:r>
                    </a:p>
                  </a:txBody>
                  <a:tcPr marL="36576" marR="36576" marT="18288" marB="18288" horzOverflow="overflow">
                    <a:lnL>
                      <a:noFill/>
                    </a:lnL>
                    <a:lnR>
                      <a:noFill/>
                    </a:lnR>
                    <a:lnT>
                      <a:noFill/>
                    </a:lnT>
                    <a:lnB>
                      <a:noFill/>
                    </a:lnB>
                    <a:lnTlToBr>
                      <a:noFill/>
                    </a:lnTlToBr>
                    <a:lnBlToTr>
                      <a:noFill/>
                    </a:lnBlToTr>
                    <a:noFill/>
                  </a:tcPr>
                </a:tc>
              </a:tr>
            </a:tbl>
          </a:graphicData>
        </a:graphic>
      </p:graphicFrame>
    </p:spTree>
    <p:extLst>
      <p:ext uri="{BB962C8B-B14F-4D97-AF65-F5344CB8AC3E}">
        <p14:creationId xmlns:p14="http://schemas.microsoft.com/office/powerpoint/2010/main" val="2066594329"/>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Backcover">
    <p:spTree>
      <p:nvGrpSpPr>
        <p:cNvPr id="1" name=""/>
        <p:cNvGrpSpPr/>
        <p:nvPr/>
      </p:nvGrpSpPr>
      <p:grpSpPr>
        <a:xfrm>
          <a:off x="0" y="0"/>
          <a:ext cx="0" cy="0"/>
          <a:chOff x="0" y="0"/>
          <a:chExt cx="0" cy="0"/>
        </a:xfrm>
      </p:grpSpPr>
      <p:pic>
        <p:nvPicPr>
          <p:cNvPr id="2" name="DTP_Company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61134" y="3258693"/>
            <a:ext cx="4080519" cy="340614"/>
          </a:xfrm>
          <a:prstGeom prst="rect">
            <a:avLst/>
          </a:prstGeom>
        </p:spPr>
      </p:pic>
    </p:spTree>
    <p:extLst>
      <p:ext uri="{BB962C8B-B14F-4D97-AF65-F5344CB8AC3E}">
        <p14:creationId xmlns:p14="http://schemas.microsoft.com/office/powerpoint/2010/main" val="2993155627"/>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8627123"/>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Basic Body Slide">
    <p:spTree>
      <p:nvGrpSpPr>
        <p:cNvPr id="1" name=""/>
        <p:cNvGrpSpPr/>
        <p:nvPr/>
      </p:nvGrpSpPr>
      <p:grpSpPr>
        <a:xfrm>
          <a:off x="0" y="0"/>
          <a:ext cx="0" cy="0"/>
          <a:chOff x="0" y="0"/>
          <a:chExt cx="0" cy="0"/>
        </a:xfrm>
      </p:grpSpPr>
      <p:cxnSp>
        <p:nvCxnSpPr>
          <p:cNvPr id="8" name="Straight Connector 7"/>
          <p:cNvCxnSpPr/>
          <p:nvPr userDrawn="1"/>
        </p:nvCxnSpPr>
        <p:spPr>
          <a:xfrm>
            <a:off x="348435" y="-2514783"/>
            <a:ext cx="8894248" cy="0"/>
          </a:xfrm>
          <a:prstGeom prst="line">
            <a:avLst/>
          </a:prstGeom>
          <a:ln w="12700"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Slide Number Placeholder 3"/>
          <p:cNvSpPr txBox="1">
            <a:spLocks/>
          </p:cNvSpPr>
          <p:nvPr userDrawn="1"/>
        </p:nvSpPr>
        <p:spPr>
          <a:xfrm>
            <a:off x="8557881" y="99784"/>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5" y="646792"/>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57297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48435" y="2802939"/>
            <a:ext cx="1791588"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fontAlgn="auto">
              <a:spcBef>
                <a:spcPts val="0"/>
              </a:spcBef>
              <a:spcAft>
                <a:spcPts val="0"/>
              </a:spcAft>
              <a:defRPr/>
            </a:pPr>
            <a:endParaRPr lang="es-ES" dirty="0">
              <a:ln w="9525" cmpd="sng">
                <a:solidFill>
                  <a:schemeClr val="tx1"/>
                </a:solidFill>
              </a:ln>
              <a:solidFill>
                <a:srgbClr val="DB0B11"/>
              </a:solidFill>
              <a:effectLst>
                <a:outerShdw blurRad="38100" dist="38100" dir="2700000" algn="tl">
                  <a:srgbClr val="000000">
                    <a:alpha val="43137"/>
                  </a:srgbClr>
                </a:outerShdw>
              </a:effectLst>
              <a:latin typeface="Calibri" panose="020F0502020204030204" pitchFamily="34" charset="0"/>
            </a:endParaRPr>
          </a:p>
        </p:txBody>
      </p:sp>
    </p:spTree>
    <p:extLst>
      <p:ext uri="{BB962C8B-B14F-4D97-AF65-F5344CB8AC3E}">
        <p14:creationId xmlns:p14="http://schemas.microsoft.com/office/powerpoint/2010/main" val="1744493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6" name="DTP_Copyright"/>
          <p:cNvSpPr txBox="1">
            <a:spLocks noChangeArrowheads="1"/>
          </p:cNvSpPr>
          <p:nvPr/>
        </p:nvSpPr>
        <p:spPr bwMode="gray">
          <a:xfrm>
            <a:off x="457200"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3" name="Content"/>
          <p:cNvSpPr>
            <a:spLocks noGrp="1"/>
          </p:cNvSpPr>
          <p:nvPr>
            <p:ph idx="1"/>
          </p:nvPr>
        </p:nvSpPr>
        <p:spPr bwMode="gray">
          <a:xfrm>
            <a:off x="457200" y="1400400"/>
            <a:ext cx="8686800" cy="4932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dirty="0" smtClean="0">
                <a:latin typeface="+mn-lt"/>
                <a:ea typeface="+mn-ea"/>
                <a:sym typeface="+mn-lt"/>
              </a:defRPr>
            </a:lvl1pPr>
            <a:lvl2pPr fontAlgn="base">
              <a:lnSpc>
                <a:spcPct val="100000"/>
              </a:lnSpc>
              <a:spcAft>
                <a:spcPts val="0"/>
              </a:spcAft>
              <a:defRPr lang="en-US" dirty="0" smtClean="0">
                <a:latin typeface="+mn-lt"/>
                <a:ea typeface="+mn-ea"/>
                <a:sym typeface="+mn-lt"/>
              </a:defRPr>
            </a:lvl2pPr>
            <a:lvl3pPr fontAlgn="base">
              <a:lnSpc>
                <a:spcPct val="100000"/>
              </a:lnSpc>
              <a:spcAft>
                <a:spcPts val="0"/>
              </a:spcAft>
              <a:defRPr lang="en-US" dirty="0" smtClean="0">
                <a:latin typeface="+mn-lt"/>
                <a:ea typeface="+mn-ea"/>
                <a:sym typeface="+mn-lt"/>
              </a:defRPr>
            </a:lvl3pPr>
            <a:lvl4pPr fontAlgn="base">
              <a:lnSpc>
                <a:spcPct val="100000"/>
              </a:lnSpc>
              <a:spcAft>
                <a:spcPts val="0"/>
              </a:spcAft>
              <a:defRPr lang="en-US" dirty="0" smtClean="0">
                <a:latin typeface="+mn-lt"/>
                <a:ea typeface="+mn-ea"/>
                <a:sym typeface="+mn-lt"/>
              </a:defRPr>
            </a:lvl4pPr>
            <a:lvl5pPr fontAlgn="base">
              <a:lnSpc>
                <a:spcPct val="100000"/>
              </a:lnSpc>
              <a:spcAft>
                <a:spcPts val="0"/>
              </a:spcAft>
              <a:defRPr lang="en-GB" dirty="0" smtClean="0">
                <a:latin typeface="+mn-lt"/>
                <a:ea typeface="+mn-ea"/>
                <a:sym typeface="+mn-lt"/>
              </a:defRPr>
            </a:lvl5pPr>
            <a:lvl6pPr fontAlgn="base">
              <a:lnSpc>
                <a:spcPct val="100000"/>
              </a:lnSpc>
              <a:spcAft>
                <a:spcPts val="0"/>
              </a:spcAft>
              <a:defRPr/>
            </a:lvl6pPr>
            <a:lvl7pPr fontAlgn="base">
              <a:lnSpc>
                <a:spcPct val="100000"/>
              </a:lnSpc>
              <a:spcAft>
                <a:spcPts val="0"/>
              </a:spcAft>
              <a:defRPr/>
            </a:lvl7pPr>
            <a:lvl8pPr fontAlgn="base">
              <a:lnSpc>
                <a:spcPct val="100000"/>
              </a:lnSpc>
              <a:spcAft>
                <a:spcPts val="0"/>
              </a:spcAft>
              <a:defRPr/>
            </a:lvl8pPr>
            <a:lvl9pPr fontAlgn="base">
              <a:lnSpc>
                <a:spcPct val="100000"/>
              </a:lnSpc>
              <a:spcAft>
                <a:spcPts val="0"/>
              </a:spcAft>
              <a:defRPr/>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2"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3815204840"/>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fondo02"/>
          <p:cNvPicPr>
            <a:picLocks noChangeAspect="1" noChangeArrowheads="1"/>
          </p:cNvPicPr>
          <p:nvPr userDrawn="1"/>
        </p:nvPicPr>
        <p:blipFill>
          <a:blip r:embed="rId2"/>
          <a:srcRect/>
          <a:stretch>
            <a:fillRect/>
          </a:stretch>
        </p:blipFill>
        <p:spPr bwMode="auto">
          <a:xfrm>
            <a:off x="0" y="0"/>
            <a:ext cx="9602788" cy="6858000"/>
          </a:xfrm>
          <a:prstGeom prst="rect">
            <a:avLst/>
          </a:prstGeom>
          <a:noFill/>
        </p:spPr>
      </p:pic>
      <p:pic>
        <p:nvPicPr>
          <p:cNvPr id="5" name="Picture 8" descr="Logo_Peq01"/>
          <p:cNvPicPr>
            <a:picLocks noChangeAspect="1" noChangeArrowheads="1"/>
          </p:cNvPicPr>
          <p:nvPr/>
        </p:nvPicPr>
        <p:blipFill>
          <a:blip r:embed="rId3"/>
          <a:srcRect/>
          <a:stretch>
            <a:fillRect/>
          </a:stretch>
        </p:blipFill>
        <p:spPr bwMode="auto">
          <a:xfrm>
            <a:off x="7335463" y="6345433"/>
            <a:ext cx="2013918" cy="352425"/>
          </a:xfrm>
          <a:prstGeom prst="rect">
            <a:avLst/>
          </a:prstGeom>
          <a:noFill/>
        </p:spPr>
      </p:pic>
      <p:sp>
        <p:nvSpPr>
          <p:cNvPr id="7" name="Rectangle 6"/>
          <p:cNvSpPr>
            <a:spLocks noChangeArrowheads="1"/>
          </p:cNvSpPr>
          <p:nvPr/>
        </p:nvSpPr>
        <p:spPr bwMode="auto">
          <a:xfrm>
            <a:off x="3601045" y="3962400"/>
            <a:ext cx="4641348" cy="457200"/>
          </a:xfrm>
          <a:prstGeom prst="rect">
            <a:avLst/>
          </a:prstGeom>
          <a:noFill/>
          <a:ln w="9525">
            <a:noFill/>
            <a:miter lim="800000"/>
            <a:headEnd/>
            <a:tailEnd/>
          </a:ln>
        </p:spPr>
        <p:txBody>
          <a:bodyPr wrap="none" lIns="0" tIns="0" rIns="0" bIns="0"/>
          <a:lstStyle/>
          <a:p>
            <a:pPr algn="l" defTabSz="457200">
              <a:lnSpc>
                <a:spcPct val="100000"/>
              </a:lnSpc>
            </a:pPr>
            <a:endParaRPr lang="en-US" sz="1500" u="sng" dirty="0">
              <a:solidFill>
                <a:srgbClr val="FFFFFF"/>
              </a:solidFill>
              <a:latin typeface="Arial" pitchFamily="34" charset="0"/>
            </a:endParaRPr>
          </a:p>
        </p:txBody>
      </p:sp>
      <p:sp>
        <p:nvSpPr>
          <p:cNvPr id="6153" name="Rectangle 9"/>
          <p:cNvSpPr>
            <a:spLocks noGrp="1" noChangeArrowheads="1"/>
          </p:cNvSpPr>
          <p:nvPr>
            <p:ph type="ctrTitle" sz="quarter"/>
          </p:nvPr>
        </p:nvSpPr>
        <p:spPr>
          <a:xfrm>
            <a:off x="3601046" y="1066800"/>
            <a:ext cx="4961440" cy="2819400"/>
          </a:xfrm>
        </p:spPr>
        <p:txBody>
          <a:bodyPr wrap="square"/>
          <a:lstStyle>
            <a:lvl1pPr>
              <a:lnSpc>
                <a:spcPct val="100000"/>
              </a:lnSpc>
              <a:defRPr sz="4000">
                <a:solidFill>
                  <a:schemeClr val="bg1"/>
                </a:solidFill>
              </a:defRPr>
            </a:lvl1pPr>
          </a:lstStyle>
          <a:p>
            <a:r>
              <a:rPr lang="en-US" dirty="0" smtClean="0"/>
              <a:t>Click to edit Master title style</a:t>
            </a:r>
            <a:endParaRPr lang="en-US" dirty="0"/>
          </a:p>
        </p:txBody>
      </p:sp>
      <p:sp>
        <p:nvSpPr>
          <p:cNvPr id="6154" name="Rectangle 10"/>
          <p:cNvSpPr>
            <a:spLocks noGrp="1" noChangeArrowheads="1"/>
          </p:cNvSpPr>
          <p:nvPr>
            <p:ph type="subTitle" sz="quarter" idx="1"/>
          </p:nvPr>
        </p:nvSpPr>
        <p:spPr>
          <a:xfrm>
            <a:off x="3601045" y="4191000"/>
            <a:ext cx="5000694" cy="1719263"/>
          </a:xfrm>
          <a:prstGeom prst="rect">
            <a:avLst/>
          </a:prstGeom>
        </p:spPr>
        <p:txBody>
          <a:bodyPr lIns="0" tIns="0" rIns="0" bIns="0"/>
          <a:lstStyle>
            <a:lvl1pPr marL="0" indent="0">
              <a:lnSpc>
                <a:spcPct val="100000"/>
              </a:lnSpc>
              <a:spcBef>
                <a:spcPts val="0"/>
              </a:spcBef>
              <a:defRPr sz="1400">
                <a:solidFill>
                  <a:schemeClr val="bg1"/>
                </a:solidFill>
                <a:latin typeface="Arial" charset="0"/>
              </a:defRPr>
            </a:lvl1pPr>
          </a:lstStyle>
          <a:p>
            <a:r>
              <a:rPr lang="en-US" dirty="0" smtClean="0"/>
              <a:t>Click to edit Master subtitle style</a:t>
            </a:r>
            <a:endParaRPr lang="en-US" dirty="0"/>
          </a:p>
        </p:txBody>
      </p:sp>
      <p:sp>
        <p:nvSpPr>
          <p:cNvPr id="2" name="Subnomenclature"/>
          <p:cNvSpPr txBox="1"/>
          <p:nvPr/>
        </p:nvSpPr>
        <p:spPr>
          <a:xfrm>
            <a:off x="948672" y="6437412"/>
            <a:ext cx="65" cy="153888"/>
          </a:xfrm>
          <a:prstGeom prst="rect">
            <a:avLst/>
          </a:prstGeom>
          <a:noFill/>
        </p:spPr>
        <p:txBody>
          <a:bodyPr vert="horz" wrap="none" lIns="0" tIns="0" rIns="0" bIns="0" rtlCol="0" anchor="b">
            <a:spAutoFit/>
          </a:bodyPr>
          <a:lstStyle/>
          <a:p>
            <a:pPr algn="l" defTabSz="457200">
              <a:lnSpc>
                <a:spcPct val="100000"/>
              </a:lnSpc>
            </a:pPr>
            <a:endParaRPr lang="en-US" b="1" dirty="0">
              <a:solidFill>
                <a:srgbClr val="FFFFFF"/>
              </a:solidFill>
              <a:latin typeface="Arial" pitchFamily="34" charset="0"/>
            </a:endParaRPr>
          </a:p>
        </p:txBody>
      </p:sp>
    </p:spTree>
    <p:extLst>
      <p:ext uri="{BB962C8B-B14F-4D97-AF65-F5344CB8AC3E}">
        <p14:creationId xmlns:p14="http://schemas.microsoft.com/office/powerpoint/2010/main" val="1900600758"/>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0116" y="381006"/>
            <a:ext cx="8802556" cy="733419"/>
          </a:xfrm>
        </p:spPr>
        <p:txBody>
          <a:bodyPr wrap="square"/>
          <a:lstStyle/>
          <a:p>
            <a:r>
              <a:rPr lang="en-US" smtClean="0"/>
              <a:t>Click to edit Master title style</a:t>
            </a:r>
            <a:endParaRPr lang="en-US" dirty="0"/>
          </a:p>
        </p:txBody>
      </p:sp>
      <p:sp>
        <p:nvSpPr>
          <p:cNvPr id="3" name="Content Placeholder 2"/>
          <p:cNvSpPr>
            <a:spLocks noGrp="1"/>
          </p:cNvSpPr>
          <p:nvPr>
            <p:ph idx="1"/>
          </p:nvPr>
        </p:nvSpPr>
        <p:spPr>
          <a:xfrm>
            <a:off x="400116" y="1413024"/>
            <a:ext cx="8802556" cy="4486274"/>
          </a:xfrm>
          <a:prstGeom prst="rect">
            <a:avLst/>
          </a:prstGeom>
        </p:spPr>
        <p:txBody>
          <a:bodyPr lIns="0" tIns="0" rIns="0" bIns="0"/>
          <a:lstStyle>
            <a:lvl1pPr marL="233363" indent="-233363">
              <a:spcBef>
                <a:spcPts val="0"/>
              </a:spcBef>
              <a:buFont typeface="Arial" panose="020B0604020202020204" pitchFamily="34" charset="0"/>
              <a:buChar char="•"/>
              <a:defRPr sz="1600">
                <a:solidFill>
                  <a:schemeClr val="tx2"/>
                </a:solidFill>
              </a:defRPr>
            </a:lvl1pPr>
            <a:lvl2pPr marL="457200" indent="-227013">
              <a:defRPr sz="1600">
                <a:solidFill>
                  <a:schemeClr val="tx2"/>
                </a:solidFill>
              </a:defRPr>
            </a:lvl2pPr>
            <a:lvl3pPr marL="690563" indent="-228600">
              <a:defRPr sz="1600">
                <a:solidFill>
                  <a:schemeClr val="tx2"/>
                </a:solidFill>
              </a:defRPr>
            </a:lvl3pPr>
            <a:lvl4pPr marL="914400" indent="-223838">
              <a:defRPr sz="1600">
                <a:solidFill>
                  <a:schemeClr val="tx2"/>
                </a:solidFill>
              </a:defRPr>
            </a:lvl4pPr>
            <a:lvl5pPr marL="1147763" indent="-234950">
              <a:defRPr sz="16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12"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14" name="Picture 11" descr="Logo_Peq01"/>
          <p:cNvPicPr>
            <a:picLocks noChangeAspect="1" noChangeArrowheads="1"/>
          </p:cNvPicPr>
          <p:nvPr/>
        </p:nvPicPr>
        <p:blipFill>
          <a:blip r:embed="rId3"/>
          <a:srcRect/>
          <a:stretch>
            <a:fillRect/>
          </a:stretch>
        </p:blipFill>
        <p:spPr bwMode="auto">
          <a:xfrm>
            <a:off x="7335463" y="6345433"/>
            <a:ext cx="2013918" cy="352425"/>
          </a:xfrm>
          <a:prstGeom prst="rect">
            <a:avLst/>
          </a:prstGeom>
          <a:noFill/>
        </p:spPr>
      </p:pic>
      <p:sp>
        <p:nvSpPr>
          <p:cNvPr id="9" name="DocID"/>
          <p:cNvSpPr txBox="1"/>
          <p:nvPr userDrawn="1"/>
        </p:nvSpPr>
        <p:spPr>
          <a:xfrm>
            <a:off x="1267503" y="6532791"/>
            <a:ext cx="65" cy="107722"/>
          </a:xfrm>
          <a:prstGeom prst="rect">
            <a:avLst/>
          </a:prstGeom>
          <a:noFill/>
        </p:spPr>
        <p:txBody>
          <a:bodyPr vert="horz" wrap="none" lIns="0" tIns="0" rIns="0" bIns="0" rtlCol="0" anchor="b">
            <a:spAutoFit/>
          </a:bodyPr>
          <a:lstStyle/>
          <a:p>
            <a:pPr algn="l" defTabSz="457200">
              <a:lnSpc>
                <a:spcPct val="100000"/>
              </a:lnSpc>
            </a:pPr>
            <a:endParaRPr lang="de-DE" sz="700" dirty="0">
              <a:solidFill>
                <a:srgbClr val="FFFFFF"/>
              </a:solidFill>
              <a:latin typeface="Arial" pitchFamily="34" charset="0"/>
            </a:endParaRPr>
          </a:p>
        </p:txBody>
      </p:sp>
      <p:sp>
        <p:nvSpPr>
          <p:cNvPr id="11"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
        <p:nvSpPr>
          <p:cNvPr id="10"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Tree>
    <p:extLst>
      <p:ext uri="{BB962C8B-B14F-4D97-AF65-F5344CB8AC3E}">
        <p14:creationId xmlns:p14="http://schemas.microsoft.com/office/powerpoint/2010/main" val="26632814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8554" y="4407095"/>
            <a:ext cx="8162370" cy="1362075"/>
          </a:xfrm>
        </p:spPr>
        <p:txBody>
          <a:bodyPr/>
          <a:lstStyle>
            <a:lvl1pPr algn="l">
              <a:defRPr sz="2400" b="1" cap="none"/>
            </a:lvl1pPr>
          </a:lstStyle>
          <a:p>
            <a:r>
              <a:rPr lang="en-US" dirty="0" smtClean="0"/>
              <a:t>Click to edit master title style</a:t>
            </a:r>
            <a:endParaRPr lang="en-US" dirty="0"/>
          </a:p>
        </p:txBody>
      </p:sp>
      <p:sp>
        <p:nvSpPr>
          <p:cNvPr id="3" name="Text Placeholder 2"/>
          <p:cNvSpPr>
            <a:spLocks noGrp="1"/>
          </p:cNvSpPr>
          <p:nvPr>
            <p:ph type="body" idx="1"/>
          </p:nvPr>
        </p:nvSpPr>
        <p:spPr>
          <a:xfrm>
            <a:off x="758554" y="2906713"/>
            <a:ext cx="8162370" cy="1500187"/>
          </a:xfrm>
          <a:prstGeom prst="rect">
            <a:avLst/>
          </a:prstGeom>
        </p:spPr>
        <p:txBody>
          <a:bodyPr lIns="0" tIns="0" rIns="0" bIns="0" anchor="b"/>
          <a:lstStyle>
            <a:lvl1pPr marL="0" indent="0">
              <a:buNone/>
              <a:defRPr sz="4000" b="1">
                <a:solidFill>
                  <a:srgbClr val="FF0000"/>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grpSp>
        <p:nvGrpSpPr>
          <p:cNvPr id="5" name="Group 4"/>
          <p:cNvGrpSpPr/>
          <p:nvPr userDrawn="1"/>
        </p:nvGrpSpPr>
        <p:grpSpPr>
          <a:xfrm>
            <a:off x="0" y="6248400"/>
            <a:ext cx="9602788" cy="609600"/>
            <a:chOff x="0" y="6248400"/>
            <a:chExt cx="9602788" cy="609600"/>
          </a:xfrm>
        </p:grpSpPr>
        <p:pic>
          <p:nvPicPr>
            <p:cNvPr id="6"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7"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Tree>
    <p:extLst>
      <p:ext uri="{BB962C8B-B14F-4D97-AF65-F5344CB8AC3E}">
        <p14:creationId xmlns:p14="http://schemas.microsoft.com/office/powerpoint/2010/main" val="1041491743"/>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413028"/>
            <a:ext cx="3946458" cy="448627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Content Placeholder 3"/>
          <p:cNvSpPr>
            <a:spLocks noGrp="1"/>
          </p:cNvSpPr>
          <p:nvPr>
            <p:ph sz="half" idx="2"/>
          </p:nvPr>
        </p:nvSpPr>
        <p:spPr>
          <a:xfrm>
            <a:off x="5260975" y="1413028"/>
            <a:ext cx="3941697" cy="448627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Tree>
    <p:extLst>
      <p:ext uri="{BB962C8B-B14F-4D97-AF65-F5344CB8AC3E}">
        <p14:creationId xmlns:p14="http://schemas.microsoft.com/office/powerpoint/2010/main" val="2596839038"/>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Two Content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944688"/>
            <a:ext cx="3946458"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5260975" y="1944688"/>
            <a:ext cx="3941697"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Text Placeholder 19"/>
          <p:cNvSpPr>
            <a:spLocks noGrp="1"/>
          </p:cNvSpPr>
          <p:nvPr>
            <p:ph type="body" sz="quarter" idx="15" hasCustomPrompt="1"/>
          </p:nvPr>
        </p:nvSpPr>
        <p:spPr>
          <a:xfrm>
            <a:off x="404806" y="1419374"/>
            <a:ext cx="3941769"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1" name="Text Placeholder 19"/>
          <p:cNvSpPr>
            <a:spLocks noGrp="1"/>
          </p:cNvSpPr>
          <p:nvPr>
            <p:ph type="body" sz="quarter" idx="16" hasCustomPrompt="1"/>
          </p:nvPr>
        </p:nvSpPr>
        <p:spPr>
          <a:xfrm>
            <a:off x="5251450" y="1419374"/>
            <a:ext cx="3944938"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Tree>
    <p:extLst>
      <p:ext uri="{BB962C8B-B14F-4D97-AF65-F5344CB8AC3E}">
        <p14:creationId xmlns:p14="http://schemas.microsoft.com/office/powerpoint/2010/main" val="2959718858"/>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Four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416050"/>
            <a:ext cx="3946458" cy="2133601"/>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5260975" y="1416050"/>
            <a:ext cx="3941697" cy="2133601"/>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2" name="Content Placeholder 2"/>
          <p:cNvSpPr>
            <a:spLocks noGrp="1"/>
          </p:cNvSpPr>
          <p:nvPr>
            <p:ph sz="half" idx="17"/>
          </p:nvPr>
        </p:nvSpPr>
        <p:spPr>
          <a:xfrm>
            <a:off x="400117" y="3911600"/>
            <a:ext cx="3946458" cy="2133601"/>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3"/>
          <p:cNvSpPr>
            <a:spLocks noGrp="1"/>
          </p:cNvSpPr>
          <p:nvPr>
            <p:ph sz="half" idx="18"/>
          </p:nvPr>
        </p:nvSpPr>
        <p:spPr>
          <a:xfrm>
            <a:off x="5260974" y="3911600"/>
            <a:ext cx="3941697" cy="2133601"/>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99212783"/>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Four Content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944689"/>
            <a:ext cx="3946458" cy="1604962"/>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5260975" y="1944689"/>
            <a:ext cx="3941697" cy="1604962"/>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Text Placeholder 19"/>
          <p:cNvSpPr>
            <a:spLocks noGrp="1"/>
          </p:cNvSpPr>
          <p:nvPr>
            <p:ph type="body" sz="quarter" idx="15" hasCustomPrompt="1"/>
          </p:nvPr>
        </p:nvSpPr>
        <p:spPr>
          <a:xfrm>
            <a:off x="404806" y="1419374"/>
            <a:ext cx="3941769"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1" name="Text Placeholder 19"/>
          <p:cNvSpPr>
            <a:spLocks noGrp="1"/>
          </p:cNvSpPr>
          <p:nvPr>
            <p:ph type="body" sz="quarter" idx="16" hasCustomPrompt="1"/>
          </p:nvPr>
        </p:nvSpPr>
        <p:spPr>
          <a:xfrm>
            <a:off x="5251450" y="1419374"/>
            <a:ext cx="3944938"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2" name="Content Placeholder 2"/>
          <p:cNvSpPr>
            <a:spLocks noGrp="1"/>
          </p:cNvSpPr>
          <p:nvPr>
            <p:ph sz="half" idx="17"/>
          </p:nvPr>
        </p:nvSpPr>
        <p:spPr>
          <a:xfrm>
            <a:off x="400117" y="4440239"/>
            <a:ext cx="3946458" cy="1604962"/>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3"/>
          <p:cNvSpPr>
            <a:spLocks noGrp="1"/>
          </p:cNvSpPr>
          <p:nvPr>
            <p:ph sz="half" idx="18"/>
          </p:nvPr>
        </p:nvSpPr>
        <p:spPr>
          <a:xfrm>
            <a:off x="5260974" y="4440239"/>
            <a:ext cx="3941697" cy="1604962"/>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 Placeholder 19"/>
          <p:cNvSpPr>
            <a:spLocks noGrp="1"/>
          </p:cNvSpPr>
          <p:nvPr>
            <p:ph type="body" sz="quarter" idx="19" hasCustomPrompt="1"/>
          </p:nvPr>
        </p:nvSpPr>
        <p:spPr>
          <a:xfrm>
            <a:off x="404805" y="3914924"/>
            <a:ext cx="3941769"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5" name="Text Placeholder 19"/>
          <p:cNvSpPr>
            <a:spLocks noGrp="1"/>
          </p:cNvSpPr>
          <p:nvPr>
            <p:ph type="body" sz="quarter" idx="20" hasCustomPrompt="1"/>
          </p:nvPr>
        </p:nvSpPr>
        <p:spPr>
          <a:xfrm>
            <a:off x="5251449" y="3914924"/>
            <a:ext cx="3944938"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Tree>
    <p:extLst>
      <p:ext uri="{BB962C8B-B14F-4D97-AF65-F5344CB8AC3E}">
        <p14:creationId xmlns:p14="http://schemas.microsoft.com/office/powerpoint/2010/main" val="1285596045"/>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422553"/>
            <a:ext cx="2514600" cy="448627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Content Placeholder 2"/>
          <p:cNvSpPr>
            <a:spLocks noGrp="1"/>
          </p:cNvSpPr>
          <p:nvPr>
            <p:ph sz="half" idx="10"/>
          </p:nvPr>
        </p:nvSpPr>
        <p:spPr>
          <a:xfrm>
            <a:off x="3544094" y="1422553"/>
            <a:ext cx="2514600" cy="448627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1" name="Content Placeholder 2"/>
          <p:cNvSpPr>
            <a:spLocks noGrp="1"/>
          </p:cNvSpPr>
          <p:nvPr>
            <p:ph sz="half" idx="11"/>
          </p:nvPr>
        </p:nvSpPr>
        <p:spPr>
          <a:xfrm>
            <a:off x="6696075" y="1422553"/>
            <a:ext cx="2514600" cy="448627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373787738"/>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Three Content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943817"/>
            <a:ext cx="2514600"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Text Placeholder 19"/>
          <p:cNvSpPr>
            <a:spLocks noGrp="1"/>
          </p:cNvSpPr>
          <p:nvPr>
            <p:ph type="body" sz="quarter" idx="15" hasCustomPrompt="1"/>
          </p:nvPr>
        </p:nvSpPr>
        <p:spPr>
          <a:xfrm>
            <a:off x="404806" y="1419374"/>
            <a:ext cx="2514600"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2" name="Content Placeholder 2"/>
          <p:cNvSpPr>
            <a:spLocks noGrp="1"/>
          </p:cNvSpPr>
          <p:nvPr>
            <p:ph sz="half" idx="16"/>
          </p:nvPr>
        </p:nvSpPr>
        <p:spPr>
          <a:xfrm>
            <a:off x="3544094" y="1943817"/>
            <a:ext cx="2514600"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ext Placeholder 19"/>
          <p:cNvSpPr>
            <a:spLocks noGrp="1"/>
          </p:cNvSpPr>
          <p:nvPr>
            <p:ph type="body" sz="quarter" idx="17" hasCustomPrompt="1"/>
          </p:nvPr>
        </p:nvSpPr>
        <p:spPr>
          <a:xfrm>
            <a:off x="3548782" y="1419374"/>
            <a:ext cx="2514600"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4" name="Content Placeholder 2"/>
          <p:cNvSpPr>
            <a:spLocks noGrp="1"/>
          </p:cNvSpPr>
          <p:nvPr>
            <p:ph sz="half" idx="18"/>
          </p:nvPr>
        </p:nvSpPr>
        <p:spPr>
          <a:xfrm>
            <a:off x="6696075" y="1943817"/>
            <a:ext cx="2514600"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Text Placeholder 19"/>
          <p:cNvSpPr>
            <a:spLocks noGrp="1"/>
          </p:cNvSpPr>
          <p:nvPr>
            <p:ph type="body" sz="quarter" idx="19" hasCustomPrompt="1"/>
          </p:nvPr>
        </p:nvSpPr>
        <p:spPr>
          <a:xfrm>
            <a:off x="6700763" y="1419374"/>
            <a:ext cx="2514600"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Tree>
    <p:extLst>
      <p:ext uri="{BB962C8B-B14F-4D97-AF65-F5344CB8AC3E}">
        <p14:creationId xmlns:p14="http://schemas.microsoft.com/office/powerpoint/2010/main" val="3987351119"/>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Six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422553"/>
            <a:ext cx="2514600" cy="2127097"/>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Content Placeholder 2"/>
          <p:cNvSpPr>
            <a:spLocks noGrp="1"/>
          </p:cNvSpPr>
          <p:nvPr>
            <p:ph sz="half" idx="10"/>
          </p:nvPr>
        </p:nvSpPr>
        <p:spPr>
          <a:xfrm>
            <a:off x="3544094" y="1422553"/>
            <a:ext cx="2514600" cy="2127097"/>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1" name="Content Placeholder 2"/>
          <p:cNvSpPr>
            <a:spLocks noGrp="1"/>
          </p:cNvSpPr>
          <p:nvPr>
            <p:ph sz="half" idx="11"/>
          </p:nvPr>
        </p:nvSpPr>
        <p:spPr>
          <a:xfrm>
            <a:off x="6696075" y="1422553"/>
            <a:ext cx="2514600" cy="2127097"/>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 name="Content Placeholder 2"/>
          <p:cNvSpPr>
            <a:spLocks noGrp="1"/>
          </p:cNvSpPr>
          <p:nvPr>
            <p:ph sz="half" idx="12"/>
          </p:nvPr>
        </p:nvSpPr>
        <p:spPr>
          <a:xfrm>
            <a:off x="400118" y="3911600"/>
            <a:ext cx="2514600" cy="2127097"/>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3" name="Content Placeholder 2"/>
          <p:cNvSpPr>
            <a:spLocks noGrp="1"/>
          </p:cNvSpPr>
          <p:nvPr>
            <p:ph sz="half" idx="13"/>
          </p:nvPr>
        </p:nvSpPr>
        <p:spPr>
          <a:xfrm>
            <a:off x="3544094" y="3911600"/>
            <a:ext cx="2514600" cy="2127097"/>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4" name="Content Placeholder 2"/>
          <p:cNvSpPr>
            <a:spLocks noGrp="1"/>
          </p:cNvSpPr>
          <p:nvPr>
            <p:ph sz="half" idx="14"/>
          </p:nvPr>
        </p:nvSpPr>
        <p:spPr>
          <a:xfrm>
            <a:off x="6696075" y="3911600"/>
            <a:ext cx="2514600" cy="2127097"/>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3056337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p:spTree>
      <p:nvGrpSpPr>
        <p:cNvPr id="1" name=""/>
        <p:cNvGrpSpPr/>
        <p:nvPr/>
      </p:nvGrpSpPr>
      <p:grpSpPr>
        <a:xfrm>
          <a:off x="0" y="0"/>
          <a:ext cx="0" cy="0"/>
          <a:chOff x="0" y="0"/>
          <a:chExt cx="0" cy="0"/>
        </a:xfrm>
      </p:grpSpPr>
      <p:sp>
        <p:nvSpPr>
          <p:cNvPr id="7" name="DTP_Copyright"/>
          <p:cNvSpPr txBox="1">
            <a:spLocks noChangeArrowheads="1"/>
          </p:cNvSpPr>
          <p:nvPr userDrawn="1"/>
        </p:nvSpPr>
        <p:spPr bwMode="gray">
          <a:xfrm>
            <a:off x="457200"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8" name="Heading"/>
          <p:cNvSpPr>
            <a:spLocks noGrp="1"/>
          </p:cNvSpPr>
          <p:nvPr>
            <p:ph type="body" sz="quarter" idx="15" hasCustomPrompt="1"/>
          </p:nvPr>
        </p:nvSpPr>
        <p:spPr bwMode="gray">
          <a:xfrm>
            <a:off x="457200" y="1400400"/>
            <a:ext cx="8686800" cy="369332"/>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a:t>
            </a:r>
            <a:r>
              <a:rPr lang="pl-PL" dirty="0" smtClean="0"/>
              <a:t>2</a:t>
            </a:r>
            <a:r>
              <a:rPr lang="en-US" dirty="0" smtClean="0"/>
              <a:t> </a:t>
            </a:r>
            <a:r>
              <a:rPr lang="en-US" dirty="0" err="1" smtClean="0"/>
              <a:t>pt</a:t>
            </a:r>
            <a:endParaRPr lang="en-US" dirty="0" smtClean="0"/>
          </a:p>
          <a:p>
            <a:pPr lvl="1"/>
            <a:r>
              <a:rPr lang="en-US" dirty="0" smtClean="0"/>
              <a:t>Subheading 1</a:t>
            </a:r>
            <a:r>
              <a:rPr lang="pl-PL" dirty="0" smtClean="0"/>
              <a:t>2</a:t>
            </a:r>
            <a:r>
              <a:rPr lang="en-US" dirty="0" smtClean="0"/>
              <a:t> </a:t>
            </a:r>
            <a:r>
              <a:rPr lang="en-US" dirty="0" err="1" smtClean="0"/>
              <a:t>pt</a:t>
            </a:r>
            <a:endParaRPr lang="en-US" dirty="0" smtClean="0"/>
          </a:p>
        </p:txBody>
      </p:sp>
      <p:sp>
        <p:nvSpPr>
          <p:cNvPr id="2"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170628064"/>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Six Content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944688"/>
            <a:ext cx="2514600" cy="1604962"/>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Content Placeholder 2"/>
          <p:cNvSpPr>
            <a:spLocks noGrp="1"/>
          </p:cNvSpPr>
          <p:nvPr>
            <p:ph sz="half" idx="10"/>
          </p:nvPr>
        </p:nvSpPr>
        <p:spPr>
          <a:xfrm>
            <a:off x="3544094" y="1944688"/>
            <a:ext cx="2514600" cy="1604962"/>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1" name="Content Placeholder 2"/>
          <p:cNvSpPr>
            <a:spLocks noGrp="1"/>
          </p:cNvSpPr>
          <p:nvPr>
            <p:ph sz="half" idx="11"/>
          </p:nvPr>
        </p:nvSpPr>
        <p:spPr>
          <a:xfrm>
            <a:off x="6696075" y="1944688"/>
            <a:ext cx="2514600" cy="1604962"/>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 name="Content Placeholder 2"/>
          <p:cNvSpPr>
            <a:spLocks noGrp="1"/>
          </p:cNvSpPr>
          <p:nvPr>
            <p:ph sz="half" idx="12"/>
          </p:nvPr>
        </p:nvSpPr>
        <p:spPr>
          <a:xfrm>
            <a:off x="400118" y="4433735"/>
            <a:ext cx="2514600" cy="1604962"/>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3" name="Content Placeholder 2"/>
          <p:cNvSpPr>
            <a:spLocks noGrp="1"/>
          </p:cNvSpPr>
          <p:nvPr>
            <p:ph sz="half" idx="13"/>
          </p:nvPr>
        </p:nvSpPr>
        <p:spPr>
          <a:xfrm>
            <a:off x="3544094" y="4433735"/>
            <a:ext cx="2514600" cy="1604962"/>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4" name="Content Placeholder 2"/>
          <p:cNvSpPr>
            <a:spLocks noGrp="1"/>
          </p:cNvSpPr>
          <p:nvPr>
            <p:ph sz="half" idx="14"/>
          </p:nvPr>
        </p:nvSpPr>
        <p:spPr>
          <a:xfrm>
            <a:off x="6696075" y="4433735"/>
            <a:ext cx="2514600" cy="1604962"/>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5" name="Text Placeholder 19"/>
          <p:cNvSpPr>
            <a:spLocks noGrp="1"/>
          </p:cNvSpPr>
          <p:nvPr>
            <p:ph type="body" sz="quarter" idx="15" hasCustomPrompt="1"/>
          </p:nvPr>
        </p:nvSpPr>
        <p:spPr>
          <a:xfrm>
            <a:off x="404807" y="1419374"/>
            <a:ext cx="2516194"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6" name="Text Placeholder 19"/>
          <p:cNvSpPr>
            <a:spLocks noGrp="1"/>
          </p:cNvSpPr>
          <p:nvPr>
            <p:ph type="body" sz="quarter" idx="16" hasCustomPrompt="1"/>
          </p:nvPr>
        </p:nvSpPr>
        <p:spPr>
          <a:xfrm>
            <a:off x="3552819" y="1419374"/>
            <a:ext cx="2516194"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7" name="Text Placeholder 19"/>
          <p:cNvSpPr>
            <a:spLocks noGrp="1"/>
          </p:cNvSpPr>
          <p:nvPr>
            <p:ph type="body" sz="quarter" idx="17" hasCustomPrompt="1"/>
          </p:nvPr>
        </p:nvSpPr>
        <p:spPr>
          <a:xfrm>
            <a:off x="6696075" y="1419374"/>
            <a:ext cx="2516194"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8" name="Text Placeholder 19"/>
          <p:cNvSpPr>
            <a:spLocks noGrp="1"/>
          </p:cNvSpPr>
          <p:nvPr>
            <p:ph type="body" sz="quarter" idx="18" hasCustomPrompt="1"/>
          </p:nvPr>
        </p:nvSpPr>
        <p:spPr>
          <a:xfrm>
            <a:off x="401638" y="3911600"/>
            <a:ext cx="2516194"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9" name="Text Placeholder 19"/>
          <p:cNvSpPr>
            <a:spLocks noGrp="1"/>
          </p:cNvSpPr>
          <p:nvPr>
            <p:ph type="body" sz="quarter" idx="19" hasCustomPrompt="1"/>
          </p:nvPr>
        </p:nvSpPr>
        <p:spPr>
          <a:xfrm>
            <a:off x="3549650" y="3911600"/>
            <a:ext cx="2516194"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20" name="Text Placeholder 19"/>
          <p:cNvSpPr>
            <a:spLocks noGrp="1"/>
          </p:cNvSpPr>
          <p:nvPr>
            <p:ph type="body" sz="quarter" idx="20" hasCustomPrompt="1"/>
          </p:nvPr>
        </p:nvSpPr>
        <p:spPr>
          <a:xfrm>
            <a:off x="6692906" y="3911600"/>
            <a:ext cx="2516194"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Tree>
    <p:extLst>
      <p:ext uri="{BB962C8B-B14F-4D97-AF65-F5344CB8AC3E}">
        <p14:creationId xmlns:p14="http://schemas.microsoft.com/office/powerpoint/2010/main" val="1963421491"/>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1/3 + 2/3 Content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943817"/>
            <a:ext cx="2514600"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Text Placeholder 19"/>
          <p:cNvSpPr>
            <a:spLocks noGrp="1"/>
          </p:cNvSpPr>
          <p:nvPr>
            <p:ph type="body" sz="quarter" idx="15" hasCustomPrompt="1"/>
          </p:nvPr>
        </p:nvSpPr>
        <p:spPr>
          <a:xfrm>
            <a:off x="404806" y="1419374"/>
            <a:ext cx="2514600"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2" name="Content Placeholder 2"/>
          <p:cNvSpPr>
            <a:spLocks noGrp="1"/>
          </p:cNvSpPr>
          <p:nvPr>
            <p:ph sz="half" idx="16"/>
          </p:nvPr>
        </p:nvSpPr>
        <p:spPr>
          <a:xfrm>
            <a:off x="3544093" y="1943817"/>
            <a:ext cx="5679282"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ext Placeholder 19"/>
          <p:cNvSpPr>
            <a:spLocks noGrp="1"/>
          </p:cNvSpPr>
          <p:nvPr>
            <p:ph type="body" sz="quarter" idx="17" hasCustomPrompt="1"/>
          </p:nvPr>
        </p:nvSpPr>
        <p:spPr>
          <a:xfrm>
            <a:off x="3548781" y="1419374"/>
            <a:ext cx="5674594"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Tree>
    <p:extLst>
      <p:ext uri="{BB962C8B-B14F-4D97-AF65-F5344CB8AC3E}">
        <p14:creationId xmlns:p14="http://schemas.microsoft.com/office/powerpoint/2010/main" val="2365584591"/>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2/3 + 1/3 Content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696075" y="1944688"/>
            <a:ext cx="2514600"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Text Placeholder 19"/>
          <p:cNvSpPr>
            <a:spLocks noGrp="1"/>
          </p:cNvSpPr>
          <p:nvPr>
            <p:ph type="body" sz="quarter" idx="15" hasCustomPrompt="1"/>
          </p:nvPr>
        </p:nvSpPr>
        <p:spPr>
          <a:xfrm>
            <a:off x="6700763" y="1420245"/>
            <a:ext cx="2514600"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2" name="Content Placeholder 2"/>
          <p:cNvSpPr>
            <a:spLocks noGrp="1"/>
          </p:cNvSpPr>
          <p:nvPr>
            <p:ph sz="half" idx="16"/>
          </p:nvPr>
        </p:nvSpPr>
        <p:spPr>
          <a:xfrm>
            <a:off x="393012" y="1944688"/>
            <a:ext cx="5667375"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ext Placeholder 19"/>
          <p:cNvSpPr>
            <a:spLocks noGrp="1"/>
          </p:cNvSpPr>
          <p:nvPr>
            <p:ph type="body" sz="quarter" idx="17" hasCustomPrompt="1"/>
          </p:nvPr>
        </p:nvSpPr>
        <p:spPr>
          <a:xfrm>
            <a:off x="401638" y="1420245"/>
            <a:ext cx="5667375"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Tree>
    <p:extLst>
      <p:ext uri="{BB962C8B-B14F-4D97-AF65-F5344CB8AC3E}">
        <p14:creationId xmlns:p14="http://schemas.microsoft.com/office/powerpoint/2010/main" val="2453817213"/>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10" name="Picture 11" descr="Logo_Peq01"/>
          <p:cNvPicPr>
            <a:picLocks noChangeAspect="1" noChangeArrowheads="1"/>
          </p:cNvPicPr>
          <p:nvPr/>
        </p:nvPicPr>
        <p:blipFill>
          <a:blip r:embed="rId3"/>
          <a:srcRect/>
          <a:stretch>
            <a:fillRect/>
          </a:stretch>
        </p:blipFill>
        <p:spPr bwMode="auto">
          <a:xfrm>
            <a:off x="7335463" y="6345433"/>
            <a:ext cx="2013918" cy="352425"/>
          </a:xfrm>
          <a:prstGeom prst="rect">
            <a:avLst/>
          </a:prstGeom>
          <a:noFill/>
        </p:spPr>
      </p:pic>
      <p:sp>
        <p:nvSpPr>
          <p:cNvPr id="6" name="Rectangle 6"/>
          <p:cNvSpPr>
            <a:spLocks noGrp="1" noChangeArrowheads="1"/>
          </p:cNvSpPr>
          <p:nvPr>
            <p:ph type="sldNum" sz="quarter" idx="10"/>
          </p:nvPr>
        </p:nvSpPr>
        <p:spPr>
          <a:xfrm>
            <a:off x="9202672" y="0"/>
            <a:ext cx="400116" cy="381000"/>
          </a:xfrm>
          <a:prstGeom prst="rect">
            <a:avLst/>
          </a:prstGeom>
        </p:spPr>
        <p:txBody>
          <a:bodyPr/>
          <a:lstStyle>
            <a:lvl1pPr>
              <a:defRPr/>
            </a:lvl1pPr>
          </a:lstStyle>
          <a:p>
            <a:fld id="{A7FC83F1-D64B-48DF-9CCD-2AA2C35A0115}" type="slidenum">
              <a:rPr lang="en-US"/>
              <a:pPr/>
              <a:t>‹#›</a:t>
            </a:fld>
            <a:endParaRPr lang="en-US" dirty="0"/>
          </a:p>
        </p:txBody>
      </p:sp>
    </p:spTree>
    <p:extLst>
      <p:ext uri="{BB962C8B-B14F-4D97-AF65-F5344CB8AC3E}">
        <p14:creationId xmlns:p14="http://schemas.microsoft.com/office/powerpoint/2010/main" val="1997903700"/>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4" name="Group 3"/>
          <p:cNvGrpSpPr/>
          <p:nvPr userDrawn="1"/>
        </p:nvGrpSpPr>
        <p:grpSpPr>
          <a:xfrm>
            <a:off x="0" y="6248400"/>
            <a:ext cx="9602788" cy="609600"/>
            <a:chOff x="0" y="6248400"/>
            <a:chExt cx="9602788" cy="609600"/>
          </a:xfrm>
        </p:grpSpPr>
        <p:pic>
          <p:nvPicPr>
            <p:cNvPr id="5"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6"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Tree>
    <p:extLst>
      <p:ext uri="{BB962C8B-B14F-4D97-AF65-F5344CB8AC3E}">
        <p14:creationId xmlns:p14="http://schemas.microsoft.com/office/powerpoint/2010/main" val="3068257264"/>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1638" y="385763"/>
            <a:ext cx="3237855" cy="1031876"/>
          </a:xfrm>
        </p:spPr>
        <p:txBody>
          <a:bodyPr anchor="b"/>
          <a:lstStyle>
            <a:lvl1pPr algn="l">
              <a:defRPr sz="1800" b="1">
                <a:solidFill>
                  <a:srgbClr val="FF0000"/>
                </a:solidFill>
              </a:defRPr>
            </a:lvl1pPr>
          </a:lstStyle>
          <a:p>
            <a:r>
              <a:rPr lang="en-US" smtClean="0"/>
              <a:t>Click to edit Master title style</a:t>
            </a:r>
            <a:endParaRPr lang="en-US"/>
          </a:p>
        </p:txBody>
      </p:sp>
      <p:sp>
        <p:nvSpPr>
          <p:cNvPr id="3" name="Content Placeholder 2"/>
          <p:cNvSpPr>
            <a:spLocks noGrp="1"/>
          </p:cNvSpPr>
          <p:nvPr>
            <p:ph idx="1"/>
          </p:nvPr>
        </p:nvSpPr>
        <p:spPr>
          <a:xfrm>
            <a:off x="3754423" y="385764"/>
            <a:ext cx="5468952" cy="5524500"/>
          </a:xfrm>
          <a:prstGeom prst="rect">
            <a:avLst/>
          </a:prstGeom>
        </p:spPr>
        <p:txBody>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01638" y="1573620"/>
            <a:ext cx="3237855" cy="433664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Tree>
    <p:extLst>
      <p:ext uri="{BB962C8B-B14F-4D97-AF65-F5344CB8AC3E}">
        <p14:creationId xmlns:p14="http://schemas.microsoft.com/office/powerpoint/2010/main" val="962555632"/>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4755" y="4566674"/>
            <a:ext cx="5761673" cy="54701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24755" y="378849"/>
            <a:ext cx="5761673"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924755" y="5133412"/>
            <a:ext cx="5761673" cy="776851"/>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7" name="Group 6"/>
          <p:cNvGrpSpPr/>
          <p:nvPr userDrawn="1"/>
        </p:nvGrpSpPr>
        <p:grpSpPr>
          <a:xfrm>
            <a:off x="0" y="6248400"/>
            <a:ext cx="9602788" cy="609600"/>
            <a:chOff x="0" y="6248400"/>
            <a:chExt cx="9602788" cy="609600"/>
          </a:xfrm>
        </p:grpSpPr>
        <p:pic>
          <p:nvPicPr>
            <p:cNvPr id="8"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9"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Tree>
    <p:extLst>
      <p:ext uri="{BB962C8B-B14F-4D97-AF65-F5344CB8AC3E}">
        <p14:creationId xmlns:p14="http://schemas.microsoft.com/office/powerpoint/2010/main" val="3214813514"/>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00116" y="1413024"/>
            <a:ext cx="8802556" cy="4486274"/>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5" name="Group 4"/>
          <p:cNvGrpSpPr/>
          <p:nvPr userDrawn="1"/>
        </p:nvGrpSpPr>
        <p:grpSpPr>
          <a:xfrm>
            <a:off x="0" y="6248400"/>
            <a:ext cx="9602788" cy="609600"/>
            <a:chOff x="0" y="6248400"/>
            <a:chExt cx="9602788" cy="609600"/>
          </a:xfrm>
        </p:grpSpPr>
        <p:pic>
          <p:nvPicPr>
            <p:cNvPr id="6"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7"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Tree>
    <p:extLst>
      <p:ext uri="{BB962C8B-B14F-4D97-AF65-F5344CB8AC3E}">
        <p14:creationId xmlns:p14="http://schemas.microsoft.com/office/powerpoint/2010/main" val="2821863058"/>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2035" y="380999"/>
            <a:ext cx="2200639" cy="5529263"/>
          </a:xfrm>
        </p:spPr>
        <p:txBody>
          <a:bodyPr vert="eaVert"/>
          <a:lstStyle>
            <a:lvl1pPr>
              <a:defRPr>
                <a:solidFill>
                  <a:srgbClr val="FF0000"/>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00116" y="380999"/>
            <a:ext cx="6441870" cy="55292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5" name="Group 4"/>
          <p:cNvGrpSpPr/>
          <p:nvPr userDrawn="1"/>
        </p:nvGrpSpPr>
        <p:grpSpPr>
          <a:xfrm>
            <a:off x="0" y="6248400"/>
            <a:ext cx="9602788" cy="609600"/>
            <a:chOff x="0" y="6248400"/>
            <a:chExt cx="9602788" cy="609600"/>
          </a:xfrm>
        </p:grpSpPr>
        <p:pic>
          <p:nvPicPr>
            <p:cNvPr id="6"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7"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Tree>
    <p:extLst>
      <p:ext uri="{BB962C8B-B14F-4D97-AF65-F5344CB8AC3E}">
        <p14:creationId xmlns:p14="http://schemas.microsoft.com/office/powerpoint/2010/main" val="2091157719"/>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2 columns with heading">
    <p:spTree>
      <p:nvGrpSpPr>
        <p:cNvPr id="1" name=""/>
        <p:cNvGrpSpPr/>
        <p:nvPr/>
      </p:nvGrpSpPr>
      <p:grpSpPr>
        <a:xfrm>
          <a:off x="0" y="0"/>
          <a:ext cx="0" cy="0"/>
          <a:chOff x="0" y="0"/>
          <a:chExt cx="0" cy="0"/>
        </a:xfrm>
      </p:grpSpPr>
      <p:sp>
        <p:nvSpPr>
          <p:cNvPr id="2" name="Title 1"/>
          <p:cNvSpPr>
            <a:spLocks noGrp="1"/>
          </p:cNvSpPr>
          <p:nvPr>
            <p:ph type="title"/>
          </p:nvPr>
        </p:nvSpPr>
        <p:spPr>
          <a:xfrm>
            <a:off x="400116" y="381006"/>
            <a:ext cx="8796272" cy="733419"/>
          </a:xfrm>
        </p:spPr>
        <p:txBody>
          <a:bodyPr/>
          <a:lstStyle/>
          <a:p>
            <a:r>
              <a:rPr lang="en-US" dirty="0" smtClean="0"/>
              <a:t>Click to edit Master title style</a:t>
            </a:r>
            <a:endParaRPr lang="en-GB" dirty="0"/>
          </a:p>
        </p:txBody>
      </p:sp>
      <p:sp>
        <p:nvSpPr>
          <p:cNvPr id="13" name="Text Placeholder 19"/>
          <p:cNvSpPr>
            <a:spLocks noGrp="1"/>
          </p:cNvSpPr>
          <p:nvPr>
            <p:ph type="body" sz="quarter" idx="15" hasCustomPrompt="1"/>
          </p:nvPr>
        </p:nvSpPr>
        <p:spPr>
          <a:xfrm>
            <a:off x="401638" y="1406525"/>
            <a:ext cx="3941769" cy="336550"/>
          </a:xfrm>
          <a:prstGeom prst="rect">
            <a:avLst/>
          </a:prstGeom>
        </p:spPr>
        <p:txBody>
          <a:bodyPr/>
          <a:lstStyle>
            <a:lvl1pPr marL="0" indent="0">
              <a:spcBef>
                <a:spcPts val="0"/>
              </a:spcBef>
              <a:buNone/>
              <a:defRPr sz="1200" b="1">
                <a:solidFill>
                  <a:schemeClr val="tx2"/>
                </a:solidFill>
                <a:latin typeface="+mj-lt"/>
              </a:defRPr>
            </a:lvl1pPr>
            <a:lvl2pPr marL="0" indent="0">
              <a:spcBef>
                <a:spcPts val="0"/>
              </a:spcBef>
              <a:buNone/>
              <a:defRPr sz="1200">
                <a:solidFill>
                  <a:schemeClr val="tx2"/>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4" name="Text Placeholder 19"/>
          <p:cNvSpPr>
            <a:spLocks noGrp="1"/>
          </p:cNvSpPr>
          <p:nvPr>
            <p:ph type="body" sz="quarter" idx="16" hasCustomPrompt="1"/>
          </p:nvPr>
        </p:nvSpPr>
        <p:spPr>
          <a:xfrm>
            <a:off x="5251450" y="1406525"/>
            <a:ext cx="3944938" cy="336550"/>
          </a:xfrm>
          <a:prstGeom prst="rect">
            <a:avLst/>
          </a:prstGeom>
        </p:spPr>
        <p:txBody>
          <a:bodyPr/>
          <a:lstStyle>
            <a:lvl1pPr marL="0" indent="0">
              <a:spcBef>
                <a:spcPts val="0"/>
              </a:spcBef>
              <a:buNone/>
              <a:defRPr sz="1200" b="1">
                <a:solidFill>
                  <a:schemeClr val="tx2"/>
                </a:solidFill>
                <a:latin typeface="+mj-lt"/>
              </a:defRPr>
            </a:lvl1pPr>
            <a:lvl2pPr marL="0" indent="0">
              <a:spcBef>
                <a:spcPts val="0"/>
              </a:spcBef>
              <a:buNone/>
              <a:defRPr sz="1200">
                <a:solidFill>
                  <a:schemeClr val="tx2"/>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5" name="Content Placeholder 2"/>
          <p:cNvSpPr>
            <a:spLocks noGrp="1"/>
          </p:cNvSpPr>
          <p:nvPr>
            <p:ph idx="1"/>
          </p:nvPr>
        </p:nvSpPr>
        <p:spPr>
          <a:xfrm>
            <a:off x="401638" y="1930404"/>
            <a:ext cx="3941762" cy="4100513"/>
          </a:xfrm>
          <a:prstGeom prst="rect">
            <a:avLst/>
          </a:prstGeom>
        </p:spPr>
        <p:txBody>
          <a:bodyPr/>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6" name="Content Placeholder 2"/>
          <p:cNvSpPr>
            <a:spLocks noGrp="1"/>
          </p:cNvSpPr>
          <p:nvPr>
            <p:ph idx="11"/>
          </p:nvPr>
        </p:nvSpPr>
        <p:spPr>
          <a:xfrm>
            <a:off x="5249870" y="1930404"/>
            <a:ext cx="3946517" cy="4100513"/>
          </a:xfrm>
          <a:prstGeom prst="rect">
            <a:avLst/>
          </a:prstGeom>
        </p:spPr>
        <p:txBody>
          <a:bodyPr/>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58186819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with heading">
    <p:spTree>
      <p:nvGrpSpPr>
        <p:cNvPr id="1" name=""/>
        <p:cNvGrpSpPr/>
        <p:nvPr/>
      </p:nvGrpSpPr>
      <p:grpSpPr>
        <a:xfrm>
          <a:off x="0" y="0"/>
          <a:ext cx="0" cy="0"/>
          <a:chOff x="0" y="0"/>
          <a:chExt cx="0" cy="0"/>
        </a:xfrm>
      </p:grpSpPr>
      <p:sp>
        <p:nvSpPr>
          <p:cNvPr id="9" name="DTP_Copyright"/>
          <p:cNvSpPr txBox="1">
            <a:spLocks noChangeArrowheads="1"/>
          </p:cNvSpPr>
          <p:nvPr userDrawn="1"/>
        </p:nvSpPr>
        <p:spPr bwMode="gray">
          <a:xfrm>
            <a:off x="457200"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3" name="Content"/>
          <p:cNvSpPr>
            <a:spLocks noGrp="1"/>
          </p:cNvSpPr>
          <p:nvPr>
            <p:ph idx="1"/>
          </p:nvPr>
        </p:nvSpPr>
        <p:spPr bwMode="gray">
          <a:xfrm>
            <a:off x="457200" y="1886400"/>
            <a:ext cx="8686800" cy="4445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dirty="0" smtClean="0">
                <a:latin typeface="+mn-lt"/>
                <a:ea typeface="+mn-ea"/>
                <a:sym typeface="+mn-lt"/>
              </a:defRPr>
            </a:lvl1pPr>
            <a:lvl2pPr fontAlgn="base">
              <a:lnSpc>
                <a:spcPct val="100000"/>
              </a:lnSpc>
              <a:spcAft>
                <a:spcPts val="0"/>
              </a:spcAft>
              <a:defRPr lang="en-US" dirty="0" smtClean="0">
                <a:latin typeface="+mn-lt"/>
                <a:ea typeface="+mn-ea"/>
                <a:sym typeface="+mn-lt"/>
              </a:defRPr>
            </a:lvl2pPr>
            <a:lvl3pPr fontAlgn="base">
              <a:lnSpc>
                <a:spcPct val="100000"/>
              </a:lnSpc>
              <a:spcAft>
                <a:spcPts val="0"/>
              </a:spcAft>
              <a:defRPr lang="en-US" dirty="0" smtClean="0">
                <a:latin typeface="+mn-lt"/>
                <a:ea typeface="+mn-ea"/>
                <a:sym typeface="+mn-lt"/>
              </a:defRPr>
            </a:lvl3pPr>
            <a:lvl4pPr fontAlgn="base">
              <a:lnSpc>
                <a:spcPct val="100000"/>
              </a:lnSpc>
              <a:spcAft>
                <a:spcPts val="0"/>
              </a:spcAft>
              <a:defRPr lang="en-US" dirty="0" smtClean="0">
                <a:latin typeface="+mn-lt"/>
                <a:ea typeface="+mn-ea"/>
                <a:sym typeface="+mn-lt"/>
              </a:defRPr>
            </a:lvl4pPr>
            <a:lvl5pPr fontAlgn="base">
              <a:lnSpc>
                <a:spcPct val="100000"/>
              </a:lnSpc>
              <a:spcAft>
                <a:spcPts val="0"/>
              </a:spcAft>
              <a:defRPr lang="en-GB" dirty="0" smtClean="0">
                <a:latin typeface="+mn-lt"/>
                <a:ea typeface="+mn-ea"/>
                <a:sym typeface="+mn-lt"/>
              </a:defRPr>
            </a:lvl5pPr>
            <a:lvl6pPr fontAlgn="base">
              <a:lnSpc>
                <a:spcPct val="100000"/>
              </a:lnSpc>
              <a:spcAft>
                <a:spcPts val="0"/>
              </a:spcAft>
              <a:defRPr/>
            </a:lvl6pPr>
            <a:lvl7pPr fontAlgn="base">
              <a:lnSpc>
                <a:spcPct val="100000"/>
              </a:lnSpc>
              <a:spcAft>
                <a:spcPts val="0"/>
              </a:spcAft>
              <a:defRPr/>
            </a:lvl7pPr>
            <a:lvl8pPr fontAlgn="base">
              <a:lnSpc>
                <a:spcPct val="100000"/>
              </a:lnSpc>
              <a:spcAft>
                <a:spcPts val="0"/>
              </a:spcAft>
              <a:defRPr/>
            </a:lvl8pPr>
            <a:lvl9pPr fontAlgn="base">
              <a:lnSpc>
                <a:spcPct val="100000"/>
              </a:lnSpc>
              <a:spcAft>
                <a:spcPts val="0"/>
              </a:spcAft>
              <a:defRPr/>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8" name="Heading "/>
          <p:cNvSpPr>
            <a:spLocks noGrp="1"/>
          </p:cNvSpPr>
          <p:nvPr>
            <p:ph type="body" sz="quarter" idx="15" hasCustomPrompt="1"/>
          </p:nvPr>
        </p:nvSpPr>
        <p:spPr bwMode="gray">
          <a:xfrm>
            <a:off x="457200" y="1400400"/>
            <a:ext cx="8686800" cy="431800"/>
          </a:xfrm>
        </p:spPr>
        <p:txBody>
          <a:bodyPr lIns="0" tIns="0" rIns="0" bIns="0">
            <a:spAutoFit/>
          </a:bodyPr>
          <a:lstStyle>
            <a:lvl1pPr marL="0" indent="0" fontAlgn="base">
              <a:lnSpc>
                <a:spcPct val="100000"/>
              </a:lnSpc>
              <a:spcBef>
                <a:spcPts val="0"/>
              </a:spcBef>
              <a:spcAft>
                <a:spcPct val="0"/>
              </a:spcAft>
              <a:buNone/>
              <a:defRPr sz="1400" b="1">
                <a:solidFill>
                  <a:schemeClr val="accent1"/>
                </a:solidFill>
                <a:latin typeface="+mn-lt"/>
                <a:sym typeface="+mn-lt"/>
              </a:defRPr>
            </a:lvl1pPr>
            <a:lvl2pPr marL="0" indent="0" fontAlgn="base">
              <a:lnSpc>
                <a:spcPct val="100000"/>
              </a:lnSpc>
              <a:spcBef>
                <a:spcPts val="0"/>
              </a:spcBef>
              <a:spcAft>
                <a:spcPct val="0"/>
              </a:spcAft>
              <a:buNone/>
              <a:defRPr sz="14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14 </a:t>
            </a:r>
            <a:r>
              <a:rPr lang="en-US" dirty="0" err="1" smtClean="0"/>
              <a:t>pt</a:t>
            </a:r>
            <a:endParaRPr lang="en-US" dirty="0" smtClean="0"/>
          </a:p>
          <a:p>
            <a:pPr lvl="1"/>
            <a:r>
              <a:rPr lang="en-US" dirty="0" smtClean="0"/>
              <a:t>Subheading 14 </a:t>
            </a:r>
            <a:r>
              <a:rPr lang="en-US" dirty="0" err="1" smtClean="0"/>
              <a:t>pt</a:t>
            </a:r>
            <a:endParaRPr lang="en-US" dirty="0" smtClean="0"/>
          </a:p>
        </p:txBody>
      </p:sp>
      <p:sp>
        <p:nvSpPr>
          <p:cNvPr id="2"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1500123326"/>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Heading_Char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649846457"/>
              </p:ext>
            </p:extLst>
          </p:nvPr>
        </p:nvGraphicFramePr>
        <p:xfrm>
          <a:off x="1592" y="1592"/>
          <a:ext cx="1587" cy="1587"/>
        </p:xfrm>
        <a:graphic>
          <a:graphicData uri="http://schemas.openxmlformats.org/presentationml/2006/ole">
            <mc:AlternateContent xmlns:mc="http://schemas.openxmlformats.org/markup-compatibility/2006">
              <mc:Choice xmlns:v="urn:schemas-microsoft-com:vml" Requires="v">
                <p:oleObj spid="_x0000_s2634"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92" y="1592"/>
                        <a:ext cx="1587" cy="1587"/>
                      </a:xfrm>
                      <a:prstGeom prst="rect">
                        <a:avLst/>
                      </a:prstGeom>
                    </p:spPr>
                  </p:pic>
                </p:oleObj>
              </mc:Fallback>
            </mc:AlternateContent>
          </a:graphicData>
        </a:graphic>
      </p:graphicFrame>
      <p:sp>
        <p:nvSpPr>
          <p:cNvPr id="2"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vl1pPr>
          </a:lstStyle>
          <a:p>
            <a:r>
              <a:rPr lang="en-US" altLang="ja-JP" dirty="0" smtClean="0"/>
              <a:t>Click to edit Master title style</a:t>
            </a:r>
            <a:endParaRPr lang="en-US" dirty="0"/>
          </a:p>
        </p:txBody>
      </p:sp>
      <p:sp>
        <p:nvSpPr>
          <p:cNvPr id="8" name="Heading"/>
          <p:cNvSpPr>
            <a:spLocks noGrp="1"/>
          </p:cNvSpPr>
          <p:nvPr>
            <p:ph type="body" sz="quarter" idx="15" hasCustomPrompt="1"/>
          </p:nvPr>
        </p:nvSpPr>
        <p:spPr bwMode="gray">
          <a:xfrm>
            <a:off x="457200" y="1400400"/>
            <a:ext cx="8686800" cy="369332"/>
          </a:xfrm>
          <a:prstGeom prst="rect">
            <a:avLst/>
          </a:prstGeo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j-lt"/>
              </a:defRPr>
            </a:lvl1pPr>
            <a:lvl2pPr marL="0" indent="0" fontAlgn="base">
              <a:lnSpc>
                <a:spcPct val="100000"/>
              </a:lnSpc>
              <a:spcBef>
                <a:spcPts val="0"/>
              </a:spcBef>
              <a:spcAft>
                <a:spcPct val="0"/>
              </a:spcAft>
              <a:buNone/>
              <a:defRPr sz="1200">
                <a:solidFill>
                  <a:schemeClr val="accent1"/>
                </a:solidFill>
                <a:latin typeface="+mj-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Tree>
    <p:extLst>
      <p:ext uri="{BB962C8B-B14F-4D97-AF65-F5344CB8AC3E}">
        <p14:creationId xmlns:p14="http://schemas.microsoft.com/office/powerpoint/2010/main" val="2161166017"/>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fondo02"/>
          <p:cNvPicPr>
            <a:picLocks noChangeAspect="1" noChangeArrowheads="1"/>
          </p:cNvPicPr>
          <p:nvPr userDrawn="1"/>
        </p:nvPicPr>
        <p:blipFill>
          <a:blip r:embed="rId2"/>
          <a:srcRect/>
          <a:stretch>
            <a:fillRect/>
          </a:stretch>
        </p:blipFill>
        <p:spPr bwMode="auto">
          <a:xfrm>
            <a:off x="0" y="0"/>
            <a:ext cx="9602788" cy="6858000"/>
          </a:xfrm>
          <a:prstGeom prst="rect">
            <a:avLst/>
          </a:prstGeom>
          <a:noFill/>
        </p:spPr>
      </p:pic>
      <p:pic>
        <p:nvPicPr>
          <p:cNvPr id="5" name="Picture 8" descr="Logo_Peq01"/>
          <p:cNvPicPr>
            <a:picLocks noChangeAspect="1" noChangeArrowheads="1"/>
          </p:cNvPicPr>
          <p:nvPr/>
        </p:nvPicPr>
        <p:blipFill>
          <a:blip r:embed="rId3"/>
          <a:srcRect/>
          <a:stretch>
            <a:fillRect/>
          </a:stretch>
        </p:blipFill>
        <p:spPr bwMode="auto">
          <a:xfrm>
            <a:off x="7335463" y="6345433"/>
            <a:ext cx="2013918" cy="352425"/>
          </a:xfrm>
          <a:prstGeom prst="rect">
            <a:avLst/>
          </a:prstGeom>
          <a:noFill/>
        </p:spPr>
      </p:pic>
      <p:sp>
        <p:nvSpPr>
          <p:cNvPr id="7" name="Rectangle 6"/>
          <p:cNvSpPr>
            <a:spLocks noChangeArrowheads="1"/>
          </p:cNvSpPr>
          <p:nvPr/>
        </p:nvSpPr>
        <p:spPr bwMode="auto">
          <a:xfrm>
            <a:off x="3601045" y="3962400"/>
            <a:ext cx="4641348" cy="457200"/>
          </a:xfrm>
          <a:prstGeom prst="rect">
            <a:avLst/>
          </a:prstGeom>
          <a:noFill/>
          <a:ln w="9525">
            <a:noFill/>
            <a:miter lim="800000"/>
            <a:headEnd/>
            <a:tailEnd/>
          </a:ln>
        </p:spPr>
        <p:txBody>
          <a:bodyPr wrap="none" lIns="0" tIns="0" rIns="0" bIns="0"/>
          <a:lstStyle/>
          <a:p>
            <a:pPr algn="l" defTabSz="457200">
              <a:lnSpc>
                <a:spcPct val="100000"/>
              </a:lnSpc>
            </a:pPr>
            <a:endParaRPr lang="en-US" sz="1500" u="sng" dirty="0">
              <a:solidFill>
                <a:srgbClr val="FFFFFF"/>
              </a:solidFill>
              <a:latin typeface="Arial" pitchFamily="34" charset="0"/>
            </a:endParaRPr>
          </a:p>
        </p:txBody>
      </p:sp>
      <p:sp>
        <p:nvSpPr>
          <p:cNvPr id="6153" name="Rectangle 9"/>
          <p:cNvSpPr>
            <a:spLocks noGrp="1" noChangeArrowheads="1"/>
          </p:cNvSpPr>
          <p:nvPr>
            <p:ph type="ctrTitle" sz="quarter"/>
          </p:nvPr>
        </p:nvSpPr>
        <p:spPr>
          <a:xfrm>
            <a:off x="3601046" y="1066800"/>
            <a:ext cx="4961440" cy="2819400"/>
          </a:xfrm>
        </p:spPr>
        <p:txBody>
          <a:bodyPr wrap="square"/>
          <a:lstStyle>
            <a:lvl1pPr>
              <a:lnSpc>
                <a:spcPct val="100000"/>
              </a:lnSpc>
              <a:defRPr sz="4000">
                <a:solidFill>
                  <a:schemeClr val="bg1"/>
                </a:solidFill>
              </a:defRPr>
            </a:lvl1pPr>
          </a:lstStyle>
          <a:p>
            <a:r>
              <a:rPr lang="en-US" dirty="0" smtClean="0"/>
              <a:t>Click to edit Master title style</a:t>
            </a:r>
            <a:endParaRPr lang="en-US" dirty="0"/>
          </a:p>
        </p:txBody>
      </p:sp>
      <p:sp>
        <p:nvSpPr>
          <p:cNvPr id="6154" name="Rectangle 10"/>
          <p:cNvSpPr>
            <a:spLocks noGrp="1" noChangeArrowheads="1"/>
          </p:cNvSpPr>
          <p:nvPr>
            <p:ph type="subTitle" sz="quarter" idx="1"/>
          </p:nvPr>
        </p:nvSpPr>
        <p:spPr>
          <a:xfrm>
            <a:off x="3601045" y="4191000"/>
            <a:ext cx="5000694" cy="1719263"/>
          </a:xfrm>
          <a:prstGeom prst="rect">
            <a:avLst/>
          </a:prstGeom>
        </p:spPr>
        <p:txBody>
          <a:bodyPr lIns="0" tIns="0" rIns="0" bIns="0"/>
          <a:lstStyle>
            <a:lvl1pPr marL="0" indent="0">
              <a:lnSpc>
                <a:spcPct val="100000"/>
              </a:lnSpc>
              <a:spcBef>
                <a:spcPts val="0"/>
              </a:spcBef>
              <a:defRPr sz="1400">
                <a:solidFill>
                  <a:schemeClr val="bg1"/>
                </a:solidFill>
                <a:latin typeface="Arial" charset="0"/>
              </a:defRPr>
            </a:lvl1pPr>
          </a:lstStyle>
          <a:p>
            <a:r>
              <a:rPr lang="en-US" dirty="0" smtClean="0"/>
              <a:t>Click to edit Master subtitle style</a:t>
            </a:r>
            <a:endParaRPr lang="en-US" dirty="0"/>
          </a:p>
        </p:txBody>
      </p:sp>
      <p:sp>
        <p:nvSpPr>
          <p:cNvPr id="2" name="Subnomenclature"/>
          <p:cNvSpPr txBox="1"/>
          <p:nvPr/>
        </p:nvSpPr>
        <p:spPr>
          <a:xfrm>
            <a:off x="948672" y="6437412"/>
            <a:ext cx="65" cy="153888"/>
          </a:xfrm>
          <a:prstGeom prst="rect">
            <a:avLst/>
          </a:prstGeom>
          <a:noFill/>
        </p:spPr>
        <p:txBody>
          <a:bodyPr vert="horz" wrap="none" lIns="0" tIns="0" rIns="0" bIns="0" rtlCol="0" anchor="b">
            <a:spAutoFit/>
          </a:bodyPr>
          <a:lstStyle/>
          <a:p>
            <a:pPr algn="l" defTabSz="457200">
              <a:lnSpc>
                <a:spcPct val="100000"/>
              </a:lnSpc>
            </a:pPr>
            <a:endParaRPr lang="en-US" b="1" dirty="0">
              <a:solidFill>
                <a:srgbClr val="FFFFFF"/>
              </a:solidFill>
              <a:latin typeface="Arial" pitchFamily="34" charset="0"/>
            </a:endParaRPr>
          </a:p>
        </p:txBody>
      </p:sp>
    </p:spTree>
    <p:extLst>
      <p:ext uri="{BB962C8B-B14F-4D97-AF65-F5344CB8AC3E}">
        <p14:creationId xmlns:p14="http://schemas.microsoft.com/office/powerpoint/2010/main" val="1942680101"/>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0116" y="381006"/>
            <a:ext cx="8802556" cy="733419"/>
          </a:xfrm>
        </p:spPr>
        <p:txBody>
          <a:bodyPr wrap="square"/>
          <a:lstStyle/>
          <a:p>
            <a:r>
              <a:rPr lang="en-US" smtClean="0"/>
              <a:t>Click to edit Master title style</a:t>
            </a:r>
            <a:endParaRPr lang="en-US" dirty="0"/>
          </a:p>
        </p:txBody>
      </p:sp>
      <p:sp>
        <p:nvSpPr>
          <p:cNvPr id="3" name="Content Placeholder 2"/>
          <p:cNvSpPr>
            <a:spLocks noGrp="1"/>
          </p:cNvSpPr>
          <p:nvPr>
            <p:ph idx="1"/>
          </p:nvPr>
        </p:nvSpPr>
        <p:spPr>
          <a:xfrm>
            <a:off x="400116" y="1413024"/>
            <a:ext cx="8802556" cy="4486274"/>
          </a:xfrm>
          <a:prstGeom prst="rect">
            <a:avLst/>
          </a:prstGeom>
        </p:spPr>
        <p:txBody>
          <a:bodyPr lIns="0" tIns="0" rIns="0" bIns="0"/>
          <a:lstStyle>
            <a:lvl1pPr marL="233363" indent="-233363">
              <a:spcBef>
                <a:spcPts val="0"/>
              </a:spcBef>
              <a:buFont typeface="Arial" panose="020B0604020202020204" pitchFamily="34" charset="0"/>
              <a:buChar char="•"/>
              <a:defRPr sz="1600">
                <a:solidFill>
                  <a:schemeClr val="tx2"/>
                </a:solidFill>
              </a:defRPr>
            </a:lvl1pPr>
            <a:lvl2pPr marL="457200" indent="-227013">
              <a:defRPr sz="1600">
                <a:solidFill>
                  <a:schemeClr val="tx2"/>
                </a:solidFill>
              </a:defRPr>
            </a:lvl2pPr>
            <a:lvl3pPr marL="690563" indent="-228600">
              <a:defRPr sz="1600">
                <a:solidFill>
                  <a:schemeClr val="tx2"/>
                </a:solidFill>
              </a:defRPr>
            </a:lvl3pPr>
            <a:lvl4pPr marL="914400" indent="-223838">
              <a:defRPr sz="1600">
                <a:solidFill>
                  <a:schemeClr val="tx2"/>
                </a:solidFill>
              </a:defRPr>
            </a:lvl4pPr>
            <a:lvl5pPr marL="1147763" indent="-234950">
              <a:defRPr sz="16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12"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14" name="Picture 11" descr="Logo_Peq01"/>
          <p:cNvPicPr>
            <a:picLocks noChangeAspect="1" noChangeArrowheads="1"/>
          </p:cNvPicPr>
          <p:nvPr/>
        </p:nvPicPr>
        <p:blipFill>
          <a:blip r:embed="rId3"/>
          <a:srcRect/>
          <a:stretch>
            <a:fillRect/>
          </a:stretch>
        </p:blipFill>
        <p:spPr bwMode="auto">
          <a:xfrm>
            <a:off x="7335463" y="6345433"/>
            <a:ext cx="2013918" cy="352425"/>
          </a:xfrm>
          <a:prstGeom prst="rect">
            <a:avLst/>
          </a:prstGeom>
          <a:noFill/>
        </p:spPr>
      </p:pic>
      <p:sp>
        <p:nvSpPr>
          <p:cNvPr id="9" name="DocID"/>
          <p:cNvSpPr txBox="1"/>
          <p:nvPr userDrawn="1"/>
        </p:nvSpPr>
        <p:spPr>
          <a:xfrm>
            <a:off x="1267503" y="6532791"/>
            <a:ext cx="65" cy="107722"/>
          </a:xfrm>
          <a:prstGeom prst="rect">
            <a:avLst/>
          </a:prstGeom>
          <a:noFill/>
        </p:spPr>
        <p:txBody>
          <a:bodyPr vert="horz" wrap="none" lIns="0" tIns="0" rIns="0" bIns="0" rtlCol="0" anchor="b">
            <a:spAutoFit/>
          </a:bodyPr>
          <a:lstStyle/>
          <a:p>
            <a:pPr algn="l" defTabSz="457200">
              <a:lnSpc>
                <a:spcPct val="100000"/>
              </a:lnSpc>
            </a:pPr>
            <a:endParaRPr lang="de-DE" sz="700">
              <a:solidFill>
                <a:srgbClr val="FFFFFF"/>
              </a:solidFill>
              <a:latin typeface="Arial" pitchFamily="34" charset="0"/>
            </a:endParaRPr>
          </a:p>
        </p:txBody>
      </p:sp>
      <p:sp>
        <p:nvSpPr>
          <p:cNvPr id="11"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
        <p:nvSpPr>
          <p:cNvPr id="10"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Tree>
    <p:extLst>
      <p:ext uri="{BB962C8B-B14F-4D97-AF65-F5344CB8AC3E}">
        <p14:creationId xmlns:p14="http://schemas.microsoft.com/office/powerpoint/2010/main" val="425116980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8554" y="4407095"/>
            <a:ext cx="8162370" cy="1362075"/>
          </a:xfrm>
        </p:spPr>
        <p:txBody>
          <a:bodyPr/>
          <a:lstStyle>
            <a:lvl1pPr algn="l">
              <a:defRPr sz="2400" b="1" cap="none"/>
            </a:lvl1pPr>
          </a:lstStyle>
          <a:p>
            <a:r>
              <a:rPr lang="en-US" dirty="0" smtClean="0"/>
              <a:t>Click to edit master title style</a:t>
            </a:r>
            <a:endParaRPr lang="en-US" dirty="0"/>
          </a:p>
        </p:txBody>
      </p:sp>
      <p:sp>
        <p:nvSpPr>
          <p:cNvPr id="3" name="Text Placeholder 2"/>
          <p:cNvSpPr>
            <a:spLocks noGrp="1"/>
          </p:cNvSpPr>
          <p:nvPr>
            <p:ph type="body" idx="1"/>
          </p:nvPr>
        </p:nvSpPr>
        <p:spPr>
          <a:xfrm>
            <a:off x="758554" y="2906713"/>
            <a:ext cx="8162370" cy="1500187"/>
          </a:xfrm>
          <a:prstGeom prst="rect">
            <a:avLst/>
          </a:prstGeom>
        </p:spPr>
        <p:txBody>
          <a:bodyPr lIns="0" tIns="0" rIns="0" bIns="0" anchor="b"/>
          <a:lstStyle>
            <a:lvl1pPr marL="0" indent="0">
              <a:buNone/>
              <a:defRPr sz="4000" b="1">
                <a:solidFill>
                  <a:srgbClr val="FF0000"/>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grpSp>
        <p:nvGrpSpPr>
          <p:cNvPr id="5" name="Group 4"/>
          <p:cNvGrpSpPr/>
          <p:nvPr userDrawn="1"/>
        </p:nvGrpSpPr>
        <p:grpSpPr>
          <a:xfrm>
            <a:off x="0" y="6248400"/>
            <a:ext cx="9602788" cy="609600"/>
            <a:chOff x="0" y="6248400"/>
            <a:chExt cx="9602788" cy="609600"/>
          </a:xfrm>
        </p:grpSpPr>
        <p:pic>
          <p:nvPicPr>
            <p:cNvPr id="6"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7"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Tree>
    <p:extLst>
      <p:ext uri="{BB962C8B-B14F-4D97-AF65-F5344CB8AC3E}">
        <p14:creationId xmlns:p14="http://schemas.microsoft.com/office/powerpoint/2010/main" val="159269431"/>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413028"/>
            <a:ext cx="3946458" cy="448627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Content Placeholder 3"/>
          <p:cNvSpPr>
            <a:spLocks noGrp="1"/>
          </p:cNvSpPr>
          <p:nvPr>
            <p:ph sz="half" idx="2"/>
          </p:nvPr>
        </p:nvSpPr>
        <p:spPr>
          <a:xfrm>
            <a:off x="5260975" y="1413028"/>
            <a:ext cx="3941697" cy="448627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Tree>
    <p:extLst>
      <p:ext uri="{BB962C8B-B14F-4D97-AF65-F5344CB8AC3E}">
        <p14:creationId xmlns:p14="http://schemas.microsoft.com/office/powerpoint/2010/main" val="2358266969"/>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Two Content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944688"/>
            <a:ext cx="3946458"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5260975" y="1944688"/>
            <a:ext cx="3941697"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Text Placeholder 19"/>
          <p:cNvSpPr>
            <a:spLocks noGrp="1"/>
          </p:cNvSpPr>
          <p:nvPr>
            <p:ph type="body" sz="quarter" idx="15" hasCustomPrompt="1"/>
          </p:nvPr>
        </p:nvSpPr>
        <p:spPr>
          <a:xfrm>
            <a:off x="404806" y="1419374"/>
            <a:ext cx="3941769"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1" name="Text Placeholder 19"/>
          <p:cNvSpPr>
            <a:spLocks noGrp="1"/>
          </p:cNvSpPr>
          <p:nvPr>
            <p:ph type="body" sz="quarter" idx="16" hasCustomPrompt="1"/>
          </p:nvPr>
        </p:nvSpPr>
        <p:spPr>
          <a:xfrm>
            <a:off x="5251450" y="1419374"/>
            <a:ext cx="3944938"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Tree>
    <p:extLst>
      <p:ext uri="{BB962C8B-B14F-4D97-AF65-F5344CB8AC3E}">
        <p14:creationId xmlns:p14="http://schemas.microsoft.com/office/powerpoint/2010/main" val="3335515117"/>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Four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416050"/>
            <a:ext cx="3946458" cy="2133601"/>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5260975" y="1416050"/>
            <a:ext cx="3941697" cy="2133601"/>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2" name="Content Placeholder 2"/>
          <p:cNvSpPr>
            <a:spLocks noGrp="1"/>
          </p:cNvSpPr>
          <p:nvPr>
            <p:ph sz="half" idx="17"/>
          </p:nvPr>
        </p:nvSpPr>
        <p:spPr>
          <a:xfrm>
            <a:off x="400117" y="3911600"/>
            <a:ext cx="3946458" cy="2133601"/>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3"/>
          <p:cNvSpPr>
            <a:spLocks noGrp="1"/>
          </p:cNvSpPr>
          <p:nvPr>
            <p:ph sz="half" idx="18"/>
          </p:nvPr>
        </p:nvSpPr>
        <p:spPr>
          <a:xfrm>
            <a:off x="5260974" y="3911600"/>
            <a:ext cx="3941697" cy="2133601"/>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50279792"/>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our Content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944689"/>
            <a:ext cx="3946458" cy="1604962"/>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5260975" y="1944689"/>
            <a:ext cx="3941697" cy="1604962"/>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Text Placeholder 19"/>
          <p:cNvSpPr>
            <a:spLocks noGrp="1"/>
          </p:cNvSpPr>
          <p:nvPr>
            <p:ph type="body" sz="quarter" idx="15" hasCustomPrompt="1"/>
          </p:nvPr>
        </p:nvSpPr>
        <p:spPr>
          <a:xfrm>
            <a:off x="404806" y="1419374"/>
            <a:ext cx="3941769"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1" name="Text Placeholder 19"/>
          <p:cNvSpPr>
            <a:spLocks noGrp="1"/>
          </p:cNvSpPr>
          <p:nvPr>
            <p:ph type="body" sz="quarter" idx="16" hasCustomPrompt="1"/>
          </p:nvPr>
        </p:nvSpPr>
        <p:spPr>
          <a:xfrm>
            <a:off x="5251450" y="1419374"/>
            <a:ext cx="3944938"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2" name="Content Placeholder 2"/>
          <p:cNvSpPr>
            <a:spLocks noGrp="1"/>
          </p:cNvSpPr>
          <p:nvPr>
            <p:ph sz="half" idx="17"/>
          </p:nvPr>
        </p:nvSpPr>
        <p:spPr>
          <a:xfrm>
            <a:off x="400117" y="4440239"/>
            <a:ext cx="3946458" cy="1604962"/>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3"/>
          <p:cNvSpPr>
            <a:spLocks noGrp="1"/>
          </p:cNvSpPr>
          <p:nvPr>
            <p:ph sz="half" idx="18"/>
          </p:nvPr>
        </p:nvSpPr>
        <p:spPr>
          <a:xfrm>
            <a:off x="5260974" y="4440239"/>
            <a:ext cx="3941697" cy="1604962"/>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 Placeholder 19"/>
          <p:cNvSpPr>
            <a:spLocks noGrp="1"/>
          </p:cNvSpPr>
          <p:nvPr>
            <p:ph type="body" sz="quarter" idx="19" hasCustomPrompt="1"/>
          </p:nvPr>
        </p:nvSpPr>
        <p:spPr>
          <a:xfrm>
            <a:off x="404805" y="3914924"/>
            <a:ext cx="3941769"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5" name="Text Placeholder 19"/>
          <p:cNvSpPr>
            <a:spLocks noGrp="1"/>
          </p:cNvSpPr>
          <p:nvPr>
            <p:ph type="body" sz="quarter" idx="20" hasCustomPrompt="1"/>
          </p:nvPr>
        </p:nvSpPr>
        <p:spPr>
          <a:xfrm>
            <a:off x="5251449" y="3914924"/>
            <a:ext cx="3944938"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Tree>
    <p:extLst>
      <p:ext uri="{BB962C8B-B14F-4D97-AF65-F5344CB8AC3E}">
        <p14:creationId xmlns:p14="http://schemas.microsoft.com/office/powerpoint/2010/main" val="2735640684"/>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422553"/>
            <a:ext cx="2514600" cy="448627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Content Placeholder 2"/>
          <p:cNvSpPr>
            <a:spLocks noGrp="1"/>
          </p:cNvSpPr>
          <p:nvPr>
            <p:ph sz="half" idx="10"/>
          </p:nvPr>
        </p:nvSpPr>
        <p:spPr>
          <a:xfrm>
            <a:off x="3544094" y="1422553"/>
            <a:ext cx="2514600" cy="448627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1" name="Content Placeholder 2"/>
          <p:cNvSpPr>
            <a:spLocks noGrp="1"/>
          </p:cNvSpPr>
          <p:nvPr>
            <p:ph sz="half" idx="11"/>
          </p:nvPr>
        </p:nvSpPr>
        <p:spPr>
          <a:xfrm>
            <a:off x="6696075" y="1422553"/>
            <a:ext cx="2514600" cy="448627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531870163"/>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Three Content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943817"/>
            <a:ext cx="2514600"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Text Placeholder 19"/>
          <p:cNvSpPr>
            <a:spLocks noGrp="1"/>
          </p:cNvSpPr>
          <p:nvPr>
            <p:ph type="body" sz="quarter" idx="15" hasCustomPrompt="1"/>
          </p:nvPr>
        </p:nvSpPr>
        <p:spPr>
          <a:xfrm>
            <a:off x="404806" y="1419374"/>
            <a:ext cx="2514600"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2" name="Content Placeholder 2"/>
          <p:cNvSpPr>
            <a:spLocks noGrp="1"/>
          </p:cNvSpPr>
          <p:nvPr>
            <p:ph sz="half" idx="16"/>
          </p:nvPr>
        </p:nvSpPr>
        <p:spPr>
          <a:xfrm>
            <a:off x="3544094" y="1943817"/>
            <a:ext cx="2514600"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ext Placeholder 19"/>
          <p:cNvSpPr>
            <a:spLocks noGrp="1"/>
          </p:cNvSpPr>
          <p:nvPr>
            <p:ph type="body" sz="quarter" idx="17" hasCustomPrompt="1"/>
          </p:nvPr>
        </p:nvSpPr>
        <p:spPr>
          <a:xfrm>
            <a:off x="3548782" y="1419374"/>
            <a:ext cx="2514600"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4" name="Content Placeholder 2"/>
          <p:cNvSpPr>
            <a:spLocks noGrp="1"/>
          </p:cNvSpPr>
          <p:nvPr>
            <p:ph sz="half" idx="18"/>
          </p:nvPr>
        </p:nvSpPr>
        <p:spPr>
          <a:xfrm>
            <a:off x="6696075" y="1943817"/>
            <a:ext cx="2514600"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Text Placeholder 19"/>
          <p:cNvSpPr>
            <a:spLocks noGrp="1"/>
          </p:cNvSpPr>
          <p:nvPr>
            <p:ph type="body" sz="quarter" idx="19" hasCustomPrompt="1"/>
          </p:nvPr>
        </p:nvSpPr>
        <p:spPr>
          <a:xfrm>
            <a:off x="6700763" y="1419374"/>
            <a:ext cx="2514600"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Tree>
    <p:extLst>
      <p:ext uri="{BB962C8B-B14F-4D97-AF65-F5344CB8AC3E}">
        <p14:creationId xmlns:p14="http://schemas.microsoft.com/office/powerpoint/2010/main" val="210688338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 Content with heading">
    <p:spTree>
      <p:nvGrpSpPr>
        <p:cNvPr id="1" name=""/>
        <p:cNvGrpSpPr/>
        <p:nvPr/>
      </p:nvGrpSpPr>
      <p:grpSpPr>
        <a:xfrm>
          <a:off x="0" y="0"/>
          <a:ext cx="0" cy="0"/>
          <a:chOff x="0" y="0"/>
          <a:chExt cx="0" cy="0"/>
        </a:xfrm>
      </p:grpSpPr>
      <p:sp>
        <p:nvSpPr>
          <p:cNvPr id="5" name="DTP_Copyright"/>
          <p:cNvSpPr txBox="1">
            <a:spLocks noChangeArrowheads="1"/>
          </p:cNvSpPr>
          <p:nvPr userDrawn="1"/>
        </p:nvSpPr>
        <p:spPr bwMode="gray">
          <a:xfrm>
            <a:off x="457200"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8" name="Content Bottom"/>
          <p:cNvSpPr>
            <a:spLocks noGrp="1"/>
          </p:cNvSpPr>
          <p:nvPr>
            <p:ph idx="21"/>
          </p:nvPr>
        </p:nvSpPr>
        <p:spPr bwMode="gray">
          <a:xfrm>
            <a:off x="457200" y="4489257"/>
            <a:ext cx="8686800"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dirty="0" smtClean="0">
                <a:latin typeface="+mn-lt"/>
                <a:ea typeface="+mn-ea"/>
                <a:sym typeface="+mn-lt"/>
              </a:defRPr>
            </a:lvl1pPr>
            <a:lvl2pPr fontAlgn="base">
              <a:lnSpc>
                <a:spcPct val="100000"/>
              </a:lnSpc>
              <a:spcAft>
                <a:spcPts val="0"/>
              </a:spcAft>
              <a:defRPr lang="en-US" sz="1200" dirty="0" smtClean="0">
                <a:latin typeface="+mn-lt"/>
                <a:ea typeface="+mn-ea"/>
                <a:sym typeface="+mn-lt"/>
              </a:defRPr>
            </a:lvl2pPr>
            <a:lvl3pPr fontAlgn="base">
              <a:lnSpc>
                <a:spcPct val="100000"/>
              </a:lnSpc>
              <a:spcAft>
                <a:spcPts val="0"/>
              </a:spcAft>
              <a:defRPr lang="en-US" sz="1200" dirty="0" smtClean="0">
                <a:latin typeface="+mn-lt"/>
                <a:ea typeface="+mn-ea"/>
                <a:sym typeface="+mn-lt"/>
              </a:defRPr>
            </a:lvl3pPr>
            <a:lvl4pPr fontAlgn="base">
              <a:lnSpc>
                <a:spcPct val="100000"/>
              </a:lnSpc>
              <a:spcAft>
                <a:spcPts val="0"/>
              </a:spcAft>
              <a:defRPr lang="en-US" sz="1200" dirty="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9" name="Heading Bottom"/>
          <p:cNvSpPr>
            <a:spLocks noGrp="1"/>
          </p:cNvSpPr>
          <p:nvPr>
            <p:ph type="body" sz="quarter" idx="22" hasCustomPrompt="1"/>
          </p:nvPr>
        </p:nvSpPr>
        <p:spPr bwMode="gray">
          <a:xfrm>
            <a:off x="457200" y="4003257"/>
            <a:ext cx="8686800" cy="368300"/>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4" name="Content Top"/>
          <p:cNvSpPr>
            <a:spLocks noGrp="1"/>
          </p:cNvSpPr>
          <p:nvPr>
            <p:ph idx="1"/>
          </p:nvPr>
        </p:nvSpPr>
        <p:spPr bwMode="gray">
          <a:xfrm>
            <a:off x="457200" y="1886400"/>
            <a:ext cx="8686800"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dirty="0" smtClean="0">
                <a:latin typeface="+mn-lt"/>
                <a:ea typeface="+mn-ea"/>
                <a:sym typeface="+mn-lt"/>
              </a:defRPr>
            </a:lvl1pPr>
            <a:lvl2pPr fontAlgn="base">
              <a:lnSpc>
                <a:spcPct val="100000"/>
              </a:lnSpc>
              <a:spcAft>
                <a:spcPts val="0"/>
              </a:spcAft>
              <a:defRPr lang="en-US" sz="1200" dirty="0" smtClean="0">
                <a:latin typeface="+mn-lt"/>
                <a:ea typeface="+mn-ea"/>
                <a:sym typeface="+mn-lt"/>
              </a:defRPr>
            </a:lvl2pPr>
            <a:lvl3pPr fontAlgn="base">
              <a:lnSpc>
                <a:spcPct val="100000"/>
              </a:lnSpc>
              <a:spcAft>
                <a:spcPts val="0"/>
              </a:spcAft>
              <a:defRPr lang="en-US" sz="1200" dirty="0" smtClean="0">
                <a:latin typeface="+mn-lt"/>
                <a:ea typeface="+mn-ea"/>
                <a:sym typeface="+mn-lt"/>
              </a:defRPr>
            </a:lvl3pPr>
            <a:lvl4pPr fontAlgn="base">
              <a:lnSpc>
                <a:spcPct val="100000"/>
              </a:lnSpc>
              <a:spcAft>
                <a:spcPts val="0"/>
              </a:spcAft>
              <a:defRPr lang="en-US" sz="1200" dirty="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6" name="Heading Top"/>
          <p:cNvSpPr>
            <a:spLocks noGrp="1"/>
          </p:cNvSpPr>
          <p:nvPr>
            <p:ph type="body" sz="quarter" idx="15" hasCustomPrompt="1"/>
          </p:nvPr>
        </p:nvSpPr>
        <p:spPr bwMode="gray">
          <a:xfrm>
            <a:off x="457200" y="1400400"/>
            <a:ext cx="8686800" cy="368300"/>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7"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1607944029"/>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Six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422553"/>
            <a:ext cx="2514600" cy="2127097"/>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Content Placeholder 2"/>
          <p:cNvSpPr>
            <a:spLocks noGrp="1"/>
          </p:cNvSpPr>
          <p:nvPr>
            <p:ph sz="half" idx="10"/>
          </p:nvPr>
        </p:nvSpPr>
        <p:spPr>
          <a:xfrm>
            <a:off x="3544094" y="1422553"/>
            <a:ext cx="2514600" cy="2127097"/>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1" name="Content Placeholder 2"/>
          <p:cNvSpPr>
            <a:spLocks noGrp="1"/>
          </p:cNvSpPr>
          <p:nvPr>
            <p:ph sz="half" idx="11"/>
          </p:nvPr>
        </p:nvSpPr>
        <p:spPr>
          <a:xfrm>
            <a:off x="6696075" y="1422553"/>
            <a:ext cx="2514600" cy="2127097"/>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 name="Content Placeholder 2"/>
          <p:cNvSpPr>
            <a:spLocks noGrp="1"/>
          </p:cNvSpPr>
          <p:nvPr>
            <p:ph sz="half" idx="12"/>
          </p:nvPr>
        </p:nvSpPr>
        <p:spPr>
          <a:xfrm>
            <a:off x="400118" y="3911600"/>
            <a:ext cx="2514600" cy="2127097"/>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3" name="Content Placeholder 2"/>
          <p:cNvSpPr>
            <a:spLocks noGrp="1"/>
          </p:cNvSpPr>
          <p:nvPr>
            <p:ph sz="half" idx="13"/>
          </p:nvPr>
        </p:nvSpPr>
        <p:spPr>
          <a:xfrm>
            <a:off x="3544094" y="3911600"/>
            <a:ext cx="2514600" cy="2127097"/>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4" name="Content Placeholder 2"/>
          <p:cNvSpPr>
            <a:spLocks noGrp="1"/>
          </p:cNvSpPr>
          <p:nvPr>
            <p:ph sz="half" idx="14"/>
          </p:nvPr>
        </p:nvSpPr>
        <p:spPr>
          <a:xfrm>
            <a:off x="6696075" y="3911600"/>
            <a:ext cx="2514600" cy="2127097"/>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173365091"/>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Six Content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944688"/>
            <a:ext cx="2514600" cy="1604962"/>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Content Placeholder 2"/>
          <p:cNvSpPr>
            <a:spLocks noGrp="1"/>
          </p:cNvSpPr>
          <p:nvPr>
            <p:ph sz="half" idx="10"/>
          </p:nvPr>
        </p:nvSpPr>
        <p:spPr>
          <a:xfrm>
            <a:off x="3544094" y="1944688"/>
            <a:ext cx="2514600" cy="1604962"/>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1" name="Content Placeholder 2"/>
          <p:cNvSpPr>
            <a:spLocks noGrp="1"/>
          </p:cNvSpPr>
          <p:nvPr>
            <p:ph sz="half" idx="11"/>
          </p:nvPr>
        </p:nvSpPr>
        <p:spPr>
          <a:xfrm>
            <a:off x="6696075" y="1944688"/>
            <a:ext cx="2514600" cy="1604962"/>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 name="Content Placeholder 2"/>
          <p:cNvSpPr>
            <a:spLocks noGrp="1"/>
          </p:cNvSpPr>
          <p:nvPr>
            <p:ph sz="half" idx="12"/>
          </p:nvPr>
        </p:nvSpPr>
        <p:spPr>
          <a:xfrm>
            <a:off x="400118" y="4433735"/>
            <a:ext cx="2514600" cy="1604962"/>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3" name="Content Placeholder 2"/>
          <p:cNvSpPr>
            <a:spLocks noGrp="1"/>
          </p:cNvSpPr>
          <p:nvPr>
            <p:ph sz="half" idx="13"/>
          </p:nvPr>
        </p:nvSpPr>
        <p:spPr>
          <a:xfrm>
            <a:off x="3544094" y="4433735"/>
            <a:ext cx="2514600" cy="1604962"/>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4" name="Content Placeholder 2"/>
          <p:cNvSpPr>
            <a:spLocks noGrp="1"/>
          </p:cNvSpPr>
          <p:nvPr>
            <p:ph sz="half" idx="14"/>
          </p:nvPr>
        </p:nvSpPr>
        <p:spPr>
          <a:xfrm>
            <a:off x="6696075" y="4433735"/>
            <a:ext cx="2514600" cy="1604962"/>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5" name="Text Placeholder 19"/>
          <p:cNvSpPr>
            <a:spLocks noGrp="1"/>
          </p:cNvSpPr>
          <p:nvPr>
            <p:ph type="body" sz="quarter" idx="15" hasCustomPrompt="1"/>
          </p:nvPr>
        </p:nvSpPr>
        <p:spPr>
          <a:xfrm>
            <a:off x="404807" y="1419374"/>
            <a:ext cx="2516194"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6" name="Text Placeholder 19"/>
          <p:cNvSpPr>
            <a:spLocks noGrp="1"/>
          </p:cNvSpPr>
          <p:nvPr>
            <p:ph type="body" sz="quarter" idx="16" hasCustomPrompt="1"/>
          </p:nvPr>
        </p:nvSpPr>
        <p:spPr>
          <a:xfrm>
            <a:off x="3552819" y="1419374"/>
            <a:ext cx="2516194"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7" name="Text Placeholder 19"/>
          <p:cNvSpPr>
            <a:spLocks noGrp="1"/>
          </p:cNvSpPr>
          <p:nvPr>
            <p:ph type="body" sz="quarter" idx="17" hasCustomPrompt="1"/>
          </p:nvPr>
        </p:nvSpPr>
        <p:spPr>
          <a:xfrm>
            <a:off x="6696075" y="1419374"/>
            <a:ext cx="2516194"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8" name="Text Placeholder 19"/>
          <p:cNvSpPr>
            <a:spLocks noGrp="1"/>
          </p:cNvSpPr>
          <p:nvPr>
            <p:ph type="body" sz="quarter" idx="18" hasCustomPrompt="1"/>
          </p:nvPr>
        </p:nvSpPr>
        <p:spPr>
          <a:xfrm>
            <a:off x="401638" y="3911600"/>
            <a:ext cx="2516194"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9" name="Text Placeholder 19"/>
          <p:cNvSpPr>
            <a:spLocks noGrp="1"/>
          </p:cNvSpPr>
          <p:nvPr>
            <p:ph type="body" sz="quarter" idx="19" hasCustomPrompt="1"/>
          </p:nvPr>
        </p:nvSpPr>
        <p:spPr>
          <a:xfrm>
            <a:off x="3549650" y="3911600"/>
            <a:ext cx="2516194"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20" name="Text Placeholder 19"/>
          <p:cNvSpPr>
            <a:spLocks noGrp="1"/>
          </p:cNvSpPr>
          <p:nvPr>
            <p:ph type="body" sz="quarter" idx="20" hasCustomPrompt="1"/>
          </p:nvPr>
        </p:nvSpPr>
        <p:spPr>
          <a:xfrm>
            <a:off x="6692906" y="3911600"/>
            <a:ext cx="2516194"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Tree>
    <p:extLst>
      <p:ext uri="{BB962C8B-B14F-4D97-AF65-F5344CB8AC3E}">
        <p14:creationId xmlns:p14="http://schemas.microsoft.com/office/powerpoint/2010/main" val="2098192762"/>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1/3 + 2/3 Content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943817"/>
            <a:ext cx="2514600"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Text Placeholder 19"/>
          <p:cNvSpPr>
            <a:spLocks noGrp="1"/>
          </p:cNvSpPr>
          <p:nvPr>
            <p:ph type="body" sz="quarter" idx="15" hasCustomPrompt="1"/>
          </p:nvPr>
        </p:nvSpPr>
        <p:spPr>
          <a:xfrm>
            <a:off x="404806" y="1419374"/>
            <a:ext cx="2514600"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2" name="Content Placeholder 2"/>
          <p:cNvSpPr>
            <a:spLocks noGrp="1"/>
          </p:cNvSpPr>
          <p:nvPr>
            <p:ph sz="half" idx="16"/>
          </p:nvPr>
        </p:nvSpPr>
        <p:spPr>
          <a:xfrm>
            <a:off x="3544093" y="1943817"/>
            <a:ext cx="5679282"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ext Placeholder 19"/>
          <p:cNvSpPr>
            <a:spLocks noGrp="1"/>
          </p:cNvSpPr>
          <p:nvPr>
            <p:ph type="body" sz="quarter" idx="17" hasCustomPrompt="1"/>
          </p:nvPr>
        </p:nvSpPr>
        <p:spPr>
          <a:xfrm>
            <a:off x="3548781" y="1419374"/>
            <a:ext cx="5674594"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Tree>
    <p:extLst>
      <p:ext uri="{BB962C8B-B14F-4D97-AF65-F5344CB8AC3E}">
        <p14:creationId xmlns:p14="http://schemas.microsoft.com/office/powerpoint/2010/main" val="4097152661"/>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2/3 + 1/3 Content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696075" y="1944688"/>
            <a:ext cx="2514600"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Text Placeholder 19"/>
          <p:cNvSpPr>
            <a:spLocks noGrp="1"/>
          </p:cNvSpPr>
          <p:nvPr>
            <p:ph type="body" sz="quarter" idx="15" hasCustomPrompt="1"/>
          </p:nvPr>
        </p:nvSpPr>
        <p:spPr>
          <a:xfrm>
            <a:off x="6700763" y="1420245"/>
            <a:ext cx="2514600"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2" name="Content Placeholder 2"/>
          <p:cNvSpPr>
            <a:spLocks noGrp="1"/>
          </p:cNvSpPr>
          <p:nvPr>
            <p:ph sz="half" idx="16"/>
          </p:nvPr>
        </p:nvSpPr>
        <p:spPr>
          <a:xfrm>
            <a:off x="393012" y="1944688"/>
            <a:ext cx="5667375"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ext Placeholder 19"/>
          <p:cNvSpPr>
            <a:spLocks noGrp="1"/>
          </p:cNvSpPr>
          <p:nvPr>
            <p:ph type="body" sz="quarter" idx="17" hasCustomPrompt="1"/>
          </p:nvPr>
        </p:nvSpPr>
        <p:spPr>
          <a:xfrm>
            <a:off x="401638" y="1420245"/>
            <a:ext cx="5667375"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Tree>
    <p:extLst>
      <p:ext uri="{BB962C8B-B14F-4D97-AF65-F5344CB8AC3E}">
        <p14:creationId xmlns:p14="http://schemas.microsoft.com/office/powerpoint/2010/main" val="2999804465"/>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10" name="Picture 11" descr="Logo_Peq01"/>
          <p:cNvPicPr>
            <a:picLocks noChangeAspect="1" noChangeArrowheads="1"/>
          </p:cNvPicPr>
          <p:nvPr/>
        </p:nvPicPr>
        <p:blipFill>
          <a:blip r:embed="rId3"/>
          <a:srcRect/>
          <a:stretch>
            <a:fillRect/>
          </a:stretch>
        </p:blipFill>
        <p:spPr bwMode="auto">
          <a:xfrm>
            <a:off x="7335463" y="6345433"/>
            <a:ext cx="2013918" cy="352425"/>
          </a:xfrm>
          <a:prstGeom prst="rect">
            <a:avLst/>
          </a:prstGeom>
          <a:noFill/>
        </p:spPr>
      </p:pic>
      <p:sp>
        <p:nvSpPr>
          <p:cNvPr id="6" name="Rectangle 6"/>
          <p:cNvSpPr>
            <a:spLocks noGrp="1" noChangeArrowheads="1"/>
          </p:cNvSpPr>
          <p:nvPr>
            <p:ph type="sldNum" sz="quarter" idx="10"/>
          </p:nvPr>
        </p:nvSpPr>
        <p:spPr>
          <a:xfrm>
            <a:off x="9202672" y="0"/>
            <a:ext cx="400116" cy="381000"/>
          </a:xfrm>
          <a:prstGeom prst="rect">
            <a:avLst/>
          </a:prstGeom>
        </p:spPr>
        <p:txBody>
          <a:bodyPr/>
          <a:lstStyle>
            <a:lvl1pPr>
              <a:defRPr/>
            </a:lvl1pPr>
          </a:lstStyle>
          <a:p>
            <a:fld id="{A7FC83F1-D64B-48DF-9CCD-2AA2C35A0115}" type="slidenum">
              <a:rPr lang="en-US"/>
              <a:pPr/>
              <a:t>‹#›</a:t>
            </a:fld>
            <a:endParaRPr lang="en-US" dirty="0"/>
          </a:p>
        </p:txBody>
      </p:sp>
    </p:spTree>
    <p:extLst>
      <p:ext uri="{BB962C8B-B14F-4D97-AF65-F5344CB8AC3E}">
        <p14:creationId xmlns:p14="http://schemas.microsoft.com/office/powerpoint/2010/main" val="4259102597"/>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4" name="Group 3"/>
          <p:cNvGrpSpPr/>
          <p:nvPr userDrawn="1"/>
        </p:nvGrpSpPr>
        <p:grpSpPr>
          <a:xfrm>
            <a:off x="0" y="6248400"/>
            <a:ext cx="9602788" cy="609600"/>
            <a:chOff x="0" y="6248400"/>
            <a:chExt cx="9602788" cy="609600"/>
          </a:xfrm>
        </p:grpSpPr>
        <p:pic>
          <p:nvPicPr>
            <p:cNvPr id="5"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6"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Tree>
    <p:extLst>
      <p:ext uri="{BB962C8B-B14F-4D97-AF65-F5344CB8AC3E}">
        <p14:creationId xmlns:p14="http://schemas.microsoft.com/office/powerpoint/2010/main" val="3197682067"/>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1638" y="385763"/>
            <a:ext cx="3237855" cy="1031876"/>
          </a:xfrm>
        </p:spPr>
        <p:txBody>
          <a:bodyPr anchor="b"/>
          <a:lstStyle>
            <a:lvl1pPr algn="l">
              <a:defRPr sz="1800" b="1">
                <a:solidFill>
                  <a:srgbClr val="FF0000"/>
                </a:solidFill>
              </a:defRPr>
            </a:lvl1pPr>
          </a:lstStyle>
          <a:p>
            <a:r>
              <a:rPr lang="en-US" smtClean="0"/>
              <a:t>Click to edit Master title style</a:t>
            </a:r>
            <a:endParaRPr lang="en-US"/>
          </a:p>
        </p:txBody>
      </p:sp>
      <p:sp>
        <p:nvSpPr>
          <p:cNvPr id="3" name="Content Placeholder 2"/>
          <p:cNvSpPr>
            <a:spLocks noGrp="1"/>
          </p:cNvSpPr>
          <p:nvPr>
            <p:ph idx="1"/>
          </p:nvPr>
        </p:nvSpPr>
        <p:spPr>
          <a:xfrm>
            <a:off x="3754423" y="385764"/>
            <a:ext cx="5468952" cy="5524500"/>
          </a:xfrm>
          <a:prstGeom prst="rect">
            <a:avLst/>
          </a:prstGeom>
        </p:spPr>
        <p:txBody>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01638" y="1573620"/>
            <a:ext cx="3237855" cy="433664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Tree>
    <p:extLst>
      <p:ext uri="{BB962C8B-B14F-4D97-AF65-F5344CB8AC3E}">
        <p14:creationId xmlns:p14="http://schemas.microsoft.com/office/powerpoint/2010/main" val="3527039350"/>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4755" y="4566674"/>
            <a:ext cx="5761673" cy="54701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24755" y="378849"/>
            <a:ext cx="5761673"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924755" y="5133412"/>
            <a:ext cx="5761673" cy="776851"/>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7" name="Group 6"/>
          <p:cNvGrpSpPr/>
          <p:nvPr userDrawn="1"/>
        </p:nvGrpSpPr>
        <p:grpSpPr>
          <a:xfrm>
            <a:off x="0" y="6248400"/>
            <a:ext cx="9602788" cy="609600"/>
            <a:chOff x="0" y="6248400"/>
            <a:chExt cx="9602788" cy="609600"/>
          </a:xfrm>
        </p:grpSpPr>
        <p:pic>
          <p:nvPicPr>
            <p:cNvPr id="8"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9"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Tree>
    <p:extLst>
      <p:ext uri="{BB962C8B-B14F-4D97-AF65-F5344CB8AC3E}">
        <p14:creationId xmlns:p14="http://schemas.microsoft.com/office/powerpoint/2010/main" val="3910092077"/>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00116" y="1413024"/>
            <a:ext cx="8802556" cy="4486274"/>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5" name="Group 4"/>
          <p:cNvGrpSpPr/>
          <p:nvPr userDrawn="1"/>
        </p:nvGrpSpPr>
        <p:grpSpPr>
          <a:xfrm>
            <a:off x="0" y="6248400"/>
            <a:ext cx="9602788" cy="609600"/>
            <a:chOff x="0" y="6248400"/>
            <a:chExt cx="9602788" cy="609600"/>
          </a:xfrm>
        </p:grpSpPr>
        <p:pic>
          <p:nvPicPr>
            <p:cNvPr id="6"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7"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Tree>
    <p:extLst>
      <p:ext uri="{BB962C8B-B14F-4D97-AF65-F5344CB8AC3E}">
        <p14:creationId xmlns:p14="http://schemas.microsoft.com/office/powerpoint/2010/main" val="3312067971"/>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2035" y="380999"/>
            <a:ext cx="2200639" cy="5529263"/>
          </a:xfrm>
        </p:spPr>
        <p:txBody>
          <a:bodyPr vert="eaVert"/>
          <a:lstStyle>
            <a:lvl1pPr>
              <a:defRPr>
                <a:solidFill>
                  <a:srgbClr val="FF0000"/>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00116" y="380999"/>
            <a:ext cx="6441870" cy="55292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5" name="Group 4"/>
          <p:cNvGrpSpPr/>
          <p:nvPr userDrawn="1"/>
        </p:nvGrpSpPr>
        <p:grpSpPr>
          <a:xfrm>
            <a:off x="0" y="6248400"/>
            <a:ext cx="9602788" cy="609600"/>
            <a:chOff x="0" y="6248400"/>
            <a:chExt cx="9602788" cy="609600"/>
          </a:xfrm>
        </p:grpSpPr>
        <p:pic>
          <p:nvPicPr>
            <p:cNvPr id="6"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7"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Tree>
    <p:extLst>
      <p:ext uri="{BB962C8B-B14F-4D97-AF65-F5344CB8AC3E}">
        <p14:creationId xmlns:p14="http://schemas.microsoft.com/office/powerpoint/2010/main" val="226312151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ection">
    <p:spTree>
      <p:nvGrpSpPr>
        <p:cNvPr id="1" name=""/>
        <p:cNvGrpSpPr/>
        <p:nvPr/>
      </p:nvGrpSpPr>
      <p:grpSpPr>
        <a:xfrm>
          <a:off x="0" y="0"/>
          <a:ext cx="0" cy="0"/>
          <a:chOff x="0" y="0"/>
          <a:chExt cx="0" cy="0"/>
        </a:xfrm>
      </p:grpSpPr>
      <p:sp>
        <p:nvSpPr>
          <p:cNvPr id="13" name="SectionTitle"/>
          <p:cNvSpPr>
            <a:spLocks noGrp="1"/>
          </p:cNvSpPr>
          <p:nvPr>
            <p:ph type="body" sz="quarter" idx="11" hasCustomPrompt="1"/>
          </p:nvPr>
        </p:nvSpPr>
        <p:spPr bwMode="gray">
          <a:xfrm>
            <a:off x="3034146" y="2934392"/>
            <a:ext cx="6106679" cy="1007181"/>
          </a:xfrm>
          <a:blipFill dpi="0" rotWithShape="1">
            <a:blip r:embed="rId2"/>
            <a:srcRect/>
            <a:stretch>
              <a:fillRect/>
            </a:stretch>
          </a:blipFill>
          <a:ln>
            <a:noFill/>
          </a:ln>
          <a:effectLst/>
        </p:spPr>
        <p:txBody>
          <a:bodyPr vert="horz" wrap="square" lIns="144000" tIns="72000" rIns="0" bIns="72000" numCol="1" anchor="t" anchorCtr="0" compatLnSpc="1">
            <a:prstTxWarp prst="textNoShape">
              <a:avLst/>
            </a:prstTxWarp>
            <a:spAutoFit/>
          </a:bodyPr>
          <a:lstStyle>
            <a:lvl1pPr marL="0" indent="0" algn="l" fontAlgn="base">
              <a:lnSpc>
                <a:spcPct val="100000"/>
              </a:lnSpc>
              <a:spcBef>
                <a:spcPts val="0"/>
              </a:spcBef>
              <a:spcAft>
                <a:spcPct val="0"/>
              </a:spcAft>
              <a:buNone/>
              <a:defRPr lang="en-US" sz="2800" kern="0" baseline="0" dirty="0" smtClean="0">
                <a:solidFill>
                  <a:schemeClr val="tx2"/>
                </a:solidFill>
                <a:latin typeface="+mn-lt"/>
                <a:sym typeface="+mn-lt"/>
              </a:defRPr>
            </a:lvl1pPr>
            <a:lvl2pPr marL="457200" indent="-457200" algn="l">
              <a:buNone/>
              <a:defRPr lang="en-US" sz="2800" kern="1200" dirty="0" smtClean="0">
                <a:solidFill>
                  <a:schemeClr val="accent1"/>
                </a:solidFill>
                <a:ea typeface="+mn-ea"/>
              </a:defRPr>
            </a:lvl2pPr>
          </a:lstStyle>
          <a:p>
            <a:pPr marL="0" lvl="0" indent="0">
              <a:lnSpc>
                <a:spcPct val="100000"/>
              </a:lnSpc>
              <a:spcBef>
                <a:spcPts val="0"/>
              </a:spcBef>
            </a:pPr>
            <a:r>
              <a:rPr lang="en-US" dirty="0" smtClean="0"/>
              <a:t>Click to add text</a:t>
            </a:r>
          </a:p>
          <a:p>
            <a:pPr marL="0" lvl="0" indent="0">
              <a:lnSpc>
                <a:spcPct val="100000"/>
              </a:lnSpc>
              <a:spcBef>
                <a:spcPts val="0"/>
              </a:spcBef>
            </a:pPr>
            <a:endParaRPr lang="en-US" dirty="0" smtClean="0"/>
          </a:p>
        </p:txBody>
      </p:sp>
      <p:sp>
        <p:nvSpPr>
          <p:cNvPr id="15" name="SectionNumber"/>
          <p:cNvSpPr>
            <a:spLocks noGrp="1"/>
          </p:cNvSpPr>
          <p:nvPr>
            <p:ph type="body" sz="quarter" idx="12" hasCustomPrompt="1"/>
          </p:nvPr>
        </p:nvSpPr>
        <p:spPr bwMode="gray">
          <a:xfrm>
            <a:off x="457200" y="2934392"/>
            <a:ext cx="2422179" cy="1008000"/>
          </a:xfrm>
        </p:spPr>
        <p:txBody>
          <a:bodyPr lIns="0" tIns="72000" rIns="0" bIns="72000"/>
          <a:lstStyle>
            <a:lvl1pPr marL="0" indent="0" algn="r" fontAlgn="base">
              <a:lnSpc>
                <a:spcPct val="100000"/>
              </a:lnSpc>
              <a:spcBef>
                <a:spcPct val="0"/>
              </a:spcBef>
              <a:spcAft>
                <a:spcPct val="0"/>
              </a:spcAft>
              <a:buNone/>
              <a:defRPr sz="2800">
                <a:solidFill>
                  <a:schemeClr val="accent3"/>
                </a:solidFill>
                <a:latin typeface="+mn-lt"/>
                <a:sym typeface="+mn-lt"/>
              </a:defRPr>
            </a:lvl1pPr>
          </a:lstStyle>
          <a:p>
            <a:pPr lvl="0"/>
            <a:r>
              <a:rPr lang="en-US" dirty="0" smtClean="0"/>
              <a:t>Section #</a:t>
            </a:r>
          </a:p>
        </p:txBody>
      </p:sp>
    </p:spTree>
    <p:extLst>
      <p:ext uri="{BB962C8B-B14F-4D97-AF65-F5344CB8AC3E}">
        <p14:creationId xmlns:p14="http://schemas.microsoft.com/office/powerpoint/2010/main" val="849338651"/>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cSld name="2 columns with heading">
    <p:spTree>
      <p:nvGrpSpPr>
        <p:cNvPr id="1" name=""/>
        <p:cNvGrpSpPr/>
        <p:nvPr/>
      </p:nvGrpSpPr>
      <p:grpSpPr>
        <a:xfrm>
          <a:off x="0" y="0"/>
          <a:ext cx="0" cy="0"/>
          <a:chOff x="0" y="0"/>
          <a:chExt cx="0" cy="0"/>
        </a:xfrm>
      </p:grpSpPr>
      <p:sp>
        <p:nvSpPr>
          <p:cNvPr id="2" name="Title 1"/>
          <p:cNvSpPr>
            <a:spLocks noGrp="1"/>
          </p:cNvSpPr>
          <p:nvPr>
            <p:ph type="title"/>
          </p:nvPr>
        </p:nvSpPr>
        <p:spPr>
          <a:xfrm>
            <a:off x="400116" y="381006"/>
            <a:ext cx="8796272" cy="733419"/>
          </a:xfrm>
        </p:spPr>
        <p:txBody>
          <a:bodyPr/>
          <a:lstStyle/>
          <a:p>
            <a:r>
              <a:rPr lang="en-US" dirty="0" smtClean="0"/>
              <a:t>Click to edit Master title style</a:t>
            </a:r>
            <a:endParaRPr lang="en-GB" dirty="0"/>
          </a:p>
        </p:txBody>
      </p:sp>
      <p:sp>
        <p:nvSpPr>
          <p:cNvPr id="13" name="Text Placeholder 19"/>
          <p:cNvSpPr>
            <a:spLocks noGrp="1"/>
          </p:cNvSpPr>
          <p:nvPr>
            <p:ph type="body" sz="quarter" idx="15" hasCustomPrompt="1"/>
          </p:nvPr>
        </p:nvSpPr>
        <p:spPr>
          <a:xfrm>
            <a:off x="401638" y="1406525"/>
            <a:ext cx="3941769" cy="336550"/>
          </a:xfrm>
          <a:prstGeom prst="rect">
            <a:avLst/>
          </a:prstGeom>
        </p:spPr>
        <p:txBody>
          <a:bodyPr/>
          <a:lstStyle>
            <a:lvl1pPr marL="0" indent="0">
              <a:spcBef>
                <a:spcPts val="0"/>
              </a:spcBef>
              <a:buNone/>
              <a:defRPr sz="1200" b="1">
                <a:solidFill>
                  <a:schemeClr val="tx2"/>
                </a:solidFill>
                <a:latin typeface="+mj-lt"/>
              </a:defRPr>
            </a:lvl1pPr>
            <a:lvl2pPr marL="0" indent="0">
              <a:spcBef>
                <a:spcPts val="0"/>
              </a:spcBef>
              <a:buNone/>
              <a:defRPr sz="1200">
                <a:solidFill>
                  <a:schemeClr val="tx2"/>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4" name="Text Placeholder 19"/>
          <p:cNvSpPr>
            <a:spLocks noGrp="1"/>
          </p:cNvSpPr>
          <p:nvPr>
            <p:ph type="body" sz="quarter" idx="16" hasCustomPrompt="1"/>
          </p:nvPr>
        </p:nvSpPr>
        <p:spPr>
          <a:xfrm>
            <a:off x="5251450" y="1406525"/>
            <a:ext cx="3944938" cy="336550"/>
          </a:xfrm>
          <a:prstGeom prst="rect">
            <a:avLst/>
          </a:prstGeom>
        </p:spPr>
        <p:txBody>
          <a:bodyPr/>
          <a:lstStyle>
            <a:lvl1pPr marL="0" indent="0">
              <a:spcBef>
                <a:spcPts val="0"/>
              </a:spcBef>
              <a:buNone/>
              <a:defRPr sz="1200" b="1">
                <a:solidFill>
                  <a:schemeClr val="tx2"/>
                </a:solidFill>
                <a:latin typeface="+mj-lt"/>
              </a:defRPr>
            </a:lvl1pPr>
            <a:lvl2pPr marL="0" indent="0">
              <a:spcBef>
                <a:spcPts val="0"/>
              </a:spcBef>
              <a:buNone/>
              <a:defRPr sz="1200">
                <a:solidFill>
                  <a:schemeClr val="tx2"/>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5" name="Content Placeholder 2"/>
          <p:cNvSpPr>
            <a:spLocks noGrp="1"/>
          </p:cNvSpPr>
          <p:nvPr>
            <p:ph idx="1"/>
          </p:nvPr>
        </p:nvSpPr>
        <p:spPr>
          <a:xfrm>
            <a:off x="401638" y="1930404"/>
            <a:ext cx="3941762" cy="4100513"/>
          </a:xfrm>
          <a:prstGeom prst="rect">
            <a:avLst/>
          </a:prstGeom>
        </p:spPr>
        <p:txBody>
          <a:bodyPr/>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6" name="Content Placeholder 2"/>
          <p:cNvSpPr>
            <a:spLocks noGrp="1"/>
          </p:cNvSpPr>
          <p:nvPr>
            <p:ph idx="11"/>
          </p:nvPr>
        </p:nvSpPr>
        <p:spPr>
          <a:xfrm>
            <a:off x="5249870" y="1930404"/>
            <a:ext cx="3946517" cy="4100513"/>
          </a:xfrm>
          <a:prstGeom prst="rect">
            <a:avLst/>
          </a:prstGeom>
        </p:spPr>
        <p:txBody>
          <a:bodyPr/>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2552665302"/>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Heading_Char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529321161"/>
              </p:ext>
            </p:extLst>
          </p:nvPr>
        </p:nvGraphicFramePr>
        <p:xfrm>
          <a:off x="1592" y="1592"/>
          <a:ext cx="1587" cy="1587"/>
        </p:xfrm>
        <a:graphic>
          <a:graphicData uri="http://schemas.openxmlformats.org/presentationml/2006/ole">
            <mc:AlternateContent xmlns:mc="http://schemas.openxmlformats.org/markup-compatibility/2006">
              <mc:Choice xmlns:v="urn:schemas-microsoft-com:vml" Requires="v">
                <p:oleObj spid="_x0000_s19916"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92" y="1592"/>
                        <a:ext cx="1587" cy="1587"/>
                      </a:xfrm>
                      <a:prstGeom prst="rect">
                        <a:avLst/>
                      </a:prstGeom>
                    </p:spPr>
                  </p:pic>
                </p:oleObj>
              </mc:Fallback>
            </mc:AlternateContent>
          </a:graphicData>
        </a:graphic>
      </p:graphicFrame>
      <p:sp>
        <p:nvSpPr>
          <p:cNvPr id="2"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vl1pPr>
          </a:lstStyle>
          <a:p>
            <a:r>
              <a:rPr lang="en-US" altLang="ja-JP" dirty="0" smtClean="0"/>
              <a:t>Click to edit Master title style</a:t>
            </a:r>
            <a:endParaRPr lang="en-US" dirty="0"/>
          </a:p>
        </p:txBody>
      </p:sp>
      <p:sp>
        <p:nvSpPr>
          <p:cNvPr id="8" name="Heading"/>
          <p:cNvSpPr>
            <a:spLocks noGrp="1"/>
          </p:cNvSpPr>
          <p:nvPr>
            <p:ph type="body" sz="quarter" idx="15" hasCustomPrompt="1"/>
          </p:nvPr>
        </p:nvSpPr>
        <p:spPr bwMode="gray">
          <a:xfrm>
            <a:off x="457200" y="1400400"/>
            <a:ext cx="8686800" cy="369332"/>
          </a:xfrm>
          <a:prstGeom prst="rect">
            <a:avLst/>
          </a:prstGeo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j-lt"/>
              </a:defRPr>
            </a:lvl1pPr>
            <a:lvl2pPr marL="0" indent="0" fontAlgn="base">
              <a:lnSpc>
                <a:spcPct val="100000"/>
              </a:lnSpc>
              <a:spcBef>
                <a:spcPts val="0"/>
              </a:spcBef>
              <a:spcAft>
                <a:spcPct val="0"/>
              </a:spcAft>
              <a:buNone/>
              <a:defRPr sz="1200">
                <a:solidFill>
                  <a:schemeClr val="accent1"/>
                </a:solidFill>
                <a:latin typeface="+mj-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Tree>
    <p:extLst>
      <p:ext uri="{BB962C8B-B14F-4D97-AF65-F5344CB8AC3E}">
        <p14:creationId xmlns:p14="http://schemas.microsoft.com/office/powerpoint/2010/main" val="3113773652"/>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48435" y="2802939"/>
            <a:ext cx="1791588"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fontAlgn="auto" hangingPunct="0">
              <a:lnSpc>
                <a:spcPct val="100000"/>
              </a:lnSpc>
              <a:spcBef>
                <a:spcPts val="0"/>
              </a:spcBef>
              <a:spcAft>
                <a:spcPts val="0"/>
              </a:spcAft>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latin typeface="Calibri" panose="020F0502020204030204" pitchFamily="34" charset="0"/>
              <a:ea typeface="MS PGothic" pitchFamily="34" charset="-128"/>
            </a:endParaRPr>
          </a:p>
        </p:txBody>
      </p:sp>
    </p:spTree>
    <p:extLst>
      <p:ext uri="{BB962C8B-B14F-4D97-AF65-F5344CB8AC3E}">
        <p14:creationId xmlns:p14="http://schemas.microsoft.com/office/powerpoint/2010/main" val="118927905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cxnSp>
        <p:nvCxnSpPr>
          <p:cNvPr id="8" name="Straight Connector 7"/>
          <p:cNvCxnSpPr/>
          <p:nvPr userDrawn="1"/>
        </p:nvCxnSpPr>
        <p:spPr>
          <a:xfrm>
            <a:off x="348435" y="-2514783"/>
            <a:ext cx="8894248" cy="0"/>
          </a:xfrm>
          <a:prstGeom prst="line">
            <a:avLst/>
          </a:prstGeom>
          <a:ln w="12700"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Slide Number Placeholder 3"/>
          <p:cNvSpPr txBox="1">
            <a:spLocks/>
          </p:cNvSpPr>
          <p:nvPr userDrawn="1"/>
        </p:nvSpPr>
        <p:spPr>
          <a:xfrm>
            <a:off x="8557881" y="99784"/>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5" y="646792"/>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6585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7" name="DTP_Copyright"/>
          <p:cNvSpPr txBox="1">
            <a:spLocks noChangeArrowheads="1"/>
          </p:cNvSpPr>
          <p:nvPr userDrawn="1"/>
        </p:nvSpPr>
        <p:spPr bwMode="gray">
          <a:xfrm>
            <a:off x="457200"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6" name="Content Right"/>
          <p:cNvSpPr>
            <a:spLocks noGrp="1"/>
          </p:cNvSpPr>
          <p:nvPr>
            <p:ph idx="11"/>
          </p:nvPr>
        </p:nvSpPr>
        <p:spPr bwMode="gray">
          <a:xfrm>
            <a:off x="5029200" y="1400400"/>
            <a:ext cx="4114800" cy="4932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dirty="0" smtClean="0">
                <a:latin typeface="+mn-lt"/>
                <a:ea typeface="+mn-ea"/>
                <a:sym typeface="+mn-lt"/>
              </a:defRPr>
            </a:lvl1pPr>
            <a:lvl2pPr fontAlgn="base">
              <a:lnSpc>
                <a:spcPct val="100000"/>
              </a:lnSpc>
              <a:spcAft>
                <a:spcPts val="0"/>
              </a:spcAft>
              <a:defRPr lang="en-US" sz="1200" dirty="0" smtClean="0">
                <a:latin typeface="+mn-lt"/>
                <a:ea typeface="+mn-ea"/>
                <a:sym typeface="+mn-lt"/>
              </a:defRPr>
            </a:lvl2pPr>
            <a:lvl3pPr fontAlgn="base">
              <a:lnSpc>
                <a:spcPct val="100000"/>
              </a:lnSpc>
              <a:spcAft>
                <a:spcPts val="0"/>
              </a:spcAft>
              <a:defRPr lang="en-US" sz="1200" dirty="0" smtClean="0">
                <a:latin typeface="+mn-lt"/>
                <a:ea typeface="+mn-ea"/>
                <a:sym typeface="+mn-lt"/>
              </a:defRPr>
            </a:lvl3pPr>
            <a:lvl4pPr fontAlgn="base">
              <a:lnSpc>
                <a:spcPct val="100000"/>
              </a:lnSpc>
              <a:spcAft>
                <a:spcPts val="0"/>
              </a:spcAft>
              <a:defRPr lang="en-US" sz="1200" dirty="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fontAlgn="base">
              <a:lnSpc>
                <a:spcPct val="100000"/>
              </a:lnSpc>
              <a:spcAft>
                <a:spcPts val="0"/>
              </a:spcAft>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5" name="Content Left"/>
          <p:cNvSpPr>
            <a:spLocks noGrp="1"/>
          </p:cNvSpPr>
          <p:nvPr>
            <p:ph idx="1"/>
          </p:nvPr>
        </p:nvSpPr>
        <p:spPr bwMode="gray">
          <a:xfrm>
            <a:off x="457200" y="1400400"/>
            <a:ext cx="4114800" cy="4932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dirty="0" smtClean="0">
                <a:latin typeface="+mn-lt"/>
                <a:ea typeface="+mn-ea"/>
                <a:sym typeface="+mn-lt"/>
              </a:defRPr>
            </a:lvl1pPr>
            <a:lvl2pPr fontAlgn="base">
              <a:lnSpc>
                <a:spcPct val="100000"/>
              </a:lnSpc>
              <a:spcAft>
                <a:spcPts val="0"/>
              </a:spcAft>
              <a:defRPr lang="en-US" sz="1200" dirty="0" smtClean="0">
                <a:latin typeface="+mn-lt"/>
                <a:ea typeface="+mn-ea"/>
                <a:sym typeface="+mn-lt"/>
              </a:defRPr>
            </a:lvl2pPr>
            <a:lvl3pPr fontAlgn="base">
              <a:lnSpc>
                <a:spcPct val="100000"/>
              </a:lnSpc>
              <a:spcAft>
                <a:spcPts val="0"/>
              </a:spcAft>
              <a:defRPr lang="en-US" sz="1200" dirty="0" smtClean="0">
                <a:latin typeface="+mn-lt"/>
                <a:ea typeface="+mn-ea"/>
                <a:sym typeface="+mn-lt"/>
              </a:defRPr>
            </a:lvl3pPr>
            <a:lvl4pPr fontAlgn="base">
              <a:lnSpc>
                <a:spcPct val="100000"/>
              </a:lnSpc>
              <a:spcAft>
                <a:spcPts val="0"/>
              </a:spcAft>
              <a:defRPr lang="en-US" sz="1200" dirty="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fontAlgn="base">
              <a:lnSpc>
                <a:spcPct val="100000"/>
              </a:lnSpc>
              <a:spcAft>
                <a:spcPts val="0"/>
              </a:spcAft>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9"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2699253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s with heading">
    <p:spTree>
      <p:nvGrpSpPr>
        <p:cNvPr id="1" name=""/>
        <p:cNvGrpSpPr/>
        <p:nvPr/>
      </p:nvGrpSpPr>
      <p:grpSpPr>
        <a:xfrm>
          <a:off x="0" y="0"/>
          <a:ext cx="0" cy="0"/>
          <a:chOff x="0" y="0"/>
          <a:chExt cx="0" cy="0"/>
        </a:xfrm>
      </p:grpSpPr>
      <p:sp>
        <p:nvSpPr>
          <p:cNvPr id="10" name="DTP_Copyright"/>
          <p:cNvSpPr txBox="1">
            <a:spLocks noChangeArrowheads="1"/>
          </p:cNvSpPr>
          <p:nvPr userDrawn="1"/>
        </p:nvSpPr>
        <p:spPr bwMode="gray">
          <a:xfrm>
            <a:off x="457200"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16" name="Content Right"/>
          <p:cNvSpPr>
            <a:spLocks noGrp="1"/>
          </p:cNvSpPr>
          <p:nvPr>
            <p:ph idx="11"/>
          </p:nvPr>
        </p:nvSpPr>
        <p:spPr bwMode="gray">
          <a:xfrm>
            <a:off x="5029200" y="1886400"/>
            <a:ext cx="4114800" cy="4445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dirty="0" smtClean="0">
                <a:latin typeface="+mn-lt"/>
                <a:ea typeface="+mn-ea"/>
                <a:sym typeface="+mn-lt"/>
              </a:defRPr>
            </a:lvl1pPr>
            <a:lvl2pPr fontAlgn="base">
              <a:lnSpc>
                <a:spcPct val="100000"/>
              </a:lnSpc>
              <a:spcAft>
                <a:spcPts val="0"/>
              </a:spcAft>
              <a:defRPr lang="en-US" sz="1200" dirty="0" smtClean="0">
                <a:latin typeface="+mn-lt"/>
                <a:ea typeface="+mn-ea"/>
                <a:sym typeface="+mn-lt"/>
              </a:defRPr>
            </a:lvl2pPr>
            <a:lvl3pPr fontAlgn="base">
              <a:lnSpc>
                <a:spcPct val="100000"/>
              </a:lnSpc>
              <a:spcAft>
                <a:spcPts val="0"/>
              </a:spcAft>
              <a:defRPr lang="en-US" sz="1200" dirty="0" smtClean="0">
                <a:latin typeface="+mn-lt"/>
                <a:ea typeface="+mn-ea"/>
                <a:sym typeface="+mn-lt"/>
              </a:defRPr>
            </a:lvl3pPr>
            <a:lvl4pPr fontAlgn="base">
              <a:lnSpc>
                <a:spcPct val="100000"/>
              </a:lnSpc>
              <a:spcAft>
                <a:spcPts val="0"/>
              </a:spcAft>
              <a:defRPr lang="en-US" sz="1200" dirty="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fontAlgn="base">
              <a:lnSpc>
                <a:spcPct val="100000"/>
              </a:lnSpc>
              <a:spcAft>
                <a:spcPts val="0"/>
              </a:spcAft>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5" name="Content Left"/>
          <p:cNvSpPr>
            <a:spLocks noGrp="1"/>
          </p:cNvSpPr>
          <p:nvPr>
            <p:ph idx="1"/>
          </p:nvPr>
        </p:nvSpPr>
        <p:spPr bwMode="gray">
          <a:xfrm>
            <a:off x="457200" y="1886400"/>
            <a:ext cx="4114800" cy="4445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smtClean="0">
                <a:latin typeface="+mn-lt"/>
                <a:ea typeface="+mn-ea"/>
                <a:sym typeface="+mn-lt"/>
              </a:defRPr>
            </a:lvl1pPr>
            <a:lvl2pPr fontAlgn="base">
              <a:lnSpc>
                <a:spcPct val="100000"/>
              </a:lnSpc>
              <a:spcAft>
                <a:spcPts val="0"/>
              </a:spcAft>
              <a:defRPr lang="en-US" sz="1200" smtClean="0">
                <a:latin typeface="+mn-lt"/>
                <a:ea typeface="+mn-ea"/>
                <a:sym typeface="+mn-lt"/>
              </a:defRPr>
            </a:lvl2pPr>
            <a:lvl3pPr fontAlgn="base">
              <a:lnSpc>
                <a:spcPct val="100000"/>
              </a:lnSpc>
              <a:spcAft>
                <a:spcPts val="0"/>
              </a:spcAft>
              <a:defRPr lang="en-US" sz="1200" smtClean="0">
                <a:latin typeface="+mn-lt"/>
                <a:ea typeface="+mn-ea"/>
                <a:sym typeface="+mn-lt"/>
              </a:defRPr>
            </a:lvl3pPr>
            <a:lvl4pPr fontAlgn="base">
              <a:lnSpc>
                <a:spcPct val="100000"/>
              </a:lnSpc>
              <a:spcAft>
                <a:spcPts val="0"/>
              </a:spcAft>
              <a:defRPr lang="en-US" sz="120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fontAlgn="base">
              <a:lnSpc>
                <a:spcPct val="100000"/>
              </a:lnSpc>
              <a:spcAft>
                <a:spcPts val="0"/>
              </a:spcAft>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4" name="Heading Right"/>
          <p:cNvSpPr>
            <a:spLocks noGrp="1"/>
          </p:cNvSpPr>
          <p:nvPr>
            <p:ph type="body" sz="quarter" idx="16" hasCustomPrompt="1"/>
          </p:nvPr>
        </p:nvSpPr>
        <p:spPr bwMode="gray">
          <a:xfrm>
            <a:off x="5029200" y="1400400"/>
            <a:ext cx="4114800" cy="368300"/>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3" name="Heading Left"/>
          <p:cNvSpPr>
            <a:spLocks noGrp="1"/>
          </p:cNvSpPr>
          <p:nvPr>
            <p:ph type="body" sz="quarter" idx="15" hasCustomPrompt="1"/>
          </p:nvPr>
        </p:nvSpPr>
        <p:spPr bwMode="gray">
          <a:xfrm>
            <a:off x="457200" y="1400400"/>
            <a:ext cx="4114800" cy="368300"/>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2"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64348939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 Id="rId35"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image" Target="../media/image1.emf"/><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oleObject" Target="../embeddings/oleObject2.bin"/><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tags" Target="../tags/tag5.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vmlDrawing" Target="../drawings/vmlDrawing2.vml"/><Relationship Id="rId28" Type="http://schemas.openxmlformats.org/officeDocument/2006/relationships/image" Target="../media/image7.wmf"/><Relationship Id="rId10" Type="http://schemas.openxmlformats.org/officeDocument/2006/relationships/slideLayout" Target="../slideLayouts/slideLayout39.xml"/><Relationship Id="rId19" Type="http://schemas.openxmlformats.org/officeDocument/2006/relationships/slideLayout" Target="../slideLayouts/slideLayout48.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theme" Target="../theme/theme2.xml"/><Relationship Id="rId27" Type="http://schemas.openxmlformats.org/officeDocument/2006/relationships/image" Target="../media/image6.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18" Type="http://schemas.openxmlformats.org/officeDocument/2006/relationships/slideLayout" Target="../slideLayouts/slideLayout68.xml"/><Relationship Id="rId26" Type="http://schemas.openxmlformats.org/officeDocument/2006/relationships/image" Target="../media/image1.emf"/><Relationship Id="rId3" Type="http://schemas.openxmlformats.org/officeDocument/2006/relationships/slideLayout" Target="../slideLayouts/slideLayout53.xml"/><Relationship Id="rId21" Type="http://schemas.openxmlformats.org/officeDocument/2006/relationships/slideLayout" Target="../slideLayouts/slideLayout71.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17" Type="http://schemas.openxmlformats.org/officeDocument/2006/relationships/slideLayout" Target="../slideLayouts/slideLayout67.xml"/><Relationship Id="rId25" Type="http://schemas.openxmlformats.org/officeDocument/2006/relationships/oleObject" Target="../embeddings/oleObject4.bin"/><Relationship Id="rId2" Type="http://schemas.openxmlformats.org/officeDocument/2006/relationships/slideLayout" Target="../slideLayouts/slideLayout52.xml"/><Relationship Id="rId16" Type="http://schemas.openxmlformats.org/officeDocument/2006/relationships/slideLayout" Target="../slideLayouts/slideLayout66.xml"/><Relationship Id="rId20" Type="http://schemas.openxmlformats.org/officeDocument/2006/relationships/slideLayout" Target="../slideLayouts/slideLayout70.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24" Type="http://schemas.openxmlformats.org/officeDocument/2006/relationships/tags" Target="../tags/tag7.xml"/><Relationship Id="rId5" Type="http://schemas.openxmlformats.org/officeDocument/2006/relationships/slideLayout" Target="../slideLayouts/slideLayout55.xml"/><Relationship Id="rId15" Type="http://schemas.openxmlformats.org/officeDocument/2006/relationships/slideLayout" Target="../slideLayouts/slideLayout65.xml"/><Relationship Id="rId23" Type="http://schemas.openxmlformats.org/officeDocument/2006/relationships/vmlDrawing" Target="../drawings/vmlDrawing4.vml"/><Relationship Id="rId28" Type="http://schemas.openxmlformats.org/officeDocument/2006/relationships/image" Target="../media/image7.wmf"/><Relationship Id="rId10" Type="http://schemas.openxmlformats.org/officeDocument/2006/relationships/slideLayout" Target="../slideLayouts/slideLayout60.xml"/><Relationship Id="rId19" Type="http://schemas.openxmlformats.org/officeDocument/2006/relationships/slideLayout" Target="../slideLayouts/slideLayout69.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 Id="rId22" Type="http://schemas.openxmlformats.org/officeDocument/2006/relationships/theme" Target="../theme/theme3.xml"/><Relationship Id="rId27"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theme" Target="../theme/theme4.xml"/><Relationship Id="rId7" Type="http://schemas.openxmlformats.org/officeDocument/2006/relationships/image" Target="../media/image1.emf"/><Relationship Id="rId2" Type="http://schemas.openxmlformats.org/officeDocument/2006/relationships/slideLayout" Target="../slideLayouts/slideLayout73.xml"/><Relationship Id="rId1" Type="http://schemas.openxmlformats.org/officeDocument/2006/relationships/slideLayout" Target="../slideLayouts/slideLayout72.xml"/><Relationship Id="rId6" Type="http://schemas.openxmlformats.org/officeDocument/2006/relationships/oleObject" Target="../embeddings/oleObject6.bin"/><Relationship Id="rId5" Type="http://schemas.openxmlformats.org/officeDocument/2006/relationships/tags" Target="../tags/tag9.xml"/><Relationship Id="rId4" Type="http://schemas.openxmlformats.org/officeDocument/2006/relationships/vmlDrawing" Target="../drawings/vmlDrawing6.v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32"/>
            </p:custDataLst>
            <p:extLst>
              <p:ext uri="{D42A27DB-BD31-4B8C-83A1-F6EECF244321}">
                <p14:modId xmlns:p14="http://schemas.microsoft.com/office/powerpoint/2010/main" val="176729850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596" name="think-cell Slide" r:id="rId35" imgW="270" imgH="270" progId="TCLayout.ActiveDocument.1">
                  <p:embed/>
                </p:oleObj>
              </mc:Choice>
              <mc:Fallback>
                <p:oleObj name="think-cell Slide" r:id="rId35" imgW="270" imgH="270" progId="TCLayout.ActiveDocument.1">
                  <p:embed/>
                  <p:pic>
                    <p:nvPicPr>
                      <p:cNvPr id="0" name=""/>
                      <p:cNvPicPr/>
                      <p:nvPr/>
                    </p:nvPicPr>
                    <p:blipFill>
                      <a:blip r:embed="rId36"/>
                      <a:stretch>
                        <a:fillRect/>
                      </a:stretch>
                    </p:blipFill>
                    <p:spPr>
                      <a:xfrm>
                        <a:off x="1588" y="1588"/>
                        <a:ext cx="1587" cy="1587"/>
                      </a:xfrm>
                      <a:prstGeom prst="rect">
                        <a:avLst/>
                      </a:prstGeom>
                    </p:spPr>
                  </p:pic>
                </p:oleObj>
              </mc:Fallback>
            </mc:AlternateContent>
          </a:graphicData>
        </a:graphic>
      </p:graphicFrame>
      <p:sp>
        <p:nvSpPr>
          <p:cNvPr id="5" name="SlideNumber"/>
          <p:cNvSpPr>
            <a:spLocks noChangeArrowheads="1"/>
          </p:cNvSpPr>
          <p:nvPr/>
        </p:nvSpPr>
        <p:spPr bwMode="gray">
          <a:xfrm>
            <a:off x="8986906" y="6542822"/>
            <a:ext cx="157094" cy="153888"/>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p>
            <a:pPr algn="r" eaLnBrk="0" fontAlgn="base" hangingPunct="0">
              <a:lnSpc>
                <a:spcPct val="100000"/>
              </a:lnSpc>
              <a:spcBef>
                <a:spcPct val="0"/>
              </a:spcBef>
              <a:spcAft>
                <a:spcPct val="0"/>
              </a:spcAft>
            </a:pPr>
            <a:fld id="{2306E996-13B1-4F09-8F6B-3AC86B81501F}" type="slidenum">
              <a:rPr lang="en-GB" sz="1000" smtClean="0">
                <a:solidFill>
                  <a:schemeClr val="accent3"/>
                </a:solidFill>
                <a:latin typeface="+mn-lt"/>
                <a:ea typeface="+mn-ea"/>
                <a:cs typeface="+mn-cs"/>
                <a:sym typeface="+mn-lt"/>
              </a:rPr>
              <a:pPr algn="r" eaLnBrk="0" fontAlgn="base" hangingPunct="0">
                <a:lnSpc>
                  <a:spcPct val="100000"/>
                </a:lnSpc>
                <a:spcBef>
                  <a:spcPct val="0"/>
                </a:spcBef>
                <a:spcAft>
                  <a:spcPct val="0"/>
                </a:spcAft>
              </a:pPr>
              <a:t>‹#›</a:t>
            </a:fld>
            <a:endParaRPr lang="en-GB" sz="1000" dirty="0">
              <a:solidFill>
                <a:schemeClr val="accent3"/>
              </a:solidFill>
              <a:latin typeface="+mn-lt"/>
              <a:ea typeface="+mn-ea"/>
              <a:cs typeface="+mn-cs"/>
              <a:sym typeface="+mn-lt"/>
            </a:endParaRPr>
          </a:p>
        </p:txBody>
      </p:sp>
      <p:sp>
        <p:nvSpPr>
          <p:cNvPr id="1027" name="BodyText"/>
          <p:cNvSpPr>
            <a:spLocks noGrp="1" noChangeArrowheads="1"/>
          </p:cNvSpPr>
          <p:nvPr>
            <p:ph type="body" idx="1"/>
            <p:custDataLst>
              <p:tags r:id="rId33"/>
            </p:custDataLst>
          </p:nvPr>
        </p:nvSpPr>
        <p:spPr bwMode="gray">
          <a:xfrm>
            <a:off x="457994" y="1400400"/>
            <a:ext cx="8686800" cy="4932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altLang="ja-JP" dirty="0" smtClean="0"/>
              <a:t>Click to edit Master text styles</a:t>
            </a:r>
          </a:p>
          <a:p>
            <a:pPr lvl="1"/>
            <a:r>
              <a:rPr lang="en-GB" altLang="ja-JP" dirty="0" smtClean="0"/>
              <a:t>Second level</a:t>
            </a:r>
          </a:p>
          <a:p>
            <a:pPr lvl="2"/>
            <a:r>
              <a:rPr lang="en-GB" altLang="ja-JP" dirty="0" smtClean="0"/>
              <a:t>Third level</a:t>
            </a:r>
          </a:p>
          <a:p>
            <a:pPr lvl="3"/>
            <a:r>
              <a:rPr lang="en-GB" altLang="ja-JP" dirty="0" smtClean="0"/>
              <a:t>Fourth level</a:t>
            </a:r>
          </a:p>
          <a:p>
            <a:pPr lvl="4"/>
            <a:r>
              <a:rPr lang="en-GB" altLang="ja-JP" dirty="0" smtClean="0"/>
              <a:t>Fifth level</a:t>
            </a:r>
            <a:endParaRPr lang="en-GB" dirty="0" smtClean="0"/>
          </a:p>
        </p:txBody>
      </p:sp>
      <p:sp>
        <p:nvSpPr>
          <p:cNvPr id="1026" name="Title"/>
          <p:cNvSpPr>
            <a:spLocks noGrp="1" noChangeArrowheads="1"/>
          </p:cNvSpPr>
          <p:nvPr>
            <p:ph type="title"/>
            <p:custDataLst>
              <p:tags r:id="rId34"/>
            </p:custDataLst>
          </p:nvPr>
        </p:nvSpPr>
        <p:spPr bwMode="gray">
          <a:xfrm>
            <a:off x="457994" y="381000"/>
            <a:ext cx="8686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altLang="ja-JP" dirty="0" smtClean="0"/>
              <a:t>Click to edit Master title style</a:t>
            </a:r>
            <a:endParaRPr lang="en-GB" dirty="0" smtClean="0"/>
          </a:p>
        </p:txBody>
      </p:sp>
    </p:spTree>
  </p:cSld>
  <p:clrMap bg1="lt1" tx1="dk1" bg2="lt2" tx2="dk2" accent1="accent1" accent2="accent2" accent3="accent3" accent4="accent4" accent5="accent5" accent6="accent6" hlink="hlink" folHlink="folHlink"/>
  <p:sldLayoutIdLst>
    <p:sldLayoutId id="2147483676" r:id="rId1"/>
    <p:sldLayoutId id="2147483678" r:id="rId2"/>
    <p:sldLayoutId id="2147483677" r:id="rId3"/>
    <p:sldLayoutId id="2147483703" r:id="rId4"/>
    <p:sldLayoutId id="2147483702" r:id="rId5"/>
    <p:sldLayoutId id="2147483712" r:id="rId6"/>
    <p:sldLayoutId id="2147483681" r:id="rId7"/>
    <p:sldLayoutId id="2147483682" r:id="rId8"/>
    <p:sldLayoutId id="2147483683" r:id="rId9"/>
    <p:sldLayoutId id="2147483699" r:id="rId10"/>
    <p:sldLayoutId id="2147483713" r:id="rId11"/>
    <p:sldLayoutId id="2147483714" r:id="rId12"/>
    <p:sldLayoutId id="2147483700" r:id="rId13"/>
    <p:sldLayoutId id="2147483686" r:id="rId14"/>
    <p:sldLayoutId id="2147483687" r:id="rId15"/>
    <p:sldLayoutId id="2147483701" r:id="rId16"/>
    <p:sldLayoutId id="2147483715" r:id="rId17"/>
    <p:sldLayoutId id="2147483716" r:id="rId18"/>
    <p:sldLayoutId id="2147483717" r:id="rId19"/>
    <p:sldLayoutId id="2147483705" r:id="rId20"/>
    <p:sldLayoutId id="2147483692" r:id="rId21"/>
    <p:sldLayoutId id="2147483694" r:id="rId22"/>
    <p:sldLayoutId id="2147483710" r:id="rId23"/>
    <p:sldLayoutId id="2147483698" r:id="rId24"/>
    <p:sldLayoutId id="2147483679" r:id="rId25"/>
    <p:sldLayoutId id="2147483696" r:id="rId26"/>
    <p:sldLayoutId id="2147483706" r:id="rId27"/>
    <p:sldLayoutId id="2147483718" r:id="rId28"/>
    <p:sldLayoutId id="2147483741" r:id="rId29"/>
  </p:sldLayoutIdLst>
  <p:timing>
    <p:tnLst>
      <p:par>
        <p:cTn id="1" dur="indefinite" restart="never" nodeType="tmRoot"/>
      </p:par>
    </p:tnLst>
  </p:timing>
  <p:hf sldNum="0" hdr="0" ftr="0"/>
  <p:txStyles>
    <p:titleStyle>
      <a:lvl1pPr algn="l" rtl="0" eaLnBrk="1" fontAlgn="base" hangingPunct="1">
        <a:lnSpc>
          <a:spcPct val="88000"/>
        </a:lnSpc>
        <a:spcBef>
          <a:spcPct val="0"/>
        </a:spcBef>
        <a:spcAft>
          <a:spcPct val="0"/>
        </a:spcAft>
        <a:defRPr sz="2000">
          <a:solidFill>
            <a:schemeClr val="tx2"/>
          </a:solidFill>
          <a:latin typeface="+mj-lt"/>
          <a:ea typeface="+mj-ea"/>
          <a:cs typeface="+mj-cs"/>
          <a:sym typeface="+mj-lt"/>
        </a:defRPr>
      </a:lvl1pPr>
      <a:lvl2pPr algn="l" rtl="0" eaLnBrk="1" fontAlgn="base" hangingPunct="1">
        <a:lnSpc>
          <a:spcPct val="88000"/>
        </a:lnSpc>
        <a:spcBef>
          <a:spcPct val="0"/>
        </a:spcBef>
        <a:spcAft>
          <a:spcPct val="0"/>
        </a:spcAft>
        <a:defRPr>
          <a:solidFill>
            <a:srgbClr val="002C77"/>
          </a:solidFill>
          <a:latin typeface="Arial" charset="0"/>
          <a:cs typeface="Arial" charset="0"/>
        </a:defRPr>
      </a:lvl2pPr>
      <a:lvl3pPr algn="l" rtl="0" eaLnBrk="1" fontAlgn="base" hangingPunct="1">
        <a:lnSpc>
          <a:spcPct val="88000"/>
        </a:lnSpc>
        <a:spcBef>
          <a:spcPct val="0"/>
        </a:spcBef>
        <a:spcAft>
          <a:spcPct val="0"/>
        </a:spcAft>
        <a:defRPr>
          <a:solidFill>
            <a:srgbClr val="002C77"/>
          </a:solidFill>
          <a:latin typeface="Arial" charset="0"/>
          <a:cs typeface="Arial" charset="0"/>
        </a:defRPr>
      </a:lvl3pPr>
      <a:lvl4pPr algn="l" rtl="0" eaLnBrk="1" fontAlgn="base" hangingPunct="1">
        <a:lnSpc>
          <a:spcPct val="88000"/>
        </a:lnSpc>
        <a:spcBef>
          <a:spcPct val="0"/>
        </a:spcBef>
        <a:spcAft>
          <a:spcPct val="0"/>
        </a:spcAft>
        <a:defRPr>
          <a:solidFill>
            <a:srgbClr val="002C77"/>
          </a:solidFill>
          <a:latin typeface="Arial" charset="0"/>
          <a:cs typeface="Arial" charset="0"/>
        </a:defRPr>
      </a:lvl4pPr>
      <a:lvl5pPr algn="l" rtl="0" eaLnBrk="1" fontAlgn="base" hangingPunct="1">
        <a:lnSpc>
          <a:spcPct val="88000"/>
        </a:lnSpc>
        <a:spcBef>
          <a:spcPct val="0"/>
        </a:spcBef>
        <a:spcAft>
          <a:spcPct val="0"/>
        </a:spcAft>
        <a:defRPr>
          <a:solidFill>
            <a:srgbClr val="002C77"/>
          </a:solidFill>
          <a:latin typeface="Arial" charset="0"/>
          <a:cs typeface="Arial" charset="0"/>
        </a:defRPr>
      </a:lvl5pPr>
      <a:lvl6pPr marL="457200" algn="l" rtl="0" eaLnBrk="1" fontAlgn="base" hangingPunct="1">
        <a:lnSpc>
          <a:spcPct val="88000"/>
        </a:lnSpc>
        <a:spcBef>
          <a:spcPct val="0"/>
        </a:spcBef>
        <a:spcAft>
          <a:spcPct val="0"/>
        </a:spcAft>
        <a:defRPr>
          <a:solidFill>
            <a:srgbClr val="002C77"/>
          </a:solidFill>
          <a:latin typeface="Arial" charset="0"/>
          <a:cs typeface="Arial" charset="0"/>
        </a:defRPr>
      </a:lvl6pPr>
      <a:lvl7pPr marL="914400" algn="l" rtl="0" eaLnBrk="1" fontAlgn="base" hangingPunct="1">
        <a:lnSpc>
          <a:spcPct val="88000"/>
        </a:lnSpc>
        <a:spcBef>
          <a:spcPct val="0"/>
        </a:spcBef>
        <a:spcAft>
          <a:spcPct val="0"/>
        </a:spcAft>
        <a:defRPr>
          <a:solidFill>
            <a:srgbClr val="002C77"/>
          </a:solidFill>
          <a:latin typeface="Arial" charset="0"/>
          <a:cs typeface="Arial" charset="0"/>
        </a:defRPr>
      </a:lvl7pPr>
      <a:lvl8pPr marL="1371600" algn="l" rtl="0" eaLnBrk="1" fontAlgn="base" hangingPunct="1">
        <a:lnSpc>
          <a:spcPct val="88000"/>
        </a:lnSpc>
        <a:spcBef>
          <a:spcPct val="0"/>
        </a:spcBef>
        <a:spcAft>
          <a:spcPct val="0"/>
        </a:spcAft>
        <a:defRPr>
          <a:solidFill>
            <a:srgbClr val="002C77"/>
          </a:solidFill>
          <a:latin typeface="Arial" charset="0"/>
          <a:cs typeface="Arial" charset="0"/>
        </a:defRPr>
      </a:lvl8pPr>
      <a:lvl9pPr marL="1828800" algn="l" rtl="0" eaLnBrk="1" fontAlgn="base" hangingPunct="1">
        <a:lnSpc>
          <a:spcPct val="88000"/>
        </a:lnSpc>
        <a:spcBef>
          <a:spcPct val="0"/>
        </a:spcBef>
        <a:spcAft>
          <a:spcPct val="0"/>
        </a:spcAft>
        <a:defRPr>
          <a:solidFill>
            <a:srgbClr val="002C77"/>
          </a:solidFill>
          <a:latin typeface="Arial" charset="0"/>
          <a:cs typeface="Arial" charset="0"/>
        </a:defRPr>
      </a:lvl9pPr>
    </p:titleStyle>
    <p:body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p:bodyStyle>
    <p:other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879" userDrawn="1">
          <p15:clr>
            <a:srgbClr val="F26B43"/>
          </p15:clr>
        </p15:guide>
        <p15:guide id="2" pos="3024" userDrawn="1">
          <p15:clr>
            <a:srgbClr val="F26B43"/>
          </p15:clr>
        </p15:guide>
        <p15:guide id="3" orient="horz" pos="3990" userDrawn="1">
          <p15:clr>
            <a:srgbClr val="F26B43"/>
          </p15:clr>
        </p15:guide>
        <p15:guide id="4" pos="287" userDrawn="1">
          <p15:clr>
            <a:srgbClr val="F26B43"/>
          </p15:clr>
        </p15:guide>
        <p15:guide id="5" pos="5762" userDrawn="1">
          <p15:clr>
            <a:srgbClr val="F26B43"/>
          </p15:clr>
        </p15:guide>
        <p15:guide id="6" orient="horz" pos="240" userDrawn="1">
          <p15:clr>
            <a:srgbClr val="F26B43"/>
          </p15:clr>
        </p15:guide>
        <p15:guide id="7" pos="3171" userDrawn="1">
          <p15:clr>
            <a:srgbClr val="F26B43"/>
          </p15:clr>
        </p15:guide>
        <p15:guide id="8" pos="2877"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4"/>
            </p:custDataLst>
            <p:extLst>
              <p:ext uri="{D42A27DB-BD31-4B8C-83A1-F6EECF244321}">
                <p14:modId xmlns:p14="http://schemas.microsoft.com/office/powerpoint/2010/main" val="525471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10" name="think-cell Slide" r:id="rId25" imgW="270" imgH="270" progId="TCLayout.ActiveDocument.1">
                  <p:embed/>
                </p:oleObj>
              </mc:Choice>
              <mc:Fallback>
                <p:oleObj name="think-cell Slide" r:id="rId25" imgW="270" imgH="270" progId="TCLayout.ActiveDocument.1">
                  <p:embed/>
                  <p:pic>
                    <p:nvPicPr>
                      <p:cNvPr id="0" name=""/>
                      <p:cNvPicPr/>
                      <p:nvPr/>
                    </p:nvPicPr>
                    <p:blipFill>
                      <a:blip r:embed="rId26"/>
                      <a:stretch>
                        <a:fillRect/>
                      </a:stretch>
                    </p:blipFill>
                    <p:spPr>
                      <a:xfrm>
                        <a:off x="1588" y="1588"/>
                        <a:ext cx="1587" cy="1587"/>
                      </a:xfrm>
                      <a:prstGeom prst="rect">
                        <a:avLst/>
                      </a:prstGeom>
                    </p:spPr>
                  </p:pic>
                </p:oleObj>
              </mc:Fallback>
            </mc:AlternateContent>
          </a:graphicData>
        </a:graphic>
      </p:graphicFrame>
      <p:sp>
        <p:nvSpPr>
          <p:cNvPr id="1026" name="Rectangle 2"/>
          <p:cNvSpPr>
            <a:spLocks noGrp="1" noChangeArrowheads="1"/>
          </p:cNvSpPr>
          <p:nvPr>
            <p:ph type="title"/>
          </p:nvPr>
        </p:nvSpPr>
        <p:spPr bwMode="auto">
          <a:xfrm>
            <a:off x="400116" y="381006"/>
            <a:ext cx="8796272" cy="73341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US" dirty="0" smtClean="0"/>
          </a:p>
        </p:txBody>
      </p:sp>
      <p:grpSp>
        <p:nvGrpSpPr>
          <p:cNvPr id="2" name="Group 1"/>
          <p:cNvGrpSpPr/>
          <p:nvPr userDrawn="1"/>
        </p:nvGrpSpPr>
        <p:grpSpPr>
          <a:xfrm>
            <a:off x="0" y="6248400"/>
            <a:ext cx="9602788" cy="609600"/>
            <a:chOff x="0" y="6248400"/>
            <a:chExt cx="9602788" cy="609600"/>
          </a:xfrm>
        </p:grpSpPr>
        <p:pic>
          <p:nvPicPr>
            <p:cNvPr id="1034" name="Picture 10" descr="fondo02"/>
            <p:cNvPicPr>
              <a:picLocks noChangeAspect="1" noChangeArrowheads="1"/>
            </p:cNvPicPr>
            <p:nvPr/>
          </p:nvPicPr>
          <p:blipFill>
            <a:blip r:embed="rId27"/>
            <a:srcRect t="91110"/>
            <a:stretch>
              <a:fillRect/>
            </a:stretch>
          </p:blipFill>
          <p:spPr bwMode="auto">
            <a:xfrm>
              <a:off x="0" y="6248400"/>
              <a:ext cx="9602788" cy="609600"/>
            </a:xfrm>
            <a:prstGeom prst="rect">
              <a:avLst/>
            </a:prstGeom>
            <a:noFill/>
          </p:spPr>
        </p:pic>
        <p:pic>
          <p:nvPicPr>
            <p:cNvPr id="1035" name="Picture 11" descr="Logo_Peq01"/>
            <p:cNvPicPr>
              <a:picLocks noChangeAspect="1" noChangeArrowheads="1"/>
            </p:cNvPicPr>
            <p:nvPr/>
          </p:nvPicPr>
          <p:blipFill>
            <a:blip r:embed="rId28"/>
            <a:srcRect/>
            <a:stretch>
              <a:fillRect/>
            </a:stretch>
          </p:blipFill>
          <p:spPr bwMode="auto">
            <a:xfrm>
              <a:off x="7335463" y="6345431"/>
              <a:ext cx="2013918" cy="352425"/>
            </a:xfrm>
            <a:prstGeom prst="rect">
              <a:avLst/>
            </a:prstGeom>
            <a:noFill/>
          </p:spPr>
        </p:pic>
      </p:grpSp>
      <p:sp>
        <p:nvSpPr>
          <p:cNvPr id="102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Tree>
    <p:extLst>
      <p:ext uri="{BB962C8B-B14F-4D97-AF65-F5344CB8AC3E}">
        <p14:creationId xmlns:p14="http://schemas.microsoft.com/office/powerpoint/2010/main" val="3010368001"/>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 id="2147483737" r:id="rId18"/>
    <p:sldLayoutId id="2147483738" r:id="rId19"/>
    <p:sldLayoutId id="2147483739" r:id="rId20"/>
    <p:sldLayoutId id="2147483740" r:id="rId21"/>
  </p:sldLayoutIdLst>
  <p:timing>
    <p:tnLst>
      <p:par>
        <p:cTn id="1" dur="indefinite" restart="never" nodeType="tmRoot"/>
      </p:par>
    </p:tnLst>
  </p:timing>
  <p:hf hdr="0" ftr="0" dt="0"/>
  <p:txStyles>
    <p:titleStyle>
      <a:lvl1pPr algn="l" rtl="0" eaLnBrk="1" fontAlgn="base" hangingPunct="1">
        <a:lnSpc>
          <a:spcPct val="86000"/>
        </a:lnSpc>
        <a:spcBef>
          <a:spcPct val="0"/>
        </a:spcBef>
        <a:spcAft>
          <a:spcPct val="0"/>
        </a:spcAft>
        <a:defRPr sz="2000" b="1" i="0" baseline="0">
          <a:solidFill>
            <a:schemeClr val="tx1"/>
          </a:solidFill>
          <a:latin typeface="+mn-lt"/>
          <a:ea typeface="+mj-ea"/>
          <a:cs typeface="+mj-cs"/>
        </a:defRPr>
      </a:lvl1pPr>
      <a:lvl2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2pPr>
      <a:lvl3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3pPr>
      <a:lvl4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4pPr>
      <a:lvl5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5pPr>
      <a:lvl6pPr marL="4572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6pPr>
      <a:lvl7pPr marL="9144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7pPr>
      <a:lvl8pPr marL="13716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8pPr>
      <a:lvl9pPr marL="18288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9pPr>
    </p:titleStyle>
    <p:bodyStyle>
      <a:lvl1pPr marL="153988" indent="-153988" algn="l" rtl="0" eaLnBrk="1" fontAlgn="base" hangingPunct="1">
        <a:lnSpc>
          <a:spcPct val="100000"/>
        </a:lnSpc>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00000"/>
        </a:lnSpc>
        <a:spcBef>
          <a:spcPts val="400"/>
        </a:spcBef>
        <a:spcAft>
          <a:spcPct val="0"/>
        </a:spcAft>
        <a:buClr>
          <a:schemeClr val="tx1"/>
        </a:buClr>
        <a:buFont typeface="Wingdings" pitchFamily="2" charset="2"/>
        <a:buChar char="§"/>
        <a:defRPr sz="1600">
          <a:solidFill>
            <a:schemeClr val="tx2"/>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600">
          <a:solidFill>
            <a:schemeClr val="tx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600">
          <a:solidFill>
            <a:schemeClr val="tx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6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4"/>
            </p:custDataLst>
            <p:extLst>
              <p:ext uri="{D42A27DB-BD31-4B8C-83A1-F6EECF244321}">
                <p14:modId xmlns:p14="http://schemas.microsoft.com/office/powerpoint/2010/main" val="234272693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8892" name="think-cell Slide" r:id="rId25" imgW="270" imgH="270" progId="TCLayout.ActiveDocument.1">
                  <p:embed/>
                </p:oleObj>
              </mc:Choice>
              <mc:Fallback>
                <p:oleObj name="think-cell Slide" r:id="rId25" imgW="270" imgH="270" progId="TCLayout.ActiveDocument.1">
                  <p:embed/>
                  <p:pic>
                    <p:nvPicPr>
                      <p:cNvPr id="0" name=""/>
                      <p:cNvPicPr/>
                      <p:nvPr/>
                    </p:nvPicPr>
                    <p:blipFill>
                      <a:blip r:embed="rId26"/>
                      <a:stretch>
                        <a:fillRect/>
                      </a:stretch>
                    </p:blipFill>
                    <p:spPr>
                      <a:xfrm>
                        <a:off x="1588" y="1588"/>
                        <a:ext cx="1587" cy="1587"/>
                      </a:xfrm>
                      <a:prstGeom prst="rect">
                        <a:avLst/>
                      </a:prstGeom>
                    </p:spPr>
                  </p:pic>
                </p:oleObj>
              </mc:Fallback>
            </mc:AlternateContent>
          </a:graphicData>
        </a:graphic>
      </p:graphicFrame>
      <p:sp>
        <p:nvSpPr>
          <p:cNvPr id="1026" name="Rectangle 2"/>
          <p:cNvSpPr>
            <a:spLocks noGrp="1" noChangeArrowheads="1"/>
          </p:cNvSpPr>
          <p:nvPr>
            <p:ph type="title"/>
          </p:nvPr>
        </p:nvSpPr>
        <p:spPr bwMode="auto">
          <a:xfrm>
            <a:off x="400116" y="381006"/>
            <a:ext cx="8796272" cy="73341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US" dirty="0" smtClean="0"/>
          </a:p>
        </p:txBody>
      </p:sp>
      <p:grpSp>
        <p:nvGrpSpPr>
          <p:cNvPr id="2" name="Group 1"/>
          <p:cNvGrpSpPr/>
          <p:nvPr userDrawn="1"/>
        </p:nvGrpSpPr>
        <p:grpSpPr>
          <a:xfrm>
            <a:off x="0" y="6248400"/>
            <a:ext cx="9602788" cy="609600"/>
            <a:chOff x="0" y="6248400"/>
            <a:chExt cx="9602788" cy="609600"/>
          </a:xfrm>
        </p:grpSpPr>
        <p:pic>
          <p:nvPicPr>
            <p:cNvPr id="1034" name="Picture 10" descr="fondo02"/>
            <p:cNvPicPr>
              <a:picLocks noChangeAspect="1" noChangeArrowheads="1"/>
            </p:cNvPicPr>
            <p:nvPr/>
          </p:nvPicPr>
          <p:blipFill>
            <a:blip r:embed="rId27"/>
            <a:srcRect t="91110"/>
            <a:stretch>
              <a:fillRect/>
            </a:stretch>
          </p:blipFill>
          <p:spPr bwMode="auto">
            <a:xfrm>
              <a:off x="0" y="6248400"/>
              <a:ext cx="9602788" cy="609600"/>
            </a:xfrm>
            <a:prstGeom prst="rect">
              <a:avLst/>
            </a:prstGeom>
            <a:noFill/>
          </p:spPr>
        </p:pic>
        <p:pic>
          <p:nvPicPr>
            <p:cNvPr id="1035" name="Picture 11" descr="Logo_Peq01"/>
            <p:cNvPicPr>
              <a:picLocks noChangeAspect="1" noChangeArrowheads="1"/>
            </p:cNvPicPr>
            <p:nvPr/>
          </p:nvPicPr>
          <p:blipFill>
            <a:blip r:embed="rId28"/>
            <a:srcRect/>
            <a:stretch>
              <a:fillRect/>
            </a:stretch>
          </p:blipFill>
          <p:spPr bwMode="auto">
            <a:xfrm>
              <a:off x="7335463" y="6345431"/>
              <a:ext cx="2013918" cy="352425"/>
            </a:xfrm>
            <a:prstGeom prst="rect">
              <a:avLst/>
            </a:prstGeom>
            <a:noFill/>
          </p:spPr>
        </p:pic>
      </p:grpSp>
      <p:sp>
        <p:nvSpPr>
          <p:cNvPr id="102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Tree>
    <p:extLst>
      <p:ext uri="{BB962C8B-B14F-4D97-AF65-F5344CB8AC3E}">
        <p14:creationId xmlns:p14="http://schemas.microsoft.com/office/powerpoint/2010/main" val="3354274549"/>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 id="2147483759" r:id="rId17"/>
    <p:sldLayoutId id="2147483760" r:id="rId18"/>
    <p:sldLayoutId id="2147483761" r:id="rId19"/>
    <p:sldLayoutId id="2147483762" r:id="rId20"/>
    <p:sldLayoutId id="2147483763" r:id="rId21"/>
  </p:sldLayoutIdLst>
  <p:timing>
    <p:tnLst>
      <p:par>
        <p:cTn id="1" dur="indefinite" restart="never" nodeType="tmRoot"/>
      </p:par>
    </p:tnLst>
  </p:timing>
  <p:hf hdr="0" ftr="0" dt="0"/>
  <p:txStyles>
    <p:titleStyle>
      <a:lvl1pPr algn="l" rtl="0" eaLnBrk="1" fontAlgn="base" hangingPunct="1">
        <a:lnSpc>
          <a:spcPct val="86000"/>
        </a:lnSpc>
        <a:spcBef>
          <a:spcPct val="0"/>
        </a:spcBef>
        <a:spcAft>
          <a:spcPct val="0"/>
        </a:spcAft>
        <a:defRPr sz="2000" b="1" i="0" baseline="0">
          <a:solidFill>
            <a:schemeClr val="tx1"/>
          </a:solidFill>
          <a:latin typeface="+mn-lt"/>
          <a:ea typeface="+mj-ea"/>
          <a:cs typeface="+mj-cs"/>
        </a:defRPr>
      </a:lvl1pPr>
      <a:lvl2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2pPr>
      <a:lvl3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3pPr>
      <a:lvl4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4pPr>
      <a:lvl5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5pPr>
      <a:lvl6pPr marL="4572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6pPr>
      <a:lvl7pPr marL="9144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7pPr>
      <a:lvl8pPr marL="13716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8pPr>
      <a:lvl9pPr marL="18288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9pPr>
    </p:titleStyle>
    <p:bodyStyle>
      <a:lvl1pPr marL="153988" indent="-153988" algn="l" rtl="0" eaLnBrk="1" fontAlgn="base" hangingPunct="1">
        <a:lnSpc>
          <a:spcPct val="100000"/>
        </a:lnSpc>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00000"/>
        </a:lnSpc>
        <a:spcBef>
          <a:spcPts val="400"/>
        </a:spcBef>
        <a:spcAft>
          <a:spcPct val="0"/>
        </a:spcAft>
        <a:buClr>
          <a:schemeClr val="tx1"/>
        </a:buClr>
        <a:buFont typeface="Wingdings" pitchFamily="2" charset="2"/>
        <a:buChar char="§"/>
        <a:defRPr sz="1600">
          <a:solidFill>
            <a:schemeClr val="tx2"/>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600">
          <a:solidFill>
            <a:schemeClr val="tx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600">
          <a:solidFill>
            <a:schemeClr val="tx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6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5"/>
            </p:custDataLst>
            <p:extLst>
              <p:ext uri="{D42A27DB-BD31-4B8C-83A1-F6EECF244321}">
                <p14:modId xmlns:p14="http://schemas.microsoft.com/office/powerpoint/2010/main" val="227353855"/>
              </p:ext>
            </p:extLst>
          </p:nvPr>
        </p:nvGraphicFramePr>
        <p:xfrm>
          <a:off x="1668" y="1589"/>
          <a:ext cx="1667" cy="1587"/>
        </p:xfrm>
        <a:graphic>
          <a:graphicData uri="http://schemas.openxmlformats.org/presentationml/2006/ole">
            <mc:AlternateContent xmlns:mc="http://schemas.openxmlformats.org/markup-compatibility/2006">
              <mc:Choice xmlns:v="urn:schemas-microsoft-com:vml" Requires="v">
                <p:oleObj spid="_x0000_s22982"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668" y="1589"/>
                        <a:ext cx="1667" cy="1587"/>
                      </a:xfrm>
                      <a:prstGeom prst="rect">
                        <a:avLst/>
                      </a:prstGeom>
                    </p:spPr>
                  </p:pic>
                </p:oleObj>
              </mc:Fallback>
            </mc:AlternateContent>
          </a:graphicData>
        </a:graphic>
      </p:graphicFrame>
      <p:sp>
        <p:nvSpPr>
          <p:cNvPr id="4" name="Rectangle 3"/>
          <p:cNvSpPr/>
          <p:nvPr userDrawn="1"/>
        </p:nvSpPr>
        <p:spPr>
          <a:xfrm>
            <a:off x="7362138" y="6592433"/>
            <a:ext cx="2092036" cy="323165"/>
          </a:xfrm>
          <a:prstGeom prst="rect">
            <a:avLst/>
          </a:prstGeom>
        </p:spPr>
        <p:txBody>
          <a:bodyPr wrap="square">
            <a:spAutoFit/>
          </a:bodyPr>
          <a:lstStyle/>
          <a:p>
            <a:pPr algn="l" eaLnBrk="0" hangingPunct="0">
              <a:lnSpc>
                <a:spcPct val="100000"/>
              </a:lnSpc>
            </a:pPr>
            <a:r>
              <a:rPr lang="en-US" sz="1500" b="1" baseline="30000" dirty="0">
                <a:solidFill>
                  <a:prstClr val="black"/>
                </a:solidFill>
                <a:ea typeface="MS PGothic" pitchFamily="34" charset="-128"/>
              </a:rPr>
              <a:t>Proprietary &amp; Confidential</a:t>
            </a:r>
            <a:endParaRPr lang="en-US" sz="1500" b="1" dirty="0">
              <a:solidFill>
                <a:prstClr val="black"/>
              </a:solidFill>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7362138" y="6126759"/>
            <a:ext cx="1793177"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58298" y="6321263"/>
            <a:ext cx="1747658" cy="323165"/>
          </a:xfrm>
          <a:prstGeom prst="rect">
            <a:avLst/>
          </a:prstGeom>
        </p:spPr>
        <p:txBody>
          <a:bodyPr wrap="none">
            <a:spAutoFit/>
          </a:bodyPr>
          <a:lstStyle/>
          <a:p>
            <a:pPr algn="l" eaLnBrk="0" hangingPunct="0">
              <a:lnSpc>
                <a:spcPct val="100000"/>
              </a:lnSpc>
            </a:pPr>
            <a:r>
              <a:rPr lang="en-US" sz="1500" b="1" baseline="30000" dirty="0" smtClean="0">
                <a:solidFill>
                  <a:prstClr val="black"/>
                </a:solidFill>
                <a:ea typeface="MS PGothic" pitchFamily="34" charset="-128"/>
              </a:rPr>
              <a:t>Santander Holdings USA</a:t>
            </a:r>
            <a:r>
              <a:rPr lang="en-US" sz="1500" b="1" dirty="0" smtClean="0">
                <a:solidFill>
                  <a:prstClr val="black"/>
                </a:solidFill>
                <a:ea typeface="MS PGothic" pitchFamily="34" charset="-128"/>
              </a:rPr>
              <a:t> </a:t>
            </a:r>
            <a:endParaRPr lang="en-US" sz="1500" b="1" dirty="0">
              <a:solidFill>
                <a:prstClr val="black"/>
              </a:solidFill>
              <a:ea typeface="MS PGothic" pitchFamily="34" charset="-128"/>
            </a:endParaRPr>
          </a:p>
        </p:txBody>
      </p:sp>
    </p:spTree>
    <p:extLst>
      <p:ext uri="{BB962C8B-B14F-4D97-AF65-F5344CB8AC3E}">
        <p14:creationId xmlns:p14="http://schemas.microsoft.com/office/powerpoint/2010/main" val="251963105"/>
      </p:ext>
    </p:extLst>
  </p:cSld>
  <p:clrMap bg1="lt1" tx1="dk1" bg2="lt2" tx2="dk2" accent1="accent1" accent2="accent2" accent3="accent3" accent4="accent4" accent5="accent5" accent6="accent6" hlink="hlink" folHlink="folHlink"/>
  <p:sldLayoutIdLst>
    <p:sldLayoutId id="2147483765" r:id="rId1"/>
    <p:sldLayoutId id="2147483766"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tags" Target="../tags/tag12.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8" Type="http://schemas.openxmlformats.org/officeDocument/2006/relationships/tags" Target="../tags/tag19.xml"/><Relationship Id="rId13" Type="http://schemas.openxmlformats.org/officeDocument/2006/relationships/tags" Target="../tags/tag24.xml"/><Relationship Id="rId18" Type="http://schemas.openxmlformats.org/officeDocument/2006/relationships/slideLayout" Target="../slideLayouts/slideLayout28.xml"/><Relationship Id="rId3" Type="http://schemas.openxmlformats.org/officeDocument/2006/relationships/tags" Target="../tags/tag14.xml"/><Relationship Id="rId21" Type="http://schemas.openxmlformats.org/officeDocument/2006/relationships/oleObject" Target="../embeddings/oleObject11.bin"/><Relationship Id="rId7" Type="http://schemas.openxmlformats.org/officeDocument/2006/relationships/tags" Target="../tags/tag18.xml"/><Relationship Id="rId12" Type="http://schemas.openxmlformats.org/officeDocument/2006/relationships/tags" Target="../tags/tag23.xml"/><Relationship Id="rId17" Type="http://schemas.openxmlformats.org/officeDocument/2006/relationships/tags" Target="../tags/tag28.xml"/><Relationship Id="rId2" Type="http://schemas.openxmlformats.org/officeDocument/2006/relationships/tags" Target="../tags/tag13.xml"/><Relationship Id="rId16" Type="http://schemas.openxmlformats.org/officeDocument/2006/relationships/tags" Target="../tags/tag27.xml"/><Relationship Id="rId20" Type="http://schemas.openxmlformats.org/officeDocument/2006/relationships/image" Target="../media/image1.emf"/><Relationship Id="rId1" Type="http://schemas.openxmlformats.org/officeDocument/2006/relationships/vmlDrawing" Target="../drawings/vmlDrawing10.vml"/><Relationship Id="rId6" Type="http://schemas.openxmlformats.org/officeDocument/2006/relationships/tags" Target="../tags/tag17.xml"/><Relationship Id="rId11" Type="http://schemas.openxmlformats.org/officeDocument/2006/relationships/tags" Target="../tags/tag22.xml"/><Relationship Id="rId40" Type="http://schemas.openxmlformats.org/officeDocument/2006/relationships/image" Target="../media/image11.png"/><Relationship Id="rId5" Type="http://schemas.openxmlformats.org/officeDocument/2006/relationships/tags" Target="../tags/tag16.xml"/><Relationship Id="rId15" Type="http://schemas.openxmlformats.org/officeDocument/2006/relationships/tags" Target="../tags/tag26.xml"/><Relationship Id="rId10" Type="http://schemas.openxmlformats.org/officeDocument/2006/relationships/tags" Target="../tags/tag21.xml"/><Relationship Id="rId19" Type="http://schemas.openxmlformats.org/officeDocument/2006/relationships/oleObject" Target="../embeddings/oleObject10.bin"/><Relationship Id="rId4" Type="http://schemas.openxmlformats.org/officeDocument/2006/relationships/tags" Target="../tags/tag15.xml"/><Relationship Id="rId9" Type="http://schemas.openxmlformats.org/officeDocument/2006/relationships/tags" Target="../tags/tag20.xml"/><Relationship Id="rId14" Type="http://schemas.openxmlformats.org/officeDocument/2006/relationships/tags" Target="../tags/tag25.xml"/><Relationship Id="rId22" Type="http://schemas.openxmlformats.org/officeDocument/2006/relationships/image" Target="../media/image10.emf"/></Relationships>
</file>

<file path=ppt/slides/_rels/slide13.xml.rels><?xml version="1.0" encoding="UTF-8" standalone="yes"?>
<Relationships xmlns="http://schemas.openxmlformats.org/package/2006/relationships"><Relationship Id="rId8" Type="http://schemas.openxmlformats.org/officeDocument/2006/relationships/tags" Target="../tags/tag35.xml"/><Relationship Id="rId13" Type="http://schemas.openxmlformats.org/officeDocument/2006/relationships/tags" Target="../tags/tag40.xml"/><Relationship Id="rId18" Type="http://schemas.openxmlformats.org/officeDocument/2006/relationships/slideLayout" Target="../slideLayouts/slideLayout28.xml"/><Relationship Id="rId3" Type="http://schemas.openxmlformats.org/officeDocument/2006/relationships/tags" Target="../tags/tag30.xml"/><Relationship Id="rId21" Type="http://schemas.openxmlformats.org/officeDocument/2006/relationships/oleObject" Target="../embeddings/oleObject13.bin"/><Relationship Id="rId7" Type="http://schemas.openxmlformats.org/officeDocument/2006/relationships/tags" Target="../tags/tag34.xml"/><Relationship Id="rId12" Type="http://schemas.openxmlformats.org/officeDocument/2006/relationships/tags" Target="../tags/tag39.xml"/><Relationship Id="rId17" Type="http://schemas.openxmlformats.org/officeDocument/2006/relationships/tags" Target="../tags/tag44.xml"/><Relationship Id="rId2" Type="http://schemas.openxmlformats.org/officeDocument/2006/relationships/tags" Target="../tags/tag29.xml"/><Relationship Id="rId16" Type="http://schemas.openxmlformats.org/officeDocument/2006/relationships/tags" Target="../tags/tag43.xml"/><Relationship Id="rId20" Type="http://schemas.openxmlformats.org/officeDocument/2006/relationships/image" Target="../media/image1.emf"/><Relationship Id="rId1" Type="http://schemas.openxmlformats.org/officeDocument/2006/relationships/vmlDrawing" Target="../drawings/vmlDrawing11.vml"/><Relationship Id="rId6" Type="http://schemas.openxmlformats.org/officeDocument/2006/relationships/tags" Target="../tags/tag33.xml"/><Relationship Id="rId11" Type="http://schemas.openxmlformats.org/officeDocument/2006/relationships/tags" Target="../tags/tag38.xml"/><Relationship Id="rId40" Type="http://schemas.openxmlformats.org/officeDocument/2006/relationships/image" Target="../media/image11.png"/><Relationship Id="rId5" Type="http://schemas.openxmlformats.org/officeDocument/2006/relationships/tags" Target="../tags/tag32.xml"/><Relationship Id="rId15" Type="http://schemas.openxmlformats.org/officeDocument/2006/relationships/tags" Target="../tags/tag42.xml"/><Relationship Id="rId10" Type="http://schemas.openxmlformats.org/officeDocument/2006/relationships/tags" Target="../tags/tag37.xml"/><Relationship Id="rId19" Type="http://schemas.openxmlformats.org/officeDocument/2006/relationships/oleObject" Target="../embeddings/oleObject12.bin"/><Relationship Id="rId4" Type="http://schemas.openxmlformats.org/officeDocument/2006/relationships/tags" Target="../tags/tag31.xml"/><Relationship Id="rId9" Type="http://schemas.openxmlformats.org/officeDocument/2006/relationships/tags" Target="../tags/tag36.xml"/><Relationship Id="rId14" Type="http://schemas.openxmlformats.org/officeDocument/2006/relationships/tags" Target="../tags/tag41.xml"/><Relationship Id="rId22" Type="http://schemas.openxmlformats.org/officeDocument/2006/relationships/image" Target="../media/image11.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8" Type="http://schemas.openxmlformats.org/officeDocument/2006/relationships/tags" Target="../tags/tag51.xml"/><Relationship Id="rId13" Type="http://schemas.openxmlformats.org/officeDocument/2006/relationships/tags" Target="../tags/tag56.xml"/><Relationship Id="rId18" Type="http://schemas.openxmlformats.org/officeDocument/2006/relationships/tags" Target="../tags/tag61.xml"/><Relationship Id="rId26" Type="http://schemas.openxmlformats.org/officeDocument/2006/relationships/image" Target="../media/image1.emf"/><Relationship Id="rId3" Type="http://schemas.openxmlformats.org/officeDocument/2006/relationships/tags" Target="../tags/tag46.xml"/><Relationship Id="rId21" Type="http://schemas.openxmlformats.org/officeDocument/2006/relationships/tags" Target="../tags/tag64.xml"/><Relationship Id="rId7" Type="http://schemas.openxmlformats.org/officeDocument/2006/relationships/tags" Target="../tags/tag50.xml"/><Relationship Id="rId12" Type="http://schemas.openxmlformats.org/officeDocument/2006/relationships/tags" Target="../tags/tag55.xml"/><Relationship Id="rId17" Type="http://schemas.openxmlformats.org/officeDocument/2006/relationships/tags" Target="../tags/tag60.xml"/><Relationship Id="rId25" Type="http://schemas.openxmlformats.org/officeDocument/2006/relationships/oleObject" Target="../embeddings/oleObject14.bin"/><Relationship Id="rId2" Type="http://schemas.openxmlformats.org/officeDocument/2006/relationships/tags" Target="../tags/tag45.xml"/><Relationship Id="rId16" Type="http://schemas.openxmlformats.org/officeDocument/2006/relationships/tags" Target="../tags/tag59.xml"/><Relationship Id="rId20" Type="http://schemas.openxmlformats.org/officeDocument/2006/relationships/tags" Target="../tags/tag63.xml"/><Relationship Id="rId29" Type="http://schemas.openxmlformats.org/officeDocument/2006/relationships/oleObject" Target="../embeddings/oleObject16.bin"/><Relationship Id="rId1" Type="http://schemas.openxmlformats.org/officeDocument/2006/relationships/vmlDrawing" Target="../drawings/vmlDrawing12.vml"/><Relationship Id="rId6" Type="http://schemas.openxmlformats.org/officeDocument/2006/relationships/tags" Target="../tags/tag49.xml"/><Relationship Id="rId11" Type="http://schemas.openxmlformats.org/officeDocument/2006/relationships/tags" Target="../tags/tag54.xml"/><Relationship Id="rId24" Type="http://schemas.openxmlformats.org/officeDocument/2006/relationships/slideLayout" Target="../slideLayouts/slideLayout28.xml"/><Relationship Id="rId5" Type="http://schemas.openxmlformats.org/officeDocument/2006/relationships/tags" Target="../tags/tag48.xml"/><Relationship Id="rId15" Type="http://schemas.openxmlformats.org/officeDocument/2006/relationships/tags" Target="../tags/tag58.xml"/><Relationship Id="rId23" Type="http://schemas.openxmlformats.org/officeDocument/2006/relationships/tags" Target="../tags/tag66.xml"/><Relationship Id="rId28" Type="http://schemas.openxmlformats.org/officeDocument/2006/relationships/image" Target="../media/image12.emf"/><Relationship Id="rId10" Type="http://schemas.openxmlformats.org/officeDocument/2006/relationships/tags" Target="../tags/tag53.xml"/><Relationship Id="rId19" Type="http://schemas.openxmlformats.org/officeDocument/2006/relationships/tags" Target="../tags/tag62.xml"/><Relationship Id="rId4" Type="http://schemas.openxmlformats.org/officeDocument/2006/relationships/tags" Target="../tags/tag47.xml"/><Relationship Id="rId9" Type="http://schemas.openxmlformats.org/officeDocument/2006/relationships/tags" Target="../tags/tag52.xml"/><Relationship Id="rId14" Type="http://schemas.openxmlformats.org/officeDocument/2006/relationships/tags" Target="../tags/tag57.xml"/><Relationship Id="rId22" Type="http://schemas.openxmlformats.org/officeDocument/2006/relationships/tags" Target="../tags/tag65.xml"/><Relationship Id="rId27" Type="http://schemas.openxmlformats.org/officeDocument/2006/relationships/oleObject" Target="../embeddings/oleObject15.bin"/><Relationship Id="rId30" Type="http://schemas.openxmlformats.org/officeDocument/2006/relationships/image" Target="../media/image13.emf"/></Relationships>
</file>

<file path=ppt/slides/_rels/slide16.xml.rels><?xml version="1.0" encoding="UTF-8" standalone="yes"?>
<Relationships xmlns="http://schemas.openxmlformats.org/package/2006/relationships"><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8" Type="http://schemas.openxmlformats.org/officeDocument/2006/relationships/tags" Target="../tags/tag75.xml"/><Relationship Id="rId13" Type="http://schemas.openxmlformats.org/officeDocument/2006/relationships/tags" Target="../tags/tag80.xml"/><Relationship Id="rId18" Type="http://schemas.openxmlformats.org/officeDocument/2006/relationships/tags" Target="../tags/tag85.xml"/><Relationship Id="rId26" Type="http://schemas.openxmlformats.org/officeDocument/2006/relationships/tags" Target="../tags/tag93.xml"/><Relationship Id="rId39" Type="http://schemas.openxmlformats.org/officeDocument/2006/relationships/tags" Target="../tags/tag106.xml"/><Relationship Id="rId3" Type="http://schemas.openxmlformats.org/officeDocument/2006/relationships/tags" Target="../tags/tag70.xml"/><Relationship Id="rId21" Type="http://schemas.openxmlformats.org/officeDocument/2006/relationships/tags" Target="../tags/tag88.xml"/><Relationship Id="rId34" Type="http://schemas.openxmlformats.org/officeDocument/2006/relationships/tags" Target="../tags/tag101.xml"/><Relationship Id="rId42" Type="http://schemas.openxmlformats.org/officeDocument/2006/relationships/oleObject" Target="../embeddings/oleObject18.bin"/><Relationship Id="rId47" Type="http://schemas.openxmlformats.org/officeDocument/2006/relationships/image" Target="../media/image15.emf"/><Relationship Id="rId7" Type="http://schemas.openxmlformats.org/officeDocument/2006/relationships/tags" Target="../tags/tag74.xml"/><Relationship Id="rId12" Type="http://schemas.openxmlformats.org/officeDocument/2006/relationships/tags" Target="../tags/tag79.xml"/><Relationship Id="rId17" Type="http://schemas.openxmlformats.org/officeDocument/2006/relationships/tags" Target="../tags/tag84.xml"/><Relationship Id="rId25" Type="http://schemas.openxmlformats.org/officeDocument/2006/relationships/tags" Target="../tags/tag92.xml"/><Relationship Id="rId33" Type="http://schemas.openxmlformats.org/officeDocument/2006/relationships/tags" Target="../tags/tag100.xml"/><Relationship Id="rId38" Type="http://schemas.openxmlformats.org/officeDocument/2006/relationships/tags" Target="../tags/tag105.xml"/><Relationship Id="rId46" Type="http://schemas.openxmlformats.org/officeDocument/2006/relationships/oleObject" Target="../embeddings/oleObject20.bin"/><Relationship Id="rId2" Type="http://schemas.openxmlformats.org/officeDocument/2006/relationships/tags" Target="../tags/tag69.xml"/><Relationship Id="rId16" Type="http://schemas.openxmlformats.org/officeDocument/2006/relationships/tags" Target="../tags/tag83.xml"/><Relationship Id="rId20" Type="http://schemas.openxmlformats.org/officeDocument/2006/relationships/tags" Target="../tags/tag87.xml"/><Relationship Id="rId29" Type="http://schemas.openxmlformats.org/officeDocument/2006/relationships/tags" Target="../tags/tag96.xml"/><Relationship Id="rId41" Type="http://schemas.openxmlformats.org/officeDocument/2006/relationships/slideLayout" Target="../slideLayouts/slideLayout28.xml"/><Relationship Id="rId1" Type="http://schemas.openxmlformats.org/officeDocument/2006/relationships/vmlDrawing" Target="../drawings/vmlDrawing14.vml"/><Relationship Id="rId6" Type="http://schemas.openxmlformats.org/officeDocument/2006/relationships/tags" Target="../tags/tag73.xml"/><Relationship Id="rId11" Type="http://schemas.openxmlformats.org/officeDocument/2006/relationships/tags" Target="../tags/tag78.xml"/><Relationship Id="rId24" Type="http://schemas.openxmlformats.org/officeDocument/2006/relationships/tags" Target="../tags/tag91.xml"/><Relationship Id="rId32" Type="http://schemas.openxmlformats.org/officeDocument/2006/relationships/tags" Target="../tags/tag99.xml"/><Relationship Id="rId37" Type="http://schemas.openxmlformats.org/officeDocument/2006/relationships/tags" Target="../tags/tag104.xml"/><Relationship Id="rId40" Type="http://schemas.openxmlformats.org/officeDocument/2006/relationships/tags" Target="../tags/tag107.xml"/><Relationship Id="rId45" Type="http://schemas.openxmlformats.org/officeDocument/2006/relationships/image" Target="../media/image14.emf"/><Relationship Id="rId5" Type="http://schemas.openxmlformats.org/officeDocument/2006/relationships/tags" Target="../tags/tag72.xml"/><Relationship Id="rId15" Type="http://schemas.openxmlformats.org/officeDocument/2006/relationships/tags" Target="../tags/tag82.xml"/><Relationship Id="rId23" Type="http://schemas.openxmlformats.org/officeDocument/2006/relationships/tags" Target="../tags/tag90.xml"/><Relationship Id="rId28" Type="http://schemas.openxmlformats.org/officeDocument/2006/relationships/tags" Target="../tags/tag95.xml"/><Relationship Id="rId36" Type="http://schemas.openxmlformats.org/officeDocument/2006/relationships/tags" Target="../tags/tag103.xml"/><Relationship Id="rId10" Type="http://schemas.openxmlformats.org/officeDocument/2006/relationships/tags" Target="../tags/tag77.xml"/><Relationship Id="rId19" Type="http://schemas.openxmlformats.org/officeDocument/2006/relationships/tags" Target="../tags/tag86.xml"/><Relationship Id="rId31" Type="http://schemas.openxmlformats.org/officeDocument/2006/relationships/tags" Target="../tags/tag98.xml"/><Relationship Id="rId44" Type="http://schemas.openxmlformats.org/officeDocument/2006/relationships/oleObject" Target="../embeddings/oleObject19.bin"/><Relationship Id="rId4" Type="http://schemas.openxmlformats.org/officeDocument/2006/relationships/tags" Target="../tags/tag71.xml"/><Relationship Id="rId9" Type="http://schemas.openxmlformats.org/officeDocument/2006/relationships/tags" Target="../tags/tag76.xml"/><Relationship Id="rId14" Type="http://schemas.openxmlformats.org/officeDocument/2006/relationships/tags" Target="../tags/tag81.xml"/><Relationship Id="rId22" Type="http://schemas.openxmlformats.org/officeDocument/2006/relationships/tags" Target="../tags/tag89.xml"/><Relationship Id="rId27" Type="http://schemas.openxmlformats.org/officeDocument/2006/relationships/tags" Target="../tags/tag94.xml"/><Relationship Id="rId30" Type="http://schemas.openxmlformats.org/officeDocument/2006/relationships/tags" Target="../tags/tag97.xml"/><Relationship Id="rId35" Type="http://schemas.openxmlformats.org/officeDocument/2006/relationships/tags" Target="../tags/tag102.xml"/><Relationship Id="rId43" Type="http://schemas.openxmlformats.org/officeDocument/2006/relationships/image" Target="../media/image1.emf"/></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tags" Target="../tags/tag108.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21.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8" Type="http://schemas.openxmlformats.org/officeDocument/2006/relationships/tags" Target="../tags/tag115.xml"/><Relationship Id="rId13" Type="http://schemas.openxmlformats.org/officeDocument/2006/relationships/tags" Target="../tags/tag120.xml"/><Relationship Id="rId18" Type="http://schemas.openxmlformats.org/officeDocument/2006/relationships/tags" Target="../tags/tag125.xml"/><Relationship Id="rId26" Type="http://schemas.openxmlformats.org/officeDocument/2006/relationships/notesSlide" Target="../notesSlides/notesSlide8.xml"/><Relationship Id="rId3" Type="http://schemas.openxmlformats.org/officeDocument/2006/relationships/tags" Target="../tags/tag110.xml"/><Relationship Id="rId21" Type="http://schemas.openxmlformats.org/officeDocument/2006/relationships/tags" Target="../tags/tag128.xml"/><Relationship Id="rId7" Type="http://schemas.openxmlformats.org/officeDocument/2006/relationships/tags" Target="../tags/tag114.xml"/><Relationship Id="rId12" Type="http://schemas.openxmlformats.org/officeDocument/2006/relationships/tags" Target="../tags/tag119.xml"/><Relationship Id="rId17" Type="http://schemas.openxmlformats.org/officeDocument/2006/relationships/tags" Target="../tags/tag124.xml"/><Relationship Id="rId25" Type="http://schemas.openxmlformats.org/officeDocument/2006/relationships/slideLayout" Target="../slideLayouts/slideLayout28.xml"/><Relationship Id="rId2" Type="http://schemas.openxmlformats.org/officeDocument/2006/relationships/tags" Target="../tags/tag109.xml"/><Relationship Id="rId16" Type="http://schemas.openxmlformats.org/officeDocument/2006/relationships/tags" Target="../tags/tag123.xml"/><Relationship Id="rId20" Type="http://schemas.openxmlformats.org/officeDocument/2006/relationships/tags" Target="../tags/tag127.xml"/><Relationship Id="rId29" Type="http://schemas.openxmlformats.org/officeDocument/2006/relationships/oleObject" Target="../embeddings/oleObject23.bin"/><Relationship Id="rId1" Type="http://schemas.openxmlformats.org/officeDocument/2006/relationships/vmlDrawing" Target="../drawings/vmlDrawing16.vml"/><Relationship Id="rId6" Type="http://schemas.openxmlformats.org/officeDocument/2006/relationships/tags" Target="../tags/tag113.xml"/><Relationship Id="rId11" Type="http://schemas.openxmlformats.org/officeDocument/2006/relationships/tags" Target="../tags/tag118.xml"/><Relationship Id="rId24" Type="http://schemas.openxmlformats.org/officeDocument/2006/relationships/tags" Target="../tags/tag131.xml"/><Relationship Id="rId5" Type="http://schemas.openxmlformats.org/officeDocument/2006/relationships/tags" Target="../tags/tag112.xml"/><Relationship Id="rId15" Type="http://schemas.openxmlformats.org/officeDocument/2006/relationships/tags" Target="../tags/tag122.xml"/><Relationship Id="rId23" Type="http://schemas.openxmlformats.org/officeDocument/2006/relationships/tags" Target="../tags/tag130.xml"/><Relationship Id="rId28" Type="http://schemas.openxmlformats.org/officeDocument/2006/relationships/image" Target="../media/image1.emf"/><Relationship Id="rId10" Type="http://schemas.openxmlformats.org/officeDocument/2006/relationships/tags" Target="../tags/tag117.xml"/><Relationship Id="rId19" Type="http://schemas.openxmlformats.org/officeDocument/2006/relationships/tags" Target="../tags/tag126.xml"/><Relationship Id="rId4" Type="http://schemas.openxmlformats.org/officeDocument/2006/relationships/tags" Target="../tags/tag111.xml"/><Relationship Id="rId9" Type="http://schemas.openxmlformats.org/officeDocument/2006/relationships/tags" Target="../tags/tag116.xml"/><Relationship Id="rId14" Type="http://schemas.openxmlformats.org/officeDocument/2006/relationships/tags" Target="../tags/tag121.xml"/><Relationship Id="rId22" Type="http://schemas.openxmlformats.org/officeDocument/2006/relationships/tags" Target="../tags/tag129.xml"/><Relationship Id="rId27" Type="http://schemas.openxmlformats.org/officeDocument/2006/relationships/oleObject" Target="../embeddings/oleObject22.bin"/><Relationship Id="rId30" Type="http://schemas.openxmlformats.org/officeDocument/2006/relationships/image" Target="../media/image16.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8" Type="http://schemas.openxmlformats.org/officeDocument/2006/relationships/tags" Target="../tags/tag138.xml"/><Relationship Id="rId13" Type="http://schemas.openxmlformats.org/officeDocument/2006/relationships/tags" Target="../tags/tag143.xml"/><Relationship Id="rId18" Type="http://schemas.openxmlformats.org/officeDocument/2006/relationships/tags" Target="../tags/tag148.xml"/><Relationship Id="rId26" Type="http://schemas.openxmlformats.org/officeDocument/2006/relationships/slideLayout" Target="../slideLayouts/slideLayout28.xml"/><Relationship Id="rId3" Type="http://schemas.openxmlformats.org/officeDocument/2006/relationships/tags" Target="../tags/tag133.xml"/><Relationship Id="rId21" Type="http://schemas.openxmlformats.org/officeDocument/2006/relationships/tags" Target="../tags/tag151.xml"/><Relationship Id="rId7" Type="http://schemas.openxmlformats.org/officeDocument/2006/relationships/tags" Target="../tags/tag137.xml"/><Relationship Id="rId12" Type="http://schemas.openxmlformats.org/officeDocument/2006/relationships/tags" Target="../tags/tag142.xml"/><Relationship Id="rId17" Type="http://schemas.openxmlformats.org/officeDocument/2006/relationships/tags" Target="../tags/tag147.xml"/><Relationship Id="rId25" Type="http://schemas.openxmlformats.org/officeDocument/2006/relationships/tags" Target="../tags/tag155.xml"/><Relationship Id="rId2" Type="http://schemas.openxmlformats.org/officeDocument/2006/relationships/tags" Target="../tags/tag132.xml"/><Relationship Id="rId16" Type="http://schemas.openxmlformats.org/officeDocument/2006/relationships/tags" Target="../tags/tag146.xml"/><Relationship Id="rId20" Type="http://schemas.openxmlformats.org/officeDocument/2006/relationships/tags" Target="../tags/tag150.xml"/><Relationship Id="rId29" Type="http://schemas.openxmlformats.org/officeDocument/2006/relationships/image" Target="../media/image1.emf"/><Relationship Id="rId1" Type="http://schemas.openxmlformats.org/officeDocument/2006/relationships/vmlDrawing" Target="../drawings/vmlDrawing17.vml"/><Relationship Id="rId6" Type="http://schemas.openxmlformats.org/officeDocument/2006/relationships/tags" Target="../tags/tag136.xml"/><Relationship Id="rId11" Type="http://schemas.openxmlformats.org/officeDocument/2006/relationships/tags" Target="../tags/tag141.xml"/><Relationship Id="rId24" Type="http://schemas.openxmlformats.org/officeDocument/2006/relationships/tags" Target="../tags/tag154.xml"/><Relationship Id="rId5" Type="http://schemas.openxmlformats.org/officeDocument/2006/relationships/tags" Target="../tags/tag135.xml"/><Relationship Id="rId15" Type="http://schemas.openxmlformats.org/officeDocument/2006/relationships/tags" Target="../tags/tag145.xml"/><Relationship Id="rId23" Type="http://schemas.openxmlformats.org/officeDocument/2006/relationships/tags" Target="../tags/tag153.xml"/><Relationship Id="rId28" Type="http://schemas.openxmlformats.org/officeDocument/2006/relationships/oleObject" Target="../embeddings/oleObject24.bin"/><Relationship Id="rId10" Type="http://schemas.openxmlformats.org/officeDocument/2006/relationships/tags" Target="../tags/tag140.xml"/><Relationship Id="rId19" Type="http://schemas.openxmlformats.org/officeDocument/2006/relationships/tags" Target="../tags/tag149.xml"/><Relationship Id="rId31" Type="http://schemas.openxmlformats.org/officeDocument/2006/relationships/image" Target="../media/image17.emf"/><Relationship Id="rId4" Type="http://schemas.openxmlformats.org/officeDocument/2006/relationships/tags" Target="../tags/tag134.xml"/><Relationship Id="rId9" Type="http://schemas.openxmlformats.org/officeDocument/2006/relationships/tags" Target="../tags/tag139.xml"/><Relationship Id="rId14" Type="http://schemas.openxmlformats.org/officeDocument/2006/relationships/tags" Target="../tags/tag144.xml"/><Relationship Id="rId22" Type="http://schemas.openxmlformats.org/officeDocument/2006/relationships/tags" Target="../tags/tag152.xml"/><Relationship Id="rId27" Type="http://schemas.openxmlformats.org/officeDocument/2006/relationships/notesSlide" Target="../notesSlides/notesSlide11.xml"/><Relationship Id="rId30" Type="http://schemas.openxmlformats.org/officeDocument/2006/relationships/oleObject" Target="../embeddings/oleObject25.bin"/></Relationships>
</file>

<file path=ppt/slides/_rels/slide25.xml.rels><?xml version="1.0" encoding="UTF-8" standalone="yes"?>
<Relationships xmlns="http://schemas.openxmlformats.org/package/2006/relationships"><Relationship Id="rId8" Type="http://schemas.openxmlformats.org/officeDocument/2006/relationships/tags" Target="../tags/tag162.xml"/><Relationship Id="rId13" Type="http://schemas.openxmlformats.org/officeDocument/2006/relationships/tags" Target="../tags/tag167.xml"/><Relationship Id="rId18" Type="http://schemas.openxmlformats.org/officeDocument/2006/relationships/tags" Target="../tags/tag172.xml"/><Relationship Id="rId26" Type="http://schemas.openxmlformats.org/officeDocument/2006/relationships/tags" Target="../tags/tag180.xml"/><Relationship Id="rId39" Type="http://schemas.openxmlformats.org/officeDocument/2006/relationships/oleObject" Target="../embeddings/oleObject26.bin"/><Relationship Id="rId3" Type="http://schemas.openxmlformats.org/officeDocument/2006/relationships/tags" Target="../tags/tag157.xml"/><Relationship Id="rId21" Type="http://schemas.openxmlformats.org/officeDocument/2006/relationships/tags" Target="../tags/tag175.xml"/><Relationship Id="rId34" Type="http://schemas.openxmlformats.org/officeDocument/2006/relationships/tags" Target="../tags/tag188.xml"/><Relationship Id="rId42" Type="http://schemas.openxmlformats.org/officeDocument/2006/relationships/image" Target="../media/image18.emf"/><Relationship Id="rId7" Type="http://schemas.openxmlformats.org/officeDocument/2006/relationships/tags" Target="../tags/tag161.xml"/><Relationship Id="rId12" Type="http://schemas.openxmlformats.org/officeDocument/2006/relationships/tags" Target="../tags/tag166.xml"/><Relationship Id="rId17" Type="http://schemas.openxmlformats.org/officeDocument/2006/relationships/tags" Target="../tags/tag171.xml"/><Relationship Id="rId25" Type="http://schemas.openxmlformats.org/officeDocument/2006/relationships/tags" Target="../tags/tag179.xml"/><Relationship Id="rId33" Type="http://schemas.openxmlformats.org/officeDocument/2006/relationships/tags" Target="../tags/tag187.xml"/><Relationship Id="rId38" Type="http://schemas.openxmlformats.org/officeDocument/2006/relationships/notesSlide" Target="../notesSlides/notesSlide12.xml"/><Relationship Id="rId2" Type="http://schemas.openxmlformats.org/officeDocument/2006/relationships/tags" Target="../tags/tag156.xml"/><Relationship Id="rId16" Type="http://schemas.openxmlformats.org/officeDocument/2006/relationships/tags" Target="../tags/tag170.xml"/><Relationship Id="rId20" Type="http://schemas.openxmlformats.org/officeDocument/2006/relationships/tags" Target="../tags/tag174.xml"/><Relationship Id="rId29" Type="http://schemas.openxmlformats.org/officeDocument/2006/relationships/tags" Target="../tags/tag183.xml"/><Relationship Id="rId41" Type="http://schemas.openxmlformats.org/officeDocument/2006/relationships/oleObject" Target="../embeddings/oleObject27.bin"/><Relationship Id="rId1" Type="http://schemas.openxmlformats.org/officeDocument/2006/relationships/vmlDrawing" Target="../drawings/vmlDrawing18.vml"/><Relationship Id="rId6" Type="http://schemas.openxmlformats.org/officeDocument/2006/relationships/tags" Target="../tags/tag160.xml"/><Relationship Id="rId11" Type="http://schemas.openxmlformats.org/officeDocument/2006/relationships/tags" Target="../tags/tag165.xml"/><Relationship Id="rId24" Type="http://schemas.openxmlformats.org/officeDocument/2006/relationships/tags" Target="../tags/tag178.xml"/><Relationship Id="rId32" Type="http://schemas.openxmlformats.org/officeDocument/2006/relationships/tags" Target="../tags/tag186.xml"/><Relationship Id="rId37" Type="http://schemas.openxmlformats.org/officeDocument/2006/relationships/slideLayout" Target="../slideLayouts/slideLayout28.xml"/><Relationship Id="rId40" Type="http://schemas.openxmlformats.org/officeDocument/2006/relationships/image" Target="../media/image1.emf"/><Relationship Id="rId5" Type="http://schemas.openxmlformats.org/officeDocument/2006/relationships/tags" Target="../tags/tag159.xml"/><Relationship Id="rId15" Type="http://schemas.openxmlformats.org/officeDocument/2006/relationships/tags" Target="../tags/tag169.xml"/><Relationship Id="rId23" Type="http://schemas.openxmlformats.org/officeDocument/2006/relationships/tags" Target="../tags/tag177.xml"/><Relationship Id="rId28" Type="http://schemas.openxmlformats.org/officeDocument/2006/relationships/tags" Target="../tags/tag182.xml"/><Relationship Id="rId36" Type="http://schemas.openxmlformats.org/officeDocument/2006/relationships/tags" Target="../tags/tag190.xml"/><Relationship Id="rId10" Type="http://schemas.openxmlformats.org/officeDocument/2006/relationships/tags" Target="../tags/tag164.xml"/><Relationship Id="rId19" Type="http://schemas.openxmlformats.org/officeDocument/2006/relationships/tags" Target="../tags/tag173.xml"/><Relationship Id="rId31" Type="http://schemas.openxmlformats.org/officeDocument/2006/relationships/tags" Target="../tags/tag185.xml"/><Relationship Id="rId4" Type="http://schemas.openxmlformats.org/officeDocument/2006/relationships/tags" Target="../tags/tag158.xml"/><Relationship Id="rId9" Type="http://schemas.openxmlformats.org/officeDocument/2006/relationships/tags" Target="../tags/tag163.xml"/><Relationship Id="rId14" Type="http://schemas.openxmlformats.org/officeDocument/2006/relationships/tags" Target="../tags/tag168.xml"/><Relationship Id="rId22" Type="http://schemas.openxmlformats.org/officeDocument/2006/relationships/tags" Target="../tags/tag176.xml"/><Relationship Id="rId27" Type="http://schemas.openxmlformats.org/officeDocument/2006/relationships/tags" Target="../tags/tag181.xml"/><Relationship Id="rId30" Type="http://schemas.openxmlformats.org/officeDocument/2006/relationships/tags" Target="../tags/tag184.xml"/><Relationship Id="rId35" Type="http://schemas.openxmlformats.org/officeDocument/2006/relationships/tags" Target="../tags/tag189.xml"/></Relationships>
</file>

<file path=ppt/slides/_rels/slide26.xml.rels><?xml version="1.0" encoding="UTF-8" standalone="yes"?>
<Relationships xmlns="http://schemas.openxmlformats.org/package/2006/relationships"><Relationship Id="rId8" Type="http://schemas.openxmlformats.org/officeDocument/2006/relationships/tags" Target="../tags/tag197.xml"/><Relationship Id="rId13" Type="http://schemas.openxmlformats.org/officeDocument/2006/relationships/tags" Target="../tags/tag202.xml"/><Relationship Id="rId18" Type="http://schemas.openxmlformats.org/officeDocument/2006/relationships/tags" Target="../tags/tag207.xml"/><Relationship Id="rId26" Type="http://schemas.openxmlformats.org/officeDocument/2006/relationships/tags" Target="../tags/tag215.xml"/><Relationship Id="rId3" Type="http://schemas.openxmlformats.org/officeDocument/2006/relationships/tags" Target="../tags/tag192.xml"/><Relationship Id="rId21" Type="http://schemas.openxmlformats.org/officeDocument/2006/relationships/tags" Target="../tags/tag210.xml"/><Relationship Id="rId34" Type="http://schemas.openxmlformats.org/officeDocument/2006/relationships/oleObject" Target="../embeddings/oleObject30.bin"/><Relationship Id="rId7" Type="http://schemas.openxmlformats.org/officeDocument/2006/relationships/tags" Target="../tags/tag196.xml"/><Relationship Id="rId12" Type="http://schemas.openxmlformats.org/officeDocument/2006/relationships/tags" Target="../tags/tag201.xml"/><Relationship Id="rId17" Type="http://schemas.openxmlformats.org/officeDocument/2006/relationships/tags" Target="../tags/tag206.xml"/><Relationship Id="rId25" Type="http://schemas.openxmlformats.org/officeDocument/2006/relationships/tags" Target="../tags/tag214.xml"/><Relationship Id="rId33" Type="http://schemas.openxmlformats.org/officeDocument/2006/relationships/image" Target="../media/image19.emf"/><Relationship Id="rId2" Type="http://schemas.openxmlformats.org/officeDocument/2006/relationships/tags" Target="../tags/tag191.xml"/><Relationship Id="rId16" Type="http://schemas.openxmlformats.org/officeDocument/2006/relationships/tags" Target="../tags/tag205.xml"/><Relationship Id="rId20" Type="http://schemas.openxmlformats.org/officeDocument/2006/relationships/tags" Target="../tags/tag209.xml"/><Relationship Id="rId29" Type="http://schemas.openxmlformats.org/officeDocument/2006/relationships/slideLayout" Target="../slideLayouts/slideLayout28.xml"/><Relationship Id="rId1" Type="http://schemas.openxmlformats.org/officeDocument/2006/relationships/vmlDrawing" Target="../drawings/vmlDrawing19.vml"/><Relationship Id="rId6" Type="http://schemas.openxmlformats.org/officeDocument/2006/relationships/tags" Target="../tags/tag195.xml"/><Relationship Id="rId11" Type="http://schemas.openxmlformats.org/officeDocument/2006/relationships/tags" Target="../tags/tag200.xml"/><Relationship Id="rId24" Type="http://schemas.openxmlformats.org/officeDocument/2006/relationships/tags" Target="../tags/tag213.xml"/><Relationship Id="rId32" Type="http://schemas.openxmlformats.org/officeDocument/2006/relationships/oleObject" Target="../embeddings/oleObject29.bin"/><Relationship Id="rId5" Type="http://schemas.openxmlformats.org/officeDocument/2006/relationships/tags" Target="../tags/tag194.xml"/><Relationship Id="rId15" Type="http://schemas.openxmlformats.org/officeDocument/2006/relationships/tags" Target="../tags/tag204.xml"/><Relationship Id="rId23" Type="http://schemas.openxmlformats.org/officeDocument/2006/relationships/tags" Target="../tags/tag212.xml"/><Relationship Id="rId28" Type="http://schemas.openxmlformats.org/officeDocument/2006/relationships/tags" Target="../tags/tag217.xml"/><Relationship Id="rId10" Type="http://schemas.openxmlformats.org/officeDocument/2006/relationships/tags" Target="../tags/tag199.xml"/><Relationship Id="rId19" Type="http://schemas.openxmlformats.org/officeDocument/2006/relationships/tags" Target="../tags/tag208.xml"/><Relationship Id="rId31" Type="http://schemas.openxmlformats.org/officeDocument/2006/relationships/image" Target="../media/image1.emf"/><Relationship Id="rId4" Type="http://schemas.openxmlformats.org/officeDocument/2006/relationships/tags" Target="../tags/tag193.xml"/><Relationship Id="rId9" Type="http://schemas.openxmlformats.org/officeDocument/2006/relationships/tags" Target="../tags/tag198.xml"/><Relationship Id="rId14" Type="http://schemas.openxmlformats.org/officeDocument/2006/relationships/tags" Target="../tags/tag203.xml"/><Relationship Id="rId22" Type="http://schemas.openxmlformats.org/officeDocument/2006/relationships/tags" Target="../tags/tag211.xml"/><Relationship Id="rId27" Type="http://schemas.openxmlformats.org/officeDocument/2006/relationships/tags" Target="../tags/tag216.xml"/><Relationship Id="rId30" Type="http://schemas.openxmlformats.org/officeDocument/2006/relationships/oleObject" Target="../embeddings/oleObject28.bin"/><Relationship Id="rId35" Type="http://schemas.openxmlformats.org/officeDocument/2006/relationships/image" Target="../media/image20.emf"/></Relationships>
</file>

<file path=ppt/slides/_rels/slide27.xml.rels><?xml version="1.0" encoding="UTF-8" standalone="yes"?>
<Relationships xmlns="http://schemas.openxmlformats.org/package/2006/relationships"><Relationship Id="rId8" Type="http://schemas.openxmlformats.org/officeDocument/2006/relationships/tags" Target="../tags/tag224.xml"/><Relationship Id="rId13" Type="http://schemas.openxmlformats.org/officeDocument/2006/relationships/tags" Target="../tags/tag229.xml"/><Relationship Id="rId18" Type="http://schemas.openxmlformats.org/officeDocument/2006/relationships/tags" Target="../tags/tag234.xml"/><Relationship Id="rId26" Type="http://schemas.openxmlformats.org/officeDocument/2006/relationships/tags" Target="../tags/tag242.xml"/><Relationship Id="rId39" Type="http://schemas.openxmlformats.org/officeDocument/2006/relationships/tags" Target="../tags/tag255.xml"/><Relationship Id="rId3" Type="http://schemas.openxmlformats.org/officeDocument/2006/relationships/tags" Target="../tags/tag219.xml"/><Relationship Id="rId21" Type="http://schemas.openxmlformats.org/officeDocument/2006/relationships/tags" Target="../tags/tag237.xml"/><Relationship Id="rId34" Type="http://schemas.openxmlformats.org/officeDocument/2006/relationships/tags" Target="../tags/tag250.xml"/><Relationship Id="rId42" Type="http://schemas.openxmlformats.org/officeDocument/2006/relationships/slideLayout" Target="../slideLayouts/slideLayout28.xml"/><Relationship Id="rId47" Type="http://schemas.openxmlformats.org/officeDocument/2006/relationships/oleObject" Target="../embeddings/oleObject33.bin"/><Relationship Id="rId7" Type="http://schemas.openxmlformats.org/officeDocument/2006/relationships/tags" Target="../tags/tag223.xml"/><Relationship Id="rId12" Type="http://schemas.openxmlformats.org/officeDocument/2006/relationships/tags" Target="../tags/tag228.xml"/><Relationship Id="rId17" Type="http://schemas.openxmlformats.org/officeDocument/2006/relationships/tags" Target="../tags/tag233.xml"/><Relationship Id="rId25" Type="http://schemas.openxmlformats.org/officeDocument/2006/relationships/tags" Target="../tags/tag241.xml"/><Relationship Id="rId33" Type="http://schemas.openxmlformats.org/officeDocument/2006/relationships/tags" Target="../tags/tag249.xml"/><Relationship Id="rId38" Type="http://schemas.openxmlformats.org/officeDocument/2006/relationships/tags" Target="../tags/tag254.xml"/><Relationship Id="rId46" Type="http://schemas.openxmlformats.org/officeDocument/2006/relationships/image" Target="../media/image21.emf"/><Relationship Id="rId2" Type="http://schemas.openxmlformats.org/officeDocument/2006/relationships/tags" Target="../tags/tag218.xml"/><Relationship Id="rId16" Type="http://schemas.openxmlformats.org/officeDocument/2006/relationships/tags" Target="../tags/tag232.xml"/><Relationship Id="rId20" Type="http://schemas.openxmlformats.org/officeDocument/2006/relationships/tags" Target="../tags/tag236.xml"/><Relationship Id="rId29" Type="http://schemas.openxmlformats.org/officeDocument/2006/relationships/tags" Target="../tags/tag245.xml"/><Relationship Id="rId41" Type="http://schemas.openxmlformats.org/officeDocument/2006/relationships/tags" Target="../tags/tag257.xml"/><Relationship Id="rId1" Type="http://schemas.openxmlformats.org/officeDocument/2006/relationships/vmlDrawing" Target="../drawings/vmlDrawing20.vml"/><Relationship Id="rId6" Type="http://schemas.openxmlformats.org/officeDocument/2006/relationships/tags" Target="../tags/tag222.xml"/><Relationship Id="rId11" Type="http://schemas.openxmlformats.org/officeDocument/2006/relationships/tags" Target="../tags/tag227.xml"/><Relationship Id="rId24" Type="http://schemas.openxmlformats.org/officeDocument/2006/relationships/tags" Target="../tags/tag240.xml"/><Relationship Id="rId32" Type="http://schemas.openxmlformats.org/officeDocument/2006/relationships/tags" Target="../tags/tag248.xml"/><Relationship Id="rId37" Type="http://schemas.openxmlformats.org/officeDocument/2006/relationships/tags" Target="../tags/tag253.xml"/><Relationship Id="rId40" Type="http://schemas.openxmlformats.org/officeDocument/2006/relationships/tags" Target="../tags/tag256.xml"/><Relationship Id="rId45" Type="http://schemas.openxmlformats.org/officeDocument/2006/relationships/oleObject" Target="../embeddings/oleObject32.bin"/><Relationship Id="rId5" Type="http://schemas.openxmlformats.org/officeDocument/2006/relationships/tags" Target="../tags/tag221.xml"/><Relationship Id="rId15" Type="http://schemas.openxmlformats.org/officeDocument/2006/relationships/tags" Target="../tags/tag231.xml"/><Relationship Id="rId23" Type="http://schemas.openxmlformats.org/officeDocument/2006/relationships/tags" Target="../tags/tag239.xml"/><Relationship Id="rId28" Type="http://schemas.openxmlformats.org/officeDocument/2006/relationships/tags" Target="../tags/tag244.xml"/><Relationship Id="rId36" Type="http://schemas.openxmlformats.org/officeDocument/2006/relationships/tags" Target="../tags/tag252.xml"/><Relationship Id="rId10" Type="http://schemas.openxmlformats.org/officeDocument/2006/relationships/tags" Target="../tags/tag226.xml"/><Relationship Id="rId19" Type="http://schemas.openxmlformats.org/officeDocument/2006/relationships/tags" Target="../tags/tag235.xml"/><Relationship Id="rId31" Type="http://schemas.openxmlformats.org/officeDocument/2006/relationships/tags" Target="../tags/tag247.xml"/><Relationship Id="rId44" Type="http://schemas.openxmlformats.org/officeDocument/2006/relationships/image" Target="../media/image1.emf"/><Relationship Id="rId4" Type="http://schemas.openxmlformats.org/officeDocument/2006/relationships/tags" Target="../tags/tag220.xml"/><Relationship Id="rId9" Type="http://schemas.openxmlformats.org/officeDocument/2006/relationships/tags" Target="../tags/tag225.xml"/><Relationship Id="rId14" Type="http://schemas.openxmlformats.org/officeDocument/2006/relationships/tags" Target="../tags/tag230.xml"/><Relationship Id="rId22" Type="http://schemas.openxmlformats.org/officeDocument/2006/relationships/tags" Target="../tags/tag238.xml"/><Relationship Id="rId27" Type="http://schemas.openxmlformats.org/officeDocument/2006/relationships/tags" Target="../tags/tag243.xml"/><Relationship Id="rId30" Type="http://schemas.openxmlformats.org/officeDocument/2006/relationships/tags" Target="../tags/tag246.xml"/><Relationship Id="rId35" Type="http://schemas.openxmlformats.org/officeDocument/2006/relationships/tags" Target="../tags/tag251.xml"/><Relationship Id="rId43" Type="http://schemas.openxmlformats.org/officeDocument/2006/relationships/oleObject" Target="../embeddings/oleObject31.bin"/><Relationship Id="rId48" Type="http://schemas.openxmlformats.org/officeDocument/2006/relationships/image" Target="../media/image22.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tags" Target="../tags/tag10.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tags" Target="../tags/tag11.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55937" y="2963670"/>
            <a:ext cx="8550815"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fontAlgn="auto">
              <a:lnSpc>
                <a:spcPts val="2700"/>
              </a:lnSpc>
              <a:spcAft>
                <a:spcPts val="600"/>
              </a:spcAft>
            </a:pPr>
            <a:r>
              <a:rPr lang="en-US" sz="2400" b="1" dirty="0" smtClean="0">
                <a:solidFill>
                  <a:srgbClr val="FF0000"/>
                </a:solidFill>
                <a:latin typeface="Arial"/>
                <a:cs typeface="Arial"/>
              </a:rPr>
              <a:t>Risk Appetite Statement Recalibration Support</a:t>
            </a:r>
            <a:endParaRPr lang="en-US" sz="2400" b="1" dirty="0">
              <a:solidFill>
                <a:srgbClr val="FF0000"/>
              </a:solidFill>
              <a:latin typeface="Arial"/>
              <a:cs typeface="Arial"/>
            </a:endParaRPr>
          </a:p>
        </p:txBody>
      </p:sp>
      <p:sp>
        <p:nvSpPr>
          <p:cNvPr id="12" name="Rectangle 11"/>
          <p:cNvSpPr>
            <a:spLocks noChangeArrowheads="1"/>
          </p:cNvSpPr>
          <p:nvPr/>
        </p:nvSpPr>
        <p:spPr bwMode="auto">
          <a:xfrm>
            <a:off x="355937" y="3313765"/>
            <a:ext cx="8550815" cy="346249"/>
          </a:xfrm>
          <a:prstGeom prst="rect">
            <a:avLst/>
          </a:prstGeom>
          <a:solidFill>
            <a:schemeClr val="bg1"/>
          </a:solidFill>
          <a:ln>
            <a:noFill/>
          </a:ln>
          <a:effectLst/>
          <a:extLst/>
        </p:spPr>
        <p:txBody>
          <a:bodyPr wrap="square" lIns="0" tIns="0" rIns="0" bIns="0">
            <a:spAutoFit/>
          </a:bodyPr>
          <a:lstStyle/>
          <a:p>
            <a:pPr algn="l" eaLnBrk="0" hangingPunct="0">
              <a:lnSpc>
                <a:spcPts val="2700"/>
              </a:lnSpc>
              <a:spcAft>
                <a:spcPts val="600"/>
              </a:spcAft>
            </a:pPr>
            <a:r>
              <a:rPr lang="en-US" sz="2000" b="1" dirty="0" smtClean="0">
                <a:solidFill>
                  <a:prstClr val="black"/>
                </a:solidFill>
                <a:latin typeface="Arial" panose="020B0604020202020204" pitchFamily="34" charset="0"/>
                <a:cs typeface="Arial" panose="020B0604020202020204" pitchFamily="34" charset="0"/>
              </a:rPr>
              <a:t>SC RAS </a:t>
            </a:r>
            <a:r>
              <a:rPr lang="en-US" sz="2000" b="1" dirty="0">
                <a:solidFill>
                  <a:prstClr val="black"/>
                </a:solidFill>
                <a:latin typeface="Arial" panose="020B0604020202020204" pitchFamily="34" charset="0"/>
                <a:cs typeface="Arial" panose="020B0604020202020204" pitchFamily="34" charset="0"/>
              </a:rPr>
              <a:t>CCAR-</a:t>
            </a:r>
            <a:r>
              <a:rPr lang="en-US" sz="2000" b="1" dirty="0" smtClean="0">
                <a:solidFill>
                  <a:prstClr val="black"/>
                </a:solidFill>
                <a:latin typeface="Arial" panose="020B0604020202020204" pitchFamily="34" charset="0"/>
                <a:cs typeface="Arial" panose="020B0604020202020204" pitchFamily="34" charset="0"/>
              </a:rPr>
              <a:t>linked metric recalibration</a:t>
            </a:r>
          </a:p>
        </p:txBody>
      </p:sp>
    </p:spTree>
    <p:extLst>
      <p:ext uri="{BB962C8B-B14F-4D97-AF65-F5344CB8AC3E}">
        <p14:creationId xmlns:p14="http://schemas.microsoft.com/office/powerpoint/2010/main" val="30705673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2968119451"/>
              </p:ext>
            </p:extLst>
          </p:nvPr>
        </p:nvGraphicFramePr>
        <p:xfrm>
          <a:off x="1668" y="1589"/>
          <a:ext cx="1667" cy="1587"/>
        </p:xfrm>
        <a:graphic>
          <a:graphicData uri="http://schemas.openxmlformats.org/presentationml/2006/ole">
            <mc:AlternateContent xmlns:mc="http://schemas.openxmlformats.org/markup-compatibility/2006">
              <mc:Choice xmlns:v="urn:schemas-microsoft-com:vml" Requires="v">
                <p:oleObj spid="_x0000_s204836"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668" y="1589"/>
                        <a:ext cx="1667" cy="1587"/>
                      </a:xfrm>
                      <a:prstGeom prst="rect">
                        <a:avLst/>
                      </a:prstGeom>
                    </p:spPr>
                  </p:pic>
                </p:oleObj>
              </mc:Fallback>
            </mc:AlternateContent>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582786968"/>
              </p:ext>
            </p:extLst>
          </p:nvPr>
        </p:nvGraphicFramePr>
        <p:xfrm>
          <a:off x="436730" y="2149556"/>
          <a:ext cx="8796178" cy="3950352"/>
        </p:xfrm>
        <a:graphic>
          <a:graphicData uri="http://schemas.openxmlformats.org/drawingml/2006/table">
            <a:tbl>
              <a:tblPr firstRow="1" lastRow="1" bandRow="1">
                <a:tableStyleId>{5C22544A-7EE6-4342-B048-85BDC9FD1C3A}</a:tableStyleId>
              </a:tblPr>
              <a:tblGrid>
                <a:gridCol w="1300897"/>
                <a:gridCol w="832809"/>
                <a:gridCol w="874513"/>
                <a:gridCol w="791105"/>
                <a:gridCol w="832809"/>
                <a:gridCol w="832809"/>
                <a:gridCol w="832809"/>
                <a:gridCol w="832809"/>
                <a:gridCol w="832809"/>
                <a:gridCol w="832809"/>
              </a:tblGrid>
              <a:tr h="375603">
                <a:tc rowSpan="2">
                  <a:txBody>
                    <a:bodyPr/>
                    <a:lstStyle/>
                    <a:p>
                      <a:r>
                        <a:rPr lang="en-US" sz="1100" b="1" dirty="0" smtClean="0">
                          <a:solidFill>
                            <a:srgbClr val="FF0000"/>
                          </a:solidFill>
                          <a:latin typeface="+mj-lt"/>
                          <a:cs typeface="Arial" panose="020B0604020202020204" pitchFamily="34" charset="0"/>
                        </a:rPr>
                        <a:t>Sub-portfolio</a:t>
                      </a: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en-US" sz="1100" b="1" kern="1200" dirty="0" smtClean="0">
                          <a:solidFill>
                            <a:schemeClr val="bg1"/>
                          </a:solidFill>
                          <a:latin typeface="+mn-lt"/>
                          <a:ea typeface="+mn-ea"/>
                          <a:cs typeface="Arial" panose="020B0604020202020204" pitchFamily="34" charset="0"/>
                        </a:rPr>
                        <a:t>Actual balances</a:t>
                      </a:r>
                    </a:p>
                    <a:p>
                      <a:pPr algn="ctr"/>
                      <a:r>
                        <a:rPr lang="en-GB" sz="1100" b="0" i="0" kern="1200" dirty="0" smtClean="0">
                          <a:solidFill>
                            <a:schemeClr val="bg1"/>
                          </a:solidFill>
                          <a:latin typeface="+mn-lt"/>
                          <a:ea typeface="+mn-ea"/>
                          <a:cs typeface="+mn-cs"/>
                        </a:rPr>
                        <a:t>(Dec ’15)</a:t>
                      </a: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solidFill>
                  </a:tcPr>
                </a:tc>
                <a:tc rowSpan="2">
                  <a:txBody>
                    <a:bodyPr/>
                    <a:lstStyle/>
                    <a:p>
                      <a:pPr algn="ctr"/>
                      <a:r>
                        <a:rPr lang="en-US" sz="1100" b="1" kern="1200" dirty="0" smtClean="0">
                          <a:solidFill>
                            <a:schemeClr val="tx1"/>
                          </a:solidFill>
                          <a:latin typeface="+mn-lt"/>
                          <a:ea typeface="+mn-ea"/>
                          <a:cs typeface="Arial" panose="020B0604020202020204" pitchFamily="34" charset="0"/>
                        </a:rPr>
                        <a:t>BHC </a:t>
                      </a:r>
                      <a:r>
                        <a:rPr lang="en-US" sz="1100" b="1" kern="1200" baseline="0" dirty="0" smtClean="0">
                          <a:solidFill>
                            <a:schemeClr val="tx1"/>
                          </a:solidFill>
                          <a:latin typeface="+mn-lt"/>
                          <a:ea typeface="+mn-ea"/>
                          <a:cs typeface="Arial" panose="020B0604020202020204" pitchFamily="34" charset="0"/>
                        </a:rPr>
                        <a:t>Stress losses</a:t>
                      </a:r>
                    </a:p>
                    <a:p>
                      <a:pPr algn="ctr"/>
                      <a:r>
                        <a:rPr lang="en-US" sz="1100" b="0" kern="1200" baseline="0" dirty="0" smtClean="0">
                          <a:solidFill>
                            <a:schemeClr val="tx1"/>
                          </a:solidFill>
                          <a:latin typeface="+mn-lt"/>
                          <a:ea typeface="+mn-ea"/>
                          <a:cs typeface="Arial" panose="020B0604020202020204" pitchFamily="34" charset="0"/>
                        </a:rPr>
                        <a:t>($M)</a:t>
                      </a:r>
                      <a:endParaRPr lang="en-US" sz="1100" b="0" kern="1200" dirty="0">
                        <a:solidFill>
                          <a:schemeClr val="tx1"/>
                        </a:solidFill>
                        <a:latin typeface="+mn-lt"/>
                        <a:ea typeface="+mn-ea"/>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gridSpan="2">
                  <a:txBody>
                    <a:bodyPr/>
                    <a:lstStyle/>
                    <a:p>
                      <a:pPr algn="ctr"/>
                      <a:r>
                        <a:rPr lang="en-US" sz="1100" b="1" dirty="0" smtClean="0">
                          <a:solidFill>
                            <a:schemeClr val="tx1"/>
                          </a:solidFill>
                          <a:latin typeface="+mj-lt"/>
                          <a:cs typeface="Arial" panose="020B0604020202020204" pitchFamily="34" charset="0"/>
                        </a:rPr>
                        <a:t>Loss budget allocation </a:t>
                      </a:r>
                      <a:r>
                        <a:rPr lang="en-US" sz="1100" b="0" dirty="0" smtClean="0">
                          <a:solidFill>
                            <a:schemeClr val="tx1"/>
                          </a:solidFill>
                          <a:latin typeface="+mj-lt"/>
                          <a:cs typeface="Arial" panose="020B0604020202020204" pitchFamily="34" charset="0"/>
                        </a:rPr>
                        <a:t>($M)</a:t>
                      </a:r>
                      <a:endParaRPr lang="en-US" sz="1100" b="0"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hMerge="1">
                  <a:txBody>
                    <a:bodyPr/>
                    <a:lstStyle/>
                    <a:p>
                      <a:pPr algn="ctr"/>
                      <a:endParaRPr lang="en-US" sz="1100" b="1"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2"/>
                    </a:solidFill>
                  </a:tcPr>
                </a:tc>
                <a:tc rowSpan="2">
                  <a:txBody>
                    <a:bodyPr/>
                    <a:lstStyle/>
                    <a:p>
                      <a:pPr algn="ctr"/>
                      <a:r>
                        <a:rPr lang="en-US" sz="1100" b="1" dirty="0" smtClean="0">
                          <a:solidFill>
                            <a:schemeClr val="tx1"/>
                          </a:solidFill>
                          <a:latin typeface="+mj-lt"/>
                          <a:cs typeface="Arial" panose="020B0604020202020204" pitchFamily="34" charset="0"/>
                        </a:rPr>
                        <a:t>2016 CCAR scalar</a:t>
                      </a:r>
                      <a:endParaRPr lang="en-US" sz="1100" b="1"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gridSpan="2">
                  <a:txBody>
                    <a:bodyPr/>
                    <a:lstStyle/>
                    <a:p>
                      <a:pPr algn="ctr"/>
                      <a:r>
                        <a:rPr lang="en-US" sz="1100" b="1" dirty="0" smtClean="0">
                          <a:solidFill>
                            <a:schemeClr val="tx1"/>
                          </a:solidFill>
                          <a:latin typeface="+mj-lt"/>
                          <a:cs typeface="Arial" panose="020B0604020202020204" pitchFamily="34" charset="0"/>
                        </a:rPr>
                        <a:t>Preliminary NCO anchor points</a:t>
                      </a:r>
                      <a:endParaRPr lang="en-US" sz="1100" b="1"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hMerge="1">
                  <a:txBody>
                    <a:bodyPr/>
                    <a:lstStyle/>
                    <a:p>
                      <a:pPr algn="ctr"/>
                      <a:endParaRPr lang="en-US" sz="1100" b="1" dirty="0">
                        <a:solidFill>
                          <a:schemeClr val="bg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rowSpan="2">
                  <a:txBody>
                    <a:bodyPr/>
                    <a:lstStyle/>
                    <a:p>
                      <a:pPr algn="ctr"/>
                      <a:r>
                        <a:rPr lang="en-US" sz="1100" b="1" dirty="0" smtClean="0">
                          <a:solidFill>
                            <a:schemeClr val="bg1"/>
                          </a:solidFill>
                          <a:latin typeface="+mj-lt"/>
                          <a:cs typeface="Arial" panose="020B0604020202020204" pitchFamily="34" charset="0"/>
                        </a:rPr>
                        <a:t>Average loss rate in Base</a:t>
                      </a:r>
                      <a:endParaRPr lang="en-US" sz="1100" b="0" dirty="0">
                        <a:solidFill>
                          <a:schemeClr val="bg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solid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1" kern="1200" dirty="0" smtClean="0">
                          <a:solidFill>
                            <a:schemeClr val="bg1"/>
                          </a:solidFill>
                          <a:latin typeface="+mn-lt"/>
                          <a:ea typeface="+mn-ea"/>
                          <a:cs typeface="Arial" panose="020B0604020202020204" pitchFamily="34" charset="0"/>
                        </a:rPr>
                        <a:t>Max  12m trailing in Base</a:t>
                      </a:r>
                      <a:endParaRPr lang="en-US" sz="1100" b="0" kern="1200" dirty="0" smtClean="0">
                        <a:solidFill>
                          <a:schemeClr val="bg1"/>
                        </a:solidFill>
                        <a:latin typeface="+mn-lt"/>
                        <a:ea typeface="+mn-ea"/>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solidFill>
                  </a:tcPr>
                </a:tc>
              </a:tr>
              <a:tr h="308229">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algn="ctr"/>
                      <a:r>
                        <a:rPr lang="en-US" sz="1100" b="1" dirty="0" smtClean="0">
                          <a:solidFill>
                            <a:schemeClr val="bg1"/>
                          </a:solidFill>
                          <a:latin typeface="+mj-lt"/>
                          <a:cs typeface="Arial" panose="020B0604020202020204" pitchFamily="34" charset="0"/>
                        </a:rPr>
                        <a:t>Amber</a:t>
                      </a:r>
                      <a:endParaRPr lang="en-US" sz="1100" b="1" dirty="0">
                        <a:solidFill>
                          <a:schemeClr val="bg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C000"/>
                    </a:solidFill>
                  </a:tcPr>
                </a:tc>
                <a:tc>
                  <a:txBody>
                    <a:bodyPr/>
                    <a:lstStyle/>
                    <a:p>
                      <a:pPr algn="ctr"/>
                      <a:r>
                        <a:rPr lang="en-GB" sz="1100" b="1" dirty="0" smtClean="0">
                          <a:solidFill>
                            <a:schemeClr val="bg1"/>
                          </a:solidFill>
                        </a:rPr>
                        <a:t>Red</a:t>
                      </a:r>
                      <a:endParaRPr lang="en-GB" b="1" dirty="0">
                        <a:solidFill>
                          <a:schemeClr val="bg1"/>
                        </a:solidFill>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vMerge="1">
                  <a:txBody>
                    <a:bodyPr/>
                    <a:lstStyle/>
                    <a:p>
                      <a:endParaRPr lang="en-GB"/>
                    </a:p>
                  </a:txBody>
                  <a:tcPr/>
                </a:tc>
                <a:tc>
                  <a:txBody>
                    <a:bodyPr/>
                    <a:lstStyle/>
                    <a:p>
                      <a:pPr algn="ctr"/>
                      <a:r>
                        <a:rPr lang="en-US" sz="1100" b="1" dirty="0" smtClean="0">
                          <a:solidFill>
                            <a:schemeClr val="bg1"/>
                          </a:solidFill>
                          <a:latin typeface="+mj-lt"/>
                          <a:cs typeface="Arial" panose="020B0604020202020204" pitchFamily="34" charset="0"/>
                        </a:rPr>
                        <a:t>Amber</a:t>
                      </a:r>
                      <a:endParaRPr lang="en-US" sz="1100" b="1" dirty="0">
                        <a:solidFill>
                          <a:schemeClr val="bg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C000"/>
                    </a:solidFill>
                  </a:tcPr>
                </a:tc>
                <a:tc>
                  <a:txBody>
                    <a:bodyPr/>
                    <a:lstStyle/>
                    <a:p>
                      <a:pPr algn="ctr"/>
                      <a:r>
                        <a:rPr lang="en-GB" sz="1100" b="1" dirty="0" smtClean="0">
                          <a:solidFill>
                            <a:schemeClr val="bg1"/>
                          </a:solidFill>
                        </a:rPr>
                        <a:t>Red</a:t>
                      </a:r>
                      <a:endParaRPr lang="en-GB" b="1" dirty="0">
                        <a:solidFill>
                          <a:schemeClr val="bg1"/>
                        </a:solidFill>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vMerge="1">
                  <a:txBody>
                    <a:bodyPr/>
                    <a:lstStyle/>
                    <a:p>
                      <a:endParaRPr lang="en-GB"/>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solidFill>
                  </a:tcPr>
                </a:tc>
                <a:tc vMerge="1">
                  <a:txBody>
                    <a:bodyPr/>
                    <a:lstStyle/>
                    <a:p>
                      <a:endParaRPr lang="en-GB"/>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solidFill>
                  </a:tcPr>
                </a:tc>
              </a:tr>
              <a:tr h="361331">
                <a:tc>
                  <a:txBody>
                    <a:bodyPr/>
                    <a:lstStyle/>
                    <a:p>
                      <a:pPr marL="0" indent="0" algn="l" defTabSz="914400" rtl="0" eaLnBrk="1" latinLnBrk="0" hangingPunct="1"/>
                      <a:r>
                        <a:rPr lang="en-US" sz="1100" b="1" kern="1200" dirty="0" smtClean="0">
                          <a:solidFill>
                            <a:srgbClr val="FF0000"/>
                          </a:solidFill>
                          <a:latin typeface="+mj-lt"/>
                          <a:ea typeface="+mn-ea"/>
                          <a:cs typeface="Arial" panose="020B0604020202020204" pitchFamily="34" charset="0"/>
                        </a:rPr>
                        <a:t>Auto</a:t>
                      </a:r>
                      <a:endParaRPr lang="en-US" sz="1100" b="1" kern="1200" dirty="0">
                        <a:solidFill>
                          <a:srgbClr val="FF0000"/>
                        </a:solidFill>
                        <a:latin typeface="+mj-lt"/>
                        <a:ea typeface="+mn-ea"/>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100" b="1" i="0" u="none" strike="noStrike" dirty="0">
                          <a:solidFill>
                            <a:schemeClr val="tx1"/>
                          </a:solidFill>
                          <a:effectLst/>
                          <a:latin typeface="+mj-lt"/>
                        </a:rPr>
                        <a:t>$</a:t>
                      </a:r>
                      <a:r>
                        <a:rPr lang="en-US" sz="1100" b="1" i="0" u="none" strike="noStrike" dirty="0" smtClean="0">
                          <a:solidFill>
                            <a:schemeClr val="tx1"/>
                          </a:solidFill>
                          <a:effectLst/>
                          <a:latin typeface="+mj-lt"/>
                        </a:rPr>
                        <a:t>28.1 BN</a:t>
                      </a:r>
                      <a:endParaRPr lang="en-US" sz="1100" b="1" i="0" u="none" strike="noStrike" dirty="0">
                        <a:solidFill>
                          <a:schemeClr val="tx1"/>
                        </a:solidFill>
                        <a:effectLst/>
                        <a:latin typeface="+mj-lt"/>
                      </a:endParaRP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pPr algn="ctr" fontAlgn="b"/>
                      <a:r>
                        <a:rPr lang="en-US" sz="1100" b="1" i="0" u="none" strike="noStrike" dirty="0">
                          <a:solidFill>
                            <a:srgbClr val="000000"/>
                          </a:solidFill>
                          <a:effectLst/>
                          <a:latin typeface="Arial"/>
                        </a:rPr>
                        <a:t> </a:t>
                      </a:r>
                      <a:r>
                        <a:rPr lang="en-US" sz="1100" b="1" i="0" u="none" strike="noStrike" dirty="0" smtClean="0">
                          <a:solidFill>
                            <a:srgbClr val="000000"/>
                          </a:solidFill>
                          <a:effectLst/>
                          <a:latin typeface="Arial"/>
                        </a:rPr>
                        <a:t>$8,439 </a:t>
                      </a:r>
                      <a:endParaRPr lang="en-US" sz="1100" b="1" i="0" u="none" strike="noStrike" dirty="0">
                        <a:solidFill>
                          <a:srgbClr val="000000"/>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100" b="1" i="0" u="none" strike="noStrike" dirty="0">
                          <a:effectLst/>
                          <a:latin typeface="Arial"/>
                        </a:rPr>
                        <a:t>101</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CC"/>
                    </a:solidFill>
                  </a:tcPr>
                </a:tc>
                <a:tc>
                  <a:txBody>
                    <a:bodyPr/>
                    <a:lstStyle/>
                    <a:p>
                      <a:pPr algn="ctr" fontAlgn="b"/>
                      <a:r>
                        <a:rPr lang="en-US" sz="1100" b="1" i="0" u="none" strike="noStrike" dirty="0">
                          <a:effectLst/>
                          <a:latin typeface="Arial"/>
                        </a:rPr>
                        <a:t>338</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c>
                  <a:txBody>
                    <a:bodyPr/>
                    <a:lstStyle/>
                    <a:p>
                      <a:pPr algn="ctr" fontAlgn="ctr"/>
                      <a:r>
                        <a:rPr lang="en-US" sz="1100" b="1" i="0" u="none" strike="noStrike" dirty="0" smtClean="0">
                          <a:solidFill>
                            <a:schemeClr val="tx1"/>
                          </a:solidFill>
                          <a:effectLst/>
                          <a:latin typeface="+mj-lt"/>
                        </a:rPr>
                        <a:t>1.7</a:t>
                      </a:r>
                      <a:endParaRPr lang="en-US" sz="1100" b="1" i="0" u="none" strike="noStrike" dirty="0">
                        <a:solidFill>
                          <a:schemeClr val="tx1"/>
                        </a:solidFill>
                        <a:effectLst/>
                        <a:latin typeface="+mj-lt"/>
                      </a:endParaRP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en-US" sz="1100" b="1" i="0" u="none" strike="noStrike" dirty="0" smtClean="0">
                          <a:solidFill>
                            <a:schemeClr val="tx1"/>
                          </a:solidFill>
                          <a:effectLst/>
                          <a:latin typeface="+mj-lt"/>
                        </a:rPr>
                        <a:t>8.6%</a:t>
                      </a:r>
                      <a:endParaRPr lang="en-US" sz="1100" b="1" i="0" u="none" strike="noStrike" dirty="0">
                        <a:solidFill>
                          <a:schemeClr val="tx1"/>
                        </a:solidFill>
                        <a:effectLst/>
                        <a:latin typeface="+mj-lt"/>
                      </a:endParaRP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CC"/>
                    </a:solidFill>
                  </a:tcPr>
                </a:tc>
                <a:tc>
                  <a:txBody>
                    <a:bodyPr/>
                    <a:lstStyle/>
                    <a:p>
                      <a:pPr algn="ctr" fontAlgn="ctr"/>
                      <a:r>
                        <a:rPr lang="en-US" sz="1100" b="1" i="0" u="none" strike="noStrike" dirty="0" smtClean="0">
                          <a:solidFill>
                            <a:schemeClr val="tx1"/>
                          </a:solidFill>
                          <a:effectLst/>
                          <a:latin typeface="+mj-lt"/>
                        </a:rPr>
                        <a:t>8.8%</a:t>
                      </a:r>
                      <a:endParaRPr lang="en-US" sz="1100" b="1" i="0" u="none" strike="noStrike" dirty="0">
                        <a:solidFill>
                          <a:schemeClr val="tx1"/>
                        </a:solidFill>
                        <a:effectLst/>
                        <a:latin typeface="+mj-lt"/>
                      </a:endParaRP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c>
                  <a:txBody>
                    <a:bodyPr/>
                    <a:lstStyle/>
                    <a:p>
                      <a:pPr algn="ctr" fontAlgn="ctr"/>
                      <a:r>
                        <a:rPr lang="en-US" sz="1100" b="1" i="0" u="none" strike="noStrike" dirty="0" smtClean="0">
                          <a:solidFill>
                            <a:schemeClr val="tx1"/>
                          </a:solidFill>
                          <a:effectLst/>
                          <a:latin typeface="+mj-lt"/>
                        </a:rPr>
                        <a:t>8.5%</a:t>
                      </a:r>
                      <a:endParaRPr lang="en-US" sz="1100" b="1" i="0" u="none" strike="noStrike" dirty="0">
                        <a:solidFill>
                          <a:schemeClr val="tx1"/>
                        </a:solidFill>
                        <a:effectLst/>
                        <a:latin typeface="+mj-lt"/>
                      </a:endParaRP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pPr algn="ctr" fontAlgn="b"/>
                      <a:r>
                        <a:rPr lang="en-US" sz="1100" b="1" i="0" u="none" strike="noStrike" dirty="0">
                          <a:effectLst/>
                          <a:latin typeface="Arial"/>
                        </a:rPr>
                        <a:t>9.4%</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r>
              <a:tr h="361331">
                <a:tc>
                  <a:txBody>
                    <a:bodyPr/>
                    <a:lstStyle/>
                    <a:p>
                      <a:pPr algn="l" fontAlgn="b"/>
                      <a:r>
                        <a:rPr lang="en-US" sz="1100" b="0" i="1" u="none" strike="noStrike" dirty="0" smtClean="0">
                          <a:solidFill>
                            <a:srgbClr val="FF0000"/>
                          </a:solidFill>
                          <a:effectLst/>
                          <a:latin typeface="+mj-lt"/>
                        </a:rPr>
                        <a:t>Core</a:t>
                      </a:r>
                      <a:endParaRPr lang="en-US" sz="1100" b="0" i="1" u="none" strike="noStrike" dirty="0">
                        <a:solidFill>
                          <a:srgbClr val="FF0000"/>
                        </a:solidFill>
                        <a:effectLst/>
                        <a:latin typeface="+mj-lt"/>
                      </a:endParaRPr>
                    </a:p>
                  </a:txBody>
                  <a:tcPr marL="22860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100" b="0" i="0" u="none" strike="noStrike" dirty="0">
                          <a:solidFill>
                            <a:schemeClr val="tx1"/>
                          </a:solidFill>
                          <a:effectLst/>
                          <a:latin typeface="+mj-lt"/>
                        </a:rPr>
                        <a:t>$</a:t>
                      </a:r>
                      <a:r>
                        <a:rPr lang="en-US" sz="1100" b="0" i="0" u="none" strike="noStrike" dirty="0" smtClean="0">
                          <a:solidFill>
                            <a:schemeClr val="tx1"/>
                          </a:solidFill>
                          <a:effectLst/>
                          <a:latin typeface="+mj-lt"/>
                        </a:rPr>
                        <a:t>18.6 BN</a:t>
                      </a:r>
                      <a:endParaRPr lang="en-US" sz="1100" b="0" i="0" u="none" strike="noStrike" dirty="0">
                        <a:solidFill>
                          <a:schemeClr val="tx1"/>
                        </a:solidFill>
                        <a:effectLst/>
                        <a:latin typeface="+mj-lt"/>
                      </a:endParaRP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pPr algn="ctr" fontAlgn="b"/>
                      <a:r>
                        <a:rPr lang="en-US" sz="1100" b="0" i="0" u="none" strike="noStrike" dirty="0">
                          <a:solidFill>
                            <a:schemeClr val="tx1"/>
                          </a:solidFill>
                          <a:effectLst/>
                          <a:latin typeface="Arial"/>
                        </a:rPr>
                        <a:t> </a:t>
                      </a:r>
                      <a:r>
                        <a:rPr lang="en-US" sz="1100" b="0" i="0" u="none" strike="noStrike" dirty="0" smtClean="0">
                          <a:solidFill>
                            <a:schemeClr val="tx1"/>
                          </a:solidFill>
                          <a:effectLst/>
                          <a:latin typeface="Arial"/>
                        </a:rPr>
                        <a:t>$5,487 </a:t>
                      </a: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100" b="0" i="0" u="none" strike="noStrike" dirty="0">
                          <a:effectLst/>
                          <a:latin typeface="Arial"/>
                        </a:rPr>
                        <a:t>65</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CC"/>
                    </a:solidFill>
                  </a:tcPr>
                </a:tc>
                <a:tc>
                  <a:txBody>
                    <a:bodyPr/>
                    <a:lstStyle/>
                    <a:p>
                      <a:pPr algn="ctr" fontAlgn="b"/>
                      <a:r>
                        <a:rPr lang="en-US" sz="1100" b="0" i="0" u="none" strike="noStrike">
                          <a:effectLst/>
                          <a:latin typeface="Arial"/>
                        </a:rPr>
                        <a:t>220</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c>
                  <a:txBody>
                    <a:bodyPr/>
                    <a:lstStyle/>
                    <a:p>
                      <a:pPr algn="ctr" fontAlgn="ctr"/>
                      <a:r>
                        <a:rPr lang="en-US" sz="1100" b="0" i="0" u="none" strike="noStrike" dirty="0" smtClean="0">
                          <a:solidFill>
                            <a:schemeClr val="tx1"/>
                          </a:solidFill>
                          <a:effectLst/>
                          <a:latin typeface="+mj-lt"/>
                        </a:rPr>
                        <a:t>1.6</a:t>
                      </a:r>
                      <a:endParaRPr lang="en-US" sz="1100" b="0" i="0" u="none" strike="noStrike" dirty="0">
                        <a:solidFill>
                          <a:schemeClr val="tx1"/>
                        </a:solidFill>
                        <a:effectLst/>
                        <a:latin typeface="+mj-lt"/>
                      </a:endParaRP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en-US" sz="1100" b="0" i="0" u="none" strike="noStrike" dirty="0">
                          <a:solidFill>
                            <a:schemeClr val="tx1"/>
                          </a:solidFill>
                          <a:effectLst/>
                          <a:latin typeface="+mj-lt"/>
                        </a:rPr>
                        <a:t>8.5%</a:t>
                      </a: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CC"/>
                    </a:solidFill>
                  </a:tcPr>
                </a:tc>
                <a:tc>
                  <a:txBody>
                    <a:bodyPr/>
                    <a:lstStyle/>
                    <a:p>
                      <a:pPr algn="ctr" fontAlgn="ctr"/>
                      <a:r>
                        <a:rPr lang="en-US" sz="1100" b="0" i="0" u="none" strike="noStrike" dirty="0">
                          <a:solidFill>
                            <a:schemeClr val="tx1"/>
                          </a:solidFill>
                          <a:effectLst/>
                          <a:latin typeface="+mj-lt"/>
                        </a:rPr>
                        <a:t>8.7%</a:t>
                      </a: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c>
                  <a:txBody>
                    <a:bodyPr/>
                    <a:lstStyle/>
                    <a:p>
                      <a:pPr algn="ctr" fontAlgn="ctr"/>
                      <a:r>
                        <a:rPr lang="en-US" sz="1100" b="0" i="0" u="none" strike="noStrike" dirty="0">
                          <a:solidFill>
                            <a:schemeClr val="tx1"/>
                          </a:solidFill>
                          <a:effectLst/>
                          <a:latin typeface="+mj-lt"/>
                        </a:rPr>
                        <a:t>8.4%</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pPr algn="ctr" fontAlgn="b"/>
                      <a:r>
                        <a:rPr lang="en-US" sz="1100" b="0" i="0" u="none" strike="noStrike" dirty="0">
                          <a:effectLst/>
                          <a:latin typeface="Arial"/>
                        </a:rPr>
                        <a:t>9.3%</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r>
              <a:tr h="361331">
                <a:tc>
                  <a:txBody>
                    <a:bodyPr/>
                    <a:lstStyle/>
                    <a:p>
                      <a:pPr marL="233363" indent="0" algn="l" fontAlgn="b"/>
                      <a:r>
                        <a:rPr lang="en-US" sz="1100" b="0" i="1" u="none" strike="noStrike" dirty="0" smtClean="0">
                          <a:solidFill>
                            <a:srgbClr val="FF0000"/>
                          </a:solidFill>
                          <a:effectLst/>
                          <a:latin typeface="+mj-lt"/>
                        </a:rPr>
                        <a:t>FICO</a:t>
                      </a:r>
                      <a:r>
                        <a:rPr lang="en-US" sz="1100" b="0" i="1" u="none" strike="noStrike" baseline="0" dirty="0" smtClean="0">
                          <a:solidFill>
                            <a:srgbClr val="FF0000"/>
                          </a:solidFill>
                          <a:effectLst/>
                          <a:latin typeface="+mj-lt"/>
                        </a:rPr>
                        <a:t> &lt;640</a:t>
                      </a:r>
                      <a:endParaRPr lang="en-US" sz="1100" b="0" i="1" u="none" strike="noStrike" dirty="0">
                        <a:solidFill>
                          <a:srgbClr val="FF0000"/>
                        </a:solidFill>
                        <a:effectLst/>
                        <a:latin typeface="+mj-lt"/>
                      </a:endParaRPr>
                    </a:p>
                  </a:txBody>
                  <a:tcPr marL="22860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100" b="0" i="0" u="none" strike="noStrike" dirty="0">
                          <a:solidFill>
                            <a:schemeClr val="tx1"/>
                          </a:solidFill>
                          <a:effectLst/>
                          <a:latin typeface="+mj-lt"/>
                        </a:rPr>
                        <a:t>$</a:t>
                      </a:r>
                      <a:r>
                        <a:rPr lang="en-US" sz="1100" b="0" i="0" u="none" strike="noStrike" dirty="0" smtClean="0">
                          <a:solidFill>
                            <a:schemeClr val="tx1"/>
                          </a:solidFill>
                          <a:effectLst/>
                          <a:latin typeface="+mj-lt"/>
                        </a:rPr>
                        <a:t>16.0 BN</a:t>
                      </a:r>
                      <a:endParaRPr lang="en-US" sz="1100" b="0" i="0" u="none" strike="noStrike" dirty="0">
                        <a:solidFill>
                          <a:schemeClr val="tx1"/>
                        </a:solidFill>
                        <a:effectLst/>
                        <a:latin typeface="+mj-lt"/>
                      </a:endParaRP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pPr algn="ctr" fontAlgn="b"/>
                      <a:r>
                        <a:rPr lang="en-US" sz="1100" b="0" i="0" u="none" strike="noStrike" dirty="0">
                          <a:solidFill>
                            <a:schemeClr val="tx1"/>
                          </a:solidFill>
                          <a:effectLst/>
                          <a:latin typeface="Arial"/>
                        </a:rPr>
                        <a:t> </a:t>
                      </a:r>
                      <a:r>
                        <a:rPr lang="en-US" sz="1100" b="0" i="0" u="none" strike="noStrike" dirty="0" smtClean="0">
                          <a:solidFill>
                            <a:schemeClr val="tx1"/>
                          </a:solidFill>
                          <a:effectLst/>
                          <a:latin typeface="Arial"/>
                        </a:rPr>
                        <a:t>$5,160 </a:t>
                      </a: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100" b="0" i="0" u="none" strike="noStrike" dirty="0">
                          <a:effectLst/>
                          <a:latin typeface="Arial"/>
                        </a:rPr>
                        <a:t>61</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CC"/>
                    </a:solidFill>
                  </a:tcPr>
                </a:tc>
                <a:tc>
                  <a:txBody>
                    <a:bodyPr/>
                    <a:lstStyle/>
                    <a:p>
                      <a:pPr algn="ctr" fontAlgn="b"/>
                      <a:r>
                        <a:rPr lang="en-US" sz="1100" b="0" i="0" u="none" strike="noStrike">
                          <a:effectLst/>
                          <a:latin typeface="Arial"/>
                        </a:rPr>
                        <a:t>206</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c>
                  <a:txBody>
                    <a:bodyPr/>
                    <a:lstStyle/>
                    <a:p>
                      <a:pPr algn="ctr" fontAlgn="ctr"/>
                      <a:r>
                        <a:rPr lang="en-US" sz="1100" b="0" i="0" u="none" strike="noStrike" dirty="0" smtClean="0">
                          <a:solidFill>
                            <a:schemeClr val="tx1"/>
                          </a:solidFill>
                          <a:effectLst/>
                          <a:latin typeface="+mj-lt"/>
                        </a:rPr>
                        <a:t>1.7</a:t>
                      </a:r>
                      <a:endParaRPr lang="en-US" sz="1100" b="0" i="0" u="none" strike="noStrike" dirty="0">
                        <a:solidFill>
                          <a:schemeClr val="tx1"/>
                        </a:solidFill>
                        <a:effectLst/>
                        <a:latin typeface="+mj-lt"/>
                      </a:endParaRP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en-US" sz="1100" b="0" i="0" u="none" strike="noStrike" dirty="0">
                          <a:solidFill>
                            <a:schemeClr val="tx1"/>
                          </a:solidFill>
                          <a:effectLst/>
                          <a:latin typeface="+mj-lt"/>
                        </a:rPr>
                        <a:t>8.6%</a:t>
                      </a: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CC"/>
                    </a:solidFill>
                  </a:tcPr>
                </a:tc>
                <a:tc>
                  <a:txBody>
                    <a:bodyPr/>
                    <a:lstStyle/>
                    <a:p>
                      <a:pPr algn="ctr" fontAlgn="ctr"/>
                      <a:r>
                        <a:rPr lang="en-US" sz="1100" b="0" i="0" u="none" strike="noStrike" dirty="0">
                          <a:solidFill>
                            <a:schemeClr val="tx1"/>
                          </a:solidFill>
                          <a:effectLst/>
                          <a:latin typeface="+mj-lt"/>
                        </a:rPr>
                        <a:t>8.9%</a:t>
                      </a: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c>
                  <a:txBody>
                    <a:bodyPr/>
                    <a:lstStyle/>
                    <a:p>
                      <a:pPr algn="ctr" fontAlgn="ctr"/>
                      <a:r>
                        <a:rPr lang="en-US" sz="1100" b="0" i="0" u="none" strike="noStrike" dirty="0">
                          <a:solidFill>
                            <a:schemeClr val="tx1"/>
                          </a:solidFill>
                          <a:effectLst/>
                          <a:latin typeface="+mj-lt"/>
                        </a:rPr>
                        <a:t>8.5%</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pPr algn="ctr" fontAlgn="b"/>
                      <a:r>
                        <a:rPr lang="en-US" sz="1100" b="0" i="0" u="none" strike="noStrike" dirty="0">
                          <a:effectLst/>
                          <a:latin typeface="Arial"/>
                        </a:rPr>
                        <a:t>9.6%</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r>
              <a:tr h="361331">
                <a:tc>
                  <a:txBody>
                    <a:bodyPr/>
                    <a:lstStyle/>
                    <a:p>
                      <a:pPr marL="233363" indent="0" algn="l" fontAlgn="b"/>
                      <a:r>
                        <a:rPr lang="en-US" sz="1100" b="0" i="1" u="none" strike="noStrike" dirty="0" smtClean="0">
                          <a:solidFill>
                            <a:srgbClr val="FF0000"/>
                          </a:solidFill>
                          <a:effectLst/>
                          <a:latin typeface="+mj-lt"/>
                        </a:rPr>
                        <a:t>FICO</a:t>
                      </a:r>
                      <a:r>
                        <a:rPr lang="en-US" sz="1100" b="0" i="1" u="none" strike="noStrike" baseline="0" dirty="0" smtClean="0">
                          <a:solidFill>
                            <a:srgbClr val="FF0000"/>
                          </a:solidFill>
                          <a:effectLst/>
                          <a:latin typeface="+mj-lt"/>
                        </a:rPr>
                        <a:t> &gt;640</a:t>
                      </a:r>
                      <a:endParaRPr lang="en-US" sz="1100" b="0" i="1" u="none" strike="noStrike" dirty="0">
                        <a:solidFill>
                          <a:srgbClr val="FF0000"/>
                        </a:solidFill>
                        <a:effectLst/>
                        <a:latin typeface="+mj-lt"/>
                      </a:endParaRPr>
                    </a:p>
                  </a:txBody>
                  <a:tcPr marL="22860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100" b="0" i="0" u="none" strike="noStrike" dirty="0">
                          <a:solidFill>
                            <a:schemeClr val="tx1"/>
                          </a:solidFill>
                          <a:effectLst/>
                          <a:latin typeface="+mj-lt"/>
                        </a:rPr>
                        <a:t>$</a:t>
                      </a:r>
                      <a:r>
                        <a:rPr lang="en-US" sz="1100" b="0" i="0" u="none" strike="noStrike" dirty="0" smtClean="0">
                          <a:solidFill>
                            <a:schemeClr val="tx1"/>
                          </a:solidFill>
                          <a:effectLst/>
                          <a:latin typeface="+mj-lt"/>
                        </a:rPr>
                        <a:t>2.5 BN</a:t>
                      </a:r>
                      <a:endParaRPr lang="en-US" sz="1100" b="0" i="0" u="none" strike="noStrike" dirty="0">
                        <a:solidFill>
                          <a:schemeClr val="tx1"/>
                        </a:solidFill>
                        <a:effectLst/>
                        <a:latin typeface="+mj-lt"/>
                      </a:endParaRP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pPr algn="ctr" fontAlgn="b"/>
                      <a:r>
                        <a:rPr lang="en-US" sz="1100" b="0" i="0" u="none" strike="noStrike" dirty="0">
                          <a:solidFill>
                            <a:schemeClr val="tx1"/>
                          </a:solidFill>
                          <a:effectLst/>
                          <a:latin typeface="Arial"/>
                        </a:rPr>
                        <a:t> </a:t>
                      </a:r>
                      <a:r>
                        <a:rPr lang="en-US" sz="1100" b="0" i="0" u="none" strike="noStrike" dirty="0" smtClean="0">
                          <a:solidFill>
                            <a:schemeClr val="tx1"/>
                          </a:solidFill>
                          <a:effectLst/>
                          <a:latin typeface="Arial"/>
                        </a:rPr>
                        <a:t>$328 </a:t>
                      </a: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100" b="0" i="0" u="none" strike="noStrike">
                          <a:effectLst/>
                          <a:latin typeface="Arial"/>
                        </a:rPr>
                        <a:t>4</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CC"/>
                    </a:solidFill>
                  </a:tcPr>
                </a:tc>
                <a:tc>
                  <a:txBody>
                    <a:bodyPr/>
                    <a:lstStyle/>
                    <a:p>
                      <a:pPr algn="ctr" fontAlgn="b"/>
                      <a:r>
                        <a:rPr lang="en-US" sz="1100" b="0" i="0" u="none" strike="noStrike" dirty="0">
                          <a:effectLst/>
                          <a:latin typeface="Arial"/>
                        </a:rPr>
                        <a:t>13</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c>
                  <a:txBody>
                    <a:bodyPr/>
                    <a:lstStyle/>
                    <a:p>
                      <a:pPr algn="ctr" fontAlgn="ctr"/>
                      <a:r>
                        <a:rPr lang="en-US" sz="1100" b="0" i="0" u="none" strike="noStrike" dirty="0" smtClean="0">
                          <a:solidFill>
                            <a:schemeClr val="tx1"/>
                          </a:solidFill>
                          <a:effectLst/>
                          <a:latin typeface="+mj-lt"/>
                        </a:rPr>
                        <a:t>1.5</a:t>
                      </a:r>
                      <a:endParaRPr lang="en-US" sz="1100" b="0" i="0" u="none" strike="noStrike" dirty="0">
                        <a:solidFill>
                          <a:schemeClr val="tx1"/>
                        </a:solidFill>
                        <a:effectLst/>
                        <a:latin typeface="+mj-lt"/>
                      </a:endParaRP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en-US" sz="1100" b="0" i="0" u="none" strike="noStrike" dirty="0">
                          <a:solidFill>
                            <a:schemeClr val="tx1"/>
                          </a:solidFill>
                          <a:effectLst/>
                          <a:latin typeface="+mj-lt"/>
                        </a:rPr>
                        <a:t>6.5%</a:t>
                      </a: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CC"/>
                    </a:solidFill>
                  </a:tcPr>
                </a:tc>
                <a:tc>
                  <a:txBody>
                    <a:bodyPr/>
                    <a:lstStyle/>
                    <a:p>
                      <a:pPr algn="ctr" fontAlgn="ctr"/>
                      <a:r>
                        <a:rPr lang="en-US" sz="1100" b="0" i="0" u="none" strike="noStrike" dirty="0">
                          <a:solidFill>
                            <a:schemeClr val="tx1"/>
                          </a:solidFill>
                          <a:effectLst/>
                          <a:latin typeface="+mj-lt"/>
                        </a:rPr>
                        <a:t>6.7%</a:t>
                      </a: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c>
                  <a:txBody>
                    <a:bodyPr/>
                    <a:lstStyle/>
                    <a:p>
                      <a:pPr algn="ctr" fontAlgn="ctr"/>
                      <a:r>
                        <a:rPr lang="en-US" sz="1100" b="0" i="0" u="none" strike="noStrike" dirty="0">
                          <a:solidFill>
                            <a:schemeClr val="tx1"/>
                          </a:solidFill>
                          <a:effectLst/>
                          <a:latin typeface="+mj-lt"/>
                        </a:rPr>
                        <a:t>6.4%</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pPr algn="ctr" fontAlgn="b"/>
                      <a:r>
                        <a:rPr lang="en-US" sz="1100" b="0" i="0" u="none" strike="noStrike">
                          <a:effectLst/>
                          <a:latin typeface="Arial"/>
                        </a:rPr>
                        <a:t>6.6%</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r>
              <a:tr h="361331">
                <a:tc>
                  <a:txBody>
                    <a:bodyPr/>
                    <a:lstStyle/>
                    <a:p>
                      <a:pPr algn="l" fontAlgn="b"/>
                      <a:r>
                        <a:rPr lang="en-US" sz="1100" b="0" i="1" u="none" strike="noStrike" dirty="0" smtClean="0">
                          <a:solidFill>
                            <a:srgbClr val="FF0000"/>
                          </a:solidFill>
                          <a:effectLst/>
                          <a:latin typeface="+mj-lt"/>
                        </a:rPr>
                        <a:t>Chrysler</a:t>
                      </a:r>
                      <a:endParaRPr lang="en-US" sz="1100" b="0" i="1" u="none" strike="noStrike" dirty="0">
                        <a:solidFill>
                          <a:srgbClr val="FF0000"/>
                        </a:solidFill>
                        <a:effectLst/>
                        <a:latin typeface="+mj-lt"/>
                      </a:endParaRPr>
                    </a:p>
                  </a:txBody>
                  <a:tcPr marL="22860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100" b="0" i="0" u="none" strike="noStrike" dirty="0">
                          <a:solidFill>
                            <a:schemeClr val="tx1"/>
                          </a:solidFill>
                          <a:effectLst/>
                          <a:latin typeface="+mj-lt"/>
                        </a:rPr>
                        <a:t>$</a:t>
                      </a:r>
                      <a:r>
                        <a:rPr lang="en-US" sz="1100" b="0" i="0" u="none" strike="noStrike" dirty="0" smtClean="0">
                          <a:solidFill>
                            <a:schemeClr val="tx1"/>
                          </a:solidFill>
                          <a:effectLst/>
                          <a:latin typeface="+mj-lt"/>
                        </a:rPr>
                        <a:t>8.2 BN</a:t>
                      </a:r>
                      <a:endParaRPr lang="en-US" sz="1100" b="0" i="0" u="none" strike="noStrike" dirty="0">
                        <a:solidFill>
                          <a:schemeClr val="tx1"/>
                        </a:solidFill>
                        <a:effectLst/>
                        <a:latin typeface="+mj-lt"/>
                      </a:endParaRP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pPr algn="ctr" fontAlgn="b"/>
                      <a:r>
                        <a:rPr lang="en-US" sz="1100" b="0" i="0" u="none" strike="noStrike" dirty="0">
                          <a:solidFill>
                            <a:schemeClr val="tx1"/>
                          </a:solidFill>
                          <a:effectLst/>
                          <a:latin typeface="Arial"/>
                        </a:rPr>
                        <a:t> </a:t>
                      </a:r>
                      <a:r>
                        <a:rPr lang="en-US" sz="1100" b="0" i="0" u="none" strike="noStrike" dirty="0" smtClean="0">
                          <a:solidFill>
                            <a:schemeClr val="tx1"/>
                          </a:solidFill>
                          <a:effectLst/>
                          <a:latin typeface="Arial"/>
                        </a:rPr>
                        <a:t>$2,832 </a:t>
                      </a: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100" b="0" i="0" u="none" strike="noStrike" dirty="0">
                          <a:effectLst/>
                          <a:latin typeface="Arial"/>
                        </a:rPr>
                        <a:t>34</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CC"/>
                    </a:solidFill>
                  </a:tcPr>
                </a:tc>
                <a:tc>
                  <a:txBody>
                    <a:bodyPr/>
                    <a:lstStyle/>
                    <a:p>
                      <a:pPr algn="ctr" fontAlgn="b"/>
                      <a:r>
                        <a:rPr lang="en-US" sz="1100" b="0" i="0" u="none" strike="noStrike">
                          <a:effectLst/>
                          <a:latin typeface="Arial"/>
                        </a:rPr>
                        <a:t>113</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c>
                  <a:txBody>
                    <a:bodyPr/>
                    <a:lstStyle/>
                    <a:p>
                      <a:pPr algn="ctr" fontAlgn="ctr"/>
                      <a:r>
                        <a:rPr lang="en-US" sz="1100" b="0" i="0" u="none" strike="noStrike" dirty="0" smtClean="0">
                          <a:solidFill>
                            <a:schemeClr val="tx1"/>
                          </a:solidFill>
                          <a:effectLst/>
                          <a:latin typeface="+mj-lt"/>
                        </a:rPr>
                        <a:t>1.9</a:t>
                      </a:r>
                      <a:endParaRPr lang="en-US" sz="1100" b="0" i="0" u="none" strike="noStrike" dirty="0">
                        <a:solidFill>
                          <a:schemeClr val="tx1"/>
                        </a:solidFill>
                        <a:effectLst/>
                        <a:latin typeface="+mj-lt"/>
                      </a:endParaRP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en-US" sz="1100" b="0" i="0" u="none" strike="noStrike" dirty="0">
                          <a:solidFill>
                            <a:schemeClr val="tx1"/>
                          </a:solidFill>
                          <a:effectLst/>
                          <a:latin typeface="+mj-lt"/>
                        </a:rPr>
                        <a:t>9.5%</a:t>
                      </a: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CC"/>
                    </a:solidFill>
                  </a:tcPr>
                </a:tc>
                <a:tc>
                  <a:txBody>
                    <a:bodyPr/>
                    <a:lstStyle/>
                    <a:p>
                      <a:pPr algn="ctr" fontAlgn="ctr"/>
                      <a:r>
                        <a:rPr lang="en-US" sz="1100" b="0" i="0" u="none" strike="noStrike" dirty="0">
                          <a:solidFill>
                            <a:schemeClr val="tx1"/>
                          </a:solidFill>
                          <a:effectLst/>
                          <a:latin typeface="+mj-lt"/>
                        </a:rPr>
                        <a:t>9.8%</a:t>
                      </a: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c>
                  <a:txBody>
                    <a:bodyPr/>
                    <a:lstStyle/>
                    <a:p>
                      <a:pPr algn="ctr" fontAlgn="ctr"/>
                      <a:r>
                        <a:rPr lang="en-US" sz="1100" b="0" i="0" u="none" strike="noStrike" dirty="0">
                          <a:solidFill>
                            <a:schemeClr val="tx1"/>
                          </a:solidFill>
                          <a:effectLst/>
                          <a:latin typeface="+mj-lt"/>
                        </a:rPr>
                        <a:t>9.4%</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pPr algn="ctr" fontAlgn="b"/>
                      <a:r>
                        <a:rPr lang="en-US" sz="1100" b="0" i="0" u="none" strike="noStrike">
                          <a:effectLst/>
                          <a:latin typeface="Arial"/>
                        </a:rPr>
                        <a:t>10.7%</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r>
              <a:tr h="361331">
                <a:tc>
                  <a:txBody>
                    <a:bodyPr/>
                    <a:lstStyle/>
                    <a:p>
                      <a:pPr marL="233363" indent="0" algn="l" fontAlgn="b"/>
                      <a:r>
                        <a:rPr lang="en-US" sz="1100" b="0" i="1" u="none" strike="noStrike" dirty="0" smtClean="0">
                          <a:solidFill>
                            <a:srgbClr val="FF0000"/>
                          </a:solidFill>
                          <a:effectLst/>
                          <a:latin typeface="+mj-lt"/>
                        </a:rPr>
                        <a:t>Eligible</a:t>
                      </a:r>
                      <a:endParaRPr lang="en-US" sz="1100" b="0" i="1" u="none" strike="noStrike" dirty="0">
                        <a:solidFill>
                          <a:srgbClr val="FF0000"/>
                        </a:solidFill>
                        <a:effectLst/>
                        <a:latin typeface="+mj-lt"/>
                      </a:endParaRPr>
                    </a:p>
                  </a:txBody>
                  <a:tcPr marL="22860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100" b="0" i="0" u="none" strike="noStrike" dirty="0">
                          <a:solidFill>
                            <a:schemeClr val="tx1"/>
                          </a:solidFill>
                          <a:effectLst/>
                          <a:latin typeface="+mj-lt"/>
                        </a:rPr>
                        <a:t>$</a:t>
                      </a:r>
                      <a:r>
                        <a:rPr lang="en-US" sz="1100" b="0" i="0" u="none" strike="noStrike" dirty="0" smtClean="0">
                          <a:solidFill>
                            <a:schemeClr val="tx1"/>
                          </a:solidFill>
                          <a:effectLst/>
                          <a:latin typeface="+mj-lt"/>
                        </a:rPr>
                        <a:t>1.3 BN</a:t>
                      </a:r>
                      <a:endParaRPr lang="en-US" sz="1100" b="0" i="0" u="none" strike="noStrike" dirty="0">
                        <a:solidFill>
                          <a:schemeClr val="tx1"/>
                        </a:solidFill>
                        <a:effectLst/>
                        <a:latin typeface="+mj-lt"/>
                      </a:endParaRP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pPr algn="ctr" fontAlgn="b"/>
                      <a:r>
                        <a:rPr lang="en-US" sz="1100" b="0" i="0" u="none" strike="noStrike" dirty="0">
                          <a:solidFill>
                            <a:schemeClr val="tx1"/>
                          </a:solidFill>
                          <a:effectLst/>
                          <a:latin typeface="Arial"/>
                        </a:rPr>
                        <a:t> </a:t>
                      </a:r>
                      <a:r>
                        <a:rPr lang="en-US" sz="1100" b="0" i="0" u="none" strike="noStrike" dirty="0" smtClean="0">
                          <a:solidFill>
                            <a:schemeClr val="tx1"/>
                          </a:solidFill>
                          <a:effectLst/>
                          <a:latin typeface="Arial"/>
                        </a:rPr>
                        <a:t>$187 </a:t>
                      </a: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100" b="0" i="0" u="none" strike="noStrike" dirty="0">
                          <a:effectLst/>
                          <a:latin typeface="Arial"/>
                        </a:rPr>
                        <a:t>2</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CC"/>
                    </a:solidFill>
                  </a:tcPr>
                </a:tc>
                <a:tc>
                  <a:txBody>
                    <a:bodyPr/>
                    <a:lstStyle/>
                    <a:p>
                      <a:pPr algn="ctr" fontAlgn="b"/>
                      <a:r>
                        <a:rPr lang="en-US" sz="1100" b="0" i="0" u="none" strike="noStrike">
                          <a:effectLst/>
                          <a:latin typeface="Arial"/>
                        </a:rPr>
                        <a:t>7</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c>
                  <a:txBody>
                    <a:bodyPr/>
                    <a:lstStyle/>
                    <a:p>
                      <a:pPr algn="ctr" fontAlgn="ctr"/>
                      <a:r>
                        <a:rPr lang="en-US" sz="1100" b="0" i="0" u="none" strike="noStrike" dirty="0" smtClean="0">
                          <a:solidFill>
                            <a:schemeClr val="tx1"/>
                          </a:solidFill>
                          <a:effectLst/>
                          <a:latin typeface="+mj-lt"/>
                        </a:rPr>
                        <a:t>2.1</a:t>
                      </a:r>
                      <a:endParaRPr lang="en-US" sz="1100" b="0" i="0" u="none" strike="noStrike" dirty="0">
                        <a:solidFill>
                          <a:schemeClr val="tx1"/>
                        </a:solidFill>
                        <a:effectLst/>
                        <a:latin typeface="+mj-lt"/>
                      </a:endParaRP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en-US" sz="1100" b="0" i="0" u="none" strike="noStrike" dirty="0">
                          <a:solidFill>
                            <a:schemeClr val="tx1"/>
                          </a:solidFill>
                          <a:effectLst/>
                          <a:latin typeface="+mj-lt"/>
                        </a:rPr>
                        <a:t>2.9%</a:t>
                      </a: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CC"/>
                    </a:solidFill>
                  </a:tcPr>
                </a:tc>
                <a:tc>
                  <a:txBody>
                    <a:bodyPr/>
                    <a:lstStyle/>
                    <a:p>
                      <a:pPr algn="ctr" fontAlgn="ctr"/>
                      <a:r>
                        <a:rPr lang="en-US" sz="1100" b="0" i="0" u="none" strike="noStrike" dirty="0">
                          <a:solidFill>
                            <a:schemeClr val="tx1"/>
                          </a:solidFill>
                          <a:effectLst/>
                          <a:latin typeface="+mj-lt"/>
                        </a:rPr>
                        <a:t>3.0%</a:t>
                      </a: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c>
                  <a:txBody>
                    <a:bodyPr/>
                    <a:lstStyle/>
                    <a:p>
                      <a:pPr algn="ctr" fontAlgn="ctr"/>
                      <a:r>
                        <a:rPr lang="en-US" sz="1100" b="0" i="0" u="none" strike="noStrike" dirty="0">
                          <a:solidFill>
                            <a:schemeClr val="tx1"/>
                          </a:solidFill>
                          <a:effectLst/>
                          <a:latin typeface="+mj-lt"/>
                        </a:rPr>
                        <a:t>2.9%</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pPr algn="ctr" fontAlgn="b"/>
                      <a:r>
                        <a:rPr lang="en-US" sz="1100" b="0" i="0" u="none" strike="noStrike">
                          <a:effectLst/>
                          <a:latin typeface="Arial"/>
                        </a:rPr>
                        <a:t>3.5%</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r>
              <a:tr h="361331">
                <a:tc>
                  <a:txBody>
                    <a:bodyPr/>
                    <a:lstStyle/>
                    <a:p>
                      <a:pPr marL="233363" indent="0" algn="l" fontAlgn="b"/>
                      <a:r>
                        <a:rPr lang="en-US" sz="1100" b="0" i="1" u="none" strike="noStrike" dirty="0" smtClean="0">
                          <a:solidFill>
                            <a:srgbClr val="FF0000"/>
                          </a:solidFill>
                          <a:effectLst/>
                          <a:latin typeface="+mj-lt"/>
                        </a:rPr>
                        <a:t>Ineligible</a:t>
                      </a:r>
                      <a:endParaRPr lang="en-US" sz="1100" b="0" i="1" u="none" strike="noStrike" dirty="0">
                        <a:solidFill>
                          <a:srgbClr val="FF0000"/>
                        </a:solidFill>
                        <a:effectLst/>
                        <a:latin typeface="+mj-lt"/>
                      </a:endParaRPr>
                    </a:p>
                  </a:txBody>
                  <a:tcPr marL="22860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100" b="0" i="0" u="none" strike="noStrike" dirty="0">
                          <a:solidFill>
                            <a:schemeClr val="tx1"/>
                          </a:solidFill>
                          <a:effectLst/>
                          <a:latin typeface="+mj-lt"/>
                        </a:rPr>
                        <a:t>$</a:t>
                      </a:r>
                      <a:r>
                        <a:rPr lang="en-US" sz="1100" b="0" i="0" u="none" strike="noStrike" dirty="0" smtClean="0">
                          <a:solidFill>
                            <a:schemeClr val="tx1"/>
                          </a:solidFill>
                          <a:effectLst/>
                          <a:latin typeface="+mj-lt"/>
                        </a:rPr>
                        <a:t>6.9 BN</a:t>
                      </a:r>
                      <a:endParaRPr lang="en-US" sz="1100" b="0" i="0" u="none" strike="noStrike" dirty="0">
                        <a:solidFill>
                          <a:schemeClr val="tx1"/>
                        </a:solidFill>
                        <a:effectLst/>
                        <a:latin typeface="+mj-lt"/>
                      </a:endParaRP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pPr algn="ctr" fontAlgn="b"/>
                      <a:r>
                        <a:rPr lang="en-US" sz="1100" b="0" i="0" u="none" strike="noStrike" dirty="0">
                          <a:solidFill>
                            <a:schemeClr val="tx1"/>
                          </a:solidFill>
                          <a:effectLst/>
                          <a:latin typeface="Arial"/>
                        </a:rPr>
                        <a:t> </a:t>
                      </a:r>
                      <a:r>
                        <a:rPr lang="en-US" sz="1100" b="0" i="0" u="none" strike="noStrike" dirty="0" smtClean="0">
                          <a:solidFill>
                            <a:schemeClr val="tx1"/>
                          </a:solidFill>
                          <a:effectLst/>
                          <a:latin typeface="Arial"/>
                        </a:rPr>
                        <a:t>$2,645 </a:t>
                      </a: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100" b="0" i="0" u="none" strike="noStrike" dirty="0">
                          <a:effectLst/>
                          <a:latin typeface="Arial"/>
                        </a:rPr>
                        <a:t>32</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CC"/>
                    </a:solidFill>
                  </a:tcPr>
                </a:tc>
                <a:tc>
                  <a:txBody>
                    <a:bodyPr/>
                    <a:lstStyle/>
                    <a:p>
                      <a:pPr algn="ctr" fontAlgn="b"/>
                      <a:r>
                        <a:rPr lang="en-US" sz="1100" b="0" i="0" u="none" strike="noStrike">
                          <a:effectLst/>
                          <a:latin typeface="Arial"/>
                        </a:rPr>
                        <a:t>106</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c>
                  <a:txBody>
                    <a:bodyPr/>
                    <a:lstStyle/>
                    <a:p>
                      <a:pPr algn="ctr" fontAlgn="ctr"/>
                      <a:r>
                        <a:rPr lang="en-US" sz="1100" b="0" i="0" u="none" strike="noStrike" dirty="0" smtClean="0">
                          <a:solidFill>
                            <a:schemeClr val="tx1"/>
                          </a:solidFill>
                          <a:effectLst/>
                          <a:latin typeface="+mj-lt"/>
                        </a:rPr>
                        <a:t>2</a:t>
                      </a:r>
                      <a:endParaRPr lang="en-US" sz="1100" b="0" i="0" u="none" strike="noStrike" dirty="0">
                        <a:solidFill>
                          <a:schemeClr val="tx1"/>
                        </a:solidFill>
                        <a:effectLst/>
                        <a:latin typeface="+mj-lt"/>
                      </a:endParaRP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en-US" sz="1100" b="0" i="0" u="none" strike="noStrike" dirty="0">
                          <a:solidFill>
                            <a:schemeClr val="tx1"/>
                          </a:solidFill>
                          <a:effectLst/>
                          <a:latin typeface="+mj-lt"/>
                        </a:rPr>
                        <a:t>10.6%</a:t>
                      </a: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CC"/>
                    </a:solidFill>
                  </a:tcPr>
                </a:tc>
                <a:tc>
                  <a:txBody>
                    <a:bodyPr/>
                    <a:lstStyle/>
                    <a:p>
                      <a:pPr algn="ctr" fontAlgn="ctr"/>
                      <a:r>
                        <a:rPr lang="en-US" sz="1100" b="0" i="0" u="none" strike="noStrike" dirty="0">
                          <a:solidFill>
                            <a:schemeClr val="tx1"/>
                          </a:solidFill>
                          <a:effectLst/>
                          <a:latin typeface="+mj-lt"/>
                        </a:rPr>
                        <a:t>10.9%</a:t>
                      </a: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c>
                  <a:txBody>
                    <a:bodyPr/>
                    <a:lstStyle/>
                    <a:p>
                      <a:pPr algn="ctr" fontAlgn="ctr"/>
                      <a:r>
                        <a:rPr lang="en-US" sz="1100" b="0" i="0" u="none" strike="noStrike" dirty="0">
                          <a:solidFill>
                            <a:schemeClr val="tx1"/>
                          </a:solidFill>
                          <a:effectLst/>
                          <a:latin typeface="+mj-lt"/>
                        </a:rPr>
                        <a:t>10.5%</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pPr algn="ctr" fontAlgn="b"/>
                      <a:r>
                        <a:rPr lang="en-US" sz="1100" b="0" i="0" u="none" strike="noStrike">
                          <a:effectLst/>
                          <a:latin typeface="Arial"/>
                        </a:rPr>
                        <a:t>12.0%</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r>
              <a:tr h="361331">
                <a:tc>
                  <a:txBody>
                    <a:bodyPr/>
                    <a:lstStyle/>
                    <a:p>
                      <a:pPr marL="0" indent="0" algn="l" fontAlgn="b"/>
                      <a:r>
                        <a:rPr lang="en-US" sz="1100" b="0" i="1" u="none" strike="noStrike" dirty="0" smtClean="0">
                          <a:solidFill>
                            <a:srgbClr val="FF0000"/>
                          </a:solidFill>
                          <a:effectLst/>
                          <a:latin typeface="+mj-lt"/>
                        </a:rPr>
                        <a:t>Other</a:t>
                      </a:r>
                      <a:endParaRPr lang="en-US" sz="1100" b="0" i="1" u="none" strike="noStrike" dirty="0">
                        <a:solidFill>
                          <a:srgbClr val="FF0000"/>
                        </a:solidFill>
                        <a:effectLst/>
                        <a:latin typeface="+mj-lt"/>
                      </a:endParaRPr>
                    </a:p>
                  </a:txBody>
                  <a:tcPr marL="22860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100" b="0" i="0" u="none" strike="noStrike" dirty="0">
                          <a:solidFill>
                            <a:schemeClr val="tx1"/>
                          </a:solidFill>
                          <a:effectLst/>
                          <a:latin typeface="+mj-lt"/>
                        </a:rPr>
                        <a:t>$</a:t>
                      </a:r>
                      <a:r>
                        <a:rPr lang="en-US" sz="1100" b="0" i="0" u="none" strike="noStrike" dirty="0" smtClean="0">
                          <a:solidFill>
                            <a:schemeClr val="tx1"/>
                          </a:solidFill>
                          <a:effectLst/>
                          <a:latin typeface="+mj-lt"/>
                        </a:rPr>
                        <a:t>1.4 BN</a:t>
                      </a:r>
                      <a:endParaRPr lang="en-US" sz="1100" b="0" i="0" u="none" strike="noStrike" dirty="0">
                        <a:solidFill>
                          <a:schemeClr val="tx1"/>
                        </a:solidFill>
                        <a:effectLst/>
                        <a:latin typeface="+mj-lt"/>
                      </a:endParaRP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pPr algn="ctr" fontAlgn="b"/>
                      <a:r>
                        <a:rPr lang="en-US" sz="1100" b="0" i="0" u="none" strike="noStrike" dirty="0">
                          <a:solidFill>
                            <a:schemeClr val="tx1"/>
                          </a:solidFill>
                          <a:effectLst/>
                          <a:latin typeface="Arial"/>
                        </a:rPr>
                        <a:t> </a:t>
                      </a:r>
                      <a:r>
                        <a:rPr lang="en-US" sz="1100" b="0" i="0" u="none" strike="noStrike" dirty="0" smtClean="0">
                          <a:solidFill>
                            <a:schemeClr val="tx1"/>
                          </a:solidFill>
                          <a:effectLst/>
                          <a:latin typeface="Arial"/>
                        </a:rPr>
                        <a:t>$119 </a:t>
                      </a: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100" b="0" i="0" u="none" strike="noStrike" dirty="0">
                          <a:effectLst/>
                          <a:latin typeface="Arial"/>
                        </a:rPr>
                        <a:t>1</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CC"/>
                    </a:solidFill>
                  </a:tcPr>
                </a:tc>
                <a:tc>
                  <a:txBody>
                    <a:bodyPr/>
                    <a:lstStyle/>
                    <a:p>
                      <a:pPr algn="ctr" fontAlgn="b"/>
                      <a:r>
                        <a:rPr lang="en-US" sz="1100" b="0" i="0" u="none" strike="noStrike" dirty="0">
                          <a:effectLst/>
                          <a:latin typeface="Arial"/>
                        </a:rPr>
                        <a:t>5</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c>
                  <a:txBody>
                    <a:bodyPr/>
                    <a:lstStyle/>
                    <a:p>
                      <a:pPr algn="ctr" fontAlgn="ctr"/>
                      <a:r>
                        <a:rPr lang="en-US" sz="1100" b="0" i="0" u="none" strike="noStrike" dirty="0" smtClean="0">
                          <a:solidFill>
                            <a:schemeClr val="tx1"/>
                          </a:solidFill>
                          <a:effectLst/>
                          <a:latin typeface="+mj-lt"/>
                        </a:rPr>
                        <a:t>1.9</a:t>
                      </a:r>
                      <a:endParaRPr lang="en-US" sz="1100" b="0" i="0" u="none" strike="noStrike" dirty="0">
                        <a:solidFill>
                          <a:schemeClr val="tx1"/>
                        </a:solidFill>
                        <a:effectLst/>
                        <a:latin typeface="+mj-lt"/>
                      </a:endParaRP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en-US" sz="1100" b="0" i="0" u="none" strike="noStrike" dirty="0">
                          <a:solidFill>
                            <a:schemeClr val="tx1"/>
                          </a:solidFill>
                          <a:effectLst/>
                          <a:latin typeface="+mj-lt"/>
                        </a:rPr>
                        <a:t>2.8%</a:t>
                      </a: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CC"/>
                    </a:solidFill>
                  </a:tcPr>
                </a:tc>
                <a:tc>
                  <a:txBody>
                    <a:bodyPr/>
                    <a:lstStyle/>
                    <a:p>
                      <a:pPr algn="ctr" fontAlgn="ctr"/>
                      <a:r>
                        <a:rPr lang="en-US" sz="1100" b="0" i="0" u="none" strike="noStrike" dirty="0">
                          <a:solidFill>
                            <a:schemeClr val="tx1"/>
                          </a:solidFill>
                          <a:effectLst/>
                          <a:latin typeface="+mj-lt"/>
                        </a:rPr>
                        <a:t>2.9%</a:t>
                      </a: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c>
                  <a:txBody>
                    <a:bodyPr/>
                    <a:lstStyle/>
                    <a:p>
                      <a:pPr algn="ctr" fontAlgn="ctr"/>
                      <a:r>
                        <a:rPr lang="en-US" sz="1100" b="0" i="0" u="none" strike="noStrike" dirty="0">
                          <a:solidFill>
                            <a:schemeClr val="tx1"/>
                          </a:solidFill>
                          <a:effectLst/>
                          <a:latin typeface="+mj-lt"/>
                        </a:rPr>
                        <a:t>2.8%</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pPr algn="ctr" fontAlgn="b"/>
                      <a:r>
                        <a:rPr lang="en-US" sz="1100" b="0" i="0" u="none" strike="noStrike" dirty="0">
                          <a:effectLst/>
                          <a:latin typeface="Arial"/>
                        </a:rPr>
                        <a:t>2.9%</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r>
              <a:tr h="361331">
                <a:tc>
                  <a:txBody>
                    <a:bodyPr/>
                    <a:lstStyle/>
                    <a:p>
                      <a:pPr marL="0" indent="0" algn="l" defTabSz="914400" rtl="0" eaLnBrk="1" latinLnBrk="0" hangingPunct="1"/>
                      <a:r>
                        <a:rPr lang="en-US" sz="1100" b="1" kern="1200" dirty="0" smtClean="0">
                          <a:solidFill>
                            <a:srgbClr val="FF0000"/>
                          </a:solidFill>
                          <a:latin typeface="+mj-lt"/>
                          <a:ea typeface="+mn-ea"/>
                          <a:cs typeface="Arial" panose="020B0604020202020204" pitchFamily="34" charset="0"/>
                        </a:rPr>
                        <a:t>Unsecured</a:t>
                      </a:r>
                      <a:endParaRPr lang="en-US" sz="1100" b="1" kern="1200" dirty="0">
                        <a:solidFill>
                          <a:srgbClr val="FF0000"/>
                        </a:solidFill>
                        <a:latin typeface="+mj-lt"/>
                        <a:ea typeface="+mn-ea"/>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100" b="1" i="0" u="none" strike="noStrike" dirty="0" smtClean="0">
                          <a:solidFill>
                            <a:schemeClr val="tx1"/>
                          </a:solidFill>
                          <a:effectLst/>
                          <a:latin typeface="+mj-lt"/>
                        </a:rPr>
                        <a:t>$1.3</a:t>
                      </a:r>
                      <a:r>
                        <a:rPr lang="en-US" sz="1100" b="1" i="0" u="none" strike="noStrike" baseline="0" dirty="0" smtClean="0">
                          <a:solidFill>
                            <a:schemeClr val="tx1"/>
                          </a:solidFill>
                          <a:effectLst/>
                          <a:latin typeface="+mj-lt"/>
                        </a:rPr>
                        <a:t> </a:t>
                      </a:r>
                      <a:r>
                        <a:rPr lang="en-US" sz="1100" b="1" i="0" u="none" strike="noStrike" dirty="0" smtClean="0">
                          <a:solidFill>
                            <a:schemeClr val="tx1"/>
                          </a:solidFill>
                          <a:effectLst/>
                          <a:latin typeface="+mj-lt"/>
                        </a:rPr>
                        <a:t>BN</a:t>
                      </a:r>
                      <a:endParaRPr lang="en-US" sz="1100" b="1" i="0" u="none" strike="noStrike" dirty="0">
                        <a:solidFill>
                          <a:schemeClr val="tx1"/>
                        </a:solidFill>
                        <a:effectLst/>
                        <a:latin typeface="+mj-lt"/>
                      </a:endParaRP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pPr algn="ctr" fontAlgn="b"/>
                      <a:r>
                        <a:rPr lang="en-US" sz="1100" b="1" i="0" u="none" strike="noStrike" dirty="0">
                          <a:solidFill>
                            <a:srgbClr val="000000"/>
                          </a:solidFill>
                          <a:effectLst/>
                          <a:latin typeface="Arial"/>
                        </a:rPr>
                        <a:t> </a:t>
                      </a:r>
                      <a:r>
                        <a:rPr lang="en-US" sz="1100" b="1" i="0" u="none" strike="noStrike" dirty="0" smtClean="0">
                          <a:solidFill>
                            <a:srgbClr val="000000"/>
                          </a:solidFill>
                          <a:effectLst/>
                          <a:latin typeface="Arial"/>
                        </a:rPr>
                        <a:t>$849 </a:t>
                      </a:r>
                      <a:endParaRPr lang="en-US" sz="1100" b="1" i="0" u="none" strike="noStrike" dirty="0">
                        <a:solidFill>
                          <a:srgbClr val="000000"/>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100" b="1" i="0" u="none" strike="noStrike" dirty="0">
                          <a:solidFill>
                            <a:schemeClr val="tx1"/>
                          </a:solidFill>
                          <a:effectLst/>
                          <a:latin typeface="Arial"/>
                        </a:rPr>
                        <a:t>10</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CC"/>
                    </a:solidFill>
                  </a:tcPr>
                </a:tc>
                <a:tc>
                  <a:txBody>
                    <a:bodyPr/>
                    <a:lstStyle/>
                    <a:p>
                      <a:pPr algn="ctr" fontAlgn="b"/>
                      <a:r>
                        <a:rPr lang="en-US" sz="1100" b="1" i="0" u="none" strike="noStrike" dirty="0">
                          <a:solidFill>
                            <a:schemeClr val="tx1"/>
                          </a:solidFill>
                          <a:effectLst/>
                          <a:latin typeface="Arial"/>
                        </a:rPr>
                        <a:t>34</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c>
                  <a:txBody>
                    <a:bodyPr/>
                    <a:lstStyle/>
                    <a:p>
                      <a:pPr algn="ctr" fontAlgn="ctr"/>
                      <a:r>
                        <a:rPr lang="en-US" sz="1100" b="1" i="0" u="none" strike="noStrike" dirty="0" smtClean="0">
                          <a:solidFill>
                            <a:schemeClr val="tx1"/>
                          </a:solidFill>
                          <a:effectLst/>
                          <a:latin typeface="+mj-lt"/>
                        </a:rPr>
                        <a:t>1.1</a:t>
                      </a:r>
                      <a:endParaRPr lang="en-US" sz="1100" b="1" i="0" u="none" strike="noStrike" dirty="0">
                        <a:solidFill>
                          <a:schemeClr val="tx1"/>
                        </a:solidFill>
                        <a:effectLst/>
                        <a:latin typeface="+mj-lt"/>
                      </a:endParaRP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en-US" sz="1100" b="1" i="0" u="none" strike="noStrike" dirty="0" smtClean="0">
                          <a:solidFill>
                            <a:schemeClr val="tx1"/>
                          </a:solidFill>
                          <a:effectLst/>
                          <a:latin typeface="+mj-lt"/>
                        </a:rPr>
                        <a:t>31.3</a:t>
                      </a:r>
                      <a:r>
                        <a:rPr lang="en-US" sz="1100" b="1" i="0" u="none" strike="noStrike" dirty="0">
                          <a:solidFill>
                            <a:schemeClr val="tx1"/>
                          </a:solidFill>
                          <a:effectLst/>
                          <a:latin typeface="+mj-lt"/>
                        </a:rPr>
                        <a:t>%</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CC"/>
                    </a:solidFill>
                  </a:tcPr>
                </a:tc>
                <a:tc>
                  <a:txBody>
                    <a:bodyPr/>
                    <a:lstStyle/>
                    <a:p>
                      <a:pPr algn="ctr" fontAlgn="ctr"/>
                      <a:r>
                        <a:rPr lang="en-US" sz="1100" b="1" i="0" u="none" strike="noStrike" dirty="0" smtClean="0">
                          <a:solidFill>
                            <a:schemeClr val="tx1"/>
                          </a:solidFill>
                          <a:effectLst/>
                          <a:latin typeface="+mj-lt"/>
                        </a:rPr>
                        <a:t>32.1</a:t>
                      </a:r>
                      <a:r>
                        <a:rPr lang="en-US" sz="1100" b="1" i="0" u="none" strike="noStrike" dirty="0">
                          <a:solidFill>
                            <a:schemeClr val="tx1"/>
                          </a:solidFill>
                          <a:effectLst/>
                          <a:latin typeface="+mj-lt"/>
                        </a:rPr>
                        <a:t>%</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c>
                  <a:txBody>
                    <a:bodyPr/>
                    <a:lstStyle/>
                    <a:p>
                      <a:pPr algn="ctr" fontAlgn="ctr"/>
                      <a:r>
                        <a:rPr lang="en-US" sz="1100" b="1" i="0" u="none" strike="noStrike" dirty="0">
                          <a:solidFill>
                            <a:schemeClr val="tx1"/>
                          </a:solidFill>
                          <a:effectLst/>
                          <a:latin typeface="+mj-lt"/>
                        </a:rPr>
                        <a:t>30.9%</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pPr algn="ctr" fontAlgn="b"/>
                      <a:r>
                        <a:rPr lang="en-US" sz="1100" b="1" i="0" u="none" strike="noStrike" dirty="0">
                          <a:solidFill>
                            <a:schemeClr val="tx1"/>
                          </a:solidFill>
                          <a:effectLst/>
                          <a:latin typeface="Arial"/>
                        </a:rPr>
                        <a:t>39.3%</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r>
            </a:tbl>
          </a:graphicData>
        </a:graphic>
      </p:graphicFrame>
      <p:sp>
        <p:nvSpPr>
          <p:cNvPr id="6" name="TextBox 5"/>
          <p:cNvSpPr txBox="1"/>
          <p:nvPr/>
        </p:nvSpPr>
        <p:spPr>
          <a:xfrm>
            <a:off x="305483" y="19889"/>
            <a:ext cx="8928633" cy="621709"/>
          </a:xfrm>
          <a:prstGeom prst="rect">
            <a:avLst/>
          </a:prstGeom>
          <a:noFill/>
        </p:spPr>
        <p:txBody>
          <a:bodyPr wrap="square" rtlCol="0">
            <a:spAutoFit/>
          </a:bodyPr>
          <a:lstStyle/>
          <a:p>
            <a:pPr lvl="0" algn="l"/>
            <a:r>
              <a:rPr lang="en-GB" altLang="zh-CN" sz="2000" b="1" kern="0" dirty="0">
                <a:solidFill>
                  <a:srgbClr val="000000"/>
                </a:solidFill>
                <a:ea typeface="SimSun" pitchFamily="2" charset="-122"/>
              </a:rPr>
              <a:t>Calculate CCAR-based </a:t>
            </a:r>
            <a:r>
              <a:rPr lang="en-GB" altLang="zh-CN" sz="2000" b="1" kern="0" dirty="0" smtClean="0">
                <a:solidFill>
                  <a:srgbClr val="000000"/>
                </a:solidFill>
                <a:ea typeface="SimSun" pitchFamily="2" charset="-122"/>
              </a:rPr>
              <a:t>NCO limit</a:t>
            </a:r>
            <a:endParaRPr lang="en-US" sz="2000" b="1" dirty="0" smtClean="0"/>
          </a:p>
          <a:p>
            <a:pPr algn="l"/>
            <a:r>
              <a:rPr lang="en-US" sz="2000" b="1" dirty="0" smtClean="0">
                <a:solidFill>
                  <a:srgbClr val="FF0000"/>
                </a:solidFill>
              </a:rPr>
              <a:t>Range of NCO </a:t>
            </a:r>
            <a:r>
              <a:rPr lang="en-US" sz="2000" b="1" dirty="0" smtClean="0">
                <a:solidFill>
                  <a:srgbClr val="FF0000"/>
                </a:solidFill>
              </a:rPr>
              <a:t>anchors</a:t>
            </a:r>
            <a:endParaRPr lang="en-US" sz="2000" dirty="0">
              <a:solidFill>
                <a:srgbClr val="FF0000"/>
              </a:solidFill>
            </a:endParaRPr>
          </a:p>
        </p:txBody>
      </p:sp>
      <p:sp>
        <p:nvSpPr>
          <p:cNvPr id="45" name="Rectangle 44"/>
          <p:cNvSpPr/>
          <p:nvPr/>
        </p:nvSpPr>
        <p:spPr>
          <a:xfrm>
            <a:off x="457993" y="1256365"/>
            <a:ext cx="4423570" cy="462947"/>
          </a:xfrm>
          <a:prstGeom prst="rect">
            <a:avLst/>
          </a:prstGeom>
        </p:spPr>
        <p:txBody>
          <a:bodyPr wrap="square">
            <a:spAutoFit/>
          </a:bodyPr>
          <a:lstStyle/>
          <a:p>
            <a:pPr algn="l"/>
            <a:r>
              <a:rPr lang="en-GB" sz="1400" b="1" dirty="0" smtClean="0">
                <a:solidFill>
                  <a:srgbClr val="FF0000"/>
                </a:solidFill>
                <a:latin typeface="Arial" panose="020B0604020202020204" pitchFamily="34" charset="0"/>
                <a:cs typeface="Arial" panose="020B0604020202020204" pitchFamily="34" charset="0"/>
              </a:rPr>
              <a:t>Range of stress scalars and NCO limits</a:t>
            </a:r>
          </a:p>
          <a:p>
            <a:pPr algn="l"/>
            <a:r>
              <a:rPr lang="en-GB" sz="1400" dirty="0" smtClean="0">
                <a:solidFill>
                  <a:srgbClr val="FF0000"/>
                </a:solidFill>
                <a:latin typeface="Arial" panose="020B0604020202020204" pitchFamily="34" charset="0"/>
                <a:cs typeface="Arial" panose="020B0604020202020204" pitchFamily="34" charset="0"/>
              </a:rPr>
              <a:t>Anchoring on CCAR 2016</a:t>
            </a:r>
            <a:endParaRPr lang="en-GB" sz="1400" dirty="0">
              <a:solidFill>
                <a:srgbClr val="FF0000"/>
              </a:solidFill>
              <a:latin typeface="Arial" panose="020B0604020202020204" pitchFamily="34" charset="0"/>
              <a:cs typeface="Arial" panose="020B0604020202020204" pitchFamily="34" charset="0"/>
            </a:endParaRPr>
          </a:p>
        </p:txBody>
      </p:sp>
      <p:sp>
        <p:nvSpPr>
          <p:cNvPr id="19" name="AutoShape 152"/>
          <p:cNvSpPr>
            <a:spLocks noChangeArrowheads="1"/>
          </p:cNvSpPr>
          <p:nvPr/>
        </p:nvSpPr>
        <p:spPr bwMode="gray">
          <a:xfrm>
            <a:off x="7836072" y="19889"/>
            <a:ext cx="457200" cy="365760"/>
          </a:xfrm>
          <a:prstGeom prst="chevron">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accent4"/>
                </a:solidFill>
                <a:latin typeface="+mn-lt"/>
              </a:rPr>
              <a:t>2</a:t>
            </a:r>
          </a:p>
        </p:txBody>
      </p:sp>
      <p:sp>
        <p:nvSpPr>
          <p:cNvPr id="20" name="AutoShape 155"/>
          <p:cNvSpPr>
            <a:spLocks noChangeArrowheads="1"/>
          </p:cNvSpPr>
          <p:nvPr/>
        </p:nvSpPr>
        <p:spPr bwMode="gray">
          <a:xfrm>
            <a:off x="8665351" y="19889"/>
            <a:ext cx="457200" cy="365760"/>
          </a:xfrm>
          <a:prstGeom prst="chevron">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smtClean="0">
                <a:solidFill>
                  <a:schemeClr val="accent4"/>
                </a:solidFill>
                <a:latin typeface="+mn-lt"/>
              </a:rPr>
              <a:t>4</a:t>
            </a:r>
            <a:endParaRPr lang="en-GB" altLang="zh-CN" sz="2400" b="1" dirty="0">
              <a:solidFill>
                <a:schemeClr val="accent4"/>
              </a:solidFill>
              <a:latin typeface="+mn-lt"/>
            </a:endParaRPr>
          </a:p>
        </p:txBody>
      </p:sp>
      <p:sp>
        <p:nvSpPr>
          <p:cNvPr id="21" name="AutoShape 156"/>
          <p:cNvSpPr>
            <a:spLocks noChangeArrowheads="1"/>
          </p:cNvSpPr>
          <p:nvPr/>
        </p:nvSpPr>
        <p:spPr bwMode="gray">
          <a:xfrm>
            <a:off x="8250711" y="19889"/>
            <a:ext cx="457200" cy="365760"/>
          </a:xfrm>
          <a:prstGeom prst="chevron">
            <a:avLst>
              <a:gd name="adj" fmla="val 20574"/>
            </a:avLst>
          </a:prstGeom>
          <a:solidFill>
            <a:srgbClr val="FF0000"/>
          </a:solidFill>
          <a:ln w="9525" algn="ctr">
            <a:solidFill>
              <a:srgbClr val="FF0000"/>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bg1"/>
                </a:solidFill>
                <a:latin typeface="+mn-lt"/>
              </a:rPr>
              <a:t>3</a:t>
            </a:r>
          </a:p>
        </p:txBody>
      </p:sp>
      <p:sp>
        <p:nvSpPr>
          <p:cNvPr id="22" name="AutoShape 157"/>
          <p:cNvSpPr>
            <a:spLocks noChangeArrowheads="1"/>
          </p:cNvSpPr>
          <p:nvPr/>
        </p:nvSpPr>
        <p:spPr bwMode="gray">
          <a:xfrm>
            <a:off x="7421433" y="19889"/>
            <a:ext cx="457200" cy="365760"/>
          </a:xfrm>
          <a:prstGeom prst="homePlate">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accent4"/>
                </a:solidFill>
                <a:latin typeface="+mn-lt"/>
              </a:rPr>
              <a:t>1</a:t>
            </a:r>
          </a:p>
        </p:txBody>
      </p:sp>
      <p:sp>
        <p:nvSpPr>
          <p:cNvPr id="13" name="Footnote"/>
          <p:cNvSpPr/>
          <p:nvPr/>
        </p:nvSpPr>
        <p:spPr>
          <a:xfrm>
            <a:off x="457200" y="6605875"/>
            <a:ext cx="86868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lnSpc>
                <a:spcPct val="100000"/>
              </a:lnSpc>
              <a:spcBef>
                <a:spcPts val="0"/>
              </a:spcBef>
              <a:spcAft>
                <a:spcPts val="0"/>
              </a:spcAft>
            </a:pPr>
            <a:r>
              <a:rPr lang="en-GB" sz="800" dirty="0" smtClean="0">
                <a:solidFill>
                  <a:schemeClr val="tx1"/>
                </a:solidFill>
                <a:latin typeface="+mj-lt"/>
                <a:sym typeface="+mn-lt"/>
              </a:rPr>
              <a:t>Source: </a:t>
            </a:r>
            <a:r>
              <a:rPr lang="en-US" sz="800" dirty="0" smtClean="0">
                <a:latin typeface="+mj-lt"/>
                <a:sym typeface="+mn-lt"/>
              </a:rPr>
              <a:t>CCAR 2016 results</a:t>
            </a:r>
          </a:p>
        </p:txBody>
      </p:sp>
      <p:sp>
        <p:nvSpPr>
          <p:cNvPr id="14" name="Rectangular Callout 13"/>
          <p:cNvSpPr/>
          <p:nvPr/>
        </p:nvSpPr>
        <p:spPr>
          <a:xfrm>
            <a:off x="1324227" y="1719312"/>
            <a:ext cx="2452125" cy="336685"/>
          </a:xfrm>
          <a:prstGeom prst="wedgeRectCallout">
            <a:avLst>
              <a:gd name="adj1" fmla="val -33424"/>
              <a:gd name="adj2" fmla="val 108353"/>
            </a:avLst>
          </a:prstGeom>
          <a:solidFill>
            <a:schemeClr val="accent3">
              <a:lumMod val="20000"/>
              <a:lumOff val="80000"/>
            </a:schemeClr>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2009" tIns="72009" rIns="72009" bIns="72009" rtlCol="0" anchor="ctr">
            <a:noAutofit/>
          </a:bodyPr>
          <a:lstStyle/>
          <a:p>
            <a:pPr algn="ctr">
              <a:lnSpc>
                <a:spcPct val="100000"/>
              </a:lnSpc>
            </a:pPr>
            <a:r>
              <a:rPr lang="en-GB" dirty="0" smtClean="0">
                <a:solidFill>
                  <a:schemeClr val="tx1"/>
                </a:solidFill>
                <a:latin typeface="Arial"/>
                <a:sym typeface="Arial"/>
              </a:rPr>
              <a:t>Portfolio NCO limits calculated as weighted average of sub-portfolios</a:t>
            </a:r>
          </a:p>
        </p:txBody>
      </p:sp>
    </p:spTree>
    <p:extLst>
      <p:ext uri="{BB962C8B-B14F-4D97-AF65-F5344CB8AC3E}">
        <p14:creationId xmlns:p14="http://schemas.microsoft.com/office/powerpoint/2010/main" val="3207223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49594716"/>
              </p:ext>
            </p:extLst>
          </p:nvPr>
        </p:nvGraphicFramePr>
        <p:xfrm>
          <a:off x="457199" y="1411001"/>
          <a:ext cx="8716965" cy="2810330"/>
        </p:xfrm>
        <a:graphic>
          <a:graphicData uri="http://schemas.openxmlformats.org/drawingml/2006/table">
            <a:tbl>
              <a:tblPr firstRow="1" bandRow="1"/>
              <a:tblGrid>
                <a:gridCol w="1116535"/>
                <a:gridCol w="953445"/>
                <a:gridCol w="1103991"/>
                <a:gridCol w="908759"/>
                <a:gridCol w="908759"/>
                <a:gridCol w="908759"/>
                <a:gridCol w="908759"/>
                <a:gridCol w="953979"/>
                <a:gridCol w="953979"/>
              </a:tblGrid>
              <a:tr h="281033">
                <a:tc>
                  <a:txBody>
                    <a:bodyPr/>
                    <a:lstStyle/>
                    <a:p>
                      <a:endParaRPr lang="en-US" sz="1200" b="1" dirty="0">
                        <a:solidFill>
                          <a:srgbClr val="FF0000"/>
                        </a:solidFill>
                        <a:latin typeface="+mj-lt"/>
                        <a:cs typeface="Arial" panose="020B0604020202020204" pitchFamily="34" charset="0"/>
                      </a:endParaRPr>
                    </a:p>
                  </a:txBody>
                  <a:tcPr marL="48014" marR="48014"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gridSpan="2">
                  <a:txBody>
                    <a:bodyPr/>
                    <a:lstStyle/>
                    <a:p>
                      <a:pPr algn="ctr"/>
                      <a:r>
                        <a:rPr lang="en-US" sz="1200" b="1" dirty="0" smtClean="0">
                          <a:solidFill>
                            <a:srgbClr val="FF0000"/>
                          </a:solidFill>
                          <a:latin typeface="+mj-lt"/>
                          <a:cs typeface="Arial" panose="020B0604020202020204" pitchFamily="34" charset="0"/>
                        </a:rPr>
                        <a:t>CCAR</a:t>
                      </a:r>
                      <a:r>
                        <a:rPr lang="en-US" sz="1200" b="1" baseline="0" dirty="0" smtClean="0">
                          <a:solidFill>
                            <a:srgbClr val="FF0000"/>
                          </a:solidFill>
                          <a:latin typeface="+mj-lt"/>
                          <a:cs typeface="Arial" panose="020B0604020202020204" pitchFamily="34" charset="0"/>
                        </a:rPr>
                        <a:t> scalars</a:t>
                      </a:r>
                      <a:endParaRPr lang="en-US" sz="1200" b="1" dirty="0">
                        <a:solidFill>
                          <a:srgbClr val="FF0000"/>
                        </a:solidFill>
                        <a:latin typeface="+mj-lt"/>
                        <a:cs typeface="Arial" panose="020B0604020202020204" pitchFamily="34" charset="0"/>
                      </a:endParaRPr>
                    </a:p>
                  </a:txBody>
                  <a:tcPr marL="48014" marR="480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hMerge="1">
                  <a:txBody>
                    <a:bodyPr/>
                    <a:lstStyle/>
                    <a:p>
                      <a:endParaRPr lang="en-US" sz="1100" b="1" dirty="0">
                        <a:solidFill>
                          <a:srgbClr val="FF0000"/>
                        </a:solidFill>
                        <a:latin typeface="+mj-lt"/>
                        <a:cs typeface="Arial" panose="020B0604020202020204" pitchFamily="34" charset="0"/>
                      </a:endParaRPr>
                    </a:p>
                  </a:txBody>
                  <a:tcPr marL="48014" marR="480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gridSpan="2">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i="0" u="none" strike="noStrike" baseline="0" dirty="0" smtClean="0">
                          <a:solidFill>
                            <a:srgbClr val="FF0000"/>
                          </a:solidFill>
                          <a:effectLst/>
                          <a:latin typeface="+mj-lt"/>
                        </a:rPr>
                        <a:t>Anchors w/ </a:t>
                      </a:r>
                      <a:r>
                        <a:rPr lang="en-US" sz="1200" b="1" kern="1200" dirty="0" smtClean="0">
                          <a:solidFill>
                            <a:srgbClr val="FF0000"/>
                          </a:solidFill>
                          <a:latin typeface="+mn-lt"/>
                          <a:ea typeface="+mn-ea"/>
                          <a:cs typeface="Arial" panose="020B0604020202020204" pitchFamily="34" charset="0"/>
                        </a:rPr>
                        <a:t>overlay</a:t>
                      </a:r>
                      <a:endParaRPr lang="en-US" sz="1200" b="1" i="0" u="none" strike="noStrike" dirty="0" smtClean="0">
                        <a:solidFill>
                          <a:srgbClr val="FF0000"/>
                        </a:solidFill>
                        <a:effectLst/>
                        <a:latin typeface="+mj-l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hMerge="1">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200" b="1" i="0" u="none" strike="noStrike" dirty="0" smtClean="0">
                        <a:solidFill>
                          <a:schemeClr val="bg1"/>
                        </a:solidFill>
                        <a:effectLst/>
                        <a:latin typeface="+mn-l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gridSpan="2">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i="0" u="none" strike="noStrike" dirty="0" smtClean="0">
                          <a:solidFill>
                            <a:srgbClr val="FF0000"/>
                          </a:solidFill>
                          <a:effectLst/>
                          <a:latin typeface="+mj-lt"/>
                        </a:rPr>
                        <a:t>Anchors w/o </a:t>
                      </a:r>
                      <a:r>
                        <a:rPr lang="en-US" sz="1200" b="1" kern="1200" dirty="0" smtClean="0">
                          <a:solidFill>
                            <a:srgbClr val="FF0000"/>
                          </a:solidFill>
                          <a:latin typeface="+mn-lt"/>
                          <a:ea typeface="+mn-ea"/>
                          <a:cs typeface="Arial" panose="020B0604020202020204" pitchFamily="34" charset="0"/>
                        </a:rPr>
                        <a:t>overlay</a:t>
                      </a:r>
                      <a:endParaRPr lang="en-US" sz="1200" b="1" i="0" u="none" strike="noStrike" dirty="0" smtClean="0">
                        <a:solidFill>
                          <a:srgbClr val="FF0000"/>
                        </a:solidFill>
                        <a:effectLst/>
                        <a:latin typeface="+mj-l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hMerge="1">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200" b="1" i="0" u="none" strike="noStrike" dirty="0" smtClean="0">
                        <a:solidFill>
                          <a:schemeClr val="bg1"/>
                        </a:solidFill>
                        <a:effectLst/>
                        <a:latin typeface="+mn-l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gridSpan="2">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1200" b="1" dirty="0" smtClean="0">
                          <a:solidFill>
                            <a:srgbClr val="FF0000"/>
                          </a:solidFill>
                        </a:rPr>
                        <a:t>Trailing</a:t>
                      </a:r>
                      <a:r>
                        <a:rPr lang="en-GB" sz="1200" b="1" baseline="0" dirty="0" smtClean="0">
                          <a:solidFill>
                            <a:srgbClr val="FF0000"/>
                          </a:solidFill>
                        </a:rPr>
                        <a:t> 12m (Base)</a:t>
                      </a:r>
                      <a:endParaRPr lang="en-GB" sz="1200" b="1" dirty="0" smtClean="0">
                        <a:solidFill>
                          <a:srgbClr val="FF0000"/>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hMerge="1">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100" b="1" i="0" u="none" strike="noStrike" dirty="0" smtClean="0">
                        <a:solidFill>
                          <a:schemeClr val="tx1"/>
                        </a:solidFill>
                        <a:effectLst/>
                        <a:latin typeface="+mj-l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r h="281033">
                <a:tc>
                  <a:txBody>
                    <a:bodyPr/>
                    <a:lstStyle/>
                    <a:p>
                      <a:r>
                        <a:rPr lang="en-US" sz="1200" b="1" dirty="0" smtClean="0">
                          <a:solidFill>
                            <a:srgbClr val="FF0000"/>
                          </a:solidFill>
                          <a:latin typeface="+mj-lt"/>
                          <a:cs typeface="Arial" panose="020B0604020202020204" pitchFamily="34" charset="0"/>
                        </a:rPr>
                        <a:t>Portfolio</a:t>
                      </a:r>
                      <a:endParaRPr lang="en-US" sz="1200" b="1" dirty="0">
                        <a:solidFill>
                          <a:srgbClr val="FF0000"/>
                        </a:solidFill>
                        <a:latin typeface="+mj-lt"/>
                        <a:cs typeface="Arial" panose="020B0604020202020204" pitchFamily="34" charset="0"/>
                      </a:endParaRPr>
                    </a:p>
                  </a:txBody>
                  <a:tcPr marL="48014" marR="480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en-US" sz="1200" b="1" dirty="0" smtClean="0">
                          <a:solidFill>
                            <a:srgbClr val="FF0000"/>
                          </a:solidFill>
                          <a:latin typeface="+mj-lt"/>
                          <a:cs typeface="Arial" panose="020B0604020202020204" pitchFamily="34" charset="0"/>
                        </a:rPr>
                        <a:t>W/ overlay</a:t>
                      </a:r>
                      <a:endParaRPr lang="en-US" sz="1200" b="1" dirty="0">
                        <a:solidFill>
                          <a:srgbClr val="FF0000"/>
                        </a:solidFill>
                        <a:latin typeface="+mj-lt"/>
                        <a:cs typeface="Arial" panose="020B0604020202020204" pitchFamily="34" charset="0"/>
                      </a:endParaRPr>
                    </a:p>
                  </a:txBody>
                  <a:tcPr marL="48014" marR="480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en-US" sz="1200" b="1" dirty="0" smtClean="0">
                          <a:solidFill>
                            <a:srgbClr val="FF0000"/>
                          </a:solidFill>
                          <a:latin typeface="+mj-lt"/>
                          <a:cs typeface="Arial" panose="020B0604020202020204" pitchFamily="34" charset="0"/>
                        </a:rPr>
                        <a:t>W/o </a:t>
                      </a:r>
                      <a:r>
                        <a:rPr lang="en-US" sz="1200" b="1" kern="1200" dirty="0" smtClean="0">
                          <a:solidFill>
                            <a:srgbClr val="FF0000"/>
                          </a:solidFill>
                          <a:latin typeface="+mn-lt"/>
                          <a:ea typeface="+mn-ea"/>
                          <a:cs typeface="Arial" panose="020B0604020202020204" pitchFamily="34" charset="0"/>
                        </a:rPr>
                        <a:t>overlay</a:t>
                      </a:r>
                      <a:endParaRPr lang="en-US" sz="1200" b="1" dirty="0">
                        <a:solidFill>
                          <a:srgbClr val="FF0000"/>
                        </a:solidFill>
                        <a:latin typeface="+mj-lt"/>
                        <a:cs typeface="Arial" panose="020B0604020202020204" pitchFamily="34" charset="0"/>
                      </a:endParaRPr>
                    </a:p>
                  </a:txBody>
                  <a:tcPr marL="48014" marR="480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i="0" u="none" strike="noStrike" dirty="0" smtClean="0">
                          <a:solidFill>
                            <a:schemeClr val="bg1"/>
                          </a:solidFill>
                          <a:effectLst/>
                          <a:latin typeface="+mj-lt"/>
                        </a:rPr>
                        <a:t>Amber</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C000"/>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i="0" u="none" strike="noStrike" dirty="0" smtClean="0">
                          <a:solidFill>
                            <a:schemeClr val="bg1"/>
                          </a:solidFill>
                          <a:effectLst/>
                          <a:latin typeface="+mj-lt"/>
                        </a:rPr>
                        <a:t>Red</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i="0" u="none" strike="noStrike" dirty="0" smtClean="0">
                          <a:solidFill>
                            <a:schemeClr val="bg1"/>
                          </a:solidFill>
                          <a:effectLst/>
                          <a:latin typeface="+mj-lt"/>
                        </a:rPr>
                        <a:t>Amber</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C000"/>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i="0" u="none" strike="noStrike" dirty="0" smtClean="0">
                          <a:solidFill>
                            <a:schemeClr val="bg1"/>
                          </a:solidFill>
                          <a:effectLst/>
                          <a:latin typeface="+mj-lt"/>
                        </a:rPr>
                        <a:t>Red</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i="0" u="none" strike="noStrike" dirty="0" smtClean="0">
                          <a:solidFill>
                            <a:schemeClr val="tx1"/>
                          </a:solidFill>
                          <a:effectLst/>
                          <a:latin typeface="+mj-lt"/>
                        </a:rPr>
                        <a:t>Average</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i="0" u="none" strike="noStrike" dirty="0" smtClean="0">
                          <a:solidFill>
                            <a:schemeClr val="tx1"/>
                          </a:solidFill>
                          <a:effectLst/>
                          <a:latin typeface="+mj-lt"/>
                        </a:rPr>
                        <a:t>Max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r h="281033">
                <a:tc>
                  <a:txBody>
                    <a:bodyPr/>
                    <a:lstStyle/>
                    <a:p>
                      <a:pPr marL="0" indent="0" algn="l" defTabSz="914400" rtl="0" eaLnBrk="1" latinLnBrk="0" hangingPunct="1"/>
                      <a:r>
                        <a:rPr lang="en-US" sz="1200" b="1" i="0" kern="1200" dirty="0" smtClean="0">
                          <a:solidFill>
                            <a:schemeClr val="tx1"/>
                          </a:solidFill>
                          <a:latin typeface="+mj-lt"/>
                          <a:ea typeface="+mn-ea"/>
                          <a:cs typeface="Arial" panose="020B0604020202020204" pitchFamily="34" charset="0"/>
                        </a:rPr>
                        <a:t>Auto</a:t>
                      </a:r>
                      <a:endParaRPr lang="en-US" sz="1200" b="1" i="0" kern="1200" dirty="0">
                        <a:solidFill>
                          <a:schemeClr val="tx1"/>
                        </a:solidFill>
                        <a:latin typeface="+mj-lt"/>
                        <a:ea typeface="+mn-ea"/>
                        <a:cs typeface="Arial" panose="020B0604020202020204" pitchFamily="34" charset="0"/>
                      </a:endParaRPr>
                    </a:p>
                  </a:txBody>
                  <a:tcPr marL="36576" marR="36576"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1" i="0" u="none" strike="noStrike" dirty="0" smtClean="0">
                          <a:solidFill>
                            <a:schemeClr val="tx1"/>
                          </a:solidFill>
                          <a:effectLst/>
                          <a:latin typeface="+mj-lt"/>
                        </a:rPr>
                        <a:t>1.7</a:t>
                      </a:r>
                      <a:endParaRPr lang="en-US" sz="1200" b="1" i="0" u="none" strike="noStrike" dirty="0">
                        <a:solidFill>
                          <a:schemeClr val="tx1"/>
                        </a:solidFill>
                        <a:effectLst/>
                        <a:latin typeface="+mj-lt"/>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1" i="0" u="none" strike="noStrike" dirty="0">
                          <a:effectLst/>
                          <a:latin typeface="Arial"/>
                        </a:rPr>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1" i="0" u="none" strike="noStrike" dirty="0" smtClean="0">
                          <a:solidFill>
                            <a:schemeClr val="tx1"/>
                          </a:solidFill>
                          <a:effectLst/>
                          <a:latin typeface="+mj-lt"/>
                        </a:rPr>
                        <a:t>8.6%</a:t>
                      </a:r>
                      <a:endParaRPr lang="en-US" sz="1200" b="1" i="0" u="none" strike="noStrike" dirty="0">
                        <a:solidFill>
                          <a:schemeClr val="tx1"/>
                        </a:solidFill>
                        <a:effectLst/>
                        <a:latin typeface="+mj-lt"/>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ctr"/>
                      <a:r>
                        <a:rPr lang="en-US" sz="1200" b="1" i="0" u="none" strike="noStrike" dirty="0" smtClean="0">
                          <a:solidFill>
                            <a:schemeClr val="tx1"/>
                          </a:solidFill>
                          <a:effectLst/>
                          <a:latin typeface="+mj-lt"/>
                        </a:rPr>
                        <a:t>8.8%</a:t>
                      </a:r>
                      <a:endParaRPr lang="en-US" sz="1200" b="1" i="0" u="none" strike="noStrike" dirty="0">
                        <a:solidFill>
                          <a:schemeClr val="tx1"/>
                        </a:solidFill>
                        <a:effectLst/>
                        <a:latin typeface="+mj-lt"/>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fontAlgn="ctr"/>
                      <a:r>
                        <a:rPr lang="en-US" sz="1200" b="1" i="0" u="none" strike="noStrike" dirty="0" smtClean="0">
                          <a:effectLst/>
                          <a:latin typeface="Arial"/>
                        </a:rPr>
                        <a:t>9.3%</a:t>
                      </a:r>
                      <a:endParaRPr lang="en-US" sz="1200" b="1" i="0" u="none" strike="noStrike" dirty="0">
                        <a:effectLst/>
                        <a:latin typeface="Aria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ctr"/>
                      <a:r>
                        <a:rPr lang="en-US" sz="1200" b="1" i="0" u="none" strike="noStrike" dirty="0" smtClean="0">
                          <a:effectLst/>
                          <a:latin typeface="Arial"/>
                        </a:rPr>
                        <a:t>9.6%</a:t>
                      </a:r>
                      <a:endParaRPr lang="en-US" sz="1200" b="1" i="0" u="none" strike="noStrike" dirty="0">
                        <a:effectLst/>
                        <a:latin typeface="Aria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fontAlgn="ctr"/>
                      <a:r>
                        <a:rPr lang="en-US" sz="1200" b="1" i="0" u="none" strike="noStrike" dirty="0" smtClean="0">
                          <a:solidFill>
                            <a:schemeClr val="tx1"/>
                          </a:solidFill>
                          <a:effectLst/>
                          <a:latin typeface="+mj-lt"/>
                        </a:rPr>
                        <a:t>8.6%</a:t>
                      </a:r>
                      <a:endParaRPr lang="en-US" sz="1200" b="1" i="0" u="none" strike="noStrike" dirty="0">
                        <a:solidFill>
                          <a:schemeClr val="tx1"/>
                        </a:solidFill>
                        <a:effectLst/>
                        <a:latin typeface="+mj-lt"/>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b="1" i="0" u="none" strike="noStrike" dirty="0">
                          <a:solidFill>
                            <a:schemeClr val="tx1"/>
                          </a:solidFill>
                          <a:effectLst/>
                          <a:latin typeface="Arial"/>
                        </a:rPr>
                        <a:t>9.4%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1033">
                <a:tc>
                  <a:txBody>
                    <a:bodyPr/>
                    <a:lstStyle/>
                    <a:p>
                      <a:pPr marL="0" indent="0" algn="l" fontAlgn="b"/>
                      <a:r>
                        <a:rPr lang="en-US" sz="1200" b="0" i="0" u="none" strike="noStrike" dirty="0" smtClean="0">
                          <a:solidFill>
                            <a:schemeClr val="tx1"/>
                          </a:solidFill>
                          <a:effectLst/>
                          <a:latin typeface="+mj-lt"/>
                        </a:rPr>
                        <a:t>Core</a:t>
                      </a:r>
                      <a:endParaRPr lang="en-US" sz="1200" b="0" i="0" u="none" strike="noStrike" dirty="0">
                        <a:solidFill>
                          <a:schemeClr val="tx1"/>
                        </a:solidFill>
                        <a:effectLst/>
                        <a:latin typeface="+mj-lt"/>
                      </a:endParaRPr>
                    </a:p>
                  </a:txBody>
                  <a:tcPr marL="4572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smtClean="0">
                          <a:solidFill>
                            <a:schemeClr val="tx1"/>
                          </a:solidFill>
                          <a:effectLst/>
                          <a:latin typeface="+mj-lt"/>
                        </a:rPr>
                        <a:t>1.6</a:t>
                      </a:r>
                      <a:endParaRPr lang="en-US" sz="1200" b="0" i="0" u="none" strike="noStrike" dirty="0">
                        <a:solidFill>
                          <a:schemeClr val="tx1"/>
                        </a:solidFill>
                        <a:effectLst/>
                        <a:latin typeface="+mj-lt"/>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a:effectLst/>
                          <a:latin typeface="Arial"/>
                        </a:rPr>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a:solidFill>
                            <a:schemeClr val="tx1"/>
                          </a:solidFill>
                          <a:effectLst/>
                          <a:latin typeface="+mj-lt"/>
                        </a:rPr>
                        <a:t>8.5%</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ctr"/>
                      <a:r>
                        <a:rPr lang="en-US" sz="1200" b="0" i="0" u="none" strike="noStrike" dirty="0">
                          <a:solidFill>
                            <a:schemeClr val="tx1"/>
                          </a:solidFill>
                          <a:effectLst/>
                          <a:latin typeface="+mj-lt"/>
                        </a:rPr>
                        <a:t>8.7%</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fontAlgn="ctr"/>
                      <a:r>
                        <a:rPr lang="en-US" sz="1200" b="0" i="0" u="none" strike="noStrike" dirty="0" smtClean="0">
                          <a:effectLst/>
                          <a:latin typeface="Arial"/>
                        </a:rPr>
                        <a:t>9.2%</a:t>
                      </a:r>
                      <a:endParaRPr lang="en-US" sz="1200" b="0" i="0" u="none" strike="noStrike" dirty="0">
                        <a:effectLst/>
                        <a:latin typeface="Aria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ctr"/>
                      <a:r>
                        <a:rPr lang="en-US" sz="1200" b="0" i="0" u="none" strike="noStrike" dirty="0" smtClean="0">
                          <a:effectLst/>
                          <a:latin typeface="Arial"/>
                        </a:rPr>
                        <a:t>9.5%</a:t>
                      </a:r>
                      <a:endParaRPr lang="en-US" sz="1200" b="0" i="0" u="none" strike="noStrike" dirty="0">
                        <a:effectLst/>
                        <a:latin typeface="Aria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fontAlgn="ctr"/>
                      <a:r>
                        <a:rPr lang="en-US" sz="1200" b="0" i="0" u="none" strike="noStrike" dirty="0">
                          <a:solidFill>
                            <a:schemeClr val="tx1"/>
                          </a:solidFill>
                          <a:effectLst/>
                          <a:latin typeface="+mj-lt"/>
                        </a:rPr>
                        <a:t>8.4%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b="0" i="0" u="none" strike="noStrike" dirty="0">
                          <a:solidFill>
                            <a:schemeClr val="tx1"/>
                          </a:solidFill>
                          <a:effectLst/>
                          <a:latin typeface="Arial"/>
                        </a:rPr>
                        <a:t>9.3%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1033">
                <a:tc>
                  <a:txBody>
                    <a:bodyPr/>
                    <a:lstStyle/>
                    <a:p>
                      <a:pPr marL="117475" indent="0" algn="l" fontAlgn="b"/>
                      <a:r>
                        <a:rPr lang="en-US" sz="1200" b="0" i="0" u="none" strike="noStrike" dirty="0" smtClean="0">
                          <a:solidFill>
                            <a:schemeClr val="tx1"/>
                          </a:solidFill>
                          <a:effectLst/>
                          <a:latin typeface="+mj-lt"/>
                        </a:rPr>
                        <a:t>FICO</a:t>
                      </a:r>
                      <a:r>
                        <a:rPr lang="en-US" sz="1200" b="0" i="0" u="none" strike="noStrike" baseline="0" dirty="0" smtClean="0">
                          <a:solidFill>
                            <a:schemeClr val="tx1"/>
                          </a:solidFill>
                          <a:effectLst/>
                          <a:latin typeface="+mj-lt"/>
                        </a:rPr>
                        <a:t> &lt;640</a:t>
                      </a:r>
                      <a:endParaRPr lang="en-US" sz="1200" b="0" i="0" u="none" strike="noStrike" dirty="0">
                        <a:solidFill>
                          <a:schemeClr val="tx1"/>
                        </a:solidFill>
                        <a:effectLst/>
                        <a:latin typeface="+mj-lt"/>
                      </a:endParaRPr>
                    </a:p>
                  </a:txBody>
                  <a:tcPr marL="4572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smtClean="0">
                          <a:solidFill>
                            <a:schemeClr val="tx1"/>
                          </a:solidFill>
                          <a:effectLst/>
                          <a:latin typeface="+mj-lt"/>
                        </a:rPr>
                        <a:t>1.7</a:t>
                      </a:r>
                      <a:endParaRPr lang="en-US" sz="1200" b="0" i="0" u="none" strike="noStrike" dirty="0">
                        <a:solidFill>
                          <a:schemeClr val="tx1"/>
                        </a:solidFill>
                        <a:effectLst/>
                        <a:latin typeface="+mj-lt"/>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a:effectLst/>
                          <a:latin typeface="Arial"/>
                        </a:rPr>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a:solidFill>
                            <a:schemeClr val="tx1"/>
                          </a:solidFill>
                          <a:effectLst/>
                          <a:latin typeface="+mj-lt"/>
                        </a:rPr>
                        <a:t>8.6%</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ctr"/>
                      <a:r>
                        <a:rPr lang="en-US" sz="1200" b="0" i="0" u="none" strike="noStrike" dirty="0">
                          <a:solidFill>
                            <a:schemeClr val="tx1"/>
                          </a:solidFill>
                          <a:effectLst/>
                          <a:latin typeface="+mj-lt"/>
                        </a:rPr>
                        <a:t>8.9%</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fontAlgn="ctr"/>
                      <a:r>
                        <a:rPr lang="en-US" sz="1200" b="0" i="0" u="none" strike="noStrike" dirty="0" smtClean="0">
                          <a:effectLst/>
                          <a:latin typeface="Arial"/>
                        </a:rPr>
                        <a:t>9.4%</a:t>
                      </a:r>
                      <a:endParaRPr lang="en-US" sz="1200" b="0" i="0" u="none" strike="noStrike" dirty="0">
                        <a:effectLst/>
                        <a:latin typeface="Aria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ctr"/>
                      <a:r>
                        <a:rPr lang="en-US" sz="1200" b="0" i="0" u="none" strike="noStrike" dirty="0" smtClean="0">
                          <a:effectLst/>
                          <a:latin typeface="Arial"/>
                        </a:rPr>
                        <a:t>9.6%</a:t>
                      </a:r>
                      <a:endParaRPr lang="en-US" sz="1200" b="0" i="0" u="none" strike="noStrike" dirty="0">
                        <a:effectLst/>
                        <a:latin typeface="Aria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fontAlgn="ctr"/>
                      <a:r>
                        <a:rPr lang="en-US" sz="1200" b="0" i="0" u="none" strike="noStrike" dirty="0" smtClean="0">
                          <a:solidFill>
                            <a:schemeClr val="tx1"/>
                          </a:solidFill>
                          <a:effectLst/>
                          <a:latin typeface="+mj-lt"/>
                        </a:rPr>
                        <a:t>8.6%</a:t>
                      </a:r>
                      <a:endParaRPr lang="en-US" sz="1200" b="0" i="0" u="none" strike="noStrike" dirty="0">
                        <a:solidFill>
                          <a:schemeClr val="tx1"/>
                        </a:solidFill>
                        <a:effectLst/>
                        <a:latin typeface="+mj-l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b="0" i="0" u="none" strike="noStrike" dirty="0">
                          <a:solidFill>
                            <a:schemeClr val="tx1"/>
                          </a:solidFill>
                          <a:effectLst/>
                          <a:latin typeface="Arial"/>
                        </a:rPr>
                        <a:t>9.6%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1033">
                <a:tc>
                  <a:txBody>
                    <a:bodyPr/>
                    <a:lstStyle/>
                    <a:p>
                      <a:pPr marL="117475" indent="0" algn="l" fontAlgn="b"/>
                      <a:r>
                        <a:rPr lang="en-US" sz="1200" b="0" i="0" u="none" strike="noStrike" dirty="0" smtClean="0">
                          <a:solidFill>
                            <a:schemeClr val="tx1"/>
                          </a:solidFill>
                          <a:effectLst/>
                          <a:latin typeface="+mj-lt"/>
                        </a:rPr>
                        <a:t>FICO</a:t>
                      </a:r>
                      <a:r>
                        <a:rPr lang="en-US" sz="1200" b="0" i="0" u="none" strike="noStrike" baseline="0" dirty="0" smtClean="0">
                          <a:solidFill>
                            <a:schemeClr val="tx1"/>
                          </a:solidFill>
                          <a:effectLst/>
                          <a:latin typeface="+mj-lt"/>
                        </a:rPr>
                        <a:t> &gt;640</a:t>
                      </a:r>
                      <a:endParaRPr lang="en-US" sz="1200" b="0" i="0" u="none" strike="noStrike" dirty="0">
                        <a:solidFill>
                          <a:schemeClr val="tx1"/>
                        </a:solidFill>
                        <a:effectLst/>
                        <a:latin typeface="+mj-lt"/>
                      </a:endParaRPr>
                    </a:p>
                  </a:txBody>
                  <a:tcPr marL="4572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smtClean="0">
                          <a:solidFill>
                            <a:schemeClr val="tx1"/>
                          </a:solidFill>
                          <a:effectLst/>
                          <a:latin typeface="+mj-lt"/>
                        </a:rPr>
                        <a:t>1.5</a:t>
                      </a:r>
                      <a:endParaRPr lang="en-US" sz="1200" b="0" i="0" u="none" strike="noStrike" dirty="0">
                        <a:solidFill>
                          <a:schemeClr val="tx1"/>
                        </a:solidFill>
                        <a:effectLst/>
                        <a:latin typeface="+mj-lt"/>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a:effectLst/>
                          <a:latin typeface="Arial"/>
                        </a:rPr>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a:solidFill>
                            <a:schemeClr val="tx1"/>
                          </a:solidFill>
                          <a:effectLst/>
                          <a:latin typeface="+mj-lt"/>
                        </a:rPr>
                        <a:t>6.5%</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ctr"/>
                      <a:r>
                        <a:rPr lang="en-US" sz="1200" b="0" i="0" u="none" strike="noStrike" dirty="0">
                          <a:solidFill>
                            <a:schemeClr val="tx1"/>
                          </a:solidFill>
                          <a:effectLst/>
                          <a:latin typeface="+mj-lt"/>
                        </a:rPr>
                        <a:t>6.7%</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fontAlgn="ctr"/>
                      <a:r>
                        <a:rPr lang="en-US" sz="1200" b="0" i="0" u="none" strike="noStrike" dirty="0" smtClean="0">
                          <a:effectLst/>
                          <a:latin typeface="Arial"/>
                        </a:rPr>
                        <a:t>7.0%</a:t>
                      </a:r>
                      <a:endParaRPr lang="en-US" sz="1200" b="0" i="0" u="none" strike="noStrike" dirty="0">
                        <a:effectLst/>
                        <a:latin typeface="Aria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ctr"/>
                      <a:r>
                        <a:rPr lang="en-US" sz="1200" b="0" i="0" u="none" strike="noStrike" dirty="0" smtClean="0">
                          <a:effectLst/>
                          <a:latin typeface="Arial"/>
                        </a:rPr>
                        <a:t>7.2%</a:t>
                      </a:r>
                      <a:endParaRPr lang="en-US" sz="1200" b="0" i="0" u="none" strike="noStrike" dirty="0">
                        <a:effectLst/>
                        <a:latin typeface="Aria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fontAlgn="ctr"/>
                      <a:r>
                        <a:rPr lang="en-US" sz="1200" b="0" i="0" u="none" strike="noStrike" dirty="0" smtClean="0">
                          <a:solidFill>
                            <a:schemeClr val="tx1"/>
                          </a:solidFill>
                          <a:effectLst/>
                          <a:latin typeface="+mj-lt"/>
                        </a:rPr>
                        <a:t>6.3%</a:t>
                      </a:r>
                      <a:endParaRPr lang="en-US" sz="1200" b="0" i="0" u="none" strike="noStrike" dirty="0">
                        <a:solidFill>
                          <a:schemeClr val="tx1"/>
                        </a:solidFill>
                        <a:effectLst/>
                        <a:latin typeface="+mj-l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b="0" i="0" u="none" strike="noStrike" dirty="0">
                          <a:solidFill>
                            <a:schemeClr val="tx1"/>
                          </a:solidFill>
                          <a:effectLst/>
                          <a:latin typeface="Arial"/>
                        </a:rPr>
                        <a:t>6.6%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1033">
                <a:tc>
                  <a:txBody>
                    <a:bodyPr/>
                    <a:lstStyle/>
                    <a:p>
                      <a:pPr algn="l" fontAlgn="b"/>
                      <a:r>
                        <a:rPr lang="en-US" sz="1200" b="0" i="0" u="none" strike="noStrike" dirty="0" smtClean="0">
                          <a:solidFill>
                            <a:schemeClr val="tx1"/>
                          </a:solidFill>
                          <a:effectLst/>
                          <a:latin typeface="+mj-lt"/>
                        </a:rPr>
                        <a:t>Chrysler</a:t>
                      </a:r>
                      <a:endParaRPr lang="en-US" sz="1200" b="0" i="0" u="none" strike="noStrike" dirty="0">
                        <a:solidFill>
                          <a:schemeClr val="tx1"/>
                        </a:solidFill>
                        <a:effectLst/>
                        <a:latin typeface="+mj-lt"/>
                      </a:endParaRPr>
                    </a:p>
                  </a:txBody>
                  <a:tcPr marL="4572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smtClean="0">
                          <a:solidFill>
                            <a:schemeClr val="tx1"/>
                          </a:solidFill>
                          <a:effectLst/>
                          <a:latin typeface="+mj-lt"/>
                        </a:rPr>
                        <a:t>1.9</a:t>
                      </a:r>
                      <a:endParaRPr lang="en-US" sz="1200" b="0" i="0" u="none" strike="noStrike" dirty="0">
                        <a:solidFill>
                          <a:schemeClr val="tx1"/>
                        </a:solidFill>
                        <a:effectLst/>
                        <a:latin typeface="+mj-lt"/>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a:effectLst/>
                          <a:latin typeface="Arial"/>
                        </a:rPr>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a:solidFill>
                            <a:schemeClr val="tx1"/>
                          </a:solidFill>
                          <a:effectLst/>
                          <a:latin typeface="+mj-lt"/>
                        </a:rPr>
                        <a:t>9.5%</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ctr"/>
                      <a:r>
                        <a:rPr lang="en-US" sz="1200" b="0" i="0" u="none" strike="noStrike" dirty="0">
                          <a:solidFill>
                            <a:schemeClr val="tx1"/>
                          </a:solidFill>
                          <a:effectLst/>
                          <a:latin typeface="+mj-lt"/>
                        </a:rPr>
                        <a:t>9.8%</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fontAlgn="ctr"/>
                      <a:r>
                        <a:rPr lang="en-US" sz="1200" b="0" i="0" u="none" strike="noStrike" dirty="0" smtClean="0">
                          <a:effectLst/>
                          <a:latin typeface="Arial"/>
                        </a:rPr>
                        <a:t>10.3%</a:t>
                      </a:r>
                      <a:endParaRPr lang="en-US" sz="1200" b="0" i="0" u="none" strike="noStrike" dirty="0">
                        <a:effectLst/>
                        <a:latin typeface="Aria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ctr"/>
                      <a:r>
                        <a:rPr lang="en-US" sz="1200" b="0" i="0" u="none" strike="noStrike" dirty="0" smtClean="0">
                          <a:effectLst/>
                          <a:latin typeface="Arial"/>
                        </a:rPr>
                        <a:t>10.6%</a:t>
                      </a:r>
                      <a:endParaRPr lang="en-US" sz="1200" b="0" i="0" u="none" strike="noStrike" dirty="0">
                        <a:effectLst/>
                        <a:latin typeface="Aria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fontAlgn="ctr"/>
                      <a:r>
                        <a:rPr lang="en-US" sz="1200" b="0" i="0" u="none" strike="noStrike" dirty="0" smtClean="0">
                          <a:solidFill>
                            <a:schemeClr val="tx1"/>
                          </a:solidFill>
                          <a:effectLst/>
                          <a:latin typeface="+mj-lt"/>
                        </a:rPr>
                        <a:t>9.7%</a:t>
                      </a:r>
                      <a:endParaRPr lang="en-US" sz="1200" b="0" i="0" u="none" strike="noStrike" dirty="0">
                        <a:solidFill>
                          <a:schemeClr val="tx1"/>
                        </a:solidFill>
                        <a:effectLst/>
                        <a:latin typeface="+mj-l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b="0" i="0" u="none" strike="noStrike" dirty="0">
                          <a:solidFill>
                            <a:schemeClr val="tx1"/>
                          </a:solidFill>
                          <a:effectLst/>
                          <a:latin typeface="Arial"/>
                        </a:rPr>
                        <a:t>10.7%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1033">
                <a:tc>
                  <a:txBody>
                    <a:bodyPr/>
                    <a:lstStyle/>
                    <a:p>
                      <a:pPr marL="117475" indent="0" algn="l" fontAlgn="b"/>
                      <a:r>
                        <a:rPr lang="en-US" sz="1200" b="0" i="0" u="none" strike="noStrike" dirty="0" smtClean="0">
                          <a:solidFill>
                            <a:schemeClr val="tx1"/>
                          </a:solidFill>
                          <a:effectLst/>
                          <a:latin typeface="+mj-lt"/>
                        </a:rPr>
                        <a:t>Eligible</a:t>
                      </a:r>
                      <a:endParaRPr lang="en-US" sz="1200" b="0" i="0" u="none" strike="noStrike" dirty="0">
                        <a:solidFill>
                          <a:schemeClr val="tx1"/>
                        </a:solidFill>
                        <a:effectLst/>
                        <a:latin typeface="+mj-lt"/>
                      </a:endParaRPr>
                    </a:p>
                  </a:txBody>
                  <a:tcPr marL="4572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smtClean="0">
                          <a:solidFill>
                            <a:schemeClr val="tx1"/>
                          </a:solidFill>
                          <a:effectLst/>
                          <a:latin typeface="+mj-lt"/>
                        </a:rPr>
                        <a:t>2.1</a:t>
                      </a:r>
                      <a:endParaRPr lang="en-US" sz="1200" b="0" i="0" u="none" strike="noStrike" dirty="0">
                        <a:solidFill>
                          <a:schemeClr val="tx1"/>
                        </a:solidFill>
                        <a:effectLst/>
                        <a:latin typeface="+mj-lt"/>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a:effectLst/>
                          <a:latin typeface="Arial"/>
                        </a:rPr>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a:solidFill>
                            <a:schemeClr val="tx1"/>
                          </a:solidFill>
                          <a:effectLst/>
                          <a:latin typeface="+mj-lt"/>
                        </a:rPr>
                        <a:t>2.9%</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ctr"/>
                      <a:r>
                        <a:rPr lang="en-US" sz="1200" b="0" i="0" u="none" strike="noStrike" dirty="0">
                          <a:solidFill>
                            <a:schemeClr val="tx1"/>
                          </a:solidFill>
                          <a:effectLst/>
                          <a:latin typeface="+mj-lt"/>
                        </a:rPr>
                        <a:t>3.0%</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fontAlgn="ctr"/>
                      <a:r>
                        <a:rPr lang="en-US" sz="1200" b="0" i="0" u="none" strike="noStrike" dirty="0" smtClean="0">
                          <a:effectLst/>
                          <a:latin typeface="Arial"/>
                        </a:rPr>
                        <a:t>3.2%</a:t>
                      </a:r>
                      <a:endParaRPr lang="en-US" sz="1200" b="0" i="0" u="none" strike="noStrike" dirty="0">
                        <a:effectLst/>
                        <a:latin typeface="Aria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ctr"/>
                      <a:r>
                        <a:rPr lang="en-US" sz="1200" b="0" i="0" u="none" strike="noStrike" dirty="0" smtClean="0">
                          <a:effectLst/>
                          <a:latin typeface="Arial"/>
                        </a:rPr>
                        <a:t>3.3%</a:t>
                      </a:r>
                      <a:endParaRPr lang="en-US" sz="1200" b="0" i="0" u="none" strike="noStrike" dirty="0">
                        <a:effectLst/>
                        <a:latin typeface="Aria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fontAlgn="ctr"/>
                      <a:r>
                        <a:rPr lang="en-US" sz="1200" b="0" i="0" u="none" strike="noStrike" dirty="0" smtClean="0">
                          <a:solidFill>
                            <a:schemeClr val="tx1"/>
                          </a:solidFill>
                          <a:effectLst/>
                          <a:latin typeface="+mj-lt"/>
                        </a:rPr>
                        <a:t>3.1%</a:t>
                      </a:r>
                      <a:endParaRPr lang="en-US" sz="1200" b="0" i="0" u="none" strike="noStrike" dirty="0">
                        <a:solidFill>
                          <a:schemeClr val="tx1"/>
                        </a:solidFill>
                        <a:effectLst/>
                        <a:latin typeface="+mj-l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b="0" i="0" u="none" strike="noStrike" dirty="0">
                          <a:solidFill>
                            <a:schemeClr val="tx1"/>
                          </a:solidFill>
                          <a:effectLst/>
                          <a:latin typeface="Arial"/>
                        </a:rPr>
                        <a:t>3.5%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1033">
                <a:tc>
                  <a:txBody>
                    <a:bodyPr/>
                    <a:lstStyle/>
                    <a:p>
                      <a:pPr marL="117475" indent="0" algn="l" fontAlgn="b"/>
                      <a:r>
                        <a:rPr lang="en-US" sz="1200" b="0" i="0" u="none" strike="noStrike" dirty="0" smtClean="0">
                          <a:solidFill>
                            <a:schemeClr val="tx1"/>
                          </a:solidFill>
                          <a:effectLst/>
                          <a:latin typeface="+mj-lt"/>
                        </a:rPr>
                        <a:t>Ineligible</a:t>
                      </a:r>
                      <a:endParaRPr lang="en-US" sz="1200" b="0" i="0" u="none" strike="noStrike" dirty="0">
                        <a:solidFill>
                          <a:schemeClr val="tx1"/>
                        </a:solidFill>
                        <a:effectLst/>
                        <a:latin typeface="+mj-lt"/>
                      </a:endParaRPr>
                    </a:p>
                  </a:txBody>
                  <a:tcPr marL="4572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smtClean="0">
                          <a:solidFill>
                            <a:schemeClr val="tx1"/>
                          </a:solidFill>
                          <a:effectLst/>
                          <a:latin typeface="+mj-lt"/>
                        </a:rPr>
                        <a:t>2</a:t>
                      </a:r>
                      <a:endParaRPr lang="en-US" sz="1200" b="0" i="0" u="none" strike="noStrike" dirty="0">
                        <a:solidFill>
                          <a:schemeClr val="tx1"/>
                        </a:solidFill>
                        <a:effectLst/>
                        <a:latin typeface="+mj-lt"/>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a:effectLst/>
                          <a:latin typeface="Arial"/>
                        </a:rPr>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a:solidFill>
                            <a:schemeClr val="tx1"/>
                          </a:solidFill>
                          <a:effectLst/>
                          <a:latin typeface="+mj-lt"/>
                        </a:rPr>
                        <a:t>10.6%</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ctr"/>
                      <a:r>
                        <a:rPr lang="en-US" sz="1200" b="0" i="0" u="none" strike="noStrike" dirty="0">
                          <a:solidFill>
                            <a:schemeClr val="tx1"/>
                          </a:solidFill>
                          <a:effectLst/>
                          <a:latin typeface="+mj-lt"/>
                        </a:rPr>
                        <a:t>10.9%</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fontAlgn="ctr"/>
                      <a:r>
                        <a:rPr lang="en-US" sz="1200" b="0" i="0" u="none" strike="noStrike" dirty="0" smtClean="0">
                          <a:effectLst/>
                          <a:latin typeface="Arial"/>
                        </a:rPr>
                        <a:t>11.5%</a:t>
                      </a:r>
                      <a:endParaRPr lang="en-US" sz="1200" b="0" i="0" u="none" strike="noStrike" dirty="0">
                        <a:effectLst/>
                        <a:latin typeface="Aria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ctr"/>
                      <a:r>
                        <a:rPr lang="en-US" sz="1200" b="0" i="0" u="none" strike="noStrike" dirty="0" smtClean="0">
                          <a:effectLst/>
                          <a:latin typeface="Arial"/>
                        </a:rPr>
                        <a:t>11.8%</a:t>
                      </a:r>
                      <a:endParaRPr lang="en-US" sz="1200" b="0" i="0" u="none" strike="noStrike" dirty="0">
                        <a:effectLst/>
                        <a:latin typeface="Aria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fontAlgn="ctr"/>
                      <a:r>
                        <a:rPr lang="en-US" sz="1200" b="0" i="0" u="none" strike="noStrike" dirty="0" smtClean="0">
                          <a:solidFill>
                            <a:schemeClr val="tx1"/>
                          </a:solidFill>
                          <a:effectLst/>
                          <a:latin typeface="+mj-lt"/>
                        </a:rPr>
                        <a:t>10.8%</a:t>
                      </a:r>
                      <a:endParaRPr lang="en-US" sz="1200" b="0" i="0" u="none" strike="noStrike" dirty="0">
                        <a:solidFill>
                          <a:schemeClr val="tx1"/>
                        </a:solidFill>
                        <a:effectLst/>
                        <a:latin typeface="+mj-l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b="0" i="0" u="none" strike="noStrike" dirty="0">
                          <a:solidFill>
                            <a:schemeClr val="tx1"/>
                          </a:solidFill>
                          <a:effectLst/>
                          <a:latin typeface="Arial"/>
                        </a:rPr>
                        <a:t>12.0%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1033">
                <a:tc>
                  <a:txBody>
                    <a:bodyPr/>
                    <a:lstStyle/>
                    <a:p>
                      <a:pPr marL="0" indent="0" algn="l" fontAlgn="b"/>
                      <a:r>
                        <a:rPr lang="en-US" sz="1200" b="0" i="0" u="none" strike="noStrike" dirty="0" smtClean="0">
                          <a:solidFill>
                            <a:schemeClr val="tx1"/>
                          </a:solidFill>
                          <a:effectLst/>
                          <a:latin typeface="+mj-lt"/>
                        </a:rPr>
                        <a:t>Other</a:t>
                      </a:r>
                      <a:endParaRPr lang="en-US" sz="1200" b="0" i="0" u="none" strike="noStrike" dirty="0">
                        <a:solidFill>
                          <a:schemeClr val="tx1"/>
                        </a:solidFill>
                        <a:effectLst/>
                        <a:latin typeface="+mj-lt"/>
                      </a:endParaRPr>
                    </a:p>
                  </a:txBody>
                  <a:tcPr marL="4572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smtClean="0">
                          <a:solidFill>
                            <a:schemeClr val="tx1"/>
                          </a:solidFill>
                          <a:effectLst/>
                          <a:latin typeface="+mj-lt"/>
                        </a:rPr>
                        <a:t>1.9</a:t>
                      </a:r>
                      <a:endParaRPr lang="en-US" sz="1200" b="0" i="0" u="none" strike="noStrike" dirty="0">
                        <a:solidFill>
                          <a:schemeClr val="tx1"/>
                        </a:solidFill>
                        <a:effectLst/>
                        <a:latin typeface="+mj-lt"/>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a:effectLst/>
                          <a:latin typeface="Arial"/>
                        </a:rPr>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a:solidFill>
                            <a:schemeClr val="tx1"/>
                          </a:solidFill>
                          <a:effectLst/>
                          <a:latin typeface="+mj-lt"/>
                        </a:rPr>
                        <a:t>2.8%</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ctr"/>
                      <a:r>
                        <a:rPr lang="en-US" sz="1200" b="0" i="0" u="none" strike="noStrike" dirty="0">
                          <a:solidFill>
                            <a:schemeClr val="tx1"/>
                          </a:solidFill>
                          <a:effectLst/>
                          <a:latin typeface="+mj-lt"/>
                        </a:rPr>
                        <a:t>2.9%</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fontAlgn="ctr"/>
                      <a:r>
                        <a:rPr lang="en-US" sz="1200" b="0" i="0" u="none" strike="noStrike" dirty="0" smtClean="0">
                          <a:effectLst/>
                          <a:latin typeface="Arial"/>
                        </a:rPr>
                        <a:t>3.1%</a:t>
                      </a:r>
                      <a:endParaRPr lang="en-US" sz="1200" b="0" i="0" u="none" strike="noStrike" dirty="0">
                        <a:effectLst/>
                        <a:latin typeface="Aria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ctr"/>
                      <a:r>
                        <a:rPr lang="en-US" sz="1200" b="0" i="0" u="none" strike="noStrike" dirty="0" smtClean="0">
                          <a:effectLst/>
                          <a:latin typeface="Arial"/>
                        </a:rPr>
                        <a:t>3.15%</a:t>
                      </a:r>
                      <a:endParaRPr lang="en-US" sz="1200" b="0" i="0" u="none" strike="noStrike" dirty="0">
                        <a:effectLst/>
                        <a:latin typeface="Aria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fontAlgn="ctr"/>
                      <a:r>
                        <a:rPr lang="en-US" sz="1200" b="0" i="0" u="none" strike="noStrike" dirty="0" smtClean="0">
                          <a:solidFill>
                            <a:schemeClr val="tx1"/>
                          </a:solidFill>
                          <a:effectLst/>
                          <a:latin typeface="+mj-lt"/>
                        </a:rPr>
                        <a:t>2.9%</a:t>
                      </a:r>
                      <a:endParaRPr lang="en-US" sz="1200" b="0" i="0" u="none" strike="noStrike" dirty="0">
                        <a:solidFill>
                          <a:schemeClr val="tx1"/>
                        </a:solidFill>
                        <a:effectLst/>
                        <a:latin typeface="+mj-l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b="0" i="0" u="none" strike="noStrike" dirty="0">
                          <a:solidFill>
                            <a:schemeClr val="tx1"/>
                          </a:solidFill>
                          <a:effectLst/>
                          <a:latin typeface="Arial"/>
                        </a:rPr>
                        <a:t>2.9%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8" name="Rectangle 17"/>
          <p:cNvSpPr/>
          <p:nvPr/>
        </p:nvSpPr>
        <p:spPr>
          <a:xfrm>
            <a:off x="365753" y="952879"/>
            <a:ext cx="7427912" cy="277640"/>
          </a:xfrm>
          <a:prstGeom prst="rect">
            <a:avLst/>
          </a:prstGeom>
        </p:spPr>
        <p:txBody>
          <a:bodyPr wrap="square">
            <a:spAutoFit/>
          </a:bodyPr>
          <a:lstStyle/>
          <a:p>
            <a:pPr algn="l"/>
            <a:r>
              <a:rPr lang="en-GB" sz="1400" b="1" dirty="0" smtClean="0">
                <a:solidFill>
                  <a:srgbClr val="FF0000"/>
                </a:solidFill>
                <a:latin typeface="Arial" panose="020B0604020202020204" pitchFamily="34" charset="0"/>
                <a:cs typeface="Arial" panose="020B0604020202020204" pitchFamily="34" charset="0"/>
              </a:rPr>
              <a:t>SC Auto existing portfolio – NCO limits in BHC Stress vs BHC Stress without overlays</a:t>
            </a:r>
          </a:p>
        </p:txBody>
      </p:sp>
      <p:sp>
        <p:nvSpPr>
          <p:cNvPr id="20" name="TextBox 19"/>
          <p:cNvSpPr txBox="1"/>
          <p:nvPr/>
        </p:nvSpPr>
        <p:spPr>
          <a:xfrm>
            <a:off x="457195" y="6507130"/>
            <a:ext cx="1558119" cy="138499"/>
          </a:xfrm>
          <a:prstGeom prst="rect">
            <a:avLst/>
          </a:prstGeom>
          <a:noFill/>
        </p:spPr>
        <p:txBody>
          <a:bodyPr wrap="none" lIns="0" tIns="0" rIns="0" bIns="0" rtlCol="0">
            <a:spAutoFit/>
          </a:bodyPr>
          <a:lstStyle/>
          <a:p>
            <a:pPr algn="l">
              <a:lnSpc>
                <a:spcPct val="100000"/>
              </a:lnSpc>
            </a:pPr>
            <a:r>
              <a:rPr lang="en-GB" sz="900" dirty="0" smtClean="0"/>
              <a:t>Source: CCAR 2015 and 2016</a:t>
            </a:r>
          </a:p>
        </p:txBody>
      </p:sp>
      <p:sp>
        <p:nvSpPr>
          <p:cNvPr id="7" name="TextBox 6"/>
          <p:cNvSpPr txBox="1"/>
          <p:nvPr/>
        </p:nvSpPr>
        <p:spPr>
          <a:xfrm>
            <a:off x="446560" y="4254089"/>
            <a:ext cx="5228996" cy="169277"/>
          </a:xfrm>
          <a:prstGeom prst="rect">
            <a:avLst/>
          </a:prstGeom>
          <a:noFill/>
        </p:spPr>
        <p:txBody>
          <a:bodyPr wrap="none" lIns="0" tIns="0" rIns="0" bIns="0" rtlCol="0">
            <a:spAutoFit/>
          </a:bodyPr>
          <a:lstStyle/>
          <a:p>
            <a:pPr algn="l">
              <a:lnSpc>
                <a:spcPct val="100000"/>
              </a:lnSpc>
            </a:pPr>
            <a:r>
              <a:rPr lang="en-GB" sz="1100" b="1" i="1" dirty="0" smtClean="0"/>
              <a:t>Overlay = management adjustments + uncertainty + idiosyncratic adjustments</a:t>
            </a:r>
          </a:p>
        </p:txBody>
      </p:sp>
      <p:sp>
        <p:nvSpPr>
          <p:cNvPr id="2" name="Rectangular Callout 1"/>
          <p:cNvSpPr/>
          <p:nvPr/>
        </p:nvSpPr>
        <p:spPr>
          <a:xfrm>
            <a:off x="7793665" y="747517"/>
            <a:ext cx="1270000" cy="635000"/>
          </a:xfrm>
          <a:prstGeom prst="wedgeRectCallout">
            <a:avLst>
              <a:gd name="adj1" fmla="val -97999"/>
              <a:gd name="adj2" fmla="val 84584"/>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2009" tIns="72009" rIns="72009" bIns="72009" rtlCol="0" anchor="ctr">
            <a:noAutofit/>
          </a:bodyPr>
          <a:lstStyle/>
          <a:p>
            <a:pPr algn="ctr">
              <a:lnSpc>
                <a:spcPct val="100000"/>
              </a:lnSpc>
            </a:pPr>
            <a:r>
              <a:rPr lang="en-GB" dirty="0" smtClean="0">
                <a:solidFill>
                  <a:schemeClr val="tx1"/>
                </a:solidFill>
                <a:latin typeface="Arial"/>
                <a:sym typeface="Arial"/>
              </a:rPr>
              <a:t>Recommended by SC Team</a:t>
            </a:r>
          </a:p>
        </p:txBody>
      </p:sp>
      <p:sp>
        <p:nvSpPr>
          <p:cNvPr id="3" name="Rectangle 2"/>
          <p:cNvSpPr/>
          <p:nvPr/>
        </p:nvSpPr>
        <p:spPr>
          <a:xfrm>
            <a:off x="443387" y="1958203"/>
            <a:ext cx="8697912" cy="29329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graphicFrame>
        <p:nvGraphicFramePr>
          <p:cNvPr id="5" name="Conclusion"/>
          <p:cNvGraphicFramePr>
            <a:graphicFrameLocks noGrp="1"/>
          </p:cNvGraphicFramePr>
          <p:nvPr>
            <p:extLst>
              <p:ext uri="{D42A27DB-BD31-4B8C-83A1-F6EECF244321}">
                <p14:modId xmlns:p14="http://schemas.microsoft.com/office/powerpoint/2010/main" val="2421220514"/>
              </p:ext>
            </p:extLst>
          </p:nvPr>
        </p:nvGraphicFramePr>
        <p:xfrm>
          <a:off x="443387" y="5349715"/>
          <a:ext cx="8789513" cy="640080"/>
        </p:xfrm>
        <a:graphic>
          <a:graphicData uri="http://schemas.openxmlformats.org/drawingml/2006/table">
            <a:tbl>
              <a:tblPr firstRow="1" bandRow="1">
                <a:tableStyleId>{839DD9DD-9E6C-4910-8AC0-68ADFF6A6AFC}</a:tableStyleId>
              </a:tblPr>
              <a:tblGrid>
                <a:gridCol w="8789513"/>
              </a:tblGrid>
              <a:tr h="254000">
                <a:tc>
                  <a:txBody>
                    <a:bodyPr/>
                    <a:lstStyle/>
                    <a:p>
                      <a:r>
                        <a:rPr kumimoji="0" lang="en-GB" sz="1800" b="0" i="0" u="none" baseline="0" dirty="0" smtClean="0">
                          <a:solidFill>
                            <a:srgbClr val="FF0000"/>
                          </a:solidFill>
                          <a:latin typeface="+mj-lt"/>
                          <a:cs typeface="+mj-lt"/>
                          <a:sym typeface="+mj-lt"/>
                        </a:rPr>
                        <a:t>Anchor points were recalibrated using CCAR forecasts </a:t>
                      </a:r>
                      <a:r>
                        <a:rPr kumimoji="0" lang="en-GB" sz="1800" b="1" i="0" u="none" baseline="0" dirty="0" smtClean="0">
                          <a:solidFill>
                            <a:srgbClr val="FF0000"/>
                          </a:solidFill>
                          <a:latin typeface="+mj-lt"/>
                          <a:cs typeface="+mj-lt"/>
                          <a:sym typeface="+mj-lt"/>
                        </a:rPr>
                        <a:t>excluding</a:t>
                      </a:r>
                      <a:r>
                        <a:rPr kumimoji="0" lang="en-GB" sz="1800" b="0" i="0" u="none" baseline="0" dirty="0" smtClean="0">
                          <a:solidFill>
                            <a:srgbClr val="FF0000"/>
                          </a:solidFill>
                          <a:latin typeface="+mj-lt"/>
                          <a:cs typeface="+mj-lt"/>
                          <a:sym typeface="+mj-lt"/>
                        </a:rPr>
                        <a:t> idiosyncratic stress and management adjustments to outputs</a:t>
                      </a:r>
                      <a:endParaRPr kumimoji="0" lang="en-GB" sz="1800" b="0" i="0" u="none" baseline="0" dirty="0">
                        <a:solidFill>
                          <a:srgbClr val="FF0000"/>
                        </a:solidFill>
                        <a:latin typeface="+mj-lt"/>
                        <a:cs typeface="+mj-lt"/>
                        <a:sym typeface="+mj-lt"/>
                      </a:endParaRPr>
                    </a:p>
                  </a:txBody>
                  <a:tcPr anchor="b">
                    <a:lnT w="9525">
                      <a:solidFill>
                        <a:schemeClr val="accent4"/>
                      </a:solidFill>
                    </a:lnT>
                    <a:lnB w="9525" cap="flat" cmpd="sng" algn="ctr">
                      <a:solidFill>
                        <a:schemeClr val="accent4"/>
                      </a:solidFill>
                    </a:lnB>
                  </a:tcPr>
                </a:tc>
              </a:tr>
            </a:tbl>
          </a:graphicData>
        </a:graphic>
      </p:graphicFrame>
      <p:sp>
        <p:nvSpPr>
          <p:cNvPr id="12" name="TextBox 11"/>
          <p:cNvSpPr txBox="1"/>
          <p:nvPr/>
        </p:nvSpPr>
        <p:spPr>
          <a:xfrm>
            <a:off x="305483" y="19889"/>
            <a:ext cx="8928633" cy="621709"/>
          </a:xfrm>
          <a:prstGeom prst="rect">
            <a:avLst/>
          </a:prstGeom>
          <a:noFill/>
        </p:spPr>
        <p:txBody>
          <a:bodyPr wrap="square" rtlCol="0">
            <a:spAutoFit/>
          </a:bodyPr>
          <a:lstStyle/>
          <a:p>
            <a:pPr lvl="0" algn="l"/>
            <a:r>
              <a:rPr lang="en-GB" altLang="zh-CN" sz="2000" b="1" kern="0" dirty="0">
                <a:solidFill>
                  <a:srgbClr val="000000"/>
                </a:solidFill>
                <a:ea typeface="SimSun" pitchFamily="2" charset="-122"/>
              </a:rPr>
              <a:t>Calculate CCAR-based </a:t>
            </a:r>
            <a:r>
              <a:rPr lang="en-GB" altLang="zh-CN" sz="2000" b="1" kern="0" dirty="0" smtClean="0">
                <a:solidFill>
                  <a:srgbClr val="000000"/>
                </a:solidFill>
                <a:ea typeface="SimSun" pitchFamily="2" charset="-122"/>
              </a:rPr>
              <a:t>NCO limit</a:t>
            </a:r>
            <a:endParaRPr lang="en-US" sz="2000" b="1" dirty="0" smtClean="0"/>
          </a:p>
          <a:p>
            <a:pPr algn="l"/>
            <a:r>
              <a:rPr lang="en-US" sz="2000" b="1" dirty="0" smtClean="0">
                <a:solidFill>
                  <a:srgbClr val="FF0000"/>
                </a:solidFill>
              </a:rPr>
              <a:t>Refined NCO limits for existing portfolio</a:t>
            </a:r>
            <a:endParaRPr lang="en-US" sz="2000" dirty="0">
              <a:solidFill>
                <a:srgbClr val="FF0000"/>
              </a:solidFill>
            </a:endParaRPr>
          </a:p>
        </p:txBody>
      </p:sp>
      <p:sp>
        <p:nvSpPr>
          <p:cNvPr id="14" name="AutoShape 152"/>
          <p:cNvSpPr>
            <a:spLocks noChangeArrowheads="1"/>
          </p:cNvSpPr>
          <p:nvPr/>
        </p:nvSpPr>
        <p:spPr bwMode="gray">
          <a:xfrm>
            <a:off x="7836072" y="19889"/>
            <a:ext cx="457200" cy="365760"/>
          </a:xfrm>
          <a:prstGeom prst="chevron">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accent4"/>
                </a:solidFill>
                <a:latin typeface="+mn-lt"/>
              </a:rPr>
              <a:t>2</a:t>
            </a:r>
          </a:p>
        </p:txBody>
      </p:sp>
      <p:sp>
        <p:nvSpPr>
          <p:cNvPr id="15" name="AutoShape 155"/>
          <p:cNvSpPr>
            <a:spLocks noChangeArrowheads="1"/>
          </p:cNvSpPr>
          <p:nvPr/>
        </p:nvSpPr>
        <p:spPr bwMode="gray">
          <a:xfrm>
            <a:off x="8665351" y="19889"/>
            <a:ext cx="457200" cy="365760"/>
          </a:xfrm>
          <a:prstGeom prst="chevron">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smtClean="0">
                <a:solidFill>
                  <a:schemeClr val="accent4"/>
                </a:solidFill>
                <a:latin typeface="+mn-lt"/>
              </a:rPr>
              <a:t>4</a:t>
            </a:r>
            <a:endParaRPr lang="en-GB" altLang="zh-CN" sz="2400" b="1" dirty="0">
              <a:solidFill>
                <a:schemeClr val="accent4"/>
              </a:solidFill>
              <a:latin typeface="+mn-lt"/>
            </a:endParaRPr>
          </a:p>
        </p:txBody>
      </p:sp>
      <p:sp>
        <p:nvSpPr>
          <p:cNvPr id="19" name="AutoShape 156"/>
          <p:cNvSpPr>
            <a:spLocks noChangeArrowheads="1"/>
          </p:cNvSpPr>
          <p:nvPr/>
        </p:nvSpPr>
        <p:spPr bwMode="gray">
          <a:xfrm>
            <a:off x="8250711" y="19889"/>
            <a:ext cx="457200" cy="365760"/>
          </a:xfrm>
          <a:prstGeom prst="chevron">
            <a:avLst>
              <a:gd name="adj" fmla="val 20574"/>
            </a:avLst>
          </a:prstGeom>
          <a:solidFill>
            <a:srgbClr val="FF0000"/>
          </a:solidFill>
          <a:ln w="9525" algn="ctr">
            <a:solidFill>
              <a:srgbClr val="FF0000"/>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bg1"/>
                </a:solidFill>
                <a:latin typeface="+mn-lt"/>
              </a:rPr>
              <a:t>3</a:t>
            </a:r>
          </a:p>
        </p:txBody>
      </p:sp>
      <p:sp>
        <p:nvSpPr>
          <p:cNvPr id="21" name="AutoShape 157"/>
          <p:cNvSpPr>
            <a:spLocks noChangeArrowheads="1"/>
          </p:cNvSpPr>
          <p:nvPr/>
        </p:nvSpPr>
        <p:spPr bwMode="gray">
          <a:xfrm>
            <a:off x="7421433" y="19889"/>
            <a:ext cx="457200" cy="365760"/>
          </a:xfrm>
          <a:prstGeom prst="homePlate">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accent4"/>
                </a:solidFill>
                <a:latin typeface="+mn-lt"/>
              </a:rPr>
              <a:t>1</a:t>
            </a:r>
          </a:p>
        </p:txBody>
      </p:sp>
    </p:spTree>
    <p:extLst>
      <p:ext uri="{BB962C8B-B14F-4D97-AF65-F5344CB8AC3E}">
        <p14:creationId xmlns:p14="http://schemas.microsoft.com/office/powerpoint/2010/main" val="16187627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Object 27" hidden="1"/>
          <p:cNvGraphicFramePr>
            <a:graphicFrameLocks noChangeAspect="1"/>
          </p:cNvGraphicFramePr>
          <p:nvPr>
            <p:custDataLst>
              <p:tags r:id="rId2"/>
            </p:custDataLst>
            <p:extLst>
              <p:ext uri="{D42A27DB-BD31-4B8C-83A1-F6EECF244321}">
                <p14:modId xmlns:p14="http://schemas.microsoft.com/office/powerpoint/2010/main" val="135268695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4020" name="think-cell Slide" r:id="rId19" imgW="270" imgH="270" progId="TCLayout.ActiveDocument.1">
                  <p:embed/>
                </p:oleObj>
              </mc:Choice>
              <mc:Fallback>
                <p:oleObj name="think-cell Slide" r:id="rId19" imgW="270" imgH="270" progId="TCLayout.ActiveDocument.1">
                  <p:embed/>
                  <p:pic>
                    <p:nvPicPr>
                      <p:cNvPr id="0" name=""/>
                      <p:cNvPicPr/>
                      <p:nvPr/>
                    </p:nvPicPr>
                    <p:blipFill>
                      <a:blip r:embed="rId20"/>
                      <a:stretch>
                        <a:fillRect/>
                      </a:stretch>
                    </p:blipFill>
                    <p:spPr>
                      <a:xfrm>
                        <a:off x="1588" y="1588"/>
                        <a:ext cx="1587" cy="1587"/>
                      </a:xfrm>
                      <a:prstGeom prst="rect">
                        <a:avLst/>
                      </a:prstGeom>
                    </p:spPr>
                  </p:pic>
                </p:oleObj>
              </mc:Fallback>
            </mc:AlternateContent>
          </a:graphicData>
        </a:graphic>
      </p:graphicFrame>
      <p:sp>
        <p:nvSpPr>
          <p:cNvPr id="27" name="Rectangle 26" hidden="1"/>
          <p:cNvSpPr/>
          <p:nvPr>
            <p:custDataLst>
              <p:tags r:id="rId3"/>
            </p:custDataLst>
          </p:nvPr>
        </p:nvSpPr>
        <p:spPr bwMode="auto">
          <a:xfrm>
            <a:off x="0" y="0"/>
            <a:ext cx="158750" cy="158750"/>
          </a:xfrm>
          <a:prstGeom prst="rect">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nSpc>
                <a:spcPct val="100000"/>
              </a:lnSpc>
            </a:pPr>
            <a:endParaRPr lang="en-GB" dirty="0" smtClean="0">
              <a:solidFill>
                <a:schemeClr val="tx1"/>
              </a:solidFill>
              <a:latin typeface="Arial"/>
              <a:ea typeface="ＭＳ Ｐゴシック"/>
              <a:sym typeface="Arial"/>
            </a:endParaRPr>
          </a:p>
        </p:txBody>
      </p:sp>
      <p:grpSp>
        <p:nvGrpSpPr>
          <p:cNvPr id="18" name="Group 17"/>
          <p:cNvGrpSpPr/>
          <p:nvPr/>
        </p:nvGrpSpPr>
        <p:grpSpPr>
          <a:xfrm>
            <a:off x="3381216" y="1708030"/>
            <a:ext cx="3143270" cy="2881223"/>
            <a:chOff x="3381216" y="1708030"/>
            <a:chExt cx="3143270" cy="2881223"/>
          </a:xfrm>
        </p:grpSpPr>
        <p:cxnSp>
          <p:nvCxnSpPr>
            <p:cNvPr id="17" name="Straight Connector 16"/>
            <p:cNvCxnSpPr/>
            <p:nvPr/>
          </p:nvCxnSpPr>
          <p:spPr>
            <a:xfrm>
              <a:off x="3381216" y="1708030"/>
              <a:ext cx="0" cy="2881223"/>
            </a:xfrm>
            <a:prstGeom prst="line">
              <a:avLst/>
            </a:prstGeom>
            <a:ln>
              <a:solidFill>
                <a:srgbClr val="F8B8BC"/>
              </a:solidFill>
              <a:tailEnd type="non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381216" y="1708030"/>
              <a:ext cx="3143270" cy="2881223"/>
            </a:xfrm>
            <a:prstGeom prst="rect">
              <a:avLst/>
            </a:prstGeom>
            <a:solidFill>
              <a:srgbClr val="FCE0E2">
                <a:alpha val="45098"/>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grpSp>
      <p:graphicFrame>
        <p:nvGraphicFramePr>
          <p:cNvPr id="530" name="Object 529"/>
          <p:cNvGraphicFramePr>
            <a:graphicFrameLocks/>
          </p:cNvGraphicFramePr>
          <p:nvPr>
            <p:custDataLst>
              <p:tags r:id="rId4"/>
            </p:custDataLst>
            <p:extLst>
              <p:ext uri="{D42A27DB-BD31-4B8C-83A1-F6EECF244321}">
                <p14:modId xmlns:p14="http://schemas.microsoft.com/office/powerpoint/2010/main" val="509545112"/>
              </p:ext>
            </p:extLst>
          </p:nvPr>
        </p:nvGraphicFramePr>
        <p:xfrm>
          <a:off x="304800" y="1447800"/>
          <a:ext cx="6362700" cy="3390990"/>
        </p:xfrm>
        <a:graphic>
          <a:graphicData uri="http://schemas.openxmlformats.org/presentationml/2006/ole">
            <mc:AlternateContent xmlns:mc="http://schemas.openxmlformats.org/markup-compatibility/2006">
              <mc:Choice xmlns:v="urn:schemas-microsoft-com:vml" Requires="v">
                <p:oleObj spid="_x0000_s214021" name="Chart" r:id="rId21" imgW="6362700" imgH="3390990" progId="MSGraph.Chart.8">
                  <p:embed followColorScheme="full"/>
                </p:oleObj>
              </mc:Choice>
              <mc:Fallback>
                <p:oleObj name="Chart" r:id="rId21" imgW="6362700" imgH="3390990" progId="MSGraph.Chart.8">
                  <p:embed followColorScheme="full"/>
                  <p:pic>
                    <p:nvPicPr>
                      <p:cNvPr id="0" name=""/>
                      <p:cNvPicPr/>
                      <p:nvPr/>
                    </p:nvPicPr>
                    <p:blipFill>
                      <a:blip r:embed="rId22"/>
                      <a:stretch>
                        <a:fillRect/>
                      </a:stretch>
                    </p:blipFill>
                    <p:spPr>
                      <a:xfrm>
                        <a:off x="304800" y="1447800"/>
                        <a:ext cx="6362700" cy="3390990"/>
                      </a:xfrm>
                      <a:prstGeom prst="rect">
                        <a:avLst/>
                      </a:prstGeom>
                    </p:spPr>
                  </p:pic>
                </p:oleObj>
              </mc:Fallback>
            </mc:AlternateContent>
          </a:graphicData>
        </a:graphic>
      </p:graphicFrame>
      <p:sp>
        <p:nvSpPr>
          <p:cNvPr id="53" name="Text Placeholder 13"/>
          <p:cNvSpPr>
            <a:spLocks noGrp="1"/>
          </p:cNvSpPr>
          <p:nvPr>
            <p:custDataLst>
              <p:tags r:id="rId5"/>
            </p:custDataLst>
          </p:nvPr>
        </p:nvSpPr>
        <p:spPr bwMode="auto">
          <a:xfrm>
            <a:off x="6178550" y="4708525"/>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E767E063-C045-4046-B303-90B38AEFBB1E}" type="datetime'''''''''''''''''''''''''''''''''''''''''''2''01''''''''''8'">
              <a:rPr lang="en-US" sz="1000"/>
              <a:pPr/>
              <a:t>2018</a:t>
            </a:fld>
            <a:endParaRPr lang="en-GB" sz="1000" dirty="0"/>
          </a:p>
        </p:txBody>
      </p:sp>
      <p:sp>
        <p:nvSpPr>
          <p:cNvPr id="52" name="Text Placeholder 12"/>
          <p:cNvSpPr>
            <a:spLocks noGrp="1"/>
          </p:cNvSpPr>
          <p:nvPr>
            <p:custDataLst>
              <p:tags r:id="rId6"/>
            </p:custDataLst>
          </p:nvPr>
        </p:nvSpPr>
        <p:spPr bwMode="auto">
          <a:xfrm>
            <a:off x="4768850" y="4708525"/>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FEDDFBD5-C619-44C3-B752-F6C046E92107}" type="datetime'''''''2''''''0''''''''''''''''''''''''1''''''''''''''''7'''">
              <a:rPr lang="en-US" sz="1000"/>
              <a:pPr/>
              <a:t>2017</a:t>
            </a:fld>
            <a:endParaRPr lang="en-GB" sz="1000" dirty="0"/>
          </a:p>
        </p:txBody>
      </p:sp>
      <p:sp>
        <p:nvSpPr>
          <p:cNvPr id="51" name="Text Placeholder 11"/>
          <p:cNvSpPr>
            <a:spLocks noGrp="1"/>
          </p:cNvSpPr>
          <p:nvPr>
            <p:custDataLst>
              <p:tags r:id="rId7"/>
            </p:custDataLst>
          </p:nvPr>
        </p:nvSpPr>
        <p:spPr bwMode="auto">
          <a:xfrm>
            <a:off x="3349625" y="4708525"/>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EFC7BD1A-BFA8-408D-A9C0-3FB76871546E}" type="datetime'''''''''''''''''''''''''''''''''''''''''2''''''''01''''''''6'">
              <a:rPr lang="en-US" sz="1000"/>
              <a:pPr/>
              <a:t>2016</a:t>
            </a:fld>
            <a:endParaRPr lang="en-GB" sz="1000" dirty="0"/>
          </a:p>
        </p:txBody>
      </p:sp>
      <p:sp>
        <p:nvSpPr>
          <p:cNvPr id="47" name="Text Placeholder 10"/>
          <p:cNvSpPr>
            <a:spLocks noGrp="1"/>
          </p:cNvSpPr>
          <p:nvPr>
            <p:custDataLst>
              <p:tags r:id="rId8"/>
            </p:custDataLst>
          </p:nvPr>
        </p:nvSpPr>
        <p:spPr bwMode="auto">
          <a:xfrm>
            <a:off x="1939925" y="4708525"/>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1CF73D4A-F845-4B40-A239-E6610DCAD95F}" type="datetime'''''''''2''''''''''''0''''1''''''''''5'''">
              <a:rPr lang="en-US" sz="1000"/>
              <a:pPr/>
              <a:t>2015</a:t>
            </a:fld>
            <a:endParaRPr lang="en-GB" sz="1000" dirty="0"/>
          </a:p>
        </p:txBody>
      </p:sp>
      <p:sp>
        <p:nvSpPr>
          <p:cNvPr id="46" name="Text Placeholder 9"/>
          <p:cNvSpPr>
            <a:spLocks noGrp="1"/>
          </p:cNvSpPr>
          <p:nvPr>
            <p:custDataLst>
              <p:tags r:id="rId9"/>
            </p:custDataLst>
          </p:nvPr>
        </p:nvSpPr>
        <p:spPr bwMode="auto">
          <a:xfrm>
            <a:off x="520700" y="4708525"/>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B6874D34-D7E9-4886-9128-2EA593A5448F}" type="datetime'''''''''''''''2''''0''''''''''''''''''1''''''''''4'">
              <a:rPr lang="en-US" sz="1000"/>
              <a:pPr/>
              <a:t>2014</a:t>
            </a:fld>
            <a:endParaRPr lang="en-GB" sz="1000" dirty="0"/>
          </a:p>
        </p:txBody>
      </p:sp>
      <p:cxnSp>
        <p:nvCxnSpPr>
          <p:cNvPr id="550" name="Straight Connector 549"/>
          <p:cNvCxnSpPr/>
          <p:nvPr>
            <p:custDataLst>
              <p:tags r:id="rId10"/>
            </p:custDataLst>
          </p:nvPr>
        </p:nvCxnSpPr>
        <p:spPr bwMode="gray">
          <a:xfrm>
            <a:off x="2854325" y="5270500"/>
            <a:ext cx="219075" cy="0"/>
          </a:xfrm>
          <a:prstGeom prst="line">
            <a:avLst/>
          </a:prstGeom>
          <a:ln w="19050">
            <a:solidFill>
              <a:srgbClr val="EB032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5" name="Straight Connector 544"/>
          <p:cNvCxnSpPr/>
          <p:nvPr>
            <p:custDataLst>
              <p:tags r:id="rId11"/>
            </p:custDataLst>
          </p:nvPr>
        </p:nvCxnSpPr>
        <p:spPr bwMode="gray">
          <a:xfrm>
            <a:off x="2854325" y="5067300"/>
            <a:ext cx="219075" cy="0"/>
          </a:xfrm>
          <a:prstGeom prst="line">
            <a:avLst/>
          </a:prstGeom>
          <a:ln w="19050">
            <a:solidFill>
              <a:srgbClr val="FFBF2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custDataLst>
              <p:tags r:id="rId12"/>
            </p:custDataLst>
          </p:nvPr>
        </p:nvCxnSpPr>
        <p:spPr bwMode="gray">
          <a:xfrm>
            <a:off x="796926" y="5270500"/>
            <a:ext cx="219075" cy="0"/>
          </a:xfrm>
          <a:prstGeom prst="line">
            <a:avLst/>
          </a:prstGeom>
          <a:ln w="19050">
            <a:solidFill>
              <a:srgbClr val="41A44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 name="Straight Connector 1"/>
          <p:cNvCxnSpPr/>
          <p:nvPr>
            <p:custDataLst>
              <p:tags r:id="rId13"/>
            </p:custDataLst>
          </p:nvPr>
        </p:nvCxnSpPr>
        <p:spPr bwMode="gray">
          <a:xfrm>
            <a:off x="796926" y="5067300"/>
            <a:ext cx="219075" cy="0"/>
          </a:xfrm>
          <a:prstGeom prst="line">
            <a:avLst/>
          </a:prstGeom>
          <a:ln w="19050">
            <a:solidFill>
              <a:srgbClr val="646AAC"/>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51" name="Text Placeholder 6715"/>
          <p:cNvSpPr>
            <a:spLocks noGrp="1"/>
          </p:cNvSpPr>
          <p:nvPr>
            <p:custDataLst>
              <p:tags r:id="rId14"/>
            </p:custDataLst>
          </p:nvPr>
        </p:nvSpPr>
        <p:spPr bwMode="auto">
          <a:xfrm>
            <a:off x="3124200" y="5200650"/>
            <a:ext cx="528638"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23DB9099-37D6-4D9D-8F4F-3B6CF3E3151A}" type="datetime'''''Re''''''d'' l''''''''''im''''''i''''''t'''''' '''''">
              <a:rPr lang="en-US" sz="1000"/>
              <a:pPr/>
              <a:t>Red limit </a:t>
            </a:fld>
            <a:endParaRPr lang="en-GB" sz="1000" dirty="0"/>
          </a:p>
        </p:txBody>
      </p:sp>
      <p:sp>
        <p:nvSpPr>
          <p:cNvPr id="555" name="Text Placeholder 6719"/>
          <p:cNvSpPr>
            <a:spLocks noGrp="1"/>
          </p:cNvSpPr>
          <p:nvPr>
            <p:custDataLst>
              <p:tags r:id="rId15"/>
            </p:custDataLst>
          </p:nvPr>
        </p:nvSpPr>
        <p:spPr bwMode="auto">
          <a:xfrm>
            <a:off x="3124200" y="4997450"/>
            <a:ext cx="766763"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4D85646F-4712-4387-A121-05E04372063B}" type="datetime'''''''A''''''''''''''''''mb''''er tri''gge''r'''''''''">
              <a:rPr lang="en-US" sz="1000"/>
              <a:pPr/>
              <a:t>Amber trigger</a:t>
            </a:fld>
            <a:endParaRPr lang="en-GB" sz="1000" dirty="0"/>
          </a:p>
        </p:txBody>
      </p:sp>
      <p:sp>
        <p:nvSpPr>
          <p:cNvPr id="40" name="Text Placeholder 1"/>
          <p:cNvSpPr>
            <a:spLocks noGrp="1"/>
          </p:cNvSpPr>
          <p:nvPr>
            <p:custDataLst>
              <p:tags r:id="rId16"/>
            </p:custDataLst>
          </p:nvPr>
        </p:nvSpPr>
        <p:spPr bwMode="auto">
          <a:xfrm>
            <a:off x="1066800" y="5200650"/>
            <a:ext cx="1319213"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0C0DFD69-3326-47A0-AB21-15C7165C9306}" type="datetime'''1''2''''m''''''o''''''''. trai''''lin''g lo''ss ''rate'''">
              <a:rPr lang="en-US" sz="1000" smtClean="0"/>
              <a:pPr/>
              <a:t>12mo. trailing loss rate</a:t>
            </a:fld>
            <a:r>
              <a:rPr lang="en-US" sz="1000" baseline="30000" dirty="0" smtClean="0"/>
              <a:t>1</a:t>
            </a:r>
            <a:endParaRPr lang="en-GB" sz="1000" dirty="0">
              <a:latin typeface="Arial"/>
              <a:sym typeface="Arial"/>
            </a:endParaRPr>
          </a:p>
        </p:txBody>
      </p:sp>
      <p:sp>
        <p:nvSpPr>
          <p:cNvPr id="60" name="Text Placeholder 6143"/>
          <p:cNvSpPr>
            <a:spLocks noGrp="1"/>
          </p:cNvSpPr>
          <p:nvPr>
            <p:custDataLst>
              <p:tags r:id="rId17"/>
            </p:custDataLst>
          </p:nvPr>
        </p:nvSpPr>
        <p:spPr bwMode="auto">
          <a:xfrm>
            <a:off x="1066800" y="4997450"/>
            <a:ext cx="16859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8C925692-0C7E-4AD5-A982-7A7CE6AA41FD}" type="datetime'''Monthl''''y'' l''''oss ''''r''''''''ate (a''nnualized)'">
              <a:rPr lang="en-US" sz="1000"/>
              <a:pPr/>
              <a:t>Monthly loss rate (annualized)</a:t>
            </a:fld>
            <a:endParaRPr lang="en-GB" sz="1000" dirty="0">
              <a:latin typeface="Arial"/>
              <a:sym typeface="Arial"/>
            </a:endParaRPr>
          </a:p>
        </p:txBody>
      </p:sp>
      <p:sp>
        <p:nvSpPr>
          <p:cNvPr id="581" name="Rectangle 580"/>
          <p:cNvSpPr/>
          <p:nvPr/>
        </p:nvSpPr>
        <p:spPr>
          <a:xfrm>
            <a:off x="457200" y="1006211"/>
            <a:ext cx="5056981" cy="462947"/>
          </a:xfrm>
          <a:prstGeom prst="rect">
            <a:avLst/>
          </a:prstGeom>
        </p:spPr>
        <p:txBody>
          <a:bodyPr wrap="square">
            <a:spAutoFit/>
          </a:bodyPr>
          <a:lstStyle/>
          <a:p>
            <a:pPr algn="l"/>
            <a:r>
              <a:rPr lang="en-GB" sz="1400" b="1" dirty="0" smtClean="0">
                <a:solidFill>
                  <a:srgbClr val="FF0000"/>
                </a:solidFill>
                <a:latin typeface="Arial" panose="020B0604020202020204" pitchFamily="34" charset="0"/>
                <a:cs typeface="Arial" panose="020B0604020202020204" pitchFamily="34" charset="0"/>
              </a:rPr>
              <a:t>Strategic forecast charge-off rates</a:t>
            </a:r>
          </a:p>
          <a:p>
            <a:pPr algn="l"/>
            <a:r>
              <a:rPr lang="en-GB" sz="1400" kern="0" dirty="0" smtClean="0">
                <a:solidFill>
                  <a:srgbClr val="FF0000"/>
                </a:solidFill>
                <a:latin typeface="Arial"/>
                <a:ea typeface="ＭＳ Ｐゴシック"/>
              </a:rPr>
              <a:t>%, Strategic forecasted loss rate vs 2016 NCO anchor points</a:t>
            </a:r>
            <a:endParaRPr lang="en-GB" sz="1400" kern="0" dirty="0">
              <a:solidFill>
                <a:srgbClr val="FF0000"/>
              </a:solidFill>
              <a:latin typeface="Arial"/>
              <a:ea typeface="ＭＳ Ｐゴシック"/>
            </a:endParaRPr>
          </a:p>
        </p:txBody>
      </p:sp>
      <p:sp>
        <p:nvSpPr>
          <p:cNvPr id="35" name="Rectangle 34"/>
          <p:cNvSpPr/>
          <p:nvPr/>
        </p:nvSpPr>
        <p:spPr>
          <a:xfrm>
            <a:off x="6857999" y="1006211"/>
            <a:ext cx="2789881" cy="277640"/>
          </a:xfrm>
          <a:prstGeom prst="rect">
            <a:avLst/>
          </a:prstGeom>
        </p:spPr>
        <p:txBody>
          <a:bodyPr wrap="square">
            <a:spAutoFit/>
          </a:bodyPr>
          <a:lstStyle/>
          <a:p>
            <a:pPr algn="l"/>
            <a:r>
              <a:rPr lang="en-GB" sz="1400" b="1" dirty="0" smtClean="0">
                <a:solidFill>
                  <a:srgbClr val="FF0000"/>
                </a:solidFill>
                <a:latin typeface="Arial" panose="020B0604020202020204" pitchFamily="34" charset="0"/>
                <a:cs typeface="Arial" panose="020B0604020202020204" pitchFamily="34" charset="0"/>
              </a:rPr>
              <a:t>Proposed anchor points</a:t>
            </a:r>
            <a:endParaRPr lang="en-GB" sz="1400" kern="0" dirty="0">
              <a:solidFill>
                <a:srgbClr val="FF0000"/>
              </a:solidFill>
              <a:latin typeface="Arial"/>
              <a:ea typeface="ＭＳ Ｐゴシック"/>
            </a:endParaRPr>
          </a:p>
        </p:txBody>
      </p:sp>
      <p:graphicFrame>
        <p:nvGraphicFramePr>
          <p:cNvPr id="44" name="Table 43"/>
          <p:cNvGraphicFramePr>
            <a:graphicFrameLocks noGrp="1"/>
          </p:cNvGraphicFramePr>
          <p:nvPr>
            <p:extLst>
              <p:ext uri="{D42A27DB-BD31-4B8C-83A1-F6EECF244321}">
                <p14:modId xmlns:p14="http://schemas.microsoft.com/office/powerpoint/2010/main" val="2667124325"/>
              </p:ext>
            </p:extLst>
          </p:nvPr>
        </p:nvGraphicFramePr>
        <p:xfrm>
          <a:off x="6953696" y="2216150"/>
          <a:ext cx="2342704" cy="958892"/>
        </p:xfrm>
        <a:graphic>
          <a:graphicData uri="http://schemas.openxmlformats.org/drawingml/2006/table">
            <a:tbl>
              <a:tblPr firstRow="1" bandRow="1">
                <a:tableStyleId>{839DD9DD-9E6C-4910-8AC0-68ADFF6A6AFC}</a:tableStyleId>
              </a:tblPr>
              <a:tblGrid>
                <a:gridCol w="1414911"/>
                <a:gridCol w="927793"/>
              </a:tblGrid>
              <a:tr h="288122">
                <a:tc>
                  <a:txBody>
                    <a:bodyPr/>
                    <a:lstStyle/>
                    <a:p>
                      <a:r>
                        <a:rPr lang="en-GB" sz="1100" dirty="0" smtClean="0">
                          <a:solidFill>
                            <a:schemeClr val="bg1"/>
                          </a:solidFill>
                        </a:rPr>
                        <a:t>Limit</a:t>
                      </a:r>
                      <a:endParaRPr lang="en-GB" sz="1100" dirty="0">
                        <a:solidFill>
                          <a:schemeClr val="bg1"/>
                        </a:solidFill>
                      </a:endParaRPr>
                    </a:p>
                  </a:txBody>
                  <a:tcPr>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r>
                        <a:rPr lang="en-GB" sz="1100" dirty="0" smtClean="0">
                          <a:solidFill>
                            <a:schemeClr val="bg1"/>
                          </a:solidFill>
                        </a:rPr>
                        <a:t>Value</a:t>
                      </a:r>
                      <a:endParaRPr lang="en-GB" sz="1100" dirty="0">
                        <a:solidFill>
                          <a:schemeClr val="bg1"/>
                        </a:solidFill>
                      </a:endParaRPr>
                    </a:p>
                  </a:txBody>
                  <a:tcPr>
                    <a:lnB w="12700" cap="flat" cmpd="sng" algn="ctr">
                      <a:solidFill>
                        <a:schemeClr val="bg1">
                          <a:lumMod val="75000"/>
                        </a:schemeClr>
                      </a:solidFill>
                      <a:prstDash val="solid"/>
                      <a:round/>
                      <a:headEnd type="none" w="med" len="med"/>
                      <a:tailEnd type="none" w="med" len="med"/>
                    </a:lnB>
                    <a:solidFill>
                      <a:srgbClr val="FF0000"/>
                    </a:solidFill>
                  </a:tcPr>
                </a:tc>
              </a:tr>
              <a:tr h="335385">
                <a:tc>
                  <a:txBody>
                    <a:bodyPr/>
                    <a:lstStyle/>
                    <a:p>
                      <a:r>
                        <a:rPr lang="en-GB" sz="1100" b="1" dirty="0" smtClean="0">
                          <a:solidFill>
                            <a:srgbClr val="FF0000"/>
                          </a:solidFill>
                        </a:rPr>
                        <a:t>Red limit</a:t>
                      </a:r>
                      <a:endParaRPr lang="en-GB" sz="1100" b="1" baseline="0" dirty="0" smtClean="0">
                        <a:solidFill>
                          <a:srgbClr val="FF0000"/>
                        </a:solidFill>
                      </a:endParaRP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accent4"/>
                      </a:solidFill>
                      <a:prstDash val="sysDash"/>
                      <a:round/>
                      <a:headEnd type="none" w="med" len="med"/>
                      <a:tailEnd type="none" w="med" len="med"/>
                    </a:lnB>
                  </a:tcPr>
                </a:tc>
                <a:tc>
                  <a:txBody>
                    <a:bodyPr/>
                    <a:lstStyle/>
                    <a:p>
                      <a:r>
                        <a:rPr lang="en-GB" sz="1100" b="1" dirty="0" smtClean="0">
                          <a:solidFill>
                            <a:srgbClr val="FF0000"/>
                          </a:solidFill>
                        </a:rPr>
                        <a:t>9.6%</a:t>
                      </a:r>
                      <a:endParaRPr lang="en-GB" sz="1100" b="1" dirty="0">
                        <a:solidFill>
                          <a:srgbClr val="FF0000"/>
                        </a:solidFill>
                      </a:endParaRP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accent4"/>
                      </a:solidFill>
                      <a:prstDash val="sysDash"/>
                      <a:round/>
                      <a:headEnd type="none" w="med" len="med"/>
                      <a:tailEnd type="none" w="med" len="med"/>
                    </a:lnB>
                  </a:tcPr>
                </a:tc>
              </a:tr>
              <a:tr h="335385">
                <a:tc>
                  <a:txBody>
                    <a:bodyPr/>
                    <a:lstStyle/>
                    <a:p>
                      <a:r>
                        <a:rPr lang="en-GB" sz="1100" b="1" dirty="0" smtClean="0">
                          <a:solidFill>
                            <a:schemeClr val="accent5"/>
                          </a:solidFill>
                        </a:rPr>
                        <a:t>Amber</a:t>
                      </a:r>
                      <a:r>
                        <a:rPr lang="en-GB" sz="1100" b="1" baseline="0" dirty="0" smtClean="0">
                          <a:solidFill>
                            <a:schemeClr val="accent5"/>
                          </a:solidFill>
                        </a:rPr>
                        <a:t> trigger</a:t>
                      </a:r>
                      <a:endParaRPr lang="en-GB" sz="1100" b="1" dirty="0">
                        <a:solidFill>
                          <a:schemeClr val="accent5"/>
                        </a:solidFill>
                      </a:endParaRPr>
                    </a:p>
                  </a:txBody>
                  <a:tcPr anchor="ctr">
                    <a:lnT w="12700" cap="flat" cmpd="sng" algn="ctr">
                      <a:solidFill>
                        <a:schemeClr val="accent4"/>
                      </a:solidFill>
                      <a:prstDash val="sysDash"/>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r>
                        <a:rPr lang="en-GB" sz="1100" b="1" dirty="0" smtClean="0">
                          <a:solidFill>
                            <a:schemeClr val="accent5"/>
                          </a:solidFill>
                        </a:rPr>
                        <a:t>9.3%</a:t>
                      </a:r>
                      <a:endParaRPr lang="en-GB" sz="1100" b="1" dirty="0">
                        <a:solidFill>
                          <a:schemeClr val="accent5"/>
                        </a:solidFill>
                      </a:endParaRPr>
                    </a:p>
                  </a:txBody>
                  <a:tcPr anchor="ctr">
                    <a:lnT w="12700" cap="flat" cmpd="sng" algn="ctr">
                      <a:solidFill>
                        <a:schemeClr val="accent4"/>
                      </a:solidFill>
                      <a:prstDash val="sysDash"/>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grpSp>
        <p:nvGrpSpPr>
          <p:cNvPr id="14" name="Group 13"/>
          <p:cNvGrpSpPr/>
          <p:nvPr/>
        </p:nvGrpSpPr>
        <p:grpSpPr>
          <a:xfrm>
            <a:off x="2049463" y="5526505"/>
            <a:ext cx="5993022" cy="593559"/>
            <a:chOff x="961231" y="5526505"/>
            <a:chExt cx="5993022" cy="593559"/>
          </a:xfrm>
        </p:grpSpPr>
        <mc:AlternateContent xmlns:mc="http://schemas.openxmlformats.org/markup-compatibility/2006" xmlns:a14="http://schemas.microsoft.com/office/drawing/2010/main">
          <mc:Choice Requires="a14">
            <p:sp>
              <p:nvSpPr>
                <p:cNvPr id="11" name="TextBox 10"/>
                <p:cNvSpPr txBox="1"/>
                <p:nvPr/>
              </p:nvSpPr>
              <p:spPr>
                <a:xfrm>
                  <a:off x="3096710" y="5614736"/>
                  <a:ext cx="3636380" cy="390813"/>
                </a:xfrm>
                <a:prstGeom prst="rect">
                  <a:avLst/>
                </a:prstGeom>
                <a:noFill/>
              </p:spPr>
              <p:txBody>
                <a:bodyPr wrap="none" lIns="0" tIns="0" rIns="0" bIns="0" rtlCol="0">
                  <a:spAutoFit/>
                </a:bodyPr>
                <a:lstStyle/>
                <a:p>
                  <a:pPr algn="l">
                    <a:lnSpc>
                      <a:spcPct val="100000"/>
                    </a:lnSpc>
                  </a:pPr>
                  <a14:m>
                    <m:oMathPara xmlns:m="http://schemas.openxmlformats.org/officeDocument/2006/math">
                      <m:oMathParaPr>
                        <m:jc m:val="centerGroup"/>
                      </m:oMathParaPr>
                      <m:oMath xmlns:m="http://schemas.openxmlformats.org/officeDocument/2006/math">
                        <m:r>
                          <a:rPr lang="en-US" sz="1200" b="0" i="1" smtClean="0">
                            <a:latin typeface="Cambria Math"/>
                          </a:rPr>
                          <m:t>𝑁𝐶𝑂</m:t>
                        </m:r>
                        <m:r>
                          <a:rPr lang="en-US" sz="1200" b="0" i="1" smtClean="0">
                            <a:latin typeface="Cambria Math"/>
                          </a:rPr>
                          <m:t> </m:t>
                        </m:r>
                        <m:r>
                          <a:rPr lang="en-US" sz="1200" b="0" i="1" smtClean="0">
                            <a:latin typeface="Cambria Math"/>
                          </a:rPr>
                          <m:t>𝑅𝑎𝑡𝑒</m:t>
                        </m:r>
                        <m:r>
                          <a:rPr lang="en-US" sz="1200" b="0" i="1" smtClean="0">
                            <a:latin typeface="Cambria Math"/>
                          </a:rPr>
                          <m:t>=</m:t>
                        </m:r>
                        <m:f>
                          <m:fPr>
                            <m:ctrlPr>
                              <a:rPr lang="en-US" sz="1200" b="0" i="1" smtClean="0">
                                <a:latin typeface="Cambria Math"/>
                              </a:rPr>
                            </m:ctrlPr>
                          </m:fPr>
                          <m:num>
                            <m:r>
                              <a:rPr lang="en-US" sz="1200" b="0" i="1" smtClean="0">
                                <a:latin typeface="Cambria Math"/>
                              </a:rPr>
                              <m:t>12</m:t>
                            </m:r>
                            <m:r>
                              <a:rPr lang="en-US" sz="1200" b="0" i="1" smtClean="0">
                                <a:latin typeface="Cambria Math"/>
                              </a:rPr>
                              <m:t>𝑚𝑜</m:t>
                            </m:r>
                            <m:r>
                              <a:rPr lang="en-US" sz="1200" b="0" i="1" smtClean="0">
                                <a:latin typeface="Cambria Math"/>
                              </a:rPr>
                              <m:t>. </m:t>
                            </m:r>
                            <m:r>
                              <a:rPr lang="en-US" sz="1200" b="0" i="1" smtClean="0">
                                <a:latin typeface="Cambria Math"/>
                              </a:rPr>
                              <m:t>𝑡𝑟𝑎𝑖𝑙𝑖𝑛𝑔</m:t>
                            </m:r>
                            <m:r>
                              <a:rPr lang="en-US" sz="1200" b="0" i="1" smtClean="0">
                                <a:latin typeface="Cambria Math"/>
                              </a:rPr>
                              <m:t> </m:t>
                            </m:r>
                            <m:r>
                              <a:rPr lang="en-US" sz="1200" b="0" i="1" smtClean="0">
                                <a:latin typeface="Cambria Math"/>
                              </a:rPr>
                              <m:t>𝑆𝑢𝑚</m:t>
                            </m:r>
                            <m:r>
                              <a:rPr lang="en-US" sz="1200" b="0" i="1" smtClean="0">
                                <a:latin typeface="Cambria Math"/>
                              </a:rPr>
                              <m:t> </m:t>
                            </m:r>
                            <m:r>
                              <a:rPr lang="en-US" sz="1200" b="0" i="1" smtClean="0">
                                <a:latin typeface="Cambria Math"/>
                              </a:rPr>
                              <m:t>𝑜𝑓</m:t>
                            </m:r>
                            <m:r>
                              <a:rPr lang="en-US" sz="1200" b="0" i="1" smtClean="0">
                                <a:latin typeface="Cambria Math"/>
                              </a:rPr>
                              <m:t> </m:t>
                            </m:r>
                            <m:r>
                              <a:rPr lang="en-US" sz="1200" b="0" i="1" smtClean="0">
                                <a:latin typeface="Cambria Math"/>
                              </a:rPr>
                              <m:t>𝑁𝐶𝑂</m:t>
                            </m:r>
                            <m:r>
                              <a:rPr lang="en-US" sz="1200" b="0" i="1" smtClean="0">
                                <a:latin typeface="Cambria Math"/>
                              </a:rPr>
                              <m:t> ($)</m:t>
                            </m:r>
                          </m:num>
                          <m:den>
                            <m:r>
                              <a:rPr lang="en-US" sz="1200" b="0" i="1" smtClean="0">
                                <a:latin typeface="Cambria Math"/>
                              </a:rPr>
                              <m:t>12</m:t>
                            </m:r>
                            <m:r>
                              <a:rPr lang="en-US" sz="1200" b="0" i="1" smtClean="0">
                                <a:latin typeface="Cambria Math"/>
                              </a:rPr>
                              <m:t>𝑚𝑜</m:t>
                            </m:r>
                            <m:r>
                              <a:rPr lang="en-US" sz="1200" b="0" i="1" smtClean="0">
                                <a:latin typeface="Cambria Math"/>
                              </a:rPr>
                              <m:t>. </m:t>
                            </m:r>
                            <m:r>
                              <a:rPr lang="en-US" sz="1200" b="0" i="1" smtClean="0">
                                <a:latin typeface="Cambria Math"/>
                              </a:rPr>
                              <m:t>𝑡𝑟𝑎𝑖𝑙𝑖𝑛𝑔</m:t>
                            </m:r>
                            <m:r>
                              <a:rPr lang="en-US" sz="1200" b="0" i="1" smtClean="0">
                                <a:latin typeface="Cambria Math"/>
                              </a:rPr>
                              <m:t> </m:t>
                            </m:r>
                            <m:r>
                              <a:rPr lang="en-US" sz="1200" b="0" i="1" smtClean="0">
                                <a:latin typeface="Cambria Math"/>
                              </a:rPr>
                              <m:t>𝐴𝑣𝑒𝑟𝑎𝑔𝑒</m:t>
                            </m:r>
                            <m:r>
                              <a:rPr lang="en-US" sz="1200" b="0" i="1" smtClean="0">
                                <a:latin typeface="Cambria Math"/>
                              </a:rPr>
                              <m:t> </m:t>
                            </m:r>
                            <m:r>
                              <a:rPr lang="en-US" sz="1200" b="0" i="1" smtClean="0">
                                <a:latin typeface="Cambria Math"/>
                              </a:rPr>
                              <m:t>𝑜𝑓</m:t>
                            </m:r>
                            <m:r>
                              <a:rPr lang="en-US" sz="1200" b="0" i="1" smtClean="0">
                                <a:latin typeface="Cambria Math"/>
                              </a:rPr>
                              <m:t> </m:t>
                            </m:r>
                            <m:r>
                              <a:rPr lang="en-US" sz="1200" b="0" i="1" smtClean="0">
                                <a:latin typeface="Cambria Math"/>
                              </a:rPr>
                              <m:t>𝐵𝑎𝑙𝑎𝑛𝑐𝑒𝑠</m:t>
                            </m:r>
                            <m:r>
                              <a:rPr lang="en-US" sz="1200" b="0" i="1" smtClean="0">
                                <a:latin typeface="Cambria Math"/>
                              </a:rPr>
                              <m:t> ($)</m:t>
                            </m:r>
                          </m:den>
                        </m:f>
                      </m:oMath>
                    </m:oMathPara>
                  </a14:m>
                  <a:endParaRPr lang="en-GB" sz="1200" dirty="0" err="1" smtClean="0"/>
                </a:p>
              </p:txBody>
            </p:sp>
          </mc:Choice>
          <mc:Fallback xmlns="">
            <p:sp>
              <p:nvSpPr>
                <p:cNvPr id="11" name="TextBox 10"/>
                <p:cNvSpPr txBox="1">
                  <a:spLocks noRot="1" noChangeAspect="1" noMove="1" noResize="1" noEditPoints="1" noAdjustHandles="1" noChangeArrowheads="1" noChangeShapeType="1" noTextEdit="1"/>
                </p:cNvSpPr>
                <p:nvPr/>
              </p:nvSpPr>
              <p:spPr>
                <a:xfrm>
                  <a:off x="3096710" y="5614736"/>
                  <a:ext cx="3636380" cy="390813"/>
                </a:xfrm>
                <a:prstGeom prst="rect">
                  <a:avLst/>
                </a:prstGeom>
                <a:blipFill rotWithShape="1">
                  <a:blip r:embed="rId40"/>
                  <a:stretch>
                    <a:fillRect l="-503" t="-3125" r="-1007" b="-20313"/>
                  </a:stretch>
                </a:blipFill>
              </p:spPr>
              <p:txBody>
                <a:bodyPr/>
                <a:lstStyle/>
                <a:p>
                  <a:r>
                    <a:rPr lang="en-GB">
                      <a:noFill/>
                    </a:rPr>
                    <a:t> </a:t>
                  </a:r>
                </a:p>
              </p:txBody>
            </p:sp>
          </mc:Fallback>
        </mc:AlternateContent>
        <p:sp>
          <p:nvSpPr>
            <p:cNvPr id="12" name="TextBox 11"/>
            <p:cNvSpPr txBox="1"/>
            <p:nvPr/>
          </p:nvSpPr>
          <p:spPr>
            <a:xfrm>
              <a:off x="1161756" y="5727031"/>
              <a:ext cx="2024459" cy="184666"/>
            </a:xfrm>
            <a:prstGeom prst="rect">
              <a:avLst/>
            </a:prstGeom>
            <a:noFill/>
          </p:spPr>
          <p:txBody>
            <a:bodyPr wrap="square" lIns="0" tIns="0" rIns="0" bIns="0" rtlCol="0">
              <a:spAutoFit/>
            </a:bodyPr>
            <a:lstStyle/>
            <a:p>
              <a:pPr algn="l">
                <a:lnSpc>
                  <a:spcPct val="100000"/>
                </a:lnSpc>
              </a:pPr>
              <a:r>
                <a:rPr lang="en-GB" sz="1200" b="1" dirty="0" smtClean="0"/>
                <a:t>Metric Methodology</a:t>
              </a:r>
            </a:p>
          </p:txBody>
        </p:sp>
        <p:sp>
          <p:nvSpPr>
            <p:cNvPr id="13" name="Rectangle 12"/>
            <p:cNvSpPr/>
            <p:nvPr/>
          </p:nvSpPr>
          <p:spPr>
            <a:xfrm>
              <a:off x="961231" y="5526505"/>
              <a:ext cx="5993022" cy="593559"/>
            </a:xfrm>
            <a:prstGeom prst="rect">
              <a:avLst/>
            </a:prstGeom>
            <a:no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grpSp>
      <p:sp>
        <p:nvSpPr>
          <p:cNvPr id="10" name="Footnote"/>
          <p:cNvSpPr/>
          <p:nvPr/>
        </p:nvSpPr>
        <p:spPr>
          <a:xfrm>
            <a:off x="457994" y="6373546"/>
            <a:ext cx="86868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lnSpc>
                <a:spcPct val="100000"/>
              </a:lnSpc>
              <a:spcBef>
                <a:spcPts val="0"/>
              </a:spcBef>
              <a:spcAft>
                <a:spcPts val="0"/>
              </a:spcAft>
            </a:pPr>
            <a:r>
              <a:rPr lang="en-GB" sz="800" dirty="0" smtClean="0">
                <a:solidFill>
                  <a:schemeClr val="tx1"/>
                </a:solidFill>
                <a:latin typeface="+mj-lt"/>
                <a:sym typeface="+mn-lt"/>
              </a:rPr>
              <a:t>1. Calculated based on metric methodology outlined on slide</a:t>
            </a:r>
            <a:endParaRPr lang="en-GB" sz="800" dirty="0">
              <a:solidFill>
                <a:schemeClr val="tx1"/>
              </a:solidFill>
              <a:latin typeface="+mj-lt"/>
              <a:sym typeface="+mn-lt"/>
            </a:endParaRPr>
          </a:p>
        </p:txBody>
      </p:sp>
      <p:sp>
        <p:nvSpPr>
          <p:cNvPr id="19" name="TextBox 18"/>
          <p:cNvSpPr txBox="1"/>
          <p:nvPr/>
        </p:nvSpPr>
        <p:spPr>
          <a:xfrm>
            <a:off x="3426989" y="4373590"/>
            <a:ext cx="890588" cy="153888"/>
          </a:xfrm>
          <a:prstGeom prst="rect">
            <a:avLst/>
          </a:prstGeom>
          <a:noFill/>
        </p:spPr>
        <p:txBody>
          <a:bodyPr wrap="square" lIns="0" tIns="0" rIns="0" bIns="0" rtlCol="0">
            <a:spAutoFit/>
          </a:bodyPr>
          <a:lstStyle/>
          <a:p>
            <a:pPr algn="l">
              <a:lnSpc>
                <a:spcPct val="100000"/>
              </a:lnSpc>
            </a:pPr>
            <a:r>
              <a:rPr lang="en-GB" i="1" dirty="0" smtClean="0"/>
              <a:t>Forecasted</a:t>
            </a:r>
          </a:p>
        </p:txBody>
      </p:sp>
      <p:sp>
        <p:nvSpPr>
          <p:cNvPr id="31" name="TextBox 30"/>
          <p:cNvSpPr txBox="1"/>
          <p:nvPr/>
        </p:nvSpPr>
        <p:spPr>
          <a:xfrm>
            <a:off x="305483" y="19889"/>
            <a:ext cx="8928633" cy="621709"/>
          </a:xfrm>
          <a:prstGeom prst="rect">
            <a:avLst/>
          </a:prstGeom>
          <a:noFill/>
        </p:spPr>
        <p:txBody>
          <a:bodyPr wrap="square" rtlCol="0">
            <a:spAutoFit/>
          </a:bodyPr>
          <a:lstStyle/>
          <a:p>
            <a:pPr lvl="0" algn="l"/>
            <a:r>
              <a:rPr lang="en-GB" altLang="zh-CN" sz="2000" b="1" kern="0" dirty="0">
                <a:solidFill>
                  <a:srgbClr val="000000"/>
                </a:solidFill>
                <a:ea typeface="SimSun" pitchFamily="2" charset="-122"/>
              </a:rPr>
              <a:t>Calculate CCAR-based </a:t>
            </a:r>
            <a:r>
              <a:rPr lang="en-GB" altLang="zh-CN" sz="2000" b="1" kern="0" dirty="0" smtClean="0">
                <a:solidFill>
                  <a:srgbClr val="000000"/>
                </a:solidFill>
                <a:ea typeface="SimSun" pitchFamily="2" charset="-122"/>
              </a:rPr>
              <a:t>NCO limit</a:t>
            </a:r>
            <a:endParaRPr lang="en-US" sz="2000" b="1" dirty="0" smtClean="0"/>
          </a:p>
          <a:p>
            <a:pPr algn="l"/>
            <a:r>
              <a:rPr lang="en-US" sz="2000" b="1" dirty="0" smtClean="0">
                <a:solidFill>
                  <a:srgbClr val="FF0000"/>
                </a:solidFill>
              </a:rPr>
              <a:t>Testing NCO limits for existing portfolio against forecasts</a:t>
            </a:r>
            <a:endParaRPr lang="en-US" sz="2000" dirty="0">
              <a:solidFill>
                <a:srgbClr val="FF0000"/>
              </a:solidFill>
            </a:endParaRPr>
          </a:p>
        </p:txBody>
      </p:sp>
      <p:sp>
        <p:nvSpPr>
          <p:cNvPr id="32" name="AutoShape 152"/>
          <p:cNvSpPr>
            <a:spLocks noChangeArrowheads="1"/>
          </p:cNvSpPr>
          <p:nvPr/>
        </p:nvSpPr>
        <p:spPr bwMode="gray">
          <a:xfrm>
            <a:off x="7836072" y="19889"/>
            <a:ext cx="457200" cy="365760"/>
          </a:xfrm>
          <a:prstGeom prst="chevron">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accent4"/>
                </a:solidFill>
                <a:latin typeface="+mn-lt"/>
              </a:rPr>
              <a:t>2</a:t>
            </a:r>
          </a:p>
        </p:txBody>
      </p:sp>
      <p:sp>
        <p:nvSpPr>
          <p:cNvPr id="33" name="AutoShape 155"/>
          <p:cNvSpPr>
            <a:spLocks noChangeArrowheads="1"/>
          </p:cNvSpPr>
          <p:nvPr/>
        </p:nvSpPr>
        <p:spPr bwMode="gray">
          <a:xfrm>
            <a:off x="8665351" y="19889"/>
            <a:ext cx="457200" cy="365760"/>
          </a:xfrm>
          <a:prstGeom prst="chevron">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smtClean="0">
                <a:solidFill>
                  <a:schemeClr val="accent4"/>
                </a:solidFill>
                <a:latin typeface="+mn-lt"/>
              </a:rPr>
              <a:t>4</a:t>
            </a:r>
            <a:endParaRPr lang="en-GB" altLang="zh-CN" sz="2400" b="1" dirty="0">
              <a:solidFill>
                <a:schemeClr val="accent4"/>
              </a:solidFill>
              <a:latin typeface="+mn-lt"/>
            </a:endParaRPr>
          </a:p>
        </p:txBody>
      </p:sp>
      <p:sp>
        <p:nvSpPr>
          <p:cNvPr id="34" name="AutoShape 156"/>
          <p:cNvSpPr>
            <a:spLocks noChangeArrowheads="1"/>
          </p:cNvSpPr>
          <p:nvPr/>
        </p:nvSpPr>
        <p:spPr bwMode="gray">
          <a:xfrm>
            <a:off x="8250711" y="19889"/>
            <a:ext cx="457200" cy="365760"/>
          </a:xfrm>
          <a:prstGeom prst="chevron">
            <a:avLst>
              <a:gd name="adj" fmla="val 20574"/>
            </a:avLst>
          </a:prstGeom>
          <a:solidFill>
            <a:srgbClr val="FF0000"/>
          </a:solidFill>
          <a:ln w="9525" algn="ctr">
            <a:solidFill>
              <a:srgbClr val="FF0000"/>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bg1"/>
                </a:solidFill>
                <a:latin typeface="+mn-lt"/>
              </a:rPr>
              <a:t>3</a:t>
            </a:r>
          </a:p>
        </p:txBody>
      </p:sp>
      <p:sp>
        <p:nvSpPr>
          <p:cNvPr id="37" name="AutoShape 157"/>
          <p:cNvSpPr>
            <a:spLocks noChangeArrowheads="1"/>
          </p:cNvSpPr>
          <p:nvPr/>
        </p:nvSpPr>
        <p:spPr bwMode="gray">
          <a:xfrm>
            <a:off x="7421433" y="19889"/>
            <a:ext cx="457200" cy="365760"/>
          </a:xfrm>
          <a:prstGeom prst="homePlate">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accent4"/>
                </a:solidFill>
                <a:latin typeface="+mn-lt"/>
              </a:rPr>
              <a:t>1</a:t>
            </a:r>
          </a:p>
        </p:txBody>
      </p:sp>
    </p:spTree>
    <p:extLst>
      <p:ext uri="{BB962C8B-B14F-4D97-AF65-F5344CB8AC3E}">
        <p14:creationId xmlns:p14="http://schemas.microsoft.com/office/powerpoint/2010/main" val="39528306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Object 27" hidden="1"/>
          <p:cNvGraphicFramePr>
            <a:graphicFrameLocks noChangeAspect="1"/>
          </p:cNvGraphicFramePr>
          <p:nvPr>
            <p:custDataLst>
              <p:tags r:id="rId2"/>
            </p:custDataLst>
            <p:extLst>
              <p:ext uri="{D42A27DB-BD31-4B8C-83A1-F6EECF244321}">
                <p14:modId xmlns:p14="http://schemas.microsoft.com/office/powerpoint/2010/main" val="389283175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5044" name="think-cell Slide" r:id="rId19" imgW="270" imgH="270" progId="TCLayout.ActiveDocument.1">
                  <p:embed/>
                </p:oleObj>
              </mc:Choice>
              <mc:Fallback>
                <p:oleObj name="think-cell Slide" r:id="rId19" imgW="270" imgH="270" progId="TCLayout.ActiveDocument.1">
                  <p:embed/>
                  <p:pic>
                    <p:nvPicPr>
                      <p:cNvPr id="0" name=""/>
                      <p:cNvPicPr/>
                      <p:nvPr/>
                    </p:nvPicPr>
                    <p:blipFill>
                      <a:blip r:embed="rId20"/>
                      <a:stretch>
                        <a:fillRect/>
                      </a:stretch>
                    </p:blipFill>
                    <p:spPr>
                      <a:xfrm>
                        <a:off x="1588" y="1588"/>
                        <a:ext cx="1587" cy="1587"/>
                      </a:xfrm>
                      <a:prstGeom prst="rect">
                        <a:avLst/>
                      </a:prstGeom>
                    </p:spPr>
                  </p:pic>
                </p:oleObj>
              </mc:Fallback>
            </mc:AlternateContent>
          </a:graphicData>
        </a:graphic>
      </p:graphicFrame>
      <p:sp>
        <p:nvSpPr>
          <p:cNvPr id="27" name="Rectangle 26" hidden="1"/>
          <p:cNvSpPr/>
          <p:nvPr>
            <p:custDataLst>
              <p:tags r:id="rId3"/>
            </p:custDataLst>
          </p:nvPr>
        </p:nvSpPr>
        <p:spPr bwMode="auto">
          <a:xfrm>
            <a:off x="0" y="0"/>
            <a:ext cx="158750" cy="158750"/>
          </a:xfrm>
          <a:prstGeom prst="rect">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nSpc>
                <a:spcPct val="100000"/>
              </a:lnSpc>
            </a:pPr>
            <a:endParaRPr lang="en-GB" dirty="0" smtClean="0">
              <a:solidFill>
                <a:schemeClr val="tx1"/>
              </a:solidFill>
              <a:latin typeface="Arial"/>
              <a:ea typeface="ＭＳ Ｐゴシック"/>
              <a:sym typeface="Arial"/>
            </a:endParaRPr>
          </a:p>
        </p:txBody>
      </p:sp>
      <p:grpSp>
        <p:nvGrpSpPr>
          <p:cNvPr id="81" name="Group 80"/>
          <p:cNvGrpSpPr/>
          <p:nvPr/>
        </p:nvGrpSpPr>
        <p:grpSpPr>
          <a:xfrm>
            <a:off x="3382752" y="1708030"/>
            <a:ext cx="3174703" cy="2881223"/>
            <a:chOff x="3381216" y="1708030"/>
            <a:chExt cx="3143270" cy="2881223"/>
          </a:xfrm>
        </p:grpSpPr>
        <p:cxnSp>
          <p:nvCxnSpPr>
            <p:cNvPr id="82" name="Straight Connector 81"/>
            <p:cNvCxnSpPr/>
            <p:nvPr/>
          </p:nvCxnSpPr>
          <p:spPr>
            <a:xfrm>
              <a:off x="3381216" y="1708030"/>
              <a:ext cx="0" cy="2881223"/>
            </a:xfrm>
            <a:prstGeom prst="line">
              <a:avLst/>
            </a:prstGeom>
            <a:ln>
              <a:solidFill>
                <a:srgbClr val="F8B8BC"/>
              </a:solidFill>
              <a:tailEnd type="none"/>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3381216" y="1708030"/>
              <a:ext cx="3143270" cy="2881223"/>
            </a:xfrm>
            <a:prstGeom prst="rect">
              <a:avLst/>
            </a:prstGeom>
            <a:solidFill>
              <a:srgbClr val="FCE0E2">
                <a:alpha val="45098"/>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grpSp>
      <p:graphicFrame>
        <p:nvGraphicFramePr>
          <p:cNvPr id="530" name="Object 529"/>
          <p:cNvGraphicFramePr>
            <a:graphicFrameLocks/>
          </p:cNvGraphicFramePr>
          <p:nvPr>
            <p:custDataLst>
              <p:tags r:id="rId4"/>
            </p:custDataLst>
            <p:extLst>
              <p:ext uri="{D42A27DB-BD31-4B8C-83A1-F6EECF244321}">
                <p14:modId xmlns:p14="http://schemas.microsoft.com/office/powerpoint/2010/main" val="993795626"/>
              </p:ext>
            </p:extLst>
          </p:nvPr>
        </p:nvGraphicFramePr>
        <p:xfrm>
          <a:off x="304800" y="1447800"/>
          <a:ext cx="6362700" cy="3390990"/>
        </p:xfrm>
        <a:graphic>
          <a:graphicData uri="http://schemas.openxmlformats.org/presentationml/2006/ole">
            <mc:AlternateContent xmlns:mc="http://schemas.openxmlformats.org/markup-compatibility/2006">
              <mc:Choice xmlns:v="urn:schemas-microsoft-com:vml" Requires="v">
                <p:oleObj spid="_x0000_s215045" name="Chart" r:id="rId21" imgW="6362700" imgH="3390990" progId="MSGraph.Chart.8">
                  <p:embed followColorScheme="full"/>
                </p:oleObj>
              </mc:Choice>
              <mc:Fallback>
                <p:oleObj name="Chart" r:id="rId21" imgW="6362700" imgH="3390990" progId="MSGraph.Chart.8">
                  <p:embed followColorScheme="full"/>
                  <p:pic>
                    <p:nvPicPr>
                      <p:cNvPr id="0" name=""/>
                      <p:cNvPicPr/>
                      <p:nvPr/>
                    </p:nvPicPr>
                    <p:blipFill>
                      <a:blip r:embed="rId22"/>
                      <a:stretch>
                        <a:fillRect/>
                      </a:stretch>
                    </p:blipFill>
                    <p:spPr>
                      <a:xfrm>
                        <a:off x="304800" y="1447800"/>
                        <a:ext cx="6362700" cy="3390990"/>
                      </a:xfrm>
                      <a:prstGeom prst="rect">
                        <a:avLst/>
                      </a:prstGeom>
                    </p:spPr>
                  </p:pic>
                </p:oleObj>
              </mc:Fallback>
            </mc:AlternateContent>
          </a:graphicData>
        </a:graphic>
      </p:graphicFrame>
      <p:sp>
        <p:nvSpPr>
          <p:cNvPr id="53" name="Text Placeholder 13"/>
          <p:cNvSpPr>
            <a:spLocks noGrp="1"/>
          </p:cNvSpPr>
          <p:nvPr>
            <p:custDataLst>
              <p:tags r:id="rId5"/>
            </p:custDataLst>
          </p:nvPr>
        </p:nvSpPr>
        <p:spPr bwMode="auto">
          <a:xfrm>
            <a:off x="6178550" y="4708525"/>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E767E063-C045-4046-B303-90B38AEFBB1E}" type="datetime'''''''''''''''''''''''''''''''''''''''''''2''01''''''''''8'">
              <a:rPr lang="en-US" sz="1000"/>
              <a:pPr/>
              <a:t>2018</a:t>
            </a:fld>
            <a:endParaRPr lang="en-GB" sz="1000" dirty="0"/>
          </a:p>
        </p:txBody>
      </p:sp>
      <p:sp>
        <p:nvSpPr>
          <p:cNvPr id="52" name="Text Placeholder 12"/>
          <p:cNvSpPr>
            <a:spLocks noGrp="1"/>
          </p:cNvSpPr>
          <p:nvPr>
            <p:custDataLst>
              <p:tags r:id="rId6"/>
            </p:custDataLst>
          </p:nvPr>
        </p:nvSpPr>
        <p:spPr bwMode="auto">
          <a:xfrm>
            <a:off x="4768850" y="4708525"/>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FEDDFBD5-C619-44C3-B752-F6C046E92107}" type="datetime'''''''2''''''0''''''''''''''''''''''''1''''''''''''''''7'''">
              <a:rPr lang="en-US" sz="1000"/>
              <a:pPr/>
              <a:t>2017</a:t>
            </a:fld>
            <a:endParaRPr lang="en-GB" sz="1000" dirty="0"/>
          </a:p>
        </p:txBody>
      </p:sp>
      <p:sp>
        <p:nvSpPr>
          <p:cNvPr id="51" name="Text Placeholder 11"/>
          <p:cNvSpPr>
            <a:spLocks noGrp="1"/>
          </p:cNvSpPr>
          <p:nvPr>
            <p:custDataLst>
              <p:tags r:id="rId7"/>
            </p:custDataLst>
          </p:nvPr>
        </p:nvSpPr>
        <p:spPr bwMode="auto">
          <a:xfrm>
            <a:off x="3349625" y="4708525"/>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EFC7BD1A-BFA8-408D-A9C0-3FB76871546E}" type="datetime'''''''''''''''''''''''''''''''''''''''''2''''''''01''''''''6'">
              <a:rPr lang="en-US" sz="1000"/>
              <a:pPr/>
              <a:t>2016</a:t>
            </a:fld>
            <a:endParaRPr lang="en-GB" sz="1000" dirty="0"/>
          </a:p>
        </p:txBody>
      </p:sp>
      <p:sp>
        <p:nvSpPr>
          <p:cNvPr id="47" name="Text Placeholder 10"/>
          <p:cNvSpPr>
            <a:spLocks noGrp="1"/>
          </p:cNvSpPr>
          <p:nvPr>
            <p:custDataLst>
              <p:tags r:id="rId8"/>
            </p:custDataLst>
          </p:nvPr>
        </p:nvSpPr>
        <p:spPr bwMode="auto">
          <a:xfrm>
            <a:off x="1939925" y="4708525"/>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1CF73D4A-F845-4B40-A239-E6610DCAD95F}" type="datetime'''''''''2''''''''''''0''''1''''''''''5'''">
              <a:rPr lang="en-US" sz="1000"/>
              <a:pPr/>
              <a:t>2015</a:t>
            </a:fld>
            <a:endParaRPr lang="en-GB" sz="1000" dirty="0"/>
          </a:p>
        </p:txBody>
      </p:sp>
      <p:sp>
        <p:nvSpPr>
          <p:cNvPr id="46" name="Text Placeholder 9"/>
          <p:cNvSpPr>
            <a:spLocks noGrp="1"/>
          </p:cNvSpPr>
          <p:nvPr>
            <p:custDataLst>
              <p:tags r:id="rId9"/>
            </p:custDataLst>
          </p:nvPr>
        </p:nvSpPr>
        <p:spPr bwMode="auto">
          <a:xfrm>
            <a:off x="520700" y="4708525"/>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B6874D34-D7E9-4886-9128-2EA593A5448F}" type="datetime'''''''''''''''2''''0''''''''''''''''''1''''''''''4'">
              <a:rPr lang="en-US" sz="1000"/>
              <a:pPr/>
              <a:t>2014</a:t>
            </a:fld>
            <a:endParaRPr lang="en-GB" sz="1000" dirty="0"/>
          </a:p>
        </p:txBody>
      </p:sp>
      <p:cxnSp>
        <p:nvCxnSpPr>
          <p:cNvPr id="550" name="Straight Connector 549"/>
          <p:cNvCxnSpPr/>
          <p:nvPr>
            <p:custDataLst>
              <p:tags r:id="rId10"/>
            </p:custDataLst>
          </p:nvPr>
        </p:nvCxnSpPr>
        <p:spPr bwMode="gray">
          <a:xfrm>
            <a:off x="2854325" y="5270500"/>
            <a:ext cx="219075" cy="0"/>
          </a:xfrm>
          <a:prstGeom prst="line">
            <a:avLst/>
          </a:prstGeom>
          <a:ln w="19050">
            <a:solidFill>
              <a:srgbClr val="EB032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5" name="Straight Connector 544"/>
          <p:cNvCxnSpPr/>
          <p:nvPr>
            <p:custDataLst>
              <p:tags r:id="rId11"/>
            </p:custDataLst>
          </p:nvPr>
        </p:nvCxnSpPr>
        <p:spPr bwMode="gray">
          <a:xfrm>
            <a:off x="2854325" y="5067300"/>
            <a:ext cx="219075" cy="0"/>
          </a:xfrm>
          <a:prstGeom prst="line">
            <a:avLst/>
          </a:prstGeom>
          <a:ln w="19050">
            <a:solidFill>
              <a:srgbClr val="FFBF2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custDataLst>
              <p:tags r:id="rId12"/>
            </p:custDataLst>
          </p:nvPr>
        </p:nvCxnSpPr>
        <p:spPr bwMode="gray">
          <a:xfrm>
            <a:off x="796926" y="5270500"/>
            <a:ext cx="219075" cy="0"/>
          </a:xfrm>
          <a:prstGeom prst="line">
            <a:avLst/>
          </a:prstGeom>
          <a:ln w="19050">
            <a:solidFill>
              <a:srgbClr val="41A44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 name="Straight Connector 1"/>
          <p:cNvCxnSpPr/>
          <p:nvPr>
            <p:custDataLst>
              <p:tags r:id="rId13"/>
            </p:custDataLst>
          </p:nvPr>
        </p:nvCxnSpPr>
        <p:spPr bwMode="gray">
          <a:xfrm>
            <a:off x="796926" y="5067300"/>
            <a:ext cx="219075" cy="0"/>
          </a:xfrm>
          <a:prstGeom prst="line">
            <a:avLst/>
          </a:prstGeom>
          <a:ln w="19050">
            <a:solidFill>
              <a:srgbClr val="646AAC"/>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51" name="Text Placeholder 6715"/>
          <p:cNvSpPr>
            <a:spLocks noGrp="1"/>
          </p:cNvSpPr>
          <p:nvPr>
            <p:custDataLst>
              <p:tags r:id="rId14"/>
            </p:custDataLst>
          </p:nvPr>
        </p:nvSpPr>
        <p:spPr bwMode="auto">
          <a:xfrm>
            <a:off x="3124200" y="5200650"/>
            <a:ext cx="493713"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FF288112-37B9-42F8-90CB-68750C33F52F}" type="datetime'R''''''''''e''''d'' ''''''''''lim''i''''''''t'''''''''''''''''">
              <a:rPr lang="en-US" sz="1000"/>
              <a:pPr/>
              <a:t>Red limit</a:t>
            </a:fld>
            <a:endParaRPr lang="en-GB" sz="1000" dirty="0"/>
          </a:p>
        </p:txBody>
      </p:sp>
      <p:sp>
        <p:nvSpPr>
          <p:cNvPr id="555" name="Text Placeholder 6719"/>
          <p:cNvSpPr>
            <a:spLocks noGrp="1"/>
          </p:cNvSpPr>
          <p:nvPr>
            <p:custDataLst>
              <p:tags r:id="rId15"/>
            </p:custDataLst>
          </p:nvPr>
        </p:nvSpPr>
        <p:spPr bwMode="auto">
          <a:xfrm>
            <a:off x="3124200" y="4997450"/>
            <a:ext cx="766763"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DEFAD170-B049-4F83-875B-5DBC81D1DE31}" type="datetime'''''''''A''mbe''''''''r'' ''tr''''i''g''''''g''''''e''''''''r'">
              <a:rPr lang="en-US" sz="1000"/>
              <a:pPr/>
              <a:t>Amber trigger</a:t>
            </a:fld>
            <a:endParaRPr lang="en-GB" sz="1000" dirty="0"/>
          </a:p>
        </p:txBody>
      </p:sp>
      <p:sp>
        <p:nvSpPr>
          <p:cNvPr id="40" name="Text Placeholder 1"/>
          <p:cNvSpPr>
            <a:spLocks noGrp="1"/>
          </p:cNvSpPr>
          <p:nvPr>
            <p:custDataLst>
              <p:tags r:id="rId16"/>
            </p:custDataLst>
          </p:nvPr>
        </p:nvSpPr>
        <p:spPr bwMode="auto">
          <a:xfrm>
            <a:off x="1066800" y="5200650"/>
            <a:ext cx="1319213"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F503D74F-B45B-4A07-8EFD-435DE98C08EF}" type="datetime'1''''''2m''o''''''''''. tr''ai''lin''g'' l''oss'''' rate'''''">
              <a:rPr lang="en-US" sz="1000" smtClean="0"/>
              <a:pPr/>
              <a:t>12mo. trailing loss rate</a:t>
            </a:fld>
            <a:r>
              <a:rPr lang="en-US" sz="1000" baseline="30000" dirty="0" smtClean="0"/>
              <a:t>1</a:t>
            </a:r>
            <a:endParaRPr lang="en-GB" sz="1000" dirty="0">
              <a:latin typeface="Arial"/>
              <a:sym typeface="Arial"/>
            </a:endParaRPr>
          </a:p>
        </p:txBody>
      </p:sp>
      <p:sp>
        <p:nvSpPr>
          <p:cNvPr id="60" name="Text Placeholder 6143"/>
          <p:cNvSpPr>
            <a:spLocks noGrp="1"/>
          </p:cNvSpPr>
          <p:nvPr>
            <p:custDataLst>
              <p:tags r:id="rId17"/>
            </p:custDataLst>
          </p:nvPr>
        </p:nvSpPr>
        <p:spPr bwMode="auto">
          <a:xfrm>
            <a:off x="1066800" y="4997450"/>
            <a:ext cx="16859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E7C871CD-F5E6-43CB-BA82-DB4DB2B6DD32}" type="datetime'''M''onthly lo''ss rate ''(an''''''''''nua''l''''ized'''''')'">
              <a:rPr lang="en-US" sz="1000"/>
              <a:pPr/>
              <a:t>Monthly loss rate (annualized)</a:t>
            </a:fld>
            <a:endParaRPr lang="en-GB" sz="1000" dirty="0">
              <a:latin typeface="Arial"/>
              <a:sym typeface="Arial"/>
            </a:endParaRPr>
          </a:p>
        </p:txBody>
      </p:sp>
      <p:sp>
        <p:nvSpPr>
          <p:cNvPr id="581" name="Rectangle 580"/>
          <p:cNvSpPr/>
          <p:nvPr/>
        </p:nvSpPr>
        <p:spPr>
          <a:xfrm>
            <a:off x="457200" y="1006211"/>
            <a:ext cx="5532438" cy="462947"/>
          </a:xfrm>
          <a:prstGeom prst="rect">
            <a:avLst/>
          </a:prstGeom>
        </p:spPr>
        <p:txBody>
          <a:bodyPr wrap="square">
            <a:spAutoFit/>
          </a:bodyPr>
          <a:lstStyle/>
          <a:p>
            <a:pPr algn="l"/>
            <a:r>
              <a:rPr lang="en-GB" sz="1400" b="1" dirty="0" smtClean="0">
                <a:solidFill>
                  <a:srgbClr val="FF0000"/>
                </a:solidFill>
                <a:latin typeface="Arial" panose="020B0604020202020204" pitchFamily="34" charset="0"/>
                <a:cs typeface="Arial" panose="020B0604020202020204" pitchFamily="34" charset="0"/>
              </a:rPr>
              <a:t>CCAR projected charge-off rates in Base</a:t>
            </a:r>
          </a:p>
          <a:p>
            <a:pPr algn="l"/>
            <a:r>
              <a:rPr lang="en-GB" sz="1400" kern="0" dirty="0" smtClean="0">
                <a:solidFill>
                  <a:srgbClr val="FF0000"/>
                </a:solidFill>
                <a:latin typeface="Arial"/>
                <a:ea typeface="ＭＳ Ｐゴシック"/>
              </a:rPr>
              <a:t>%, CCAR Base forecasted loss rate vs 2016 NCO anchor points</a:t>
            </a:r>
            <a:endParaRPr lang="en-GB" sz="1400" kern="0" dirty="0">
              <a:solidFill>
                <a:srgbClr val="FF0000"/>
              </a:solidFill>
              <a:latin typeface="Arial"/>
              <a:ea typeface="ＭＳ Ｐゴシック"/>
            </a:endParaRPr>
          </a:p>
        </p:txBody>
      </p:sp>
      <p:sp>
        <p:nvSpPr>
          <p:cNvPr id="35" name="Rectangle 34"/>
          <p:cNvSpPr/>
          <p:nvPr/>
        </p:nvSpPr>
        <p:spPr>
          <a:xfrm>
            <a:off x="6857999" y="1006211"/>
            <a:ext cx="2789881" cy="277640"/>
          </a:xfrm>
          <a:prstGeom prst="rect">
            <a:avLst/>
          </a:prstGeom>
        </p:spPr>
        <p:txBody>
          <a:bodyPr wrap="square">
            <a:spAutoFit/>
          </a:bodyPr>
          <a:lstStyle/>
          <a:p>
            <a:pPr algn="l"/>
            <a:r>
              <a:rPr lang="en-GB" sz="1400" b="1" dirty="0" smtClean="0">
                <a:solidFill>
                  <a:srgbClr val="FF0000"/>
                </a:solidFill>
                <a:latin typeface="Arial" panose="020B0604020202020204" pitchFamily="34" charset="0"/>
                <a:cs typeface="Arial" panose="020B0604020202020204" pitchFamily="34" charset="0"/>
              </a:rPr>
              <a:t>Proposed anchor points</a:t>
            </a:r>
            <a:endParaRPr lang="en-GB" sz="1400" kern="0" dirty="0">
              <a:solidFill>
                <a:srgbClr val="FF0000"/>
              </a:solidFill>
              <a:latin typeface="Arial"/>
              <a:ea typeface="ＭＳ Ｐゴシック"/>
            </a:endParaRPr>
          </a:p>
        </p:txBody>
      </p:sp>
      <p:graphicFrame>
        <p:nvGraphicFramePr>
          <p:cNvPr id="44" name="Table 43"/>
          <p:cNvGraphicFramePr>
            <a:graphicFrameLocks noGrp="1"/>
          </p:cNvGraphicFramePr>
          <p:nvPr>
            <p:extLst>
              <p:ext uri="{D42A27DB-BD31-4B8C-83A1-F6EECF244321}">
                <p14:modId xmlns:p14="http://schemas.microsoft.com/office/powerpoint/2010/main" val="440150361"/>
              </p:ext>
            </p:extLst>
          </p:nvPr>
        </p:nvGraphicFramePr>
        <p:xfrm>
          <a:off x="6953696" y="2216150"/>
          <a:ext cx="2342704" cy="958892"/>
        </p:xfrm>
        <a:graphic>
          <a:graphicData uri="http://schemas.openxmlformats.org/drawingml/2006/table">
            <a:tbl>
              <a:tblPr firstRow="1" bandRow="1">
                <a:tableStyleId>{839DD9DD-9E6C-4910-8AC0-68ADFF6A6AFC}</a:tableStyleId>
              </a:tblPr>
              <a:tblGrid>
                <a:gridCol w="1414911"/>
                <a:gridCol w="927793"/>
              </a:tblGrid>
              <a:tr h="288122">
                <a:tc>
                  <a:txBody>
                    <a:bodyPr/>
                    <a:lstStyle/>
                    <a:p>
                      <a:r>
                        <a:rPr lang="en-GB" sz="1100" dirty="0" smtClean="0">
                          <a:solidFill>
                            <a:schemeClr val="bg1"/>
                          </a:solidFill>
                        </a:rPr>
                        <a:t>Limit</a:t>
                      </a:r>
                      <a:endParaRPr lang="en-GB" sz="1100" dirty="0">
                        <a:solidFill>
                          <a:schemeClr val="bg1"/>
                        </a:solidFill>
                      </a:endParaRPr>
                    </a:p>
                  </a:txBody>
                  <a:tcPr>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r>
                        <a:rPr lang="en-GB" sz="1100" dirty="0" smtClean="0">
                          <a:solidFill>
                            <a:schemeClr val="bg1"/>
                          </a:solidFill>
                        </a:rPr>
                        <a:t>Value</a:t>
                      </a:r>
                      <a:endParaRPr lang="en-GB" sz="1100" dirty="0">
                        <a:solidFill>
                          <a:schemeClr val="bg1"/>
                        </a:solidFill>
                      </a:endParaRPr>
                    </a:p>
                  </a:txBody>
                  <a:tcPr>
                    <a:lnB w="12700" cap="flat" cmpd="sng" algn="ctr">
                      <a:solidFill>
                        <a:schemeClr val="bg1">
                          <a:lumMod val="75000"/>
                        </a:schemeClr>
                      </a:solidFill>
                      <a:prstDash val="solid"/>
                      <a:round/>
                      <a:headEnd type="none" w="med" len="med"/>
                      <a:tailEnd type="none" w="med" len="med"/>
                    </a:lnB>
                    <a:solidFill>
                      <a:srgbClr val="FF0000"/>
                    </a:solidFill>
                  </a:tcPr>
                </a:tc>
              </a:tr>
              <a:tr h="335385">
                <a:tc>
                  <a:txBody>
                    <a:bodyPr/>
                    <a:lstStyle/>
                    <a:p>
                      <a:r>
                        <a:rPr lang="en-GB" sz="1100" b="1" dirty="0" smtClean="0">
                          <a:solidFill>
                            <a:srgbClr val="FF0000"/>
                          </a:solidFill>
                        </a:rPr>
                        <a:t>Red </a:t>
                      </a:r>
                      <a:r>
                        <a:rPr lang="en-GB" sz="1100" b="1" dirty="0" smtClean="0">
                          <a:solidFill>
                            <a:srgbClr val="FF0000"/>
                          </a:solidFill>
                        </a:rPr>
                        <a:t>limit</a:t>
                      </a:r>
                      <a:endParaRPr lang="en-GB" sz="1100" b="1" baseline="0" dirty="0" smtClean="0">
                        <a:solidFill>
                          <a:srgbClr val="FF0000"/>
                        </a:solidFill>
                      </a:endParaRP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accent4"/>
                      </a:solidFill>
                      <a:prstDash val="sysDash"/>
                      <a:round/>
                      <a:headEnd type="none" w="med" len="med"/>
                      <a:tailEnd type="none" w="med" len="med"/>
                    </a:lnB>
                  </a:tcPr>
                </a:tc>
                <a:tc>
                  <a:txBody>
                    <a:bodyPr/>
                    <a:lstStyle/>
                    <a:p>
                      <a:r>
                        <a:rPr lang="en-GB" sz="1100" b="1" dirty="0" smtClean="0">
                          <a:solidFill>
                            <a:srgbClr val="FF0000"/>
                          </a:solidFill>
                        </a:rPr>
                        <a:t>9.6%</a:t>
                      </a:r>
                      <a:endParaRPr lang="en-GB" sz="1100" b="1" dirty="0">
                        <a:solidFill>
                          <a:srgbClr val="FF0000"/>
                        </a:solidFill>
                      </a:endParaRP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accent4"/>
                      </a:solidFill>
                      <a:prstDash val="sysDash"/>
                      <a:round/>
                      <a:headEnd type="none" w="med" len="med"/>
                      <a:tailEnd type="none" w="med" len="med"/>
                    </a:lnB>
                  </a:tcPr>
                </a:tc>
              </a:tr>
              <a:tr h="335385">
                <a:tc>
                  <a:txBody>
                    <a:bodyPr/>
                    <a:lstStyle/>
                    <a:p>
                      <a:r>
                        <a:rPr lang="en-GB" sz="1100" b="1" dirty="0" smtClean="0">
                          <a:solidFill>
                            <a:schemeClr val="accent5"/>
                          </a:solidFill>
                        </a:rPr>
                        <a:t>Amber </a:t>
                      </a:r>
                      <a:r>
                        <a:rPr lang="en-GB" sz="1100" b="1" dirty="0" smtClean="0">
                          <a:solidFill>
                            <a:schemeClr val="accent5"/>
                          </a:solidFill>
                        </a:rPr>
                        <a:t>trigger</a:t>
                      </a:r>
                      <a:endParaRPr lang="en-GB" sz="1100" b="1" dirty="0">
                        <a:solidFill>
                          <a:schemeClr val="accent5"/>
                        </a:solidFill>
                      </a:endParaRPr>
                    </a:p>
                  </a:txBody>
                  <a:tcPr anchor="ctr">
                    <a:lnT w="12700" cap="flat" cmpd="sng" algn="ctr">
                      <a:solidFill>
                        <a:schemeClr val="accent4"/>
                      </a:solidFill>
                      <a:prstDash val="sysDash"/>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r>
                        <a:rPr lang="en-GB" sz="1100" b="1" dirty="0" smtClean="0">
                          <a:solidFill>
                            <a:schemeClr val="accent5"/>
                          </a:solidFill>
                        </a:rPr>
                        <a:t>9.3%</a:t>
                      </a:r>
                      <a:endParaRPr lang="en-GB" sz="1100" b="1" dirty="0">
                        <a:solidFill>
                          <a:schemeClr val="accent5"/>
                        </a:solidFill>
                      </a:endParaRPr>
                    </a:p>
                  </a:txBody>
                  <a:tcPr anchor="ctr">
                    <a:lnT w="12700" cap="flat" cmpd="sng" algn="ctr">
                      <a:solidFill>
                        <a:schemeClr val="accent4"/>
                      </a:solidFill>
                      <a:prstDash val="sysDash"/>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grpSp>
        <p:nvGrpSpPr>
          <p:cNvPr id="14" name="Group 13"/>
          <p:cNvGrpSpPr/>
          <p:nvPr/>
        </p:nvGrpSpPr>
        <p:grpSpPr>
          <a:xfrm>
            <a:off x="2049463" y="5526505"/>
            <a:ext cx="5993022" cy="593559"/>
            <a:chOff x="961231" y="5526505"/>
            <a:chExt cx="5993022" cy="593559"/>
          </a:xfrm>
        </p:grpSpPr>
        <mc:AlternateContent xmlns:mc="http://schemas.openxmlformats.org/markup-compatibility/2006" xmlns:a14="http://schemas.microsoft.com/office/drawing/2010/main">
          <mc:Choice Requires="a14">
            <p:sp>
              <p:nvSpPr>
                <p:cNvPr id="11" name="TextBox 10"/>
                <p:cNvSpPr txBox="1"/>
                <p:nvPr/>
              </p:nvSpPr>
              <p:spPr>
                <a:xfrm>
                  <a:off x="3096710" y="5614736"/>
                  <a:ext cx="3636380" cy="390813"/>
                </a:xfrm>
                <a:prstGeom prst="rect">
                  <a:avLst/>
                </a:prstGeom>
                <a:noFill/>
              </p:spPr>
              <p:txBody>
                <a:bodyPr wrap="none" lIns="0" tIns="0" rIns="0" bIns="0" rtlCol="0">
                  <a:spAutoFit/>
                </a:bodyPr>
                <a:lstStyle/>
                <a:p>
                  <a:pPr algn="l">
                    <a:lnSpc>
                      <a:spcPct val="100000"/>
                    </a:lnSpc>
                  </a:pPr>
                  <a14:m>
                    <m:oMathPara xmlns:m="http://schemas.openxmlformats.org/officeDocument/2006/math">
                      <m:oMathParaPr>
                        <m:jc m:val="centerGroup"/>
                      </m:oMathParaPr>
                      <m:oMath xmlns:m="http://schemas.openxmlformats.org/officeDocument/2006/math">
                        <m:r>
                          <a:rPr lang="en-US" sz="1200" b="0" i="1" smtClean="0">
                            <a:latin typeface="Cambria Math"/>
                          </a:rPr>
                          <m:t>𝑁𝐶𝑂</m:t>
                        </m:r>
                        <m:r>
                          <a:rPr lang="en-US" sz="1200" b="0" i="1" smtClean="0">
                            <a:latin typeface="Cambria Math"/>
                          </a:rPr>
                          <m:t> </m:t>
                        </m:r>
                        <m:r>
                          <a:rPr lang="en-US" sz="1200" b="0" i="1" smtClean="0">
                            <a:latin typeface="Cambria Math"/>
                          </a:rPr>
                          <m:t>𝑅𝑎𝑡𝑒</m:t>
                        </m:r>
                        <m:r>
                          <a:rPr lang="en-US" sz="1200" b="0" i="1" smtClean="0">
                            <a:latin typeface="Cambria Math"/>
                          </a:rPr>
                          <m:t>=</m:t>
                        </m:r>
                        <m:f>
                          <m:fPr>
                            <m:ctrlPr>
                              <a:rPr lang="en-US" sz="1200" b="0" i="1" smtClean="0">
                                <a:latin typeface="Cambria Math"/>
                              </a:rPr>
                            </m:ctrlPr>
                          </m:fPr>
                          <m:num>
                            <m:r>
                              <a:rPr lang="en-US" sz="1200" b="0" i="1" smtClean="0">
                                <a:latin typeface="Cambria Math"/>
                              </a:rPr>
                              <m:t>12</m:t>
                            </m:r>
                            <m:r>
                              <a:rPr lang="en-US" sz="1200" b="0" i="1" smtClean="0">
                                <a:latin typeface="Cambria Math"/>
                              </a:rPr>
                              <m:t>𝑚𝑜</m:t>
                            </m:r>
                            <m:r>
                              <a:rPr lang="en-US" sz="1200" b="0" i="1" smtClean="0">
                                <a:latin typeface="Cambria Math"/>
                              </a:rPr>
                              <m:t>. </m:t>
                            </m:r>
                            <m:r>
                              <a:rPr lang="en-US" sz="1200" b="0" i="1" smtClean="0">
                                <a:latin typeface="Cambria Math"/>
                              </a:rPr>
                              <m:t>𝑡𝑟𝑎𝑖𝑙𝑖𝑛𝑔</m:t>
                            </m:r>
                            <m:r>
                              <a:rPr lang="en-US" sz="1200" b="0" i="1" smtClean="0">
                                <a:latin typeface="Cambria Math"/>
                              </a:rPr>
                              <m:t> </m:t>
                            </m:r>
                            <m:r>
                              <a:rPr lang="en-US" sz="1200" b="0" i="1" smtClean="0">
                                <a:latin typeface="Cambria Math"/>
                              </a:rPr>
                              <m:t>𝑆𝑢𝑚</m:t>
                            </m:r>
                            <m:r>
                              <a:rPr lang="en-US" sz="1200" b="0" i="1" smtClean="0">
                                <a:latin typeface="Cambria Math"/>
                              </a:rPr>
                              <m:t> </m:t>
                            </m:r>
                            <m:r>
                              <a:rPr lang="en-US" sz="1200" b="0" i="1" smtClean="0">
                                <a:latin typeface="Cambria Math"/>
                              </a:rPr>
                              <m:t>𝑜𝑓</m:t>
                            </m:r>
                            <m:r>
                              <a:rPr lang="en-US" sz="1200" b="0" i="1" smtClean="0">
                                <a:latin typeface="Cambria Math"/>
                              </a:rPr>
                              <m:t> </m:t>
                            </m:r>
                            <m:r>
                              <a:rPr lang="en-US" sz="1200" b="0" i="1" smtClean="0">
                                <a:latin typeface="Cambria Math"/>
                              </a:rPr>
                              <m:t>𝑁𝐶𝑂</m:t>
                            </m:r>
                            <m:r>
                              <a:rPr lang="en-US" sz="1200" b="0" i="1" smtClean="0">
                                <a:latin typeface="Cambria Math"/>
                              </a:rPr>
                              <m:t> ($)</m:t>
                            </m:r>
                          </m:num>
                          <m:den>
                            <m:r>
                              <a:rPr lang="en-US" sz="1200" b="0" i="1" smtClean="0">
                                <a:latin typeface="Cambria Math"/>
                              </a:rPr>
                              <m:t>12</m:t>
                            </m:r>
                            <m:r>
                              <a:rPr lang="en-US" sz="1200" b="0" i="1" smtClean="0">
                                <a:latin typeface="Cambria Math"/>
                              </a:rPr>
                              <m:t>𝑚𝑜</m:t>
                            </m:r>
                            <m:r>
                              <a:rPr lang="en-US" sz="1200" b="0" i="1" smtClean="0">
                                <a:latin typeface="Cambria Math"/>
                              </a:rPr>
                              <m:t>. </m:t>
                            </m:r>
                            <m:r>
                              <a:rPr lang="en-US" sz="1200" b="0" i="1" smtClean="0">
                                <a:latin typeface="Cambria Math"/>
                              </a:rPr>
                              <m:t>𝑡𝑟𝑎𝑖𝑙𝑖𝑛𝑔</m:t>
                            </m:r>
                            <m:r>
                              <a:rPr lang="en-US" sz="1200" b="0" i="1" smtClean="0">
                                <a:latin typeface="Cambria Math"/>
                              </a:rPr>
                              <m:t> </m:t>
                            </m:r>
                            <m:r>
                              <a:rPr lang="en-US" sz="1200" b="0" i="1" smtClean="0">
                                <a:latin typeface="Cambria Math"/>
                              </a:rPr>
                              <m:t>𝐴𝑣𝑒𝑟𝑎𝑔𝑒</m:t>
                            </m:r>
                            <m:r>
                              <a:rPr lang="en-US" sz="1200" b="0" i="1" smtClean="0">
                                <a:latin typeface="Cambria Math"/>
                              </a:rPr>
                              <m:t> </m:t>
                            </m:r>
                            <m:r>
                              <a:rPr lang="en-US" sz="1200" b="0" i="1" smtClean="0">
                                <a:latin typeface="Cambria Math"/>
                              </a:rPr>
                              <m:t>𝑜𝑓</m:t>
                            </m:r>
                            <m:r>
                              <a:rPr lang="en-US" sz="1200" b="0" i="1" smtClean="0">
                                <a:latin typeface="Cambria Math"/>
                              </a:rPr>
                              <m:t> </m:t>
                            </m:r>
                            <m:r>
                              <a:rPr lang="en-US" sz="1200" b="0" i="1" smtClean="0">
                                <a:latin typeface="Cambria Math"/>
                              </a:rPr>
                              <m:t>𝐵𝑎𝑙𝑎𝑛𝑐𝑒𝑠</m:t>
                            </m:r>
                            <m:r>
                              <a:rPr lang="en-US" sz="1200" b="0" i="1" smtClean="0">
                                <a:latin typeface="Cambria Math"/>
                              </a:rPr>
                              <m:t> ($)</m:t>
                            </m:r>
                          </m:den>
                        </m:f>
                      </m:oMath>
                    </m:oMathPara>
                  </a14:m>
                  <a:endParaRPr lang="en-GB" sz="1200" dirty="0" err="1" smtClean="0"/>
                </a:p>
              </p:txBody>
            </p:sp>
          </mc:Choice>
          <mc:Fallback xmlns="">
            <p:sp>
              <p:nvSpPr>
                <p:cNvPr id="11" name="TextBox 10"/>
                <p:cNvSpPr txBox="1">
                  <a:spLocks noRot="1" noChangeAspect="1" noMove="1" noResize="1" noEditPoints="1" noAdjustHandles="1" noChangeArrowheads="1" noChangeShapeType="1" noTextEdit="1"/>
                </p:cNvSpPr>
                <p:nvPr/>
              </p:nvSpPr>
              <p:spPr>
                <a:xfrm>
                  <a:off x="3096710" y="5614736"/>
                  <a:ext cx="3636380" cy="390813"/>
                </a:xfrm>
                <a:prstGeom prst="rect">
                  <a:avLst/>
                </a:prstGeom>
                <a:blipFill rotWithShape="1">
                  <a:blip r:embed="rId40"/>
                  <a:stretch>
                    <a:fillRect l="-503" t="-3125" r="-1007" b="-20313"/>
                  </a:stretch>
                </a:blipFill>
              </p:spPr>
              <p:txBody>
                <a:bodyPr/>
                <a:lstStyle/>
                <a:p>
                  <a:r>
                    <a:rPr lang="en-GB">
                      <a:noFill/>
                    </a:rPr>
                    <a:t> </a:t>
                  </a:r>
                </a:p>
              </p:txBody>
            </p:sp>
          </mc:Fallback>
        </mc:AlternateContent>
        <p:sp>
          <p:nvSpPr>
            <p:cNvPr id="12" name="TextBox 11"/>
            <p:cNvSpPr txBox="1"/>
            <p:nvPr/>
          </p:nvSpPr>
          <p:spPr>
            <a:xfrm>
              <a:off x="1161756" y="5727031"/>
              <a:ext cx="2024459" cy="184666"/>
            </a:xfrm>
            <a:prstGeom prst="rect">
              <a:avLst/>
            </a:prstGeom>
            <a:noFill/>
          </p:spPr>
          <p:txBody>
            <a:bodyPr wrap="square" lIns="0" tIns="0" rIns="0" bIns="0" rtlCol="0">
              <a:spAutoFit/>
            </a:bodyPr>
            <a:lstStyle/>
            <a:p>
              <a:pPr algn="l">
                <a:lnSpc>
                  <a:spcPct val="100000"/>
                </a:lnSpc>
              </a:pPr>
              <a:r>
                <a:rPr lang="en-GB" sz="1200" b="1" dirty="0" smtClean="0"/>
                <a:t>Metric Methodology</a:t>
              </a:r>
            </a:p>
          </p:txBody>
        </p:sp>
        <p:sp>
          <p:nvSpPr>
            <p:cNvPr id="13" name="Rectangle 12"/>
            <p:cNvSpPr/>
            <p:nvPr/>
          </p:nvSpPr>
          <p:spPr>
            <a:xfrm>
              <a:off x="961231" y="5526505"/>
              <a:ext cx="5993022" cy="593559"/>
            </a:xfrm>
            <a:prstGeom prst="rect">
              <a:avLst/>
            </a:prstGeom>
            <a:no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grpSp>
      <p:sp>
        <p:nvSpPr>
          <p:cNvPr id="80" name="Footnote"/>
          <p:cNvSpPr/>
          <p:nvPr/>
        </p:nvSpPr>
        <p:spPr>
          <a:xfrm>
            <a:off x="457994" y="6373546"/>
            <a:ext cx="86868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lnSpc>
                <a:spcPct val="100000"/>
              </a:lnSpc>
              <a:spcBef>
                <a:spcPts val="0"/>
              </a:spcBef>
              <a:spcAft>
                <a:spcPts val="0"/>
              </a:spcAft>
            </a:pPr>
            <a:r>
              <a:rPr lang="en-GB" sz="800" dirty="0" smtClean="0">
                <a:solidFill>
                  <a:schemeClr val="tx1"/>
                </a:solidFill>
                <a:latin typeface="+mj-lt"/>
                <a:sym typeface="+mn-lt"/>
              </a:rPr>
              <a:t>1. Calculated based on metric methodology outlined on slide</a:t>
            </a:r>
            <a:endParaRPr lang="en-GB" sz="800" dirty="0">
              <a:solidFill>
                <a:schemeClr val="tx1"/>
              </a:solidFill>
              <a:latin typeface="+mj-lt"/>
              <a:sym typeface="+mn-lt"/>
            </a:endParaRPr>
          </a:p>
        </p:txBody>
      </p:sp>
      <p:sp>
        <p:nvSpPr>
          <p:cNvPr id="85" name="TextBox 84"/>
          <p:cNvSpPr txBox="1"/>
          <p:nvPr/>
        </p:nvSpPr>
        <p:spPr>
          <a:xfrm>
            <a:off x="3426989" y="4373590"/>
            <a:ext cx="890588" cy="153888"/>
          </a:xfrm>
          <a:prstGeom prst="rect">
            <a:avLst/>
          </a:prstGeom>
          <a:noFill/>
        </p:spPr>
        <p:txBody>
          <a:bodyPr wrap="square" lIns="0" tIns="0" rIns="0" bIns="0" rtlCol="0">
            <a:spAutoFit/>
          </a:bodyPr>
          <a:lstStyle/>
          <a:p>
            <a:pPr algn="l">
              <a:lnSpc>
                <a:spcPct val="100000"/>
              </a:lnSpc>
            </a:pPr>
            <a:r>
              <a:rPr lang="en-GB" i="1" dirty="0" smtClean="0"/>
              <a:t>Forecasted</a:t>
            </a:r>
          </a:p>
        </p:txBody>
      </p:sp>
      <p:sp>
        <p:nvSpPr>
          <p:cNvPr id="36" name="TextBox 35"/>
          <p:cNvSpPr txBox="1"/>
          <p:nvPr/>
        </p:nvSpPr>
        <p:spPr>
          <a:xfrm>
            <a:off x="305483" y="19889"/>
            <a:ext cx="8928633" cy="621709"/>
          </a:xfrm>
          <a:prstGeom prst="rect">
            <a:avLst/>
          </a:prstGeom>
          <a:noFill/>
        </p:spPr>
        <p:txBody>
          <a:bodyPr wrap="square" rtlCol="0">
            <a:spAutoFit/>
          </a:bodyPr>
          <a:lstStyle/>
          <a:p>
            <a:pPr lvl="0" algn="l"/>
            <a:r>
              <a:rPr lang="en-GB" altLang="zh-CN" sz="2000" b="1" kern="0" dirty="0">
                <a:solidFill>
                  <a:srgbClr val="000000"/>
                </a:solidFill>
                <a:ea typeface="SimSun" pitchFamily="2" charset="-122"/>
              </a:rPr>
              <a:t>Calculate CCAR-based </a:t>
            </a:r>
            <a:r>
              <a:rPr lang="en-GB" altLang="zh-CN" sz="2000" b="1" kern="0" dirty="0" smtClean="0">
                <a:solidFill>
                  <a:srgbClr val="000000"/>
                </a:solidFill>
                <a:ea typeface="SimSun" pitchFamily="2" charset="-122"/>
              </a:rPr>
              <a:t>NCO limit</a:t>
            </a:r>
            <a:endParaRPr lang="en-US" sz="2000" b="1" dirty="0" smtClean="0"/>
          </a:p>
          <a:p>
            <a:pPr algn="l"/>
            <a:r>
              <a:rPr lang="en-US" sz="2000" b="1" dirty="0" smtClean="0">
                <a:solidFill>
                  <a:srgbClr val="FF0000"/>
                </a:solidFill>
              </a:rPr>
              <a:t>Testing NCO limits for existing portfolio against CCAR</a:t>
            </a:r>
            <a:endParaRPr lang="en-US" sz="2000" dirty="0">
              <a:solidFill>
                <a:srgbClr val="FF0000"/>
              </a:solidFill>
            </a:endParaRPr>
          </a:p>
        </p:txBody>
      </p:sp>
      <p:sp>
        <p:nvSpPr>
          <p:cNvPr id="37" name="AutoShape 152"/>
          <p:cNvSpPr>
            <a:spLocks noChangeArrowheads="1"/>
          </p:cNvSpPr>
          <p:nvPr/>
        </p:nvSpPr>
        <p:spPr bwMode="gray">
          <a:xfrm>
            <a:off x="7836072" y="19889"/>
            <a:ext cx="457200" cy="365760"/>
          </a:xfrm>
          <a:prstGeom prst="chevron">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accent4"/>
                </a:solidFill>
                <a:latin typeface="+mn-lt"/>
              </a:rPr>
              <a:t>2</a:t>
            </a:r>
          </a:p>
        </p:txBody>
      </p:sp>
      <p:sp>
        <p:nvSpPr>
          <p:cNvPr id="38" name="AutoShape 155"/>
          <p:cNvSpPr>
            <a:spLocks noChangeArrowheads="1"/>
          </p:cNvSpPr>
          <p:nvPr/>
        </p:nvSpPr>
        <p:spPr bwMode="gray">
          <a:xfrm>
            <a:off x="8665351" y="19889"/>
            <a:ext cx="457200" cy="365760"/>
          </a:xfrm>
          <a:prstGeom prst="chevron">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smtClean="0">
                <a:solidFill>
                  <a:schemeClr val="accent4"/>
                </a:solidFill>
                <a:latin typeface="+mn-lt"/>
              </a:rPr>
              <a:t>4</a:t>
            </a:r>
            <a:endParaRPr lang="en-GB" altLang="zh-CN" sz="2400" b="1" dirty="0">
              <a:solidFill>
                <a:schemeClr val="accent4"/>
              </a:solidFill>
              <a:latin typeface="+mn-lt"/>
            </a:endParaRPr>
          </a:p>
        </p:txBody>
      </p:sp>
      <p:sp>
        <p:nvSpPr>
          <p:cNvPr id="39" name="AutoShape 156"/>
          <p:cNvSpPr>
            <a:spLocks noChangeArrowheads="1"/>
          </p:cNvSpPr>
          <p:nvPr/>
        </p:nvSpPr>
        <p:spPr bwMode="gray">
          <a:xfrm>
            <a:off x="8250711" y="19889"/>
            <a:ext cx="457200" cy="365760"/>
          </a:xfrm>
          <a:prstGeom prst="chevron">
            <a:avLst>
              <a:gd name="adj" fmla="val 20574"/>
            </a:avLst>
          </a:prstGeom>
          <a:solidFill>
            <a:srgbClr val="FF0000"/>
          </a:solidFill>
          <a:ln w="9525" algn="ctr">
            <a:solidFill>
              <a:srgbClr val="FF0000"/>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bg1"/>
                </a:solidFill>
                <a:latin typeface="+mn-lt"/>
              </a:rPr>
              <a:t>3</a:t>
            </a:r>
          </a:p>
        </p:txBody>
      </p:sp>
      <p:sp>
        <p:nvSpPr>
          <p:cNvPr id="41" name="AutoShape 157"/>
          <p:cNvSpPr>
            <a:spLocks noChangeArrowheads="1"/>
          </p:cNvSpPr>
          <p:nvPr/>
        </p:nvSpPr>
        <p:spPr bwMode="gray">
          <a:xfrm>
            <a:off x="7421433" y="19889"/>
            <a:ext cx="457200" cy="365760"/>
          </a:xfrm>
          <a:prstGeom prst="homePlate">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accent4"/>
                </a:solidFill>
                <a:latin typeface="+mn-lt"/>
              </a:rPr>
              <a:t>1</a:t>
            </a:r>
          </a:p>
        </p:txBody>
      </p:sp>
    </p:spTree>
    <p:extLst>
      <p:ext uri="{BB962C8B-B14F-4D97-AF65-F5344CB8AC3E}">
        <p14:creationId xmlns:p14="http://schemas.microsoft.com/office/powerpoint/2010/main" val="12280894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65754" y="1185329"/>
            <a:ext cx="5726702" cy="277640"/>
          </a:xfrm>
          <a:prstGeom prst="rect">
            <a:avLst/>
          </a:prstGeom>
        </p:spPr>
        <p:txBody>
          <a:bodyPr wrap="square">
            <a:spAutoFit/>
          </a:bodyPr>
          <a:lstStyle/>
          <a:p>
            <a:pPr algn="l"/>
            <a:r>
              <a:rPr lang="en-GB" sz="1400" b="1" dirty="0" smtClean="0">
                <a:solidFill>
                  <a:srgbClr val="FF0000"/>
                </a:solidFill>
                <a:latin typeface="Arial" panose="020B0604020202020204" pitchFamily="34" charset="0"/>
                <a:cs typeface="Arial" panose="020B0604020202020204" pitchFamily="34" charset="0"/>
              </a:rPr>
              <a:t>SC Auto new </a:t>
            </a:r>
            <a:r>
              <a:rPr lang="en-GB" sz="1400" b="1" dirty="0">
                <a:solidFill>
                  <a:srgbClr val="FF0000"/>
                </a:solidFill>
                <a:latin typeface="Arial" panose="020B0604020202020204" pitchFamily="34" charset="0"/>
                <a:cs typeface="Arial" panose="020B0604020202020204" pitchFamily="34" charset="0"/>
              </a:rPr>
              <a:t>non-prime originations </a:t>
            </a:r>
            <a:r>
              <a:rPr lang="en-GB" sz="1400" b="1" dirty="0" smtClean="0">
                <a:solidFill>
                  <a:srgbClr val="FF0000"/>
                </a:solidFill>
                <a:latin typeface="Arial" panose="020B0604020202020204" pitchFamily="34" charset="0"/>
                <a:cs typeface="Arial" panose="020B0604020202020204" pitchFamily="34" charset="0"/>
              </a:rPr>
              <a:t>– preliminary NCO limits</a:t>
            </a:r>
          </a:p>
        </p:txBody>
      </p:sp>
      <p:graphicFrame>
        <p:nvGraphicFramePr>
          <p:cNvPr id="13" name="Table 12"/>
          <p:cNvGraphicFramePr>
            <a:graphicFrameLocks noGrp="1"/>
          </p:cNvGraphicFramePr>
          <p:nvPr>
            <p:extLst>
              <p:ext uri="{D42A27DB-BD31-4B8C-83A1-F6EECF244321}">
                <p14:modId xmlns:p14="http://schemas.microsoft.com/office/powerpoint/2010/main" val="4125262358"/>
              </p:ext>
            </p:extLst>
          </p:nvPr>
        </p:nvGraphicFramePr>
        <p:xfrm>
          <a:off x="422273" y="1764348"/>
          <a:ext cx="8810627" cy="1325880"/>
        </p:xfrm>
        <a:graphic>
          <a:graphicData uri="http://schemas.openxmlformats.org/drawingml/2006/table">
            <a:tbl>
              <a:tblPr firstRow="1" bandRow="1">
                <a:tableStyleId>{839DD9DD-9E6C-4910-8AC0-68ADFF6A6AFC}</a:tableStyleId>
              </a:tblPr>
              <a:tblGrid>
                <a:gridCol w="1189711"/>
                <a:gridCol w="1109272"/>
                <a:gridCol w="1109272"/>
                <a:gridCol w="1350593"/>
                <a:gridCol w="1350593"/>
                <a:gridCol w="1350593"/>
                <a:gridCol w="1350593"/>
              </a:tblGrid>
              <a:tr h="236227">
                <a:tc rowSpan="2">
                  <a:txBody>
                    <a:bodyPr/>
                    <a:lstStyle/>
                    <a:p>
                      <a:endParaRPr lang="en-GB" sz="1100" dirty="0"/>
                    </a:p>
                  </a:txBody>
                  <a:tcPr>
                    <a:lnB w="12700" cap="flat" cmpd="sng" algn="ctr">
                      <a:solidFill>
                        <a:schemeClr val="accent3"/>
                      </a:solidFill>
                      <a:prstDash val="solid"/>
                      <a:round/>
                      <a:headEnd type="none" w="med" len="med"/>
                      <a:tailEnd type="none" w="med" len="med"/>
                    </a:lnB>
                  </a:tcPr>
                </a:tc>
                <a:tc gridSpan="2">
                  <a:txBody>
                    <a:bodyPr/>
                    <a:lstStyle/>
                    <a:p>
                      <a:pPr algn="ctr"/>
                      <a:r>
                        <a:rPr lang="en-GB" sz="1100" dirty="0" smtClean="0">
                          <a:solidFill>
                            <a:srgbClr val="FF0000"/>
                          </a:solidFill>
                        </a:rPr>
                        <a:t>NCO limit</a:t>
                      </a:r>
                      <a:endParaRPr lang="en-GB" sz="1100" dirty="0">
                        <a:solidFill>
                          <a:srgbClr val="FF0000"/>
                        </a:solidFill>
                      </a:endParaRPr>
                    </a:p>
                  </a:txBody>
                  <a:tcPr>
                    <a:lnB w="12700" cap="flat" cmpd="sng" algn="ctr">
                      <a:solidFill>
                        <a:schemeClr val="accent3"/>
                      </a:solidFill>
                      <a:prstDash val="solid"/>
                      <a:round/>
                      <a:headEnd type="none" w="med" len="med"/>
                      <a:tailEnd type="none" w="med" len="med"/>
                    </a:lnB>
                  </a:tcPr>
                </a:tc>
                <a:tc hMerge="1">
                  <a:txBody>
                    <a:bodyPr/>
                    <a:lstStyle/>
                    <a:p>
                      <a:pPr algn="ctr"/>
                      <a:endParaRPr lang="en-GB" sz="1100" dirty="0">
                        <a:solidFill>
                          <a:srgbClr val="FF0000"/>
                        </a:solidFill>
                      </a:endParaRPr>
                    </a:p>
                  </a:txBody>
                  <a:tcPr>
                    <a:lnB w="12700" cap="flat" cmpd="sng" algn="ctr">
                      <a:solidFill>
                        <a:schemeClr val="accent3"/>
                      </a:solidFill>
                      <a:prstDash val="solid"/>
                      <a:round/>
                      <a:headEnd type="none" w="med" len="med"/>
                      <a:tailEnd type="none" w="med" len="med"/>
                    </a:lnB>
                  </a:tcPr>
                </a:tc>
                <a:tc gridSpan="2">
                  <a:txBody>
                    <a:bodyPr/>
                    <a:lstStyle/>
                    <a:p>
                      <a:pPr algn="ctr"/>
                      <a:r>
                        <a:rPr lang="en-GB" sz="1100" dirty="0" smtClean="0">
                          <a:solidFill>
                            <a:srgbClr val="FF0000"/>
                          </a:solidFill>
                        </a:rPr>
                        <a:t>Q1 2016 originations</a:t>
                      </a:r>
                      <a:endParaRPr lang="en-GB" sz="1100" dirty="0">
                        <a:solidFill>
                          <a:srgbClr val="FF0000"/>
                        </a:solidFill>
                      </a:endParaRPr>
                    </a:p>
                  </a:txBody>
                  <a:tcPr>
                    <a:lnB w="12700" cap="flat" cmpd="sng" algn="ctr">
                      <a:solidFill>
                        <a:schemeClr val="accent3"/>
                      </a:solidFill>
                      <a:prstDash val="solid"/>
                      <a:round/>
                      <a:headEnd type="none" w="med" len="med"/>
                      <a:tailEnd type="none" w="med" len="med"/>
                    </a:lnB>
                  </a:tcPr>
                </a:tc>
                <a:tc hMerge="1">
                  <a:txBody>
                    <a:bodyPr/>
                    <a:lstStyle/>
                    <a:p>
                      <a:pPr algn="ctr"/>
                      <a:endParaRPr lang="en-GB" sz="1100" dirty="0">
                        <a:solidFill>
                          <a:srgbClr val="FF0000"/>
                        </a:solidFill>
                      </a:endParaRPr>
                    </a:p>
                  </a:txBody>
                  <a:tcPr>
                    <a:lnB w="12700" cap="flat" cmpd="sng" algn="ctr">
                      <a:solidFill>
                        <a:schemeClr val="accent3"/>
                      </a:solidFill>
                      <a:prstDash val="solid"/>
                      <a:round/>
                      <a:headEnd type="none" w="med" len="med"/>
                      <a:tailEnd type="none" w="med" len="med"/>
                    </a:lnB>
                  </a:tcPr>
                </a:tc>
                <a:tc gridSpan="2">
                  <a:txBody>
                    <a:bodyPr/>
                    <a:lstStyle/>
                    <a:p>
                      <a:pPr algn="ctr"/>
                      <a:r>
                        <a:rPr lang="en-GB" sz="1100" dirty="0" smtClean="0">
                          <a:solidFill>
                            <a:srgbClr val="FF0000"/>
                          </a:solidFill>
                        </a:rPr>
                        <a:t>Q1 2015 originations</a:t>
                      </a:r>
                      <a:endParaRPr lang="en-GB" sz="1100" dirty="0">
                        <a:solidFill>
                          <a:srgbClr val="FF0000"/>
                        </a:solidFill>
                      </a:endParaRPr>
                    </a:p>
                  </a:txBody>
                  <a:tcPr>
                    <a:lnB w="12700" cap="flat" cmpd="sng" algn="ctr">
                      <a:solidFill>
                        <a:schemeClr val="accent3"/>
                      </a:solidFill>
                      <a:prstDash val="solid"/>
                      <a:round/>
                      <a:headEnd type="none" w="med" len="med"/>
                      <a:tailEnd type="none" w="med" len="med"/>
                    </a:lnB>
                  </a:tcPr>
                </a:tc>
                <a:tc hMerge="1">
                  <a:txBody>
                    <a:bodyPr/>
                    <a:lstStyle/>
                    <a:p>
                      <a:pPr algn="ctr"/>
                      <a:endParaRPr lang="en-GB" sz="1100" dirty="0">
                        <a:solidFill>
                          <a:srgbClr val="FF0000"/>
                        </a:solidFill>
                      </a:endParaRPr>
                    </a:p>
                  </a:txBody>
                  <a:tcPr>
                    <a:lnB w="12700" cap="flat" cmpd="sng" algn="ctr">
                      <a:solidFill>
                        <a:schemeClr val="accent3"/>
                      </a:solidFill>
                      <a:prstDash val="solid"/>
                      <a:round/>
                      <a:headEnd type="none" w="med" len="med"/>
                      <a:tailEnd type="none" w="med" len="med"/>
                    </a:lnB>
                  </a:tcPr>
                </a:tc>
              </a:tr>
              <a:tr h="236227">
                <a:tc vMerge="1">
                  <a:txBody>
                    <a:bodyPr/>
                    <a:lstStyle/>
                    <a:p>
                      <a:endParaRPr lang="en-GB" sz="1100" dirty="0"/>
                    </a:p>
                  </a:txBody>
                  <a:tcP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GB" sz="1100" b="1" dirty="0" smtClean="0">
                          <a:solidFill>
                            <a:schemeClr val="tx1"/>
                          </a:solidFill>
                        </a:rPr>
                        <a:t>Amber trigger</a:t>
                      </a:r>
                      <a:endParaRPr lang="en-GB" sz="1100" b="1" dirty="0">
                        <a:solidFill>
                          <a:schemeClr val="tx1"/>
                        </a:solidFill>
                      </a:endParaRPr>
                    </a:p>
                  </a:txBody>
                  <a:tcP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rgbClr val="FFC000"/>
                    </a:solidFill>
                  </a:tcPr>
                </a:tc>
                <a:tc>
                  <a:txBody>
                    <a:bodyPr/>
                    <a:lstStyle/>
                    <a:p>
                      <a:pPr algn="ctr"/>
                      <a:r>
                        <a:rPr lang="en-GB" sz="1100" b="1" dirty="0" smtClean="0">
                          <a:solidFill>
                            <a:schemeClr val="bg1"/>
                          </a:solidFill>
                        </a:rPr>
                        <a:t>Red limit</a:t>
                      </a:r>
                      <a:endParaRPr lang="en-GB" sz="1100" b="1" dirty="0">
                        <a:solidFill>
                          <a:schemeClr val="bg1"/>
                        </a:solidFill>
                      </a:endParaRPr>
                    </a:p>
                  </a:txBody>
                  <a:tcP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rgbClr val="FF0000"/>
                    </a:solidFill>
                  </a:tcPr>
                </a:tc>
                <a:tc>
                  <a:txBody>
                    <a:bodyPr/>
                    <a:lstStyle/>
                    <a:p>
                      <a:pPr algn="ctr"/>
                      <a:r>
                        <a:rPr lang="en-GB" sz="1100" b="1" dirty="0" smtClean="0">
                          <a:solidFill>
                            <a:srgbClr val="FF0000"/>
                          </a:solidFill>
                        </a:rPr>
                        <a:t>NCO%</a:t>
                      </a:r>
                      <a:endParaRPr lang="en-GB" sz="1100" b="1" dirty="0">
                        <a:solidFill>
                          <a:srgbClr val="FF0000"/>
                        </a:solidFill>
                      </a:endParaRPr>
                    </a:p>
                  </a:txBody>
                  <a:tcP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100" b="1" dirty="0" smtClean="0">
                          <a:solidFill>
                            <a:srgbClr val="FF0000"/>
                          </a:solidFill>
                        </a:rPr>
                        <a:t>Balance</a:t>
                      </a:r>
                      <a:r>
                        <a:rPr lang="en-GB" sz="1100" b="1" baseline="0" dirty="0" smtClean="0">
                          <a:solidFill>
                            <a:srgbClr val="FF0000"/>
                          </a:solidFill>
                        </a:rPr>
                        <a:t> m</a:t>
                      </a:r>
                      <a:r>
                        <a:rPr lang="en-GB" sz="1100" b="1" dirty="0" smtClean="0">
                          <a:solidFill>
                            <a:srgbClr val="FF0000"/>
                          </a:solidFill>
                        </a:rPr>
                        <a:t>ix</a:t>
                      </a:r>
                    </a:p>
                  </a:txBody>
                  <a:tcP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GB" sz="1100" b="1" dirty="0" smtClean="0">
                          <a:solidFill>
                            <a:srgbClr val="FF0000"/>
                          </a:solidFill>
                        </a:rPr>
                        <a:t>NCO%</a:t>
                      </a:r>
                      <a:endParaRPr lang="en-GB" sz="1100" b="1" dirty="0">
                        <a:solidFill>
                          <a:srgbClr val="FF0000"/>
                        </a:solidFill>
                      </a:endParaRPr>
                    </a:p>
                  </a:txBody>
                  <a:tcP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GB" sz="1100" b="1" dirty="0" smtClean="0">
                          <a:solidFill>
                            <a:srgbClr val="FF0000"/>
                          </a:solidFill>
                        </a:rPr>
                        <a:t>Balance</a:t>
                      </a:r>
                      <a:r>
                        <a:rPr lang="en-GB" sz="1100" b="1" baseline="0" dirty="0" smtClean="0">
                          <a:solidFill>
                            <a:srgbClr val="FF0000"/>
                          </a:solidFill>
                        </a:rPr>
                        <a:t> m</a:t>
                      </a:r>
                      <a:r>
                        <a:rPr lang="en-GB" sz="1100" b="1" dirty="0" smtClean="0">
                          <a:solidFill>
                            <a:srgbClr val="FF0000"/>
                          </a:solidFill>
                        </a:rPr>
                        <a:t>ix</a:t>
                      </a:r>
                      <a:endParaRPr lang="en-GB" sz="1100" b="1" dirty="0">
                        <a:solidFill>
                          <a:srgbClr val="FF0000"/>
                        </a:solidFill>
                      </a:endParaRPr>
                    </a:p>
                  </a:txBody>
                  <a:tcP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r>
              <a:tr h="250123">
                <a:tc>
                  <a:txBody>
                    <a:bodyPr/>
                    <a:lstStyle/>
                    <a:p>
                      <a:r>
                        <a:rPr lang="en-GB" sz="1100" b="1" dirty="0" smtClean="0"/>
                        <a:t>Total</a:t>
                      </a:r>
                      <a:endParaRPr lang="en-GB" sz="1100" b="1" dirty="0"/>
                    </a:p>
                  </a:txBody>
                  <a:tcPr>
                    <a:lnT w="12700" cap="flat" cmpd="sng" algn="ctr">
                      <a:solidFill>
                        <a:schemeClr val="accent3"/>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en-GB" sz="1100" dirty="0" smtClean="0"/>
                        <a:t>8.5%</a:t>
                      </a:r>
                      <a:endParaRPr lang="en-GB" sz="1100" dirty="0"/>
                    </a:p>
                  </a:txBody>
                  <a:tcPr>
                    <a:lnT w="12700" cap="flat" cmpd="sng" algn="ctr">
                      <a:solidFill>
                        <a:schemeClr val="accent3"/>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CC"/>
                    </a:solidFill>
                  </a:tcPr>
                </a:tc>
                <a:tc>
                  <a:txBody>
                    <a:bodyPr/>
                    <a:lstStyle/>
                    <a:p>
                      <a:pPr algn="ctr"/>
                      <a:r>
                        <a:rPr lang="en-GB" sz="1100" dirty="0" smtClean="0"/>
                        <a:t>9.0%</a:t>
                      </a:r>
                      <a:endParaRPr lang="en-GB" sz="1100" dirty="0"/>
                    </a:p>
                  </a:txBody>
                  <a:tcPr>
                    <a:lnT w="12700" cap="flat" cmpd="sng" algn="ctr">
                      <a:solidFill>
                        <a:schemeClr val="accent3"/>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CCCC"/>
                    </a:solidFill>
                  </a:tcPr>
                </a:tc>
                <a:tc>
                  <a:txBody>
                    <a:bodyPr/>
                    <a:lstStyle/>
                    <a:p>
                      <a:pPr algn="ctr"/>
                      <a:r>
                        <a:rPr lang="en-GB" sz="1100" b="0" dirty="0" smtClean="0"/>
                        <a:t>8.0%</a:t>
                      </a:r>
                      <a:endParaRPr lang="en-GB" sz="1100" b="0" dirty="0"/>
                    </a:p>
                  </a:txBody>
                  <a:tcPr>
                    <a:lnT w="12700" cap="flat" cmpd="sng" algn="ctr">
                      <a:solidFill>
                        <a:schemeClr val="accent3"/>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en-GB" sz="1100" dirty="0" smtClean="0"/>
                        <a:t>100%</a:t>
                      </a:r>
                      <a:endParaRPr lang="en-GB" sz="1100" dirty="0"/>
                    </a:p>
                  </a:txBody>
                  <a:tcPr>
                    <a:lnT w="12700" cap="flat" cmpd="sng" algn="ctr">
                      <a:solidFill>
                        <a:schemeClr val="accent3"/>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en-GB" sz="1100" dirty="0" smtClean="0"/>
                        <a:t>9.6%</a:t>
                      </a:r>
                      <a:endParaRPr lang="en-GB" sz="1100" dirty="0"/>
                    </a:p>
                  </a:txBody>
                  <a:tcPr>
                    <a:lnT w="12700" cap="flat" cmpd="sng" algn="ctr">
                      <a:solidFill>
                        <a:schemeClr val="accent3"/>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en-GB" sz="1100" dirty="0" smtClean="0"/>
                        <a:t>100%</a:t>
                      </a:r>
                      <a:endParaRPr lang="en-GB" sz="1100" dirty="0"/>
                    </a:p>
                  </a:txBody>
                  <a:tcPr>
                    <a:lnT w="12700" cap="flat" cmpd="sng" algn="ctr">
                      <a:solidFill>
                        <a:schemeClr val="accent3"/>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r>
              <a:tr h="250123">
                <a:tc>
                  <a:txBody>
                    <a:bodyPr/>
                    <a:lstStyle/>
                    <a:p>
                      <a:pPr marL="0" indent="0"/>
                      <a:r>
                        <a:rPr lang="en-GB" sz="1100" b="0" dirty="0" smtClean="0"/>
                        <a:t>Thin</a:t>
                      </a:r>
                      <a:endParaRPr lang="en-GB" sz="1100" b="0" dirty="0"/>
                    </a:p>
                  </a:txBody>
                  <a:tcP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endParaRPr lang="en-GB" i="1" dirty="0"/>
                    </a:p>
                  </a:txBody>
                  <a:tcP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4"/>
                    </a:solidFill>
                  </a:tcPr>
                </a:tc>
                <a:tc>
                  <a:txBody>
                    <a:bodyPr/>
                    <a:lstStyle/>
                    <a:p>
                      <a:endParaRPr lang="en-GB" dirty="0"/>
                    </a:p>
                  </a:txBody>
                  <a:tcP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4"/>
                    </a:solidFill>
                  </a:tcPr>
                </a:tc>
                <a:tc>
                  <a:txBody>
                    <a:bodyPr/>
                    <a:lstStyle/>
                    <a:p>
                      <a:pPr algn="ctr"/>
                      <a:r>
                        <a:rPr lang="en-GB" sz="1100" b="0" dirty="0" smtClean="0"/>
                        <a:t>9.2%</a:t>
                      </a:r>
                      <a:endParaRPr lang="en-GB" sz="1100" b="0" dirty="0"/>
                    </a:p>
                  </a:txBody>
                  <a:tcP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en-GB" sz="1100" dirty="0" smtClean="0"/>
                        <a:t>43%</a:t>
                      </a:r>
                      <a:endParaRPr lang="en-GB" sz="1100" dirty="0"/>
                    </a:p>
                  </a:txBody>
                  <a:tcP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en-GB" sz="1100" dirty="0" smtClean="0"/>
                        <a:t>11.9%</a:t>
                      </a:r>
                      <a:endParaRPr lang="en-GB" sz="1100" dirty="0"/>
                    </a:p>
                  </a:txBody>
                  <a:tcP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en-GB" sz="1100" dirty="0" smtClean="0"/>
                        <a:t>39%</a:t>
                      </a:r>
                      <a:endParaRPr lang="en-GB" sz="1100" dirty="0"/>
                    </a:p>
                  </a:txBody>
                  <a:tcP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r>
              <a:tr h="250123">
                <a:tc>
                  <a:txBody>
                    <a:bodyPr/>
                    <a:lstStyle/>
                    <a:p>
                      <a:r>
                        <a:rPr lang="en-GB" sz="1100" b="0" dirty="0" smtClean="0"/>
                        <a:t>Thick</a:t>
                      </a:r>
                      <a:endParaRPr lang="en-GB" sz="1100" b="0" dirty="0"/>
                    </a:p>
                  </a:txBody>
                  <a:tcPr>
                    <a:lnT w="12700" cap="flat" cmpd="sng" algn="ctr">
                      <a:solidFill>
                        <a:schemeClr val="bg1">
                          <a:lumMod val="50000"/>
                        </a:schemeClr>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endParaRPr lang="en-GB" dirty="0"/>
                    </a:p>
                  </a:txBody>
                  <a:tcPr>
                    <a:lnT w="12700" cap="flat" cmpd="sng" algn="ctr">
                      <a:solidFill>
                        <a:schemeClr val="bg1">
                          <a:lumMod val="50000"/>
                        </a:schemeClr>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4"/>
                    </a:solidFill>
                  </a:tcPr>
                </a:tc>
                <a:tc>
                  <a:txBody>
                    <a:bodyPr/>
                    <a:lstStyle/>
                    <a:p>
                      <a:endParaRPr lang="en-GB" dirty="0"/>
                    </a:p>
                  </a:txBody>
                  <a:tcPr>
                    <a:lnT w="12700" cap="flat" cmpd="sng" algn="ctr">
                      <a:solidFill>
                        <a:schemeClr val="bg1">
                          <a:lumMod val="50000"/>
                        </a:schemeClr>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4"/>
                    </a:solidFill>
                  </a:tcPr>
                </a:tc>
                <a:tc>
                  <a:txBody>
                    <a:bodyPr/>
                    <a:lstStyle/>
                    <a:p>
                      <a:pPr algn="ctr"/>
                      <a:r>
                        <a:rPr lang="en-GB" sz="1100" b="0" dirty="0" smtClean="0"/>
                        <a:t>7.1%</a:t>
                      </a:r>
                      <a:endParaRPr lang="en-GB" sz="1100" b="0" dirty="0"/>
                    </a:p>
                  </a:txBody>
                  <a:tcPr>
                    <a:lnT w="12700" cap="flat" cmpd="sng" algn="ctr">
                      <a:solidFill>
                        <a:schemeClr val="bg1">
                          <a:lumMod val="50000"/>
                        </a:schemeClr>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GB" sz="1100" dirty="0" smtClean="0"/>
                        <a:t>57%</a:t>
                      </a:r>
                      <a:endParaRPr lang="en-GB" sz="1100" dirty="0"/>
                    </a:p>
                  </a:txBody>
                  <a:tcPr>
                    <a:lnT w="12700" cap="flat" cmpd="sng" algn="ctr">
                      <a:solidFill>
                        <a:schemeClr val="bg1">
                          <a:lumMod val="50000"/>
                        </a:schemeClr>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GB" sz="1100" dirty="0" smtClean="0"/>
                        <a:t>8.3%</a:t>
                      </a:r>
                      <a:endParaRPr lang="en-GB" sz="1100" dirty="0"/>
                    </a:p>
                  </a:txBody>
                  <a:tcPr>
                    <a:lnT w="12700" cap="flat" cmpd="sng" algn="ctr">
                      <a:solidFill>
                        <a:schemeClr val="bg1">
                          <a:lumMod val="50000"/>
                        </a:schemeClr>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GB" sz="1100" dirty="0" smtClean="0"/>
                        <a:t>61%</a:t>
                      </a:r>
                      <a:endParaRPr lang="en-GB" sz="1100" dirty="0"/>
                    </a:p>
                  </a:txBody>
                  <a:tcPr>
                    <a:lnT w="12700" cap="flat" cmpd="sng" algn="ctr">
                      <a:solidFill>
                        <a:schemeClr val="bg1">
                          <a:lumMod val="50000"/>
                        </a:schemeClr>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r>
            </a:tbl>
          </a:graphicData>
        </a:graphic>
      </p:graphicFrame>
      <p:graphicFrame>
        <p:nvGraphicFramePr>
          <p:cNvPr id="14" name="Conclusion"/>
          <p:cNvGraphicFramePr>
            <a:graphicFrameLocks noGrp="1"/>
          </p:cNvGraphicFramePr>
          <p:nvPr>
            <p:extLst>
              <p:ext uri="{D42A27DB-BD31-4B8C-83A1-F6EECF244321}">
                <p14:modId xmlns:p14="http://schemas.microsoft.com/office/powerpoint/2010/main" val="3426086553"/>
              </p:ext>
            </p:extLst>
          </p:nvPr>
        </p:nvGraphicFramePr>
        <p:xfrm>
          <a:off x="365753" y="5923873"/>
          <a:ext cx="8933521" cy="365760"/>
        </p:xfrm>
        <a:graphic>
          <a:graphicData uri="http://schemas.openxmlformats.org/drawingml/2006/table">
            <a:tbl>
              <a:tblPr firstRow="1" bandRow="1">
                <a:tableStyleId>{839DD9DD-9E6C-4910-8AC0-68ADFF6A6AFC}</a:tableStyleId>
              </a:tblPr>
              <a:tblGrid>
                <a:gridCol w="8933521"/>
              </a:tblGrid>
              <a:tr h="254000">
                <a:tc>
                  <a:txBody>
                    <a:bodyPr/>
                    <a:lstStyle/>
                    <a:p>
                      <a:r>
                        <a:rPr kumimoji="0" lang="en-GB" sz="1800" b="0" i="0" u="none" baseline="0" dirty="0" smtClean="0">
                          <a:solidFill>
                            <a:srgbClr val="FF0000"/>
                          </a:solidFill>
                          <a:latin typeface="+mj-lt"/>
                          <a:cs typeface="+mj-lt"/>
                          <a:sym typeface="+mj-lt"/>
                        </a:rPr>
                        <a:t>NCO limits broken out for new originations starting in Q2 2016</a:t>
                      </a:r>
                      <a:endParaRPr kumimoji="0" lang="en-GB" sz="1800" b="0" i="0" u="none" baseline="0" dirty="0">
                        <a:solidFill>
                          <a:srgbClr val="FF0000"/>
                        </a:solidFill>
                        <a:latin typeface="+mj-lt"/>
                        <a:cs typeface="+mj-lt"/>
                        <a:sym typeface="+mj-lt"/>
                      </a:endParaRPr>
                    </a:p>
                  </a:txBody>
                  <a:tcPr anchor="b">
                    <a:lnT w="9525">
                      <a:solidFill>
                        <a:schemeClr val="accent4"/>
                      </a:solidFill>
                    </a:lnT>
                    <a:lnB w="9525" cap="flat" cmpd="sng" algn="ctr">
                      <a:solidFill>
                        <a:schemeClr val="accent4"/>
                      </a:solidFill>
                    </a:lnB>
                  </a:tcPr>
                </a:tc>
              </a:tr>
            </a:tbl>
          </a:graphicData>
        </a:graphic>
      </p:graphicFrame>
      <p:sp>
        <p:nvSpPr>
          <p:cNvPr id="15" name="TextBox 14"/>
          <p:cNvSpPr txBox="1"/>
          <p:nvPr/>
        </p:nvSpPr>
        <p:spPr>
          <a:xfrm>
            <a:off x="305483" y="19889"/>
            <a:ext cx="8928633" cy="621709"/>
          </a:xfrm>
          <a:prstGeom prst="rect">
            <a:avLst/>
          </a:prstGeom>
          <a:noFill/>
        </p:spPr>
        <p:txBody>
          <a:bodyPr wrap="square" rtlCol="0">
            <a:spAutoFit/>
          </a:bodyPr>
          <a:lstStyle/>
          <a:p>
            <a:pPr lvl="0" algn="l"/>
            <a:r>
              <a:rPr lang="en-GB" altLang="zh-CN" sz="2000" b="1" kern="0" dirty="0">
                <a:solidFill>
                  <a:srgbClr val="000000"/>
                </a:solidFill>
                <a:ea typeface="SimSun" pitchFamily="2" charset="-122"/>
              </a:rPr>
              <a:t>Calculate CCAR-based </a:t>
            </a:r>
            <a:r>
              <a:rPr lang="en-GB" altLang="zh-CN" sz="2000" b="1" kern="0" dirty="0" smtClean="0">
                <a:solidFill>
                  <a:srgbClr val="000000"/>
                </a:solidFill>
                <a:ea typeface="SimSun" pitchFamily="2" charset="-122"/>
              </a:rPr>
              <a:t>NCO limit</a:t>
            </a:r>
            <a:endParaRPr lang="en-US" sz="2000" b="1" dirty="0" smtClean="0"/>
          </a:p>
          <a:p>
            <a:pPr algn="l"/>
            <a:r>
              <a:rPr lang="en-US" sz="2000" b="1" dirty="0" smtClean="0">
                <a:solidFill>
                  <a:srgbClr val="FF0000"/>
                </a:solidFill>
              </a:rPr>
              <a:t>NCO limits for new originations</a:t>
            </a:r>
            <a:endParaRPr lang="en-US" sz="2000" dirty="0">
              <a:solidFill>
                <a:srgbClr val="FF0000"/>
              </a:solidFill>
            </a:endParaRPr>
          </a:p>
        </p:txBody>
      </p:sp>
      <p:sp>
        <p:nvSpPr>
          <p:cNvPr id="16" name="AutoShape 152"/>
          <p:cNvSpPr>
            <a:spLocks noChangeArrowheads="1"/>
          </p:cNvSpPr>
          <p:nvPr/>
        </p:nvSpPr>
        <p:spPr bwMode="gray">
          <a:xfrm>
            <a:off x="7836072" y="19889"/>
            <a:ext cx="457200" cy="365760"/>
          </a:xfrm>
          <a:prstGeom prst="chevron">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accent4"/>
                </a:solidFill>
                <a:latin typeface="+mn-lt"/>
              </a:rPr>
              <a:t>2</a:t>
            </a:r>
          </a:p>
        </p:txBody>
      </p:sp>
      <p:sp>
        <p:nvSpPr>
          <p:cNvPr id="17" name="AutoShape 155"/>
          <p:cNvSpPr>
            <a:spLocks noChangeArrowheads="1"/>
          </p:cNvSpPr>
          <p:nvPr/>
        </p:nvSpPr>
        <p:spPr bwMode="gray">
          <a:xfrm>
            <a:off x="8665351" y="19889"/>
            <a:ext cx="457200" cy="365760"/>
          </a:xfrm>
          <a:prstGeom prst="chevron">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smtClean="0">
                <a:solidFill>
                  <a:schemeClr val="accent4"/>
                </a:solidFill>
                <a:latin typeface="+mn-lt"/>
              </a:rPr>
              <a:t>4</a:t>
            </a:r>
            <a:endParaRPr lang="en-GB" altLang="zh-CN" sz="2400" b="1" dirty="0">
              <a:solidFill>
                <a:schemeClr val="accent4"/>
              </a:solidFill>
              <a:latin typeface="+mn-lt"/>
            </a:endParaRPr>
          </a:p>
        </p:txBody>
      </p:sp>
      <p:sp>
        <p:nvSpPr>
          <p:cNvPr id="18" name="AutoShape 156"/>
          <p:cNvSpPr>
            <a:spLocks noChangeArrowheads="1"/>
          </p:cNvSpPr>
          <p:nvPr/>
        </p:nvSpPr>
        <p:spPr bwMode="gray">
          <a:xfrm>
            <a:off x="8250711" y="19889"/>
            <a:ext cx="457200" cy="365760"/>
          </a:xfrm>
          <a:prstGeom prst="chevron">
            <a:avLst>
              <a:gd name="adj" fmla="val 20574"/>
            </a:avLst>
          </a:prstGeom>
          <a:solidFill>
            <a:srgbClr val="FF0000"/>
          </a:solidFill>
          <a:ln w="9525" algn="ctr">
            <a:solidFill>
              <a:srgbClr val="FF0000"/>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bg1"/>
                </a:solidFill>
                <a:latin typeface="+mn-lt"/>
              </a:rPr>
              <a:t>3</a:t>
            </a:r>
          </a:p>
        </p:txBody>
      </p:sp>
      <p:sp>
        <p:nvSpPr>
          <p:cNvPr id="19" name="AutoShape 157"/>
          <p:cNvSpPr>
            <a:spLocks noChangeArrowheads="1"/>
          </p:cNvSpPr>
          <p:nvPr/>
        </p:nvSpPr>
        <p:spPr bwMode="gray">
          <a:xfrm>
            <a:off x="7421433" y="19889"/>
            <a:ext cx="457200" cy="365760"/>
          </a:xfrm>
          <a:prstGeom prst="homePlate">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accent4"/>
                </a:solidFill>
                <a:latin typeface="+mn-lt"/>
              </a:rPr>
              <a:t>1</a:t>
            </a:r>
          </a:p>
        </p:txBody>
      </p:sp>
    </p:spTree>
    <p:extLst>
      <p:ext uri="{BB962C8B-B14F-4D97-AF65-F5344CB8AC3E}">
        <p14:creationId xmlns:p14="http://schemas.microsoft.com/office/powerpoint/2010/main" val="32416662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Object 27" hidden="1"/>
          <p:cNvGraphicFramePr>
            <a:graphicFrameLocks noChangeAspect="1"/>
          </p:cNvGraphicFramePr>
          <p:nvPr>
            <p:custDataLst>
              <p:tags r:id="rId2"/>
            </p:custDataLst>
            <p:extLst>
              <p:ext uri="{D42A27DB-BD31-4B8C-83A1-F6EECF244321}">
                <p14:modId xmlns:p14="http://schemas.microsoft.com/office/powerpoint/2010/main" val="142329987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91586" name="think-cell Slide" r:id="rId25" imgW="270" imgH="270" progId="TCLayout.ActiveDocument.1">
                  <p:embed/>
                </p:oleObj>
              </mc:Choice>
              <mc:Fallback>
                <p:oleObj name="think-cell Slide" r:id="rId25" imgW="270" imgH="270" progId="TCLayout.ActiveDocument.1">
                  <p:embed/>
                  <p:pic>
                    <p:nvPicPr>
                      <p:cNvPr id="0" name=""/>
                      <p:cNvPicPr/>
                      <p:nvPr/>
                    </p:nvPicPr>
                    <p:blipFill>
                      <a:blip r:embed="rId26"/>
                      <a:stretch>
                        <a:fillRect/>
                      </a:stretch>
                    </p:blipFill>
                    <p:spPr>
                      <a:xfrm>
                        <a:off x="1588" y="1588"/>
                        <a:ext cx="1587" cy="1587"/>
                      </a:xfrm>
                      <a:prstGeom prst="rect">
                        <a:avLst/>
                      </a:prstGeom>
                    </p:spPr>
                  </p:pic>
                </p:oleObj>
              </mc:Fallback>
            </mc:AlternateContent>
          </a:graphicData>
        </a:graphic>
      </p:graphicFrame>
      <p:sp>
        <p:nvSpPr>
          <p:cNvPr id="27" name="Rectangle 26" hidden="1"/>
          <p:cNvSpPr/>
          <p:nvPr>
            <p:custDataLst>
              <p:tags r:id="rId3"/>
            </p:custDataLst>
          </p:nvPr>
        </p:nvSpPr>
        <p:spPr bwMode="auto">
          <a:xfrm>
            <a:off x="0" y="0"/>
            <a:ext cx="158750" cy="158750"/>
          </a:xfrm>
          <a:prstGeom prst="rect">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nSpc>
                <a:spcPct val="100000"/>
              </a:lnSpc>
            </a:pPr>
            <a:endParaRPr lang="en-GB" dirty="0" smtClean="0">
              <a:solidFill>
                <a:schemeClr val="tx1"/>
              </a:solidFill>
              <a:latin typeface="Arial"/>
              <a:ea typeface="ＭＳ Ｐゴシック"/>
              <a:sym typeface="Arial"/>
            </a:endParaRPr>
          </a:p>
        </p:txBody>
      </p:sp>
      <p:graphicFrame>
        <p:nvGraphicFramePr>
          <p:cNvPr id="33" name="Object 32"/>
          <p:cNvGraphicFramePr>
            <a:graphicFrameLocks/>
          </p:cNvGraphicFramePr>
          <p:nvPr>
            <p:custDataLst>
              <p:tags r:id="rId4"/>
            </p:custDataLst>
            <p:extLst>
              <p:ext uri="{D42A27DB-BD31-4B8C-83A1-F6EECF244321}">
                <p14:modId xmlns:p14="http://schemas.microsoft.com/office/powerpoint/2010/main" val="875438956"/>
              </p:ext>
            </p:extLst>
          </p:nvPr>
        </p:nvGraphicFramePr>
        <p:xfrm>
          <a:off x="381000" y="2095500"/>
          <a:ext cx="4372043" cy="3200400"/>
        </p:xfrm>
        <a:graphic>
          <a:graphicData uri="http://schemas.openxmlformats.org/presentationml/2006/ole">
            <mc:AlternateContent xmlns:mc="http://schemas.openxmlformats.org/markup-compatibility/2006">
              <mc:Choice xmlns:v="urn:schemas-microsoft-com:vml" Requires="v">
                <p:oleObj spid="_x0000_s191587" name="Chart" r:id="rId27" imgW="4372043" imgH="3200400" progId="MSGraph.Chart.8">
                  <p:embed followColorScheme="full"/>
                </p:oleObj>
              </mc:Choice>
              <mc:Fallback>
                <p:oleObj name="Chart" r:id="rId27" imgW="4372043" imgH="3200400" progId="MSGraph.Chart.8">
                  <p:embed followColorScheme="full"/>
                  <p:pic>
                    <p:nvPicPr>
                      <p:cNvPr id="0" name=""/>
                      <p:cNvPicPr/>
                      <p:nvPr/>
                    </p:nvPicPr>
                    <p:blipFill>
                      <a:blip r:embed="rId28"/>
                      <a:stretch>
                        <a:fillRect/>
                      </a:stretch>
                    </p:blipFill>
                    <p:spPr>
                      <a:xfrm>
                        <a:off x="381000" y="2095500"/>
                        <a:ext cx="4372043" cy="3200400"/>
                      </a:xfrm>
                      <a:prstGeom prst="rect">
                        <a:avLst/>
                      </a:prstGeom>
                    </p:spPr>
                  </p:pic>
                </p:oleObj>
              </mc:Fallback>
            </mc:AlternateContent>
          </a:graphicData>
        </a:graphic>
      </p:graphicFrame>
      <p:sp>
        <p:nvSpPr>
          <p:cNvPr id="34" name="Text Placeholder 26"/>
          <p:cNvSpPr>
            <a:spLocks noGrp="1"/>
          </p:cNvSpPr>
          <p:nvPr>
            <p:custDataLst>
              <p:tags r:id="rId5"/>
            </p:custDataLst>
          </p:nvPr>
        </p:nvSpPr>
        <p:spPr bwMode="auto">
          <a:xfrm>
            <a:off x="4187825" y="5165725"/>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78B21B05-C3BC-4385-A253-A0BB15A5DA44}" type="datetime'''''''''''''''''''''2''''''0''''''''''''''''''1''''''''''8'''">
              <a:rPr lang="en-US" sz="1000"/>
              <a:pPr/>
              <a:t>2018</a:t>
            </a:fld>
            <a:endParaRPr lang="en-GB" sz="1000" dirty="0">
              <a:latin typeface="Arial"/>
              <a:sym typeface="Arial"/>
            </a:endParaRPr>
          </a:p>
        </p:txBody>
      </p:sp>
      <p:sp>
        <p:nvSpPr>
          <p:cNvPr id="36" name="Text Placeholder 14"/>
          <p:cNvSpPr>
            <a:spLocks noGrp="1"/>
          </p:cNvSpPr>
          <p:nvPr>
            <p:custDataLst>
              <p:tags r:id="rId6"/>
            </p:custDataLst>
          </p:nvPr>
        </p:nvSpPr>
        <p:spPr bwMode="auto">
          <a:xfrm>
            <a:off x="2397125" y="5165725"/>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BD06459E-C5EF-425D-B6A6-778198C5D284}" type="datetime'''''''''''''''20''''''''''''''''''''''''''''''17'''''''''''''">
              <a:rPr lang="en-US" sz="1000"/>
              <a:pPr/>
              <a:t>2017</a:t>
            </a:fld>
            <a:endParaRPr lang="en-GB" sz="1000" dirty="0">
              <a:latin typeface="Arial"/>
              <a:sym typeface="Arial"/>
            </a:endParaRPr>
          </a:p>
        </p:txBody>
      </p:sp>
      <p:sp>
        <p:nvSpPr>
          <p:cNvPr id="37" name="Text Placeholder 6321"/>
          <p:cNvSpPr>
            <a:spLocks noGrp="1"/>
          </p:cNvSpPr>
          <p:nvPr>
            <p:custDataLst>
              <p:tags r:id="rId7"/>
            </p:custDataLst>
          </p:nvPr>
        </p:nvSpPr>
        <p:spPr bwMode="auto">
          <a:xfrm>
            <a:off x="606425" y="5165725"/>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CAEC387E-8ACE-43C8-ABEF-165584E4C1F1}" type="datetime'''''''''''''''2''''''''''''''0''''''''''''''16'''''''''''">
              <a:rPr lang="en-US" sz="1000"/>
              <a:pPr/>
              <a:t>2016</a:t>
            </a:fld>
            <a:endParaRPr lang="en-GB" sz="1000" dirty="0">
              <a:latin typeface="Arial"/>
              <a:sym typeface="Arial"/>
            </a:endParaRPr>
          </a:p>
        </p:txBody>
      </p:sp>
      <p:sp>
        <p:nvSpPr>
          <p:cNvPr id="35" name="TextBox 34"/>
          <p:cNvSpPr txBox="1"/>
          <p:nvPr/>
        </p:nvSpPr>
        <p:spPr>
          <a:xfrm>
            <a:off x="297712" y="19889"/>
            <a:ext cx="9066856" cy="621709"/>
          </a:xfrm>
          <a:prstGeom prst="rect">
            <a:avLst/>
          </a:prstGeom>
          <a:noFill/>
        </p:spPr>
        <p:txBody>
          <a:bodyPr wrap="square" rtlCol="0">
            <a:spAutoFit/>
          </a:bodyPr>
          <a:lstStyle/>
          <a:p>
            <a:pPr lvl="0" algn="l"/>
            <a:r>
              <a:rPr lang="en-GB" altLang="zh-CN" sz="2000" b="1" kern="0" dirty="0">
                <a:solidFill>
                  <a:srgbClr val="000000"/>
                </a:solidFill>
                <a:ea typeface="SimSun" pitchFamily="2" charset="-122"/>
              </a:rPr>
              <a:t>Calculate CCAR-based Delinquency limit</a:t>
            </a:r>
            <a:endParaRPr lang="en-US" sz="2000" b="1" dirty="0"/>
          </a:p>
          <a:p>
            <a:pPr algn="l"/>
            <a:r>
              <a:rPr lang="en-US" sz="2000" b="1" dirty="0" smtClean="0">
                <a:solidFill>
                  <a:srgbClr val="FF0000"/>
                </a:solidFill>
              </a:rPr>
              <a:t>Relating delinquency rate to NCO limits – SC Auto</a:t>
            </a:r>
            <a:endParaRPr lang="en-US" sz="2000" dirty="0">
              <a:solidFill>
                <a:srgbClr val="FF0000"/>
              </a:solidFill>
            </a:endParaRPr>
          </a:p>
        </p:txBody>
      </p:sp>
      <p:sp>
        <p:nvSpPr>
          <p:cNvPr id="581" name="Rectangle 580"/>
          <p:cNvSpPr/>
          <p:nvPr/>
        </p:nvSpPr>
        <p:spPr>
          <a:xfrm>
            <a:off x="457200" y="1256365"/>
            <a:ext cx="4408714" cy="462947"/>
          </a:xfrm>
          <a:prstGeom prst="rect">
            <a:avLst/>
          </a:prstGeom>
        </p:spPr>
        <p:txBody>
          <a:bodyPr wrap="square">
            <a:spAutoFit/>
          </a:bodyPr>
          <a:lstStyle/>
          <a:p>
            <a:pPr algn="l"/>
            <a:r>
              <a:rPr lang="en-GB" sz="1400" b="1" dirty="0">
                <a:solidFill>
                  <a:srgbClr val="FF0000"/>
                </a:solidFill>
                <a:latin typeface="Arial" panose="020B0604020202020204" pitchFamily="34" charset="0"/>
                <a:cs typeface="Arial" panose="020B0604020202020204" pitchFamily="34" charset="0"/>
              </a:rPr>
              <a:t>SC </a:t>
            </a:r>
            <a:r>
              <a:rPr lang="en-GB" sz="1400" b="1" dirty="0" smtClean="0">
                <a:solidFill>
                  <a:srgbClr val="FF0000"/>
                </a:solidFill>
                <a:latin typeface="Arial" panose="020B0604020202020204" pitchFamily="34" charset="0"/>
                <a:cs typeface="Arial" panose="020B0604020202020204" pitchFamily="34" charset="0"/>
              </a:rPr>
              <a:t>Auto: CCAR Base 60+DPD and NCO</a:t>
            </a:r>
          </a:p>
          <a:p>
            <a:pPr algn="l"/>
            <a:r>
              <a:rPr lang="en-GB" sz="1400" kern="0" dirty="0" smtClean="0">
                <a:solidFill>
                  <a:srgbClr val="FF0000"/>
                </a:solidFill>
                <a:latin typeface="Arial"/>
                <a:ea typeface="ＭＳ Ｐゴシック"/>
              </a:rPr>
              <a:t>Monthly %, Q1 2016 – Q1 2018</a:t>
            </a:r>
            <a:endParaRPr lang="en-GB" sz="1400" kern="0" dirty="0">
              <a:solidFill>
                <a:srgbClr val="FF0000"/>
              </a:solidFill>
              <a:latin typeface="Arial"/>
              <a:ea typeface="ＭＳ Ｐゴシック"/>
            </a:endParaRPr>
          </a:p>
        </p:txBody>
      </p:sp>
      <p:sp>
        <p:nvSpPr>
          <p:cNvPr id="56" name="Footnote"/>
          <p:cNvSpPr/>
          <p:nvPr/>
        </p:nvSpPr>
        <p:spPr>
          <a:xfrm>
            <a:off x="462987" y="6593689"/>
            <a:ext cx="8686800" cy="246221"/>
          </a:xfrm>
          <a:prstGeom prst="rect">
            <a:avLst/>
          </a:prstGeom>
          <a:solidFill>
            <a:schemeClr val="bg1"/>
          </a:solidFill>
          <a:ln>
            <a:noFill/>
          </a:ln>
          <a:effectLst/>
          <a:extLst/>
        </p:spPr>
        <p:txBody>
          <a:bodyPr vert="horz" wrap="square" lIns="0" tIns="0" rIns="0" bIns="0" numCol="1" anchor="b" anchorCtr="0" compatLnSpc="1">
            <a:prstTxWarp prst="textNoShape">
              <a:avLst/>
            </a:prstTxWarp>
            <a:spAutoFit/>
          </a:bodyPr>
          <a:lstStyle/>
          <a:p>
            <a:pPr marL="228600" indent="-228600" algn="l">
              <a:lnSpc>
                <a:spcPct val="100000"/>
              </a:lnSpc>
              <a:spcBef>
                <a:spcPts val="0"/>
              </a:spcBef>
              <a:spcAft>
                <a:spcPts val="0"/>
              </a:spcAft>
              <a:buFontTx/>
              <a:buAutoNum type="arabicPeriod"/>
            </a:pPr>
            <a:r>
              <a:rPr lang="en-GB" sz="800" dirty="0" smtClean="0">
                <a:latin typeface="Arial"/>
                <a:sym typeface="Arial"/>
              </a:rPr>
              <a:t>According to CCAR analysis, 1 month period lag provides strongest R^2 of delinquency to default relationships for 60-120 day delinquent accounts</a:t>
            </a:r>
          </a:p>
          <a:p>
            <a:pPr algn="l">
              <a:lnSpc>
                <a:spcPct val="100000"/>
              </a:lnSpc>
              <a:spcBef>
                <a:spcPts val="0"/>
              </a:spcBef>
              <a:spcAft>
                <a:spcPts val="0"/>
              </a:spcAft>
            </a:pPr>
            <a:r>
              <a:rPr lang="en-GB" sz="800" dirty="0" smtClean="0">
                <a:solidFill>
                  <a:schemeClr val="tx1"/>
                </a:solidFill>
                <a:latin typeface="+mj-lt"/>
                <a:sym typeface="+mn-lt"/>
              </a:rPr>
              <a:t>Source: </a:t>
            </a:r>
            <a:r>
              <a:rPr lang="en-US" sz="800" dirty="0" smtClean="0">
                <a:latin typeface="+mj-lt"/>
                <a:sym typeface="+mn-lt"/>
              </a:rPr>
              <a:t>CCAR 2016 results</a:t>
            </a:r>
            <a:endParaRPr lang="en-GB" sz="800" dirty="0">
              <a:solidFill>
                <a:schemeClr val="tx1"/>
              </a:solidFill>
              <a:latin typeface="+mj-lt"/>
              <a:sym typeface="+mn-lt"/>
            </a:endParaRPr>
          </a:p>
        </p:txBody>
      </p:sp>
      <p:sp>
        <p:nvSpPr>
          <p:cNvPr id="110" name="AutoShape 152"/>
          <p:cNvSpPr>
            <a:spLocks noChangeArrowheads="1"/>
          </p:cNvSpPr>
          <p:nvPr/>
        </p:nvSpPr>
        <p:spPr bwMode="gray">
          <a:xfrm>
            <a:off x="7836072" y="19889"/>
            <a:ext cx="457200" cy="365760"/>
          </a:xfrm>
          <a:prstGeom prst="chevron">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accent4"/>
                </a:solidFill>
                <a:latin typeface="+mn-lt"/>
              </a:rPr>
              <a:t>2</a:t>
            </a:r>
          </a:p>
        </p:txBody>
      </p:sp>
      <p:sp>
        <p:nvSpPr>
          <p:cNvPr id="111" name="AutoShape 155"/>
          <p:cNvSpPr>
            <a:spLocks noChangeArrowheads="1"/>
          </p:cNvSpPr>
          <p:nvPr/>
        </p:nvSpPr>
        <p:spPr bwMode="gray">
          <a:xfrm>
            <a:off x="8665351" y="19889"/>
            <a:ext cx="457200" cy="365760"/>
          </a:xfrm>
          <a:prstGeom prst="chevron">
            <a:avLst>
              <a:gd name="adj" fmla="val 20574"/>
            </a:avLst>
          </a:prstGeom>
          <a:solidFill>
            <a:srgbClr val="FF0000"/>
          </a:solidFill>
          <a:ln w="9525" algn="ctr">
            <a:solidFill>
              <a:srgbClr val="FF0000"/>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bg1"/>
                </a:solidFill>
                <a:latin typeface="+mn-lt"/>
              </a:rPr>
              <a:t>4</a:t>
            </a:r>
          </a:p>
        </p:txBody>
      </p:sp>
      <p:sp>
        <p:nvSpPr>
          <p:cNvPr id="112" name="AutoShape 156"/>
          <p:cNvSpPr>
            <a:spLocks noChangeArrowheads="1"/>
          </p:cNvSpPr>
          <p:nvPr/>
        </p:nvSpPr>
        <p:spPr bwMode="gray">
          <a:xfrm>
            <a:off x="8250711" y="19889"/>
            <a:ext cx="457200" cy="365760"/>
          </a:xfrm>
          <a:prstGeom prst="chevron">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accent4"/>
                </a:solidFill>
                <a:latin typeface="+mn-lt"/>
              </a:rPr>
              <a:t>3</a:t>
            </a:r>
          </a:p>
        </p:txBody>
      </p:sp>
      <p:sp>
        <p:nvSpPr>
          <p:cNvPr id="113" name="AutoShape 157"/>
          <p:cNvSpPr>
            <a:spLocks noChangeArrowheads="1"/>
          </p:cNvSpPr>
          <p:nvPr/>
        </p:nvSpPr>
        <p:spPr bwMode="gray">
          <a:xfrm>
            <a:off x="7421433" y="19889"/>
            <a:ext cx="457200" cy="365760"/>
          </a:xfrm>
          <a:prstGeom prst="homePlate">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accent4"/>
                </a:solidFill>
                <a:latin typeface="+mn-lt"/>
              </a:rPr>
              <a:t>1</a:t>
            </a:r>
          </a:p>
        </p:txBody>
      </p:sp>
      <p:cxnSp>
        <p:nvCxnSpPr>
          <p:cNvPr id="41" name="Straight Connector 40"/>
          <p:cNvCxnSpPr/>
          <p:nvPr>
            <p:custDataLst>
              <p:tags r:id="rId8"/>
            </p:custDataLst>
          </p:nvPr>
        </p:nvCxnSpPr>
        <p:spPr bwMode="gray">
          <a:xfrm>
            <a:off x="2478088" y="5559425"/>
            <a:ext cx="179388" cy="0"/>
          </a:xfrm>
          <a:prstGeom prst="line">
            <a:avLst/>
          </a:prstGeom>
          <a:ln w="9525">
            <a:solidFill>
              <a:srgbClr val="41A44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custDataLst>
              <p:tags r:id="rId9"/>
            </p:custDataLst>
          </p:nvPr>
        </p:nvCxnSpPr>
        <p:spPr bwMode="gray">
          <a:xfrm>
            <a:off x="811213" y="5559425"/>
            <a:ext cx="179388" cy="0"/>
          </a:xfrm>
          <a:prstGeom prst="line">
            <a:avLst/>
          </a:prstGeom>
          <a:ln w="9525">
            <a:solidFill>
              <a:srgbClr val="646AAC"/>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48" name="Text Placeholder 1"/>
          <p:cNvSpPr>
            <a:spLocks noGrp="1"/>
          </p:cNvSpPr>
          <p:nvPr>
            <p:custDataLst>
              <p:tags r:id="rId10"/>
            </p:custDataLst>
          </p:nvPr>
        </p:nvSpPr>
        <p:spPr bwMode="auto">
          <a:xfrm>
            <a:off x="2708275" y="5489575"/>
            <a:ext cx="1535113"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8CDC5981-D00F-4820-9CE0-AF73AA855362}" type="datetime'''B''''''''a''''se ''''m''''o''nth''l''''y 60+''DPD r''ate'">
              <a:rPr lang="en-US" sz="1000"/>
              <a:pPr/>
              <a:t>Base monthly 60+DPD rate</a:t>
            </a:fld>
            <a:endParaRPr lang="en-GB" sz="1000" dirty="0">
              <a:latin typeface="Arial"/>
              <a:sym typeface="Arial"/>
            </a:endParaRPr>
          </a:p>
        </p:txBody>
      </p:sp>
      <p:sp>
        <p:nvSpPr>
          <p:cNvPr id="49" name="Text Placeholder 6143"/>
          <p:cNvSpPr>
            <a:spLocks noGrp="1"/>
          </p:cNvSpPr>
          <p:nvPr>
            <p:custDataLst>
              <p:tags r:id="rId11"/>
            </p:custDataLst>
          </p:nvPr>
        </p:nvSpPr>
        <p:spPr bwMode="auto">
          <a:xfrm>
            <a:off x="1041400" y="5489575"/>
            <a:ext cx="1335088"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02F32859-52F4-4020-BDA5-5178A517BCC5}" type="datetime'''''''''Bas''''''e'''' ''''monthly'''' ''NC''''O'' ''rat''e'''">
              <a:rPr lang="en-US" sz="1000"/>
              <a:pPr/>
              <a:t>Base monthly NCO rate</a:t>
            </a:fld>
            <a:endParaRPr lang="en-GB" sz="1000" dirty="0">
              <a:latin typeface="Arial"/>
              <a:sym typeface="Arial"/>
            </a:endParaRPr>
          </a:p>
        </p:txBody>
      </p:sp>
      <p:sp>
        <p:nvSpPr>
          <p:cNvPr id="5" name="Rectangular Callout 4"/>
          <p:cNvSpPr/>
          <p:nvPr/>
        </p:nvSpPr>
        <p:spPr>
          <a:xfrm>
            <a:off x="997405" y="2011590"/>
            <a:ext cx="2168550" cy="520195"/>
          </a:xfrm>
          <a:prstGeom prst="wedgeRectCallout">
            <a:avLst>
              <a:gd name="adj1" fmla="val -44857"/>
              <a:gd name="adj2" fmla="val 112278"/>
            </a:avLst>
          </a:prstGeom>
          <a:solidFill>
            <a:schemeClr val="accent3">
              <a:lumMod val="20000"/>
              <a:lumOff val="80000"/>
            </a:schemeClr>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2009" tIns="72009" rIns="72009" bIns="72009" rtlCol="0" anchor="ctr">
            <a:noAutofit/>
          </a:bodyPr>
          <a:lstStyle/>
          <a:p>
            <a:pPr algn="ctr">
              <a:lnSpc>
                <a:spcPct val="100000"/>
              </a:lnSpc>
            </a:pPr>
            <a:r>
              <a:rPr lang="en-GB" dirty="0" smtClean="0">
                <a:solidFill>
                  <a:schemeClr val="tx1"/>
                </a:solidFill>
                <a:latin typeface="Arial"/>
                <a:sym typeface="Arial"/>
              </a:rPr>
              <a:t>Average scalars do not change if  charge-off of delinquent accounts in PQ1 is excluded</a:t>
            </a:r>
          </a:p>
        </p:txBody>
      </p:sp>
      <p:graphicFrame>
        <p:nvGraphicFramePr>
          <p:cNvPr id="51" name="Object 50"/>
          <p:cNvGraphicFramePr>
            <a:graphicFrameLocks/>
          </p:cNvGraphicFramePr>
          <p:nvPr>
            <p:custDataLst>
              <p:tags r:id="rId12"/>
            </p:custDataLst>
            <p:extLst>
              <p:ext uri="{D42A27DB-BD31-4B8C-83A1-F6EECF244321}">
                <p14:modId xmlns:p14="http://schemas.microsoft.com/office/powerpoint/2010/main" val="1008438982"/>
              </p:ext>
            </p:extLst>
          </p:nvPr>
        </p:nvGraphicFramePr>
        <p:xfrm>
          <a:off x="4724400" y="2095500"/>
          <a:ext cx="4390957" cy="3200400"/>
        </p:xfrm>
        <a:graphic>
          <a:graphicData uri="http://schemas.openxmlformats.org/presentationml/2006/ole">
            <mc:AlternateContent xmlns:mc="http://schemas.openxmlformats.org/markup-compatibility/2006">
              <mc:Choice xmlns:v="urn:schemas-microsoft-com:vml" Requires="v">
                <p:oleObj spid="_x0000_s191588" name="Chart" r:id="rId29" imgW="4390957" imgH="3200400" progId="MSGraph.Chart.8">
                  <p:embed followColorScheme="full"/>
                </p:oleObj>
              </mc:Choice>
              <mc:Fallback>
                <p:oleObj name="Chart" r:id="rId29" imgW="4390957" imgH="3200400" progId="MSGraph.Chart.8">
                  <p:embed followColorScheme="full"/>
                  <p:pic>
                    <p:nvPicPr>
                      <p:cNvPr id="0" name=""/>
                      <p:cNvPicPr/>
                      <p:nvPr/>
                    </p:nvPicPr>
                    <p:blipFill>
                      <a:blip r:embed="rId30"/>
                      <a:stretch>
                        <a:fillRect/>
                      </a:stretch>
                    </p:blipFill>
                    <p:spPr>
                      <a:xfrm>
                        <a:off x="4724400" y="2095500"/>
                        <a:ext cx="4390957" cy="3200400"/>
                      </a:xfrm>
                      <a:prstGeom prst="rect">
                        <a:avLst/>
                      </a:prstGeom>
                    </p:spPr>
                  </p:pic>
                </p:oleObj>
              </mc:Fallback>
            </mc:AlternateContent>
          </a:graphicData>
        </a:graphic>
      </p:graphicFrame>
      <p:sp>
        <p:nvSpPr>
          <p:cNvPr id="53" name="Text Placeholder 26"/>
          <p:cNvSpPr>
            <a:spLocks noGrp="1"/>
          </p:cNvSpPr>
          <p:nvPr>
            <p:custDataLst>
              <p:tags r:id="rId13"/>
            </p:custDataLst>
          </p:nvPr>
        </p:nvSpPr>
        <p:spPr bwMode="auto">
          <a:xfrm>
            <a:off x="8702675" y="5165725"/>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2A87C9E3-6F07-48B9-8F87-0E38EFA4976A}" type="datetime'''''2''''0''''18'''''''''''''''''''''''''''''''''''">
              <a:rPr lang="en-US" sz="1000"/>
              <a:pPr/>
              <a:t>2018</a:t>
            </a:fld>
            <a:endParaRPr lang="en-GB" sz="1000" dirty="0">
              <a:latin typeface="Arial"/>
              <a:sym typeface="Arial"/>
            </a:endParaRPr>
          </a:p>
        </p:txBody>
      </p:sp>
      <p:sp>
        <p:nvSpPr>
          <p:cNvPr id="52" name="Text Placeholder 14"/>
          <p:cNvSpPr>
            <a:spLocks noGrp="1"/>
          </p:cNvSpPr>
          <p:nvPr>
            <p:custDataLst>
              <p:tags r:id="rId14"/>
            </p:custDataLst>
          </p:nvPr>
        </p:nvSpPr>
        <p:spPr bwMode="auto">
          <a:xfrm>
            <a:off x="6835775" y="5165725"/>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04F7C196-8D87-486B-9CB8-C02802B8CD9C}" type="datetime'20''''''''''''''''''''''''''''''''''''1''''''''''''''7'''''">
              <a:rPr lang="en-US" sz="1000"/>
              <a:pPr/>
              <a:t>2017</a:t>
            </a:fld>
            <a:endParaRPr lang="en-GB" sz="1000" dirty="0">
              <a:latin typeface="Arial"/>
              <a:sym typeface="Arial"/>
            </a:endParaRPr>
          </a:p>
        </p:txBody>
      </p:sp>
      <p:sp>
        <p:nvSpPr>
          <p:cNvPr id="54" name="Text Placeholder 6321"/>
          <p:cNvSpPr>
            <a:spLocks noGrp="1"/>
          </p:cNvSpPr>
          <p:nvPr>
            <p:custDataLst>
              <p:tags r:id="rId15"/>
            </p:custDataLst>
          </p:nvPr>
        </p:nvSpPr>
        <p:spPr bwMode="auto">
          <a:xfrm>
            <a:off x="4978400" y="5165725"/>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53CA80FC-3A64-4CF9-B039-94B1F8438D9A}" type="datetime'''''''2''''''''''''''01''6'''''''''''''">
              <a:rPr lang="en-US" sz="1000"/>
              <a:pPr/>
              <a:t>2016</a:t>
            </a:fld>
            <a:endParaRPr lang="en-GB" sz="1000" dirty="0">
              <a:latin typeface="Arial"/>
              <a:sym typeface="Arial"/>
            </a:endParaRPr>
          </a:p>
        </p:txBody>
      </p:sp>
      <p:cxnSp>
        <p:nvCxnSpPr>
          <p:cNvPr id="55" name="Straight Connector 54"/>
          <p:cNvCxnSpPr/>
          <p:nvPr>
            <p:custDataLst>
              <p:tags r:id="rId16"/>
            </p:custDataLst>
          </p:nvPr>
        </p:nvCxnSpPr>
        <p:spPr bwMode="gray">
          <a:xfrm>
            <a:off x="6753225" y="5408613"/>
            <a:ext cx="285750" cy="0"/>
          </a:xfrm>
          <a:prstGeom prst="line">
            <a:avLst/>
          </a:prstGeom>
          <a:ln w="19050">
            <a:solidFill>
              <a:srgbClr val="9DE0ED"/>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custDataLst>
              <p:tags r:id="rId17"/>
            </p:custDataLst>
          </p:nvPr>
        </p:nvCxnSpPr>
        <p:spPr bwMode="gray">
          <a:xfrm>
            <a:off x="6753225" y="5611813"/>
            <a:ext cx="285750" cy="0"/>
          </a:xfrm>
          <a:prstGeom prst="line">
            <a:avLst/>
          </a:prstGeom>
          <a:ln w="19050">
            <a:solidFill>
              <a:srgbClr val="008AB3"/>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custDataLst>
              <p:tags r:id="rId18"/>
            </p:custDataLst>
          </p:nvPr>
        </p:nvCxnSpPr>
        <p:spPr bwMode="gray">
          <a:xfrm>
            <a:off x="5176838" y="5408613"/>
            <a:ext cx="285750" cy="0"/>
          </a:xfrm>
          <a:prstGeom prst="line">
            <a:avLst/>
          </a:prstGeom>
          <a:ln w="19050">
            <a:solidFill>
              <a:srgbClr val="008AB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custDataLst>
              <p:tags r:id="rId19"/>
            </p:custDataLst>
          </p:nvPr>
        </p:nvCxnSpPr>
        <p:spPr bwMode="gray">
          <a:xfrm>
            <a:off x="5176838" y="5611813"/>
            <a:ext cx="285750" cy="0"/>
          </a:xfrm>
          <a:prstGeom prst="line">
            <a:avLst/>
          </a:prstGeom>
          <a:ln w="19050">
            <a:solidFill>
              <a:srgbClr val="60606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9" name="Text Placeholder 6324"/>
          <p:cNvSpPr>
            <a:spLocks noGrp="1"/>
          </p:cNvSpPr>
          <p:nvPr>
            <p:custDataLst>
              <p:tags r:id="rId20"/>
            </p:custDataLst>
          </p:nvPr>
        </p:nvSpPr>
        <p:spPr bwMode="auto">
          <a:xfrm>
            <a:off x="7089775" y="5541963"/>
            <a:ext cx="5778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DD656C49-EEDF-4D97-813A-DCCCA4566D41}" type="datetime'Mi''''''''''''''n'' ''''''''''''sc''a''''''''l''''a''r'''''">
              <a:rPr lang="en-US" sz="1000"/>
              <a:pPr/>
              <a:t>Min scalar</a:t>
            </a:fld>
            <a:endParaRPr lang="en-GB" sz="1000" dirty="0">
              <a:latin typeface="Arial"/>
              <a:sym typeface="Arial"/>
            </a:endParaRPr>
          </a:p>
        </p:txBody>
      </p:sp>
      <p:sp>
        <p:nvSpPr>
          <p:cNvPr id="78" name="Text Placeholder 11"/>
          <p:cNvSpPr>
            <a:spLocks noGrp="1"/>
          </p:cNvSpPr>
          <p:nvPr>
            <p:custDataLst>
              <p:tags r:id="rId21"/>
            </p:custDataLst>
          </p:nvPr>
        </p:nvSpPr>
        <p:spPr bwMode="auto">
          <a:xfrm>
            <a:off x="5513388" y="5338763"/>
            <a:ext cx="1138238"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779B508B-EC21-4407-9895-7F8D6B03BD70}" type="datetime'Ba''s''e'' m''o''n''t''hl''''y ''sca''''''''l''''a''''''r'">
              <a:rPr lang="en-US" sz="1000"/>
              <a:pPr/>
              <a:t>Base monthly scalar</a:t>
            </a:fld>
            <a:endParaRPr lang="en-GB" sz="1000" dirty="0">
              <a:latin typeface="Arial"/>
              <a:sym typeface="Arial"/>
            </a:endParaRPr>
          </a:p>
        </p:txBody>
      </p:sp>
      <p:sp>
        <p:nvSpPr>
          <p:cNvPr id="79" name="Text Placeholder 12"/>
          <p:cNvSpPr>
            <a:spLocks noGrp="1"/>
          </p:cNvSpPr>
          <p:nvPr>
            <p:custDataLst>
              <p:tags r:id="rId22"/>
            </p:custDataLst>
          </p:nvPr>
        </p:nvSpPr>
        <p:spPr bwMode="auto">
          <a:xfrm>
            <a:off x="5513388" y="5541963"/>
            <a:ext cx="1103313"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5A11645C-4428-41F0-B6B8-CA448045A992}" type="datetime'''A''vg.'''' ''''mo''nthly ''s''''''''c''''a''''''l''''a''''r'">
              <a:rPr lang="en-US" sz="1000"/>
              <a:pPr/>
              <a:t>Avg. monthly scalar</a:t>
            </a:fld>
            <a:endParaRPr lang="en-GB" sz="1000" dirty="0">
              <a:latin typeface="Arial"/>
              <a:sym typeface="Arial"/>
            </a:endParaRPr>
          </a:p>
        </p:txBody>
      </p:sp>
      <p:sp>
        <p:nvSpPr>
          <p:cNvPr id="65" name="Text Placeholder 6716"/>
          <p:cNvSpPr>
            <a:spLocks noGrp="1"/>
          </p:cNvSpPr>
          <p:nvPr>
            <p:custDataLst>
              <p:tags r:id="rId23"/>
            </p:custDataLst>
          </p:nvPr>
        </p:nvSpPr>
        <p:spPr bwMode="auto">
          <a:xfrm>
            <a:off x="7089775" y="5338763"/>
            <a:ext cx="6127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F2D6B901-55A6-4F8A-AA94-1BEFD9C8E285}" type="datetime'''''''''M''a''x ''''''''''''''''s''c''a''la''''''''r'''">
              <a:rPr lang="en-US" sz="1000"/>
              <a:pPr/>
              <a:t>Max scalar</a:t>
            </a:fld>
            <a:endParaRPr lang="en-GB" sz="1000" dirty="0"/>
          </a:p>
        </p:txBody>
      </p:sp>
      <p:graphicFrame>
        <p:nvGraphicFramePr>
          <p:cNvPr id="16" name="Conclusion"/>
          <p:cNvGraphicFramePr>
            <a:graphicFrameLocks noGrp="1"/>
          </p:cNvGraphicFramePr>
          <p:nvPr>
            <p:extLst>
              <p:ext uri="{D42A27DB-BD31-4B8C-83A1-F6EECF244321}">
                <p14:modId xmlns:p14="http://schemas.microsoft.com/office/powerpoint/2010/main" val="439662210"/>
              </p:ext>
            </p:extLst>
          </p:nvPr>
        </p:nvGraphicFramePr>
        <p:xfrm>
          <a:off x="457200" y="5827244"/>
          <a:ext cx="8777288" cy="640080"/>
        </p:xfrm>
        <a:graphic>
          <a:graphicData uri="http://schemas.openxmlformats.org/drawingml/2006/table">
            <a:tbl>
              <a:tblPr firstRow="1" bandRow="1">
                <a:tableStyleId>{839DD9DD-9E6C-4910-8AC0-68ADFF6A6AFC}</a:tableStyleId>
              </a:tblPr>
              <a:tblGrid>
                <a:gridCol w="8777288"/>
              </a:tblGrid>
              <a:tr h="254000">
                <a:tc>
                  <a:txBody>
                    <a:bodyPr/>
                    <a:lstStyle/>
                    <a:p>
                      <a:r>
                        <a:rPr kumimoji="0" lang="en-US" sz="1800" b="0" i="0" u="none" kern="1200" baseline="0" dirty="0" smtClean="0">
                          <a:solidFill>
                            <a:srgbClr val="FF0000"/>
                          </a:solidFill>
                          <a:latin typeface="+mn-lt"/>
                          <a:ea typeface="+mn-ea"/>
                          <a:cs typeface="+mj-lt"/>
                          <a:sym typeface="+mj-lt"/>
                        </a:rPr>
                        <a:t>Comparing a flow (annual NCO) vs stock (monthly DPD) metric creates a scalar representing the speed of accounts moving through delinquency stages to charge-off</a:t>
                      </a:r>
                      <a:endParaRPr kumimoji="0" lang="en-GB" sz="1800" b="0" i="0" u="none" kern="1200" baseline="0" dirty="0">
                        <a:solidFill>
                          <a:srgbClr val="FF0000"/>
                        </a:solidFill>
                        <a:latin typeface="+mn-lt"/>
                        <a:ea typeface="+mn-ea"/>
                        <a:cs typeface="+mj-lt"/>
                        <a:sym typeface="+mj-lt"/>
                      </a:endParaRPr>
                    </a:p>
                  </a:txBody>
                  <a:tcPr anchor="b">
                    <a:lnT w="9525">
                      <a:solidFill>
                        <a:schemeClr val="accent4"/>
                      </a:solidFill>
                    </a:lnT>
                    <a:lnB w="9525" cap="flat" cmpd="sng" algn="ctr">
                      <a:solidFill>
                        <a:schemeClr val="accent4"/>
                      </a:solidFill>
                    </a:lnB>
                  </a:tcPr>
                </a:tc>
              </a:tr>
            </a:tbl>
          </a:graphicData>
        </a:graphic>
      </p:graphicFrame>
      <p:sp>
        <p:nvSpPr>
          <p:cNvPr id="92" name="Rectangle 91"/>
          <p:cNvSpPr/>
          <p:nvPr/>
        </p:nvSpPr>
        <p:spPr>
          <a:xfrm>
            <a:off x="4865914" y="1256365"/>
            <a:ext cx="4408714" cy="462947"/>
          </a:xfrm>
          <a:prstGeom prst="rect">
            <a:avLst/>
          </a:prstGeom>
        </p:spPr>
        <p:txBody>
          <a:bodyPr wrap="square">
            <a:spAutoFit/>
          </a:bodyPr>
          <a:lstStyle/>
          <a:p>
            <a:pPr algn="l"/>
            <a:r>
              <a:rPr lang="en-GB" sz="1400" b="1" dirty="0">
                <a:solidFill>
                  <a:srgbClr val="FF0000"/>
                </a:solidFill>
                <a:latin typeface="Arial" panose="020B0604020202020204" pitchFamily="34" charset="0"/>
                <a:cs typeface="Arial" panose="020B0604020202020204" pitchFamily="34" charset="0"/>
              </a:rPr>
              <a:t>SC </a:t>
            </a:r>
            <a:r>
              <a:rPr lang="en-GB" sz="1400" b="1" dirty="0" smtClean="0">
                <a:solidFill>
                  <a:srgbClr val="FF0000"/>
                </a:solidFill>
                <a:latin typeface="Arial" panose="020B0604020202020204" pitchFamily="34" charset="0"/>
                <a:cs typeface="Arial" panose="020B0604020202020204" pitchFamily="34" charset="0"/>
              </a:rPr>
              <a:t>Auto: 60+DPD / next month NCO  scalar</a:t>
            </a:r>
            <a:r>
              <a:rPr lang="en-GB" sz="1400" b="1" baseline="30000" dirty="0" smtClean="0">
                <a:solidFill>
                  <a:srgbClr val="FF0000"/>
                </a:solidFill>
                <a:latin typeface="Arial" panose="020B0604020202020204" pitchFamily="34" charset="0"/>
                <a:cs typeface="Arial" panose="020B0604020202020204" pitchFamily="34" charset="0"/>
              </a:rPr>
              <a:t>1</a:t>
            </a:r>
            <a:endParaRPr lang="en-GB" sz="1400" b="1" dirty="0" smtClean="0">
              <a:solidFill>
                <a:srgbClr val="FF0000"/>
              </a:solidFill>
              <a:latin typeface="Arial" panose="020B0604020202020204" pitchFamily="34" charset="0"/>
              <a:cs typeface="Arial" panose="020B0604020202020204" pitchFamily="34" charset="0"/>
            </a:endParaRPr>
          </a:p>
          <a:p>
            <a:pPr algn="l"/>
            <a:r>
              <a:rPr lang="en-GB" sz="1400" kern="0" dirty="0" smtClean="0">
                <a:solidFill>
                  <a:srgbClr val="FF0000"/>
                </a:solidFill>
                <a:latin typeface="Arial"/>
                <a:ea typeface="ＭＳ Ｐゴシック"/>
              </a:rPr>
              <a:t>Monthly, Q1 2016 – Q1 2018</a:t>
            </a:r>
            <a:endParaRPr lang="en-GB" sz="1400" kern="0" dirty="0">
              <a:solidFill>
                <a:srgbClr val="FF0000"/>
              </a:solidFill>
              <a:latin typeface="Arial"/>
              <a:ea typeface="ＭＳ Ｐゴシック"/>
            </a:endParaRPr>
          </a:p>
        </p:txBody>
      </p:sp>
    </p:spTree>
    <p:extLst>
      <p:ext uri="{BB962C8B-B14F-4D97-AF65-F5344CB8AC3E}">
        <p14:creationId xmlns:p14="http://schemas.microsoft.com/office/powerpoint/2010/main" val="7274783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Object 27" hidden="1"/>
          <p:cNvGraphicFramePr>
            <a:graphicFrameLocks noChangeAspect="1"/>
          </p:cNvGraphicFramePr>
          <p:nvPr>
            <p:custDataLst>
              <p:tags r:id="rId2"/>
            </p:custDataLst>
            <p:extLst>
              <p:ext uri="{D42A27DB-BD31-4B8C-83A1-F6EECF244321}">
                <p14:modId xmlns:p14="http://schemas.microsoft.com/office/powerpoint/2010/main" val="1923106857"/>
              </p:ex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16067"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27" name="Rectangle 26" hidden="1"/>
          <p:cNvSpPr/>
          <p:nvPr>
            <p:custDataLst>
              <p:tags r:id="rId3"/>
            </p:custDataLst>
          </p:nvPr>
        </p:nvSpPr>
        <p:spPr bwMode="auto">
          <a:xfrm>
            <a:off x="0" y="0"/>
            <a:ext cx="158750" cy="158750"/>
          </a:xfrm>
          <a:prstGeom prst="rect">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nSpc>
                <a:spcPct val="100000"/>
              </a:lnSpc>
            </a:pPr>
            <a:endParaRPr lang="en-GB" dirty="0" smtClean="0">
              <a:solidFill>
                <a:schemeClr val="tx1"/>
              </a:solidFill>
              <a:latin typeface="Arial"/>
              <a:ea typeface="ＭＳ Ｐゴシック"/>
              <a:sym typeface="Arial"/>
            </a:endParaRPr>
          </a:p>
        </p:txBody>
      </p:sp>
      <p:sp>
        <p:nvSpPr>
          <p:cNvPr id="56" name="Footnote"/>
          <p:cNvSpPr/>
          <p:nvPr/>
        </p:nvSpPr>
        <p:spPr>
          <a:xfrm>
            <a:off x="462988" y="6614957"/>
            <a:ext cx="8308872" cy="246221"/>
          </a:xfrm>
          <a:prstGeom prst="rect">
            <a:avLst/>
          </a:prstGeom>
          <a:solidFill>
            <a:schemeClr val="bg1"/>
          </a:solidFill>
          <a:ln>
            <a:noFill/>
          </a:ln>
          <a:effectLst/>
          <a:extLst/>
        </p:spPr>
        <p:txBody>
          <a:bodyPr vert="horz" wrap="square" lIns="0" tIns="0" rIns="0" bIns="0" numCol="1" anchor="b" anchorCtr="0" compatLnSpc="1">
            <a:prstTxWarp prst="textNoShape">
              <a:avLst/>
            </a:prstTxWarp>
            <a:spAutoFit/>
          </a:bodyPr>
          <a:lstStyle/>
          <a:p>
            <a:pPr marL="228600" indent="-228600" algn="l">
              <a:lnSpc>
                <a:spcPct val="100000"/>
              </a:lnSpc>
              <a:spcBef>
                <a:spcPts val="0"/>
              </a:spcBef>
              <a:spcAft>
                <a:spcPts val="0"/>
              </a:spcAft>
              <a:buFontTx/>
              <a:buAutoNum type="arabicPeriod"/>
            </a:pPr>
            <a:r>
              <a:rPr lang="en-GB" sz="800" dirty="0" smtClean="0">
                <a:latin typeface="Arial"/>
                <a:sym typeface="Arial"/>
              </a:rPr>
              <a:t>Eligible  </a:t>
            </a:r>
            <a:r>
              <a:rPr lang="en-GB" sz="800" dirty="0">
                <a:latin typeface="Arial"/>
                <a:sym typeface="Arial"/>
              </a:rPr>
              <a:t>Chrysler loans include borrowers with new cars and FICOs &gt; 640 vs Ineligible  loans for borrowers with used cars and/or FICOs &lt; 640</a:t>
            </a:r>
          </a:p>
          <a:p>
            <a:pPr algn="l">
              <a:lnSpc>
                <a:spcPct val="100000"/>
              </a:lnSpc>
              <a:spcBef>
                <a:spcPts val="0"/>
              </a:spcBef>
              <a:spcAft>
                <a:spcPts val="0"/>
              </a:spcAft>
            </a:pPr>
            <a:r>
              <a:rPr lang="en-GB" sz="800" dirty="0">
                <a:sym typeface="+mn-lt"/>
              </a:rPr>
              <a:t>Source: </a:t>
            </a:r>
            <a:r>
              <a:rPr lang="en-US" sz="800" dirty="0">
                <a:sym typeface="+mn-lt"/>
              </a:rPr>
              <a:t>CCAR 2016 results</a:t>
            </a:r>
            <a:endParaRPr lang="en-GB" sz="800" dirty="0">
              <a:sym typeface="+mn-lt"/>
            </a:endParaRPr>
          </a:p>
        </p:txBody>
      </p:sp>
      <p:graphicFrame>
        <p:nvGraphicFramePr>
          <p:cNvPr id="16" name="Conclusion"/>
          <p:cNvGraphicFramePr>
            <a:graphicFrameLocks noGrp="1"/>
          </p:cNvGraphicFramePr>
          <p:nvPr>
            <p:extLst>
              <p:ext uri="{D42A27DB-BD31-4B8C-83A1-F6EECF244321}">
                <p14:modId xmlns:p14="http://schemas.microsoft.com/office/powerpoint/2010/main" val="3494727204"/>
              </p:ext>
            </p:extLst>
          </p:nvPr>
        </p:nvGraphicFramePr>
        <p:xfrm>
          <a:off x="350869" y="5827244"/>
          <a:ext cx="8904255" cy="640080"/>
        </p:xfrm>
        <a:graphic>
          <a:graphicData uri="http://schemas.openxmlformats.org/drawingml/2006/table">
            <a:tbl>
              <a:tblPr firstRow="1" bandRow="1">
                <a:tableStyleId>{839DD9DD-9E6C-4910-8AC0-68ADFF6A6AFC}</a:tableStyleId>
              </a:tblPr>
              <a:tblGrid>
                <a:gridCol w="8904255"/>
              </a:tblGrid>
              <a:tr h="254000">
                <a:tc>
                  <a:txBody>
                    <a:bodyPr/>
                    <a:lstStyle/>
                    <a:p>
                      <a:r>
                        <a:rPr kumimoji="0" lang="en-US" sz="1800" b="0" i="0" u="none" kern="1200" baseline="0" dirty="0" smtClean="0">
                          <a:solidFill>
                            <a:srgbClr val="FF0000"/>
                          </a:solidFill>
                          <a:latin typeface="+mn-lt"/>
                          <a:ea typeface="+mn-ea"/>
                          <a:cs typeface="+mj-lt"/>
                          <a:sym typeface="+mj-lt"/>
                        </a:rPr>
                        <a:t>Comparing a flow (annual NCO) vs stock (monthly DPD) metric creates a scalar representing the speed of accounts moving through delinquency stages to charge-off</a:t>
                      </a:r>
                      <a:endParaRPr kumimoji="0" lang="en-GB" sz="1800" b="0" i="0" u="none" kern="1200" baseline="0" dirty="0">
                        <a:solidFill>
                          <a:srgbClr val="FF0000"/>
                        </a:solidFill>
                        <a:latin typeface="+mn-lt"/>
                        <a:ea typeface="+mn-ea"/>
                        <a:cs typeface="+mj-lt"/>
                        <a:sym typeface="+mj-lt"/>
                      </a:endParaRPr>
                    </a:p>
                  </a:txBody>
                  <a:tcPr anchor="b">
                    <a:lnT w="9525">
                      <a:solidFill>
                        <a:schemeClr val="accent4"/>
                      </a:solidFill>
                    </a:lnT>
                    <a:lnB w="9525" cap="flat" cmpd="sng" algn="ctr">
                      <a:solidFill>
                        <a:schemeClr val="accent4"/>
                      </a:solidFill>
                    </a:lnB>
                  </a:tcPr>
                </a:tc>
              </a:tr>
            </a:tbl>
          </a:graphicData>
        </a:graphic>
      </p:graphicFrame>
      <p:graphicFrame>
        <p:nvGraphicFramePr>
          <p:cNvPr id="38" name="Table 37"/>
          <p:cNvGraphicFramePr>
            <a:graphicFrameLocks noGrp="1"/>
          </p:cNvGraphicFramePr>
          <p:nvPr>
            <p:extLst>
              <p:ext uri="{D42A27DB-BD31-4B8C-83A1-F6EECF244321}">
                <p14:modId xmlns:p14="http://schemas.microsoft.com/office/powerpoint/2010/main" val="3552486180"/>
              </p:ext>
            </p:extLst>
          </p:nvPr>
        </p:nvGraphicFramePr>
        <p:xfrm>
          <a:off x="361510" y="1806987"/>
          <a:ext cx="8893616" cy="2840392"/>
        </p:xfrm>
        <a:graphic>
          <a:graphicData uri="http://schemas.openxmlformats.org/drawingml/2006/table">
            <a:tbl>
              <a:tblPr firstRow="1" lastRow="1" bandRow="1">
                <a:tableStyleId>{5C22544A-7EE6-4342-B048-85BDC9FD1C3A}</a:tableStyleId>
              </a:tblPr>
              <a:tblGrid>
                <a:gridCol w="1982511"/>
                <a:gridCol w="1382221"/>
                <a:gridCol w="1382221"/>
                <a:gridCol w="1382221"/>
                <a:gridCol w="1382221"/>
                <a:gridCol w="1382221"/>
              </a:tblGrid>
              <a:tr h="0">
                <a:tc rowSpan="2">
                  <a:txBody>
                    <a:bodyPr/>
                    <a:lstStyle/>
                    <a:p>
                      <a:r>
                        <a:rPr lang="en-US" sz="1100" b="1" dirty="0" smtClean="0">
                          <a:solidFill>
                            <a:srgbClr val="FF0000"/>
                          </a:solidFill>
                          <a:latin typeface="+mj-lt"/>
                          <a:cs typeface="Arial" panose="020B0604020202020204" pitchFamily="34" charset="0"/>
                        </a:rPr>
                        <a:t>Sub-portfolio</a:t>
                      </a:r>
                    </a:p>
                  </a:txBody>
                  <a:tcPr marL="36576" marR="36576"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en-US" sz="1100" b="1" kern="1200" dirty="0" smtClean="0">
                          <a:solidFill>
                            <a:srgbClr val="FF0000"/>
                          </a:solidFill>
                          <a:latin typeface="+mj-lt"/>
                          <a:ea typeface="+mn-ea"/>
                          <a:cs typeface="Arial" panose="020B0604020202020204" pitchFamily="34" charset="0"/>
                        </a:rPr>
                        <a:t>60/61+</a:t>
                      </a:r>
                      <a:r>
                        <a:rPr lang="en-US" sz="1100" b="1" kern="1200" baseline="0" dirty="0" smtClean="0">
                          <a:solidFill>
                            <a:srgbClr val="FF0000"/>
                          </a:solidFill>
                          <a:latin typeface="+mj-lt"/>
                          <a:ea typeface="+mn-ea"/>
                          <a:cs typeface="Arial" panose="020B0604020202020204" pitchFamily="34" charset="0"/>
                        </a:rPr>
                        <a:t> DPD / NCO </a:t>
                      </a:r>
                    </a:p>
                    <a:p>
                      <a:pPr algn="ctr"/>
                      <a:r>
                        <a:rPr lang="en-US" sz="1100" b="1" kern="1200" baseline="0" dirty="0" smtClean="0">
                          <a:solidFill>
                            <a:srgbClr val="FF0000"/>
                          </a:solidFill>
                          <a:latin typeface="+mj-lt"/>
                          <a:ea typeface="+mn-ea"/>
                          <a:cs typeface="Arial" panose="020B0604020202020204" pitchFamily="34" charset="0"/>
                        </a:rPr>
                        <a:t>CCAR s</a:t>
                      </a:r>
                      <a:r>
                        <a:rPr lang="en-US" sz="1100" b="1" kern="1200" dirty="0" smtClean="0">
                          <a:solidFill>
                            <a:srgbClr val="FF0000"/>
                          </a:solidFill>
                          <a:latin typeface="+mj-lt"/>
                          <a:ea typeface="+mn-ea"/>
                          <a:cs typeface="Arial" panose="020B0604020202020204" pitchFamily="34" charset="0"/>
                        </a:rPr>
                        <a:t>calar</a:t>
                      </a:r>
                    </a:p>
                  </a:txBody>
                  <a:tcPr marL="36576" marR="36576"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gridSpan="2">
                  <a:txBody>
                    <a:bodyPr/>
                    <a:lstStyle/>
                    <a:p>
                      <a:pPr algn="ctr"/>
                      <a:r>
                        <a:rPr lang="en-US" sz="1100" b="1" dirty="0" smtClean="0">
                          <a:solidFill>
                            <a:srgbClr val="FF0000"/>
                          </a:solidFill>
                          <a:latin typeface="+mj-lt"/>
                          <a:cs typeface="Arial" panose="020B0604020202020204" pitchFamily="34" charset="0"/>
                        </a:rPr>
                        <a:t>60/61+ DPD</a:t>
                      </a:r>
                      <a:r>
                        <a:rPr lang="en-US" sz="1100" b="1" baseline="0" dirty="0" smtClean="0">
                          <a:solidFill>
                            <a:srgbClr val="FF0000"/>
                          </a:solidFill>
                          <a:latin typeface="+mj-lt"/>
                          <a:cs typeface="Arial" panose="020B0604020202020204" pitchFamily="34" charset="0"/>
                        </a:rPr>
                        <a:t> limits</a:t>
                      </a:r>
                    </a:p>
                  </a:txBody>
                  <a:tcPr marL="36576" marR="36576"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hMerge="1">
                  <a:txBody>
                    <a:bodyPr/>
                    <a:lstStyle/>
                    <a:p>
                      <a:pPr algn="ctr"/>
                      <a:endParaRPr lang="en-US" sz="1000" b="1" dirty="0">
                        <a:solidFill>
                          <a:schemeClr val="bg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gridSpan="2">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1100" b="1" dirty="0" smtClean="0">
                          <a:solidFill>
                            <a:srgbClr val="FF0000"/>
                          </a:solidFill>
                        </a:rPr>
                        <a:t>CCAR</a:t>
                      </a:r>
                      <a:r>
                        <a:rPr lang="en-GB" sz="1100" b="1" baseline="0" dirty="0" smtClean="0">
                          <a:solidFill>
                            <a:srgbClr val="FF0000"/>
                          </a:solidFill>
                        </a:rPr>
                        <a:t> t</a:t>
                      </a:r>
                      <a:r>
                        <a:rPr lang="en-GB" sz="1100" b="1" dirty="0" smtClean="0">
                          <a:solidFill>
                            <a:srgbClr val="FF0000"/>
                          </a:solidFill>
                        </a:rPr>
                        <a:t>railing</a:t>
                      </a:r>
                      <a:r>
                        <a:rPr lang="en-GB" sz="1100" b="1" baseline="0" dirty="0" smtClean="0">
                          <a:solidFill>
                            <a:srgbClr val="FF0000"/>
                          </a:solidFill>
                        </a:rPr>
                        <a:t> 12m forecasts</a:t>
                      </a:r>
                      <a:endParaRPr lang="en-GB" sz="1100" b="1" dirty="0" smtClean="0">
                        <a:solidFill>
                          <a:srgbClr val="FF0000"/>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hMerge="1">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100" b="1" i="0" u="none" strike="noStrike" dirty="0" smtClean="0">
                        <a:solidFill>
                          <a:schemeClr val="tx1"/>
                        </a:solidFill>
                        <a:effectLst/>
                        <a:latin typeface="+mj-lt"/>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solidFill>
                  </a:tcPr>
                </a:tc>
              </a:tr>
              <a:tr h="88869">
                <a:tc vMerge="1">
                  <a:txBody>
                    <a:bodyPr/>
                    <a:lstStyle/>
                    <a:p>
                      <a:endParaRPr lang="en-US" sz="1000" b="1" dirty="0" smtClean="0">
                        <a:solidFill>
                          <a:srgbClr val="FF0000"/>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endParaRPr lang="en-GB" sz="1000" b="1" i="0" dirty="0">
                        <a:solidFill>
                          <a:schemeClr val="tx1"/>
                        </a:solidFill>
                        <a:latin typeface="+mj-lt"/>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solidFill>
                  </a:tcPr>
                </a:tc>
                <a:tc>
                  <a:txBody>
                    <a:bodyPr/>
                    <a:lstStyle/>
                    <a:p>
                      <a:pPr algn="ctr"/>
                      <a:r>
                        <a:rPr lang="en-US" sz="1100" b="1" dirty="0" smtClean="0">
                          <a:solidFill>
                            <a:schemeClr val="tx1"/>
                          </a:solidFill>
                          <a:latin typeface="+mj-lt"/>
                          <a:cs typeface="Arial" panose="020B0604020202020204" pitchFamily="34" charset="0"/>
                        </a:rPr>
                        <a:t>Amber trigger</a:t>
                      </a:r>
                      <a:endParaRPr lang="en-US" sz="1100" b="1" dirty="0">
                        <a:solidFill>
                          <a:schemeClr val="tx1"/>
                        </a:solidFill>
                        <a:latin typeface="+mj-lt"/>
                        <a:cs typeface="Arial" panose="020B0604020202020204" pitchFamily="34" charset="0"/>
                      </a:endParaRPr>
                    </a:p>
                  </a:txBody>
                  <a:tcPr marL="36576" marR="36576"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C000"/>
                    </a:solidFill>
                  </a:tcPr>
                </a:tc>
                <a:tc>
                  <a:txBody>
                    <a:bodyPr/>
                    <a:lstStyle/>
                    <a:p>
                      <a:pPr algn="ctr"/>
                      <a:r>
                        <a:rPr lang="en-US" sz="1100" b="1" dirty="0" smtClean="0">
                          <a:solidFill>
                            <a:schemeClr val="bg1"/>
                          </a:solidFill>
                          <a:latin typeface="+mj-lt"/>
                          <a:cs typeface="Arial" panose="020B0604020202020204" pitchFamily="34" charset="0"/>
                        </a:rPr>
                        <a:t>Red limit</a:t>
                      </a:r>
                      <a:endParaRPr lang="en-US" sz="1100" b="1" dirty="0">
                        <a:solidFill>
                          <a:schemeClr val="bg1"/>
                        </a:solidFill>
                        <a:latin typeface="+mj-lt"/>
                        <a:cs typeface="Arial" panose="020B0604020202020204" pitchFamily="34" charset="0"/>
                      </a:endParaRPr>
                    </a:p>
                  </a:txBody>
                  <a:tcPr marL="36576" marR="36576"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100" b="1" i="0" u="none" strike="noStrike" dirty="0" smtClean="0">
                          <a:solidFill>
                            <a:schemeClr val="tx1"/>
                          </a:solidFill>
                          <a:effectLst/>
                          <a:latin typeface="+mj-lt"/>
                        </a:rPr>
                        <a:t>Avg.</a:t>
                      </a:r>
                      <a:r>
                        <a:rPr lang="en-US" sz="1100" b="1" i="0" u="none" strike="noStrike" baseline="0" dirty="0" smtClean="0">
                          <a:solidFill>
                            <a:schemeClr val="tx1"/>
                          </a:solidFill>
                          <a:effectLst/>
                          <a:latin typeface="+mj-lt"/>
                        </a:rPr>
                        <a:t> in Base</a:t>
                      </a:r>
                      <a:endParaRPr lang="en-US" sz="1100" b="1" i="0" u="none" strike="noStrike" dirty="0" smtClean="0">
                        <a:solidFill>
                          <a:schemeClr val="tx1"/>
                        </a:solidFill>
                        <a:effectLst/>
                        <a:latin typeface="+mj-l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100" b="1" i="0" u="none" strike="noStrike" dirty="0" smtClean="0">
                          <a:solidFill>
                            <a:schemeClr val="tx1"/>
                          </a:solidFill>
                          <a:effectLst/>
                          <a:latin typeface="+mj-lt"/>
                        </a:rPr>
                        <a:t>Max.</a:t>
                      </a:r>
                      <a:r>
                        <a:rPr lang="en-US" sz="1100" b="1" i="0" u="none" strike="noStrike" baseline="0" dirty="0" smtClean="0">
                          <a:solidFill>
                            <a:schemeClr val="tx1"/>
                          </a:solidFill>
                          <a:effectLst/>
                          <a:latin typeface="+mj-lt"/>
                        </a:rPr>
                        <a:t> in </a:t>
                      </a:r>
                      <a:r>
                        <a:rPr lang="en-US" sz="1100" b="1" i="0" u="none" strike="noStrike" dirty="0" smtClean="0">
                          <a:solidFill>
                            <a:schemeClr val="tx1"/>
                          </a:solidFill>
                          <a:effectLst/>
                          <a:latin typeface="+mj-lt"/>
                        </a:rPr>
                        <a:t>Base</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r h="2994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latin typeface="+mj-lt"/>
                          <a:ea typeface="+mn-ea"/>
                          <a:cs typeface="Arial" panose="020B0604020202020204" pitchFamily="34" charset="0"/>
                        </a:rPr>
                        <a:t>Auto</a:t>
                      </a:r>
                    </a:p>
                  </a:txBody>
                  <a:tcPr marL="36576" marR="36576"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en-US" sz="1100" b="1" i="0" u="none" strike="noStrike" dirty="0">
                          <a:solidFill>
                            <a:schemeClr val="tx1"/>
                          </a:solidFill>
                          <a:effectLst/>
                          <a:latin typeface="+mj-lt"/>
                        </a:rPr>
                        <a:t>0.55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en-US" sz="1100" b="1" i="0" u="none" strike="noStrike" dirty="0">
                          <a:effectLst/>
                          <a:latin typeface="+mj-lt"/>
                        </a:rPr>
                        <a:t>5.1%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CC"/>
                    </a:solidFill>
                  </a:tcPr>
                </a:tc>
                <a:tc>
                  <a:txBody>
                    <a:bodyPr/>
                    <a:lstStyle/>
                    <a:p>
                      <a:pPr algn="ctr" fontAlgn="ctr"/>
                      <a:r>
                        <a:rPr lang="en-US" sz="1100" b="1" i="0" u="none" strike="noStrike" dirty="0">
                          <a:effectLst/>
                          <a:latin typeface="+mj-lt"/>
                        </a:rPr>
                        <a:t>5.3%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CCCC"/>
                    </a:solidFill>
                  </a:tcPr>
                </a:tc>
                <a:tc>
                  <a:txBody>
                    <a:bodyPr/>
                    <a:lstStyle/>
                    <a:p>
                      <a:pPr algn="ctr" fontAlgn="ctr"/>
                      <a:r>
                        <a:rPr lang="en-US" sz="1100" b="1" i="0" u="none" strike="noStrike" dirty="0">
                          <a:solidFill>
                            <a:schemeClr val="tx1"/>
                          </a:solidFill>
                          <a:effectLst/>
                          <a:latin typeface="+mj-lt"/>
                        </a:rPr>
                        <a:t>4.8%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en-US" sz="1100" b="1" i="0" u="none" strike="noStrike" dirty="0">
                          <a:solidFill>
                            <a:schemeClr val="tx1"/>
                          </a:solidFill>
                          <a:effectLst/>
                          <a:latin typeface="+mj-lt"/>
                        </a:rPr>
                        <a:t>5.0%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r h="299423">
                <a:tc>
                  <a:txBody>
                    <a:bodyPr/>
                    <a:lstStyle/>
                    <a:p>
                      <a:pPr algn="l" fontAlgn="b"/>
                      <a:r>
                        <a:rPr lang="en-US" sz="1100" b="0" i="0" u="none" strike="noStrike" dirty="0" smtClean="0">
                          <a:solidFill>
                            <a:schemeClr val="tx1"/>
                          </a:solidFill>
                          <a:effectLst/>
                          <a:latin typeface="+mj-lt"/>
                        </a:rPr>
                        <a:t>Core</a:t>
                      </a:r>
                      <a:endParaRPr lang="en-US" sz="1100" b="0" i="0" u="none" strike="noStrike" dirty="0">
                        <a:solidFill>
                          <a:schemeClr val="tx1"/>
                        </a:solidFill>
                        <a:effectLst/>
                        <a:latin typeface="+mj-lt"/>
                      </a:endParaRPr>
                    </a:p>
                  </a:txBody>
                  <a:tcPr marL="182880" marR="0" marT="9144" marB="914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en-US" sz="1100" b="0" i="0" u="none" strike="noStrike">
                          <a:solidFill>
                            <a:schemeClr val="tx1"/>
                          </a:solidFill>
                          <a:effectLst/>
                          <a:latin typeface="+mj-lt"/>
                        </a:rPr>
                        <a:t>0.58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en-US" sz="1100" b="0" i="0" u="none" strike="noStrike" dirty="0">
                          <a:effectLst/>
                          <a:latin typeface="+mj-lt"/>
                        </a:rPr>
                        <a:t>5.3%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CC"/>
                    </a:solidFill>
                  </a:tcPr>
                </a:tc>
                <a:tc>
                  <a:txBody>
                    <a:bodyPr/>
                    <a:lstStyle/>
                    <a:p>
                      <a:pPr algn="ctr" fontAlgn="ctr"/>
                      <a:r>
                        <a:rPr lang="en-US" sz="1100" b="0" i="0" u="none" strike="noStrike">
                          <a:effectLst/>
                          <a:latin typeface="+mj-lt"/>
                        </a:rPr>
                        <a:t>5.5%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CCCC"/>
                    </a:solidFill>
                  </a:tcPr>
                </a:tc>
                <a:tc>
                  <a:txBody>
                    <a:bodyPr/>
                    <a:lstStyle/>
                    <a:p>
                      <a:pPr algn="ctr" fontAlgn="ctr"/>
                      <a:r>
                        <a:rPr lang="en-US" sz="1100" b="0" i="0" u="none" strike="noStrike" dirty="0">
                          <a:solidFill>
                            <a:srgbClr val="000000"/>
                          </a:solidFill>
                          <a:effectLst/>
                          <a:latin typeface="+mj-lt"/>
                        </a:rPr>
                        <a:t>5.0%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en-US" sz="1100" b="0" i="0" u="none" strike="noStrike" dirty="0">
                          <a:solidFill>
                            <a:srgbClr val="000000"/>
                          </a:solidFill>
                          <a:effectLst/>
                          <a:latin typeface="+mj-lt"/>
                        </a:rPr>
                        <a:t>5.2%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r h="299423">
                <a:tc>
                  <a:txBody>
                    <a:bodyPr/>
                    <a:lstStyle/>
                    <a:p>
                      <a:pPr marL="52388" indent="0" algn="l" fontAlgn="b"/>
                      <a:r>
                        <a:rPr lang="en-US" sz="1100" b="0" i="0" u="none" strike="noStrike" dirty="0" smtClean="0">
                          <a:solidFill>
                            <a:schemeClr val="tx1"/>
                          </a:solidFill>
                          <a:effectLst/>
                          <a:latin typeface="+mj-lt"/>
                        </a:rPr>
                        <a:t>FICO</a:t>
                      </a:r>
                      <a:r>
                        <a:rPr lang="en-US" sz="1100" b="0" i="0" u="none" strike="noStrike" baseline="0" dirty="0" smtClean="0">
                          <a:solidFill>
                            <a:schemeClr val="tx1"/>
                          </a:solidFill>
                          <a:effectLst/>
                          <a:latin typeface="+mj-lt"/>
                        </a:rPr>
                        <a:t> &lt;640</a:t>
                      </a:r>
                      <a:endParaRPr lang="en-US" sz="1100" b="0" i="0" u="none" strike="noStrike" dirty="0">
                        <a:solidFill>
                          <a:schemeClr val="tx1"/>
                        </a:solidFill>
                        <a:effectLst/>
                        <a:latin typeface="+mj-lt"/>
                      </a:endParaRPr>
                    </a:p>
                  </a:txBody>
                  <a:tcPr marL="228600" marR="0" marT="9144" marB="914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en-US" sz="1100" b="0" i="0" u="none" strike="noStrike" dirty="0">
                          <a:solidFill>
                            <a:schemeClr val="tx1"/>
                          </a:solidFill>
                          <a:effectLst/>
                          <a:latin typeface="+mj-lt"/>
                        </a:rPr>
                        <a:t>0.57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en-US" sz="1100" b="0" i="0" u="none" strike="noStrike" dirty="0">
                          <a:effectLst/>
                          <a:latin typeface="+mj-lt"/>
                        </a:rPr>
                        <a:t>5.3%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CC"/>
                    </a:solidFill>
                  </a:tcPr>
                </a:tc>
                <a:tc>
                  <a:txBody>
                    <a:bodyPr/>
                    <a:lstStyle/>
                    <a:p>
                      <a:pPr algn="ctr" fontAlgn="ctr"/>
                      <a:r>
                        <a:rPr lang="en-US" sz="1100" b="0" i="0" u="none" strike="noStrike" dirty="0">
                          <a:effectLst/>
                          <a:latin typeface="+mj-lt"/>
                        </a:rPr>
                        <a:t>5.5%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CCCC"/>
                    </a:solidFill>
                  </a:tcPr>
                </a:tc>
                <a:tc>
                  <a:txBody>
                    <a:bodyPr/>
                    <a:lstStyle/>
                    <a:p>
                      <a:pPr algn="ctr" fontAlgn="ctr"/>
                      <a:r>
                        <a:rPr lang="en-US" sz="1100" b="0" i="0" u="none" strike="noStrike">
                          <a:solidFill>
                            <a:srgbClr val="000000"/>
                          </a:solidFill>
                          <a:effectLst/>
                          <a:latin typeface="+mj-lt"/>
                        </a:rPr>
                        <a:t>4.9%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en-US" sz="1100" b="0" i="0" u="none" strike="noStrike" dirty="0">
                          <a:solidFill>
                            <a:srgbClr val="000000"/>
                          </a:solidFill>
                          <a:effectLst/>
                          <a:latin typeface="+mj-lt"/>
                        </a:rPr>
                        <a:t>5.1%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r h="299423">
                <a:tc>
                  <a:txBody>
                    <a:bodyPr/>
                    <a:lstStyle/>
                    <a:p>
                      <a:pPr marL="52388" indent="0" algn="l" fontAlgn="b"/>
                      <a:r>
                        <a:rPr lang="en-US" sz="1100" b="0" i="0" u="none" strike="noStrike" dirty="0" smtClean="0">
                          <a:solidFill>
                            <a:schemeClr val="tx1"/>
                          </a:solidFill>
                          <a:effectLst/>
                          <a:latin typeface="+mj-lt"/>
                        </a:rPr>
                        <a:t>FICO</a:t>
                      </a:r>
                      <a:r>
                        <a:rPr lang="en-US" sz="1100" b="0" i="0" u="none" strike="noStrike" baseline="0" dirty="0" smtClean="0">
                          <a:solidFill>
                            <a:schemeClr val="tx1"/>
                          </a:solidFill>
                          <a:effectLst/>
                          <a:latin typeface="+mj-lt"/>
                        </a:rPr>
                        <a:t> &gt;640</a:t>
                      </a:r>
                      <a:endParaRPr lang="en-US" sz="1100" b="0" i="0" u="none" strike="noStrike" dirty="0">
                        <a:solidFill>
                          <a:schemeClr val="tx1"/>
                        </a:solidFill>
                        <a:effectLst/>
                        <a:latin typeface="+mj-lt"/>
                      </a:endParaRPr>
                    </a:p>
                  </a:txBody>
                  <a:tcPr marL="228600" marR="0" marT="9144" marB="914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en-US" sz="1100" b="0" i="0" u="none" strike="noStrike" dirty="0">
                          <a:solidFill>
                            <a:schemeClr val="tx1"/>
                          </a:solidFill>
                          <a:effectLst/>
                          <a:latin typeface="+mj-lt"/>
                        </a:rPr>
                        <a:t>0.80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en-US" sz="1100" b="0" i="0" u="none" strike="noStrike" dirty="0">
                          <a:effectLst/>
                          <a:latin typeface="+mj-lt"/>
                        </a:rPr>
                        <a:t>5.6%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CC"/>
                    </a:solidFill>
                  </a:tcPr>
                </a:tc>
                <a:tc>
                  <a:txBody>
                    <a:bodyPr/>
                    <a:lstStyle/>
                    <a:p>
                      <a:pPr algn="ctr" fontAlgn="ctr"/>
                      <a:r>
                        <a:rPr lang="en-US" sz="1100" b="0" i="0" u="none" strike="noStrike" dirty="0">
                          <a:effectLst/>
                          <a:latin typeface="+mj-lt"/>
                        </a:rPr>
                        <a:t>5.8%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CCCC"/>
                    </a:solidFill>
                  </a:tcPr>
                </a:tc>
                <a:tc>
                  <a:txBody>
                    <a:bodyPr/>
                    <a:lstStyle/>
                    <a:p>
                      <a:pPr algn="ctr" fontAlgn="ctr"/>
                      <a:r>
                        <a:rPr lang="en-US" sz="1100" b="0" i="0" u="none" strike="noStrike">
                          <a:solidFill>
                            <a:srgbClr val="000000"/>
                          </a:solidFill>
                          <a:effectLst/>
                          <a:latin typeface="+mj-lt"/>
                        </a:rPr>
                        <a:t>5.1%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en-US" sz="1100" b="0" i="0" u="none" strike="noStrike" dirty="0">
                          <a:solidFill>
                            <a:srgbClr val="000000"/>
                          </a:solidFill>
                          <a:effectLst/>
                          <a:latin typeface="+mj-lt"/>
                        </a:rPr>
                        <a:t>5.3%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r h="299423">
                <a:tc>
                  <a:txBody>
                    <a:bodyPr/>
                    <a:lstStyle/>
                    <a:p>
                      <a:pPr marL="0" indent="0" algn="l" fontAlgn="b"/>
                      <a:r>
                        <a:rPr lang="en-US" sz="1100" b="0" i="0" u="none" strike="noStrike" dirty="0" smtClean="0">
                          <a:solidFill>
                            <a:schemeClr val="tx1"/>
                          </a:solidFill>
                          <a:effectLst/>
                          <a:latin typeface="+mj-lt"/>
                        </a:rPr>
                        <a:t>Chrysler</a:t>
                      </a:r>
                      <a:r>
                        <a:rPr lang="en-US" sz="1100" b="0" i="0" u="none" strike="noStrike" baseline="30000" dirty="0" smtClean="0">
                          <a:solidFill>
                            <a:schemeClr val="tx1"/>
                          </a:solidFill>
                          <a:effectLst/>
                          <a:latin typeface="+mj-lt"/>
                        </a:rPr>
                        <a:t>1</a:t>
                      </a:r>
                      <a:endParaRPr lang="en-US" sz="1100" b="0" i="0" u="none" strike="noStrike" dirty="0">
                        <a:solidFill>
                          <a:schemeClr val="tx1"/>
                        </a:solidFill>
                        <a:effectLst/>
                        <a:latin typeface="+mj-lt"/>
                      </a:endParaRPr>
                    </a:p>
                  </a:txBody>
                  <a:tcPr marL="182880" marR="0" marT="9144" marB="914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en-US" sz="1100" b="0" i="0" u="none" strike="noStrike" dirty="0">
                          <a:solidFill>
                            <a:schemeClr val="tx1"/>
                          </a:solidFill>
                          <a:effectLst/>
                          <a:latin typeface="+mj-lt"/>
                        </a:rPr>
                        <a:t>0.48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en-US" sz="1100" b="0" i="0" u="none" strike="noStrike">
                          <a:effectLst/>
                          <a:latin typeface="+mj-lt"/>
                        </a:rPr>
                        <a:t>4.9%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CC"/>
                    </a:solidFill>
                  </a:tcPr>
                </a:tc>
                <a:tc>
                  <a:txBody>
                    <a:bodyPr/>
                    <a:lstStyle/>
                    <a:p>
                      <a:pPr algn="ctr" fontAlgn="ctr"/>
                      <a:r>
                        <a:rPr lang="en-US" sz="1100" b="0" i="0" u="none" strike="noStrike" dirty="0">
                          <a:effectLst/>
                          <a:latin typeface="+mj-lt"/>
                        </a:rPr>
                        <a:t>5.0%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CCCC"/>
                    </a:solidFill>
                  </a:tcPr>
                </a:tc>
                <a:tc>
                  <a:txBody>
                    <a:bodyPr/>
                    <a:lstStyle/>
                    <a:p>
                      <a:pPr algn="ctr" fontAlgn="ctr"/>
                      <a:r>
                        <a:rPr lang="en-US" sz="1100" b="0" i="0" u="none" strike="noStrike" dirty="0">
                          <a:solidFill>
                            <a:srgbClr val="000000"/>
                          </a:solidFill>
                          <a:effectLst/>
                          <a:latin typeface="+mj-lt"/>
                        </a:rPr>
                        <a:t>4.7%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en-US" sz="1100" b="0" i="0" u="none" strike="noStrike" dirty="0">
                          <a:solidFill>
                            <a:srgbClr val="000000"/>
                          </a:solidFill>
                          <a:effectLst/>
                          <a:latin typeface="+mj-lt"/>
                        </a:rPr>
                        <a:t>5.0%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r h="299423">
                <a:tc>
                  <a:txBody>
                    <a:bodyPr/>
                    <a:lstStyle/>
                    <a:p>
                      <a:pPr marL="52388" indent="0" algn="l" fontAlgn="b"/>
                      <a:r>
                        <a:rPr lang="en-US" sz="1100" b="0" i="0" u="none" strike="noStrike" dirty="0" smtClean="0">
                          <a:solidFill>
                            <a:schemeClr val="tx1"/>
                          </a:solidFill>
                          <a:effectLst/>
                          <a:latin typeface="+mj-lt"/>
                        </a:rPr>
                        <a:t>Eligible</a:t>
                      </a:r>
                      <a:endParaRPr lang="en-US" sz="1100" b="0" i="0" u="none" strike="noStrike" dirty="0">
                        <a:solidFill>
                          <a:schemeClr val="tx1"/>
                        </a:solidFill>
                        <a:effectLst/>
                        <a:latin typeface="+mj-lt"/>
                      </a:endParaRPr>
                    </a:p>
                  </a:txBody>
                  <a:tcPr marL="228600" marR="0" marT="9144" marB="914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en-US" sz="1100" b="0" i="0" u="none" strike="noStrike" dirty="0">
                          <a:solidFill>
                            <a:schemeClr val="tx1"/>
                          </a:solidFill>
                          <a:effectLst/>
                          <a:latin typeface="+mj-lt"/>
                        </a:rPr>
                        <a:t>0.38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en-US" sz="1100" b="0" i="0" u="none" strike="noStrike">
                          <a:effectLst/>
                          <a:latin typeface="+mj-lt"/>
                        </a:rPr>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CC"/>
                    </a:solidFill>
                  </a:tcPr>
                </a:tc>
                <a:tc>
                  <a:txBody>
                    <a:bodyPr/>
                    <a:lstStyle/>
                    <a:p>
                      <a:pPr algn="ctr" fontAlgn="ctr"/>
                      <a:r>
                        <a:rPr lang="en-US" sz="1100" b="0" i="0" u="none" strike="noStrike" dirty="0">
                          <a:effectLst/>
                          <a:latin typeface="+mj-lt"/>
                        </a:rPr>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CCCC"/>
                    </a:solidFill>
                  </a:tcPr>
                </a:tc>
                <a:tc>
                  <a:txBody>
                    <a:bodyPr/>
                    <a:lstStyle/>
                    <a:p>
                      <a:pPr algn="ctr" fontAlgn="ctr"/>
                      <a:r>
                        <a:rPr lang="en-US" sz="1100" b="0" i="0" u="none" strike="noStrike">
                          <a:solidFill>
                            <a:srgbClr val="000000"/>
                          </a:solidFill>
                          <a:effectLst/>
                          <a:latin typeface="+mj-lt"/>
                        </a:rPr>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en-US" sz="1100" b="0" i="0" u="none" strike="noStrike" dirty="0">
                          <a:solidFill>
                            <a:srgbClr val="000000"/>
                          </a:solidFill>
                          <a:effectLst/>
                          <a:latin typeface="+mj-lt"/>
                        </a:rPr>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r h="299423">
                <a:tc>
                  <a:txBody>
                    <a:bodyPr/>
                    <a:lstStyle/>
                    <a:p>
                      <a:pPr marL="52388" indent="0" algn="l" fontAlgn="b"/>
                      <a:r>
                        <a:rPr lang="en-US" sz="1100" b="0" i="0" u="none" strike="noStrike" dirty="0" smtClean="0">
                          <a:solidFill>
                            <a:schemeClr val="tx1"/>
                          </a:solidFill>
                          <a:effectLst/>
                          <a:latin typeface="+mj-lt"/>
                        </a:rPr>
                        <a:t>Ineligible</a:t>
                      </a:r>
                      <a:endParaRPr lang="en-US" sz="1100" b="0" i="0" u="none" strike="noStrike" dirty="0">
                        <a:solidFill>
                          <a:schemeClr val="tx1"/>
                        </a:solidFill>
                        <a:effectLst/>
                        <a:latin typeface="+mj-lt"/>
                      </a:endParaRPr>
                    </a:p>
                  </a:txBody>
                  <a:tcPr marL="228600" marR="0" marT="9144" marB="914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en-US" sz="1100" b="0" i="0" u="none" strike="noStrike" dirty="0">
                          <a:solidFill>
                            <a:schemeClr val="tx1"/>
                          </a:solidFill>
                          <a:effectLst/>
                          <a:latin typeface="+mj-lt"/>
                        </a:rPr>
                        <a:t>0.48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en-US" sz="1100" b="0" i="0" u="none" strike="noStrike">
                          <a:effectLst/>
                          <a:latin typeface="+mj-lt"/>
                        </a:rPr>
                        <a:t>5.5%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CC"/>
                    </a:solidFill>
                  </a:tcPr>
                </a:tc>
                <a:tc>
                  <a:txBody>
                    <a:bodyPr/>
                    <a:lstStyle/>
                    <a:p>
                      <a:pPr algn="ctr" fontAlgn="ctr"/>
                      <a:r>
                        <a:rPr lang="en-US" sz="1100" b="0" i="0" u="none" strike="noStrike">
                          <a:effectLst/>
                          <a:latin typeface="+mj-lt"/>
                        </a:rPr>
                        <a:t>5.7%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CCCC"/>
                    </a:solidFill>
                  </a:tcPr>
                </a:tc>
                <a:tc>
                  <a:txBody>
                    <a:bodyPr/>
                    <a:lstStyle/>
                    <a:p>
                      <a:pPr algn="ctr" fontAlgn="ctr"/>
                      <a:r>
                        <a:rPr lang="en-US" sz="1100" b="0" i="0" u="none" strike="noStrike">
                          <a:solidFill>
                            <a:srgbClr val="000000"/>
                          </a:solidFill>
                          <a:effectLst/>
                          <a:latin typeface="+mj-lt"/>
                        </a:rPr>
                        <a:t>5.3%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en-US" sz="1100" b="0" i="0" u="none" strike="noStrike" dirty="0">
                          <a:solidFill>
                            <a:srgbClr val="000000"/>
                          </a:solidFill>
                          <a:effectLst/>
                          <a:latin typeface="+mj-lt"/>
                        </a:rPr>
                        <a:t>5.6%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r h="299423">
                <a:tc>
                  <a:txBody>
                    <a:bodyPr/>
                    <a:lstStyle/>
                    <a:p>
                      <a:pPr marL="0" indent="0" algn="l" fontAlgn="b"/>
                      <a:r>
                        <a:rPr lang="en-US" sz="1100" b="0" i="0" u="none" strike="noStrike" dirty="0" smtClean="0">
                          <a:solidFill>
                            <a:schemeClr val="tx1"/>
                          </a:solidFill>
                          <a:effectLst/>
                          <a:latin typeface="+mj-lt"/>
                        </a:rPr>
                        <a:t>Other</a:t>
                      </a:r>
                      <a:endParaRPr lang="en-US" sz="1100" b="0" i="0" u="none" strike="noStrike" dirty="0">
                        <a:solidFill>
                          <a:schemeClr val="tx1"/>
                        </a:solidFill>
                        <a:effectLst/>
                        <a:latin typeface="+mj-lt"/>
                      </a:endParaRPr>
                    </a:p>
                  </a:txBody>
                  <a:tcPr marL="182880" marR="0" marT="9144" marB="914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en-US" sz="1100" b="0" i="0" u="none" strike="noStrike" dirty="0">
                          <a:solidFill>
                            <a:schemeClr val="tx1"/>
                          </a:solidFill>
                          <a:effectLst/>
                          <a:latin typeface="+mj-lt"/>
                        </a:rPr>
                        <a:t>0.96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en-US" sz="1100" b="0" i="0" u="none" strike="noStrike">
                          <a:solidFill>
                            <a:schemeClr val="tx1"/>
                          </a:solidFill>
                          <a:effectLst/>
                          <a:latin typeface="+mj-lt"/>
                        </a:rPr>
                        <a:t>2.9%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CC"/>
                    </a:solidFill>
                  </a:tcPr>
                </a:tc>
                <a:tc>
                  <a:txBody>
                    <a:bodyPr/>
                    <a:lstStyle/>
                    <a:p>
                      <a:pPr algn="ctr" fontAlgn="ctr"/>
                      <a:r>
                        <a:rPr lang="en-US" sz="1100" b="0" i="0" u="none" strike="noStrike" dirty="0">
                          <a:solidFill>
                            <a:schemeClr val="tx1"/>
                          </a:solidFill>
                          <a:effectLst/>
                          <a:latin typeface="+mj-lt"/>
                        </a:rPr>
                        <a:t>3.0%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CCCC"/>
                    </a:solidFill>
                  </a:tcPr>
                </a:tc>
                <a:tc>
                  <a:txBody>
                    <a:bodyPr/>
                    <a:lstStyle/>
                    <a:p>
                      <a:pPr algn="ctr" fontAlgn="ctr"/>
                      <a:r>
                        <a:rPr lang="en-US" sz="1100" b="0" i="0" u="none" strike="noStrike">
                          <a:solidFill>
                            <a:schemeClr val="tx1"/>
                          </a:solidFill>
                          <a:effectLst/>
                          <a:latin typeface="+mj-lt"/>
                        </a:rPr>
                        <a:t>2.6%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en-US" sz="1100" b="0" i="0" u="none" strike="noStrike" dirty="0">
                          <a:solidFill>
                            <a:schemeClr val="tx1"/>
                          </a:solidFill>
                          <a:effectLst/>
                          <a:latin typeface="+mj-lt"/>
                        </a:rPr>
                        <a:t>2.7%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sp>
        <p:nvSpPr>
          <p:cNvPr id="39" name="Rectangle 38"/>
          <p:cNvSpPr/>
          <p:nvPr/>
        </p:nvSpPr>
        <p:spPr>
          <a:xfrm>
            <a:off x="361510" y="1243729"/>
            <a:ext cx="5858537" cy="462947"/>
          </a:xfrm>
          <a:prstGeom prst="rect">
            <a:avLst/>
          </a:prstGeom>
        </p:spPr>
        <p:txBody>
          <a:bodyPr wrap="square">
            <a:spAutoFit/>
          </a:bodyPr>
          <a:lstStyle/>
          <a:p>
            <a:pPr algn="l"/>
            <a:r>
              <a:rPr lang="en-GB" sz="1400" b="1" dirty="0" smtClean="0">
                <a:solidFill>
                  <a:srgbClr val="FF0000"/>
                </a:solidFill>
                <a:latin typeface="Arial" panose="020B0604020202020204" pitchFamily="34" charset="0"/>
                <a:cs typeface="Arial" panose="020B0604020202020204" pitchFamily="34" charset="0"/>
              </a:rPr>
              <a:t>Delinquency scalars and range </a:t>
            </a:r>
            <a:r>
              <a:rPr lang="en-GB" sz="1400" b="1" dirty="0">
                <a:solidFill>
                  <a:srgbClr val="FF0000"/>
                </a:solidFill>
                <a:latin typeface="Arial" panose="020B0604020202020204" pitchFamily="34" charset="0"/>
                <a:cs typeface="Arial" panose="020B0604020202020204" pitchFamily="34" charset="0"/>
              </a:rPr>
              <a:t>of </a:t>
            </a:r>
            <a:r>
              <a:rPr lang="en-GB" sz="1400" b="1" dirty="0" smtClean="0">
                <a:solidFill>
                  <a:srgbClr val="FF0000"/>
                </a:solidFill>
                <a:latin typeface="Arial" panose="020B0604020202020204" pitchFamily="34" charset="0"/>
                <a:cs typeface="Arial" panose="020B0604020202020204" pitchFamily="34" charset="0"/>
              </a:rPr>
              <a:t>delinquency limits</a:t>
            </a:r>
            <a:endParaRPr lang="en-GB" sz="1400" b="1" baseline="30000" dirty="0">
              <a:solidFill>
                <a:srgbClr val="FF0000"/>
              </a:solidFill>
              <a:latin typeface="Arial" panose="020B0604020202020204" pitchFamily="34" charset="0"/>
              <a:cs typeface="Arial" panose="020B0604020202020204" pitchFamily="34" charset="0"/>
            </a:endParaRPr>
          </a:p>
          <a:p>
            <a:pPr algn="l"/>
            <a:r>
              <a:rPr lang="en-GB" sz="1400" dirty="0" smtClean="0">
                <a:solidFill>
                  <a:srgbClr val="FF0000"/>
                </a:solidFill>
                <a:latin typeface="Arial" panose="020B0604020202020204" pitchFamily="34" charset="0"/>
                <a:cs typeface="Arial" panose="020B0604020202020204" pitchFamily="34" charset="0"/>
              </a:rPr>
              <a:t>Scaled from 2016 NCO limits using 2016 CCAR DPD/NCO relationship</a:t>
            </a:r>
            <a:endParaRPr lang="en-GB" sz="1400" dirty="0">
              <a:solidFill>
                <a:srgbClr val="FF0000"/>
              </a:solidFill>
              <a:latin typeface="Arial" panose="020B0604020202020204" pitchFamily="34" charset="0"/>
              <a:cs typeface="Arial" panose="020B0604020202020204" pitchFamily="34" charset="0"/>
            </a:endParaRPr>
          </a:p>
        </p:txBody>
      </p:sp>
      <p:sp>
        <p:nvSpPr>
          <p:cNvPr id="2" name="Rectangular Callout 1"/>
          <p:cNvSpPr/>
          <p:nvPr/>
        </p:nvSpPr>
        <p:spPr>
          <a:xfrm>
            <a:off x="4071265" y="4827814"/>
            <a:ext cx="1469572" cy="658586"/>
          </a:xfrm>
          <a:prstGeom prst="wedgeRectCallout">
            <a:avLst>
              <a:gd name="adj1" fmla="val -23796"/>
              <a:gd name="adj2" fmla="val -69731"/>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2009" tIns="72009" rIns="72009" bIns="72009" rtlCol="0" anchor="ctr">
            <a:noAutofit/>
          </a:bodyPr>
          <a:lstStyle/>
          <a:p>
            <a:pPr algn="ctr">
              <a:lnSpc>
                <a:spcPct val="100000"/>
              </a:lnSpc>
            </a:pPr>
            <a:r>
              <a:rPr lang="en-GB" dirty="0" smtClean="0">
                <a:solidFill>
                  <a:schemeClr val="tx1"/>
                </a:solidFill>
                <a:latin typeface="Arial"/>
                <a:sym typeface="Arial"/>
              </a:rPr>
              <a:t>Move Amber down to build in early warning before breaching Red?</a:t>
            </a:r>
          </a:p>
        </p:txBody>
      </p:sp>
      <p:sp>
        <p:nvSpPr>
          <p:cNvPr id="10" name="TextBox 9"/>
          <p:cNvSpPr txBox="1"/>
          <p:nvPr/>
        </p:nvSpPr>
        <p:spPr>
          <a:xfrm>
            <a:off x="305483" y="19889"/>
            <a:ext cx="8928633" cy="621709"/>
          </a:xfrm>
          <a:prstGeom prst="rect">
            <a:avLst/>
          </a:prstGeom>
          <a:noFill/>
        </p:spPr>
        <p:txBody>
          <a:bodyPr wrap="square" rtlCol="0">
            <a:spAutoFit/>
          </a:bodyPr>
          <a:lstStyle/>
          <a:p>
            <a:pPr lvl="0" algn="l"/>
            <a:r>
              <a:rPr lang="en-GB" altLang="zh-CN" sz="2000" b="1" kern="0" dirty="0">
                <a:solidFill>
                  <a:srgbClr val="000000"/>
                </a:solidFill>
                <a:ea typeface="SimSun" pitchFamily="2" charset="-122"/>
              </a:rPr>
              <a:t>Calculate CCAR-based </a:t>
            </a:r>
            <a:r>
              <a:rPr lang="en-GB" altLang="zh-CN" sz="2000" b="1" kern="0" dirty="0" smtClean="0">
                <a:solidFill>
                  <a:srgbClr val="000000"/>
                </a:solidFill>
                <a:ea typeface="SimSun" pitchFamily="2" charset="-122"/>
              </a:rPr>
              <a:t>Delinquency limit</a:t>
            </a:r>
            <a:endParaRPr lang="en-US" sz="2000" b="1" dirty="0" smtClean="0"/>
          </a:p>
          <a:p>
            <a:pPr algn="l"/>
            <a:r>
              <a:rPr lang="en-US" sz="2000" b="1" dirty="0" smtClean="0">
                <a:solidFill>
                  <a:srgbClr val="FF0000"/>
                </a:solidFill>
              </a:rPr>
              <a:t>60/61+DPD limits</a:t>
            </a:r>
            <a:endParaRPr lang="en-US" sz="2000" dirty="0">
              <a:solidFill>
                <a:srgbClr val="FF0000"/>
              </a:solidFill>
            </a:endParaRPr>
          </a:p>
        </p:txBody>
      </p:sp>
      <p:sp>
        <p:nvSpPr>
          <p:cNvPr id="11" name="AutoShape 152"/>
          <p:cNvSpPr>
            <a:spLocks noChangeArrowheads="1"/>
          </p:cNvSpPr>
          <p:nvPr/>
        </p:nvSpPr>
        <p:spPr bwMode="gray">
          <a:xfrm>
            <a:off x="7836072" y="19889"/>
            <a:ext cx="457200" cy="365760"/>
          </a:xfrm>
          <a:prstGeom prst="chevron">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accent4"/>
                </a:solidFill>
                <a:latin typeface="+mn-lt"/>
              </a:rPr>
              <a:t>2</a:t>
            </a:r>
          </a:p>
        </p:txBody>
      </p:sp>
      <p:sp>
        <p:nvSpPr>
          <p:cNvPr id="12" name="AutoShape 155"/>
          <p:cNvSpPr>
            <a:spLocks noChangeArrowheads="1"/>
          </p:cNvSpPr>
          <p:nvPr/>
        </p:nvSpPr>
        <p:spPr bwMode="gray">
          <a:xfrm>
            <a:off x="8665351" y="19889"/>
            <a:ext cx="457200" cy="365760"/>
          </a:xfrm>
          <a:prstGeom prst="chevron">
            <a:avLst>
              <a:gd name="adj" fmla="val 20574"/>
            </a:avLst>
          </a:prstGeom>
          <a:solidFill>
            <a:srgbClr val="FF0000"/>
          </a:solidFill>
          <a:ln w="9525" algn="ctr">
            <a:solidFill>
              <a:srgbClr val="FF0000"/>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bg1"/>
                </a:solidFill>
                <a:latin typeface="+mn-lt"/>
              </a:rPr>
              <a:t>4</a:t>
            </a:r>
          </a:p>
        </p:txBody>
      </p:sp>
      <p:sp>
        <p:nvSpPr>
          <p:cNvPr id="13" name="AutoShape 156"/>
          <p:cNvSpPr>
            <a:spLocks noChangeArrowheads="1"/>
          </p:cNvSpPr>
          <p:nvPr/>
        </p:nvSpPr>
        <p:spPr bwMode="gray">
          <a:xfrm>
            <a:off x="8250711" y="19889"/>
            <a:ext cx="457200" cy="365760"/>
          </a:xfrm>
          <a:prstGeom prst="chevron">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accent4"/>
                </a:solidFill>
                <a:latin typeface="+mn-lt"/>
              </a:rPr>
              <a:t>3</a:t>
            </a:r>
          </a:p>
        </p:txBody>
      </p:sp>
      <p:sp>
        <p:nvSpPr>
          <p:cNvPr id="14" name="AutoShape 157"/>
          <p:cNvSpPr>
            <a:spLocks noChangeArrowheads="1"/>
          </p:cNvSpPr>
          <p:nvPr/>
        </p:nvSpPr>
        <p:spPr bwMode="gray">
          <a:xfrm>
            <a:off x="7421433" y="19889"/>
            <a:ext cx="457200" cy="365760"/>
          </a:xfrm>
          <a:prstGeom prst="homePlate">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accent4"/>
                </a:solidFill>
                <a:latin typeface="+mn-lt"/>
              </a:rPr>
              <a:t>1</a:t>
            </a:r>
          </a:p>
        </p:txBody>
      </p:sp>
    </p:spTree>
    <p:extLst>
      <p:ext uri="{BB962C8B-B14F-4D97-AF65-F5344CB8AC3E}">
        <p14:creationId xmlns:p14="http://schemas.microsoft.com/office/powerpoint/2010/main" val="17473832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Object 27" hidden="1"/>
          <p:cNvGraphicFramePr>
            <a:graphicFrameLocks noChangeAspect="1"/>
          </p:cNvGraphicFramePr>
          <p:nvPr>
            <p:custDataLst>
              <p:tags r:id="rId2"/>
            </p:custDataLst>
            <p:extLst>
              <p:ext uri="{D42A27DB-BD31-4B8C-83A1-F6EECF244321}">
                <p14:modId xmlns:p14="http://schemas.microsoft.com/office/powerpoint/2010/main" val="535285814"/>
              </p:ex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17093" name="think-cell Slide" r:id="rId42" imgW="270" imgH="270" progId="TCLayout.ActiveDocument.1">
                  <p:embed/>
                </p:oleObj>
              </mc:Choice>
              <mc:Fallback>
                <p:oleObj name="think-cell Slide" r:id="rId42" imgW="270" imgH="270" progId="TCLayout.ActiveDocument.1">
                  <p:embed/>
                  <p:pic>
                    <p:nvPicPr>
                      <p:cNvPr id="0" name=""/>
                      <p:cNvPicPr/>
                      <p:nvPr/>
                    </p:nvPicPr>
                    <p:blipFill>
                      <a:blip r:embed="rId43"/>
                      <a:stretch>
                        <a:fillRect/>
                      </a:stretch>
                    </p:blipFill>
                    <p:spPr>
                      <a:xfrm>
                        <a:off x="1589" y="1590"/>
                        <a:ext cx="1587" cy="1587"/>
                      </a:xfrm>
                      <a:prstGeom prst="rect">
                        <a:avLst/>
                      </a:prstGeom>
                    </p:spPr>
                  </p:pic>
                </p:oleObj>
              </mc:Fallback>
            </mc:AlternateContent>
          </a:graphicData>
        </a:graphic>
      </p:graphicFrame>
      <p:sp>
        <p:nvSpPr>
          <p:cNvPr id="27" name="Rectangle 26" hidden="1"/>
          <p:cNvSpPr/>
          <p:nvPr>
            <p:custDataLst>
              <p:tags r:id="rId3"/>
            </p:custDataLst>
          </p:nvPr>
        </p:nvSpPr>
        <p:spPr bwMode="auto">
          <a:xfrm>
            <a:off x="0" y="0"/>
            <a:ext cx="158750" cy="158750"/>
          </a:xfrm>
          <a:prstGeom prst="rect">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nSpc>
                <a:spcPct val="100000"/>
              </a:lnSpc>
            </a:pPr>
            <a:endParaRPr lang="en-GB" dirty="0" smtClean="0">
              <a:solidFill>
                <a:schemeClr val="tx1"/>
              </a:solidFill>
              <a:latin typeface="Arial"/>
              <a:ea typeface="ＭＳ Ｐゴシック"/>
              <a:sym typeface="Arial"/>
            </a:endParaRPr>
          </a:p>
        </p:txBody>
      </p:sp>
      <p:graphicFrame>
        <p:nvGraphicFramePr>
          <p:cNvPr id="193" name="Object 192"/>
          <p:cNvGraphicFramePr>
            <a:graphicFrameLocks/>
          </p:cNvGraphicFramePr>
          <p:nvPr>
            <p:custDataLst>
              <p:tags r:id="rId4"/>
            </p:custDataLst>
            <p:extLst>
              <p:ext uri="{D42A27DB-BD31-4B8C-83A1-F6EECF244321}">
                <p14:modId xmlns:p14="http://schemas.microsoft.com/office/powerpoint/2010/main" val="1560805787"/>
              </p:ext>
            </p:extLst>
          </p:nvPr>
        </p:nvGraphicFramePr>
        <p:xfrm>
          <a:off x="5334001" y="2095500"/>
          <a:ext cx="3838643" cy="2905215"/>
        </p:xfrm>
        <a:graphic>
          <a:graphicData uri="http://schemas.openxmlformats.org/presentationml/2006/ole">
            <mc:AlternateContent xmlns:mc="http://schemas.openxmlformats.org/markup-compatibility/2006">
              <mc:Choice xmlns:v="urn:schemas-microsoft-com:vml" Requires="v">
                <p:oleObj spid="_x0000_s217094" name="Chart" r:id="rId44" imgW="3838643" imgH="2905215" progId="MSGraph.Chart.8">
                  <p:embed followColorScheme="full"/>
                </p:oleObj>
              </mc:Choice>
              <mc:Fallback>
                <p:oleObj name="Chart" r:id="rId44" imgW="3838643" imgH="2905215" progId="MSGraph.Chart.8">
                  <p:embed followColorScheme="full"/>
                  <p:pic>
                    <p:nvPicPr>
                      <p:cNvPr id="0" name=""/>
                      <p:cNvPicPr/>
                      <p:nvPr/>
                    </p:nvPicPr>
                    <p:blipFill>
                      <a:blip r:embed="rId45"/>
                      <a:stretch>
                        <a:fillRect/>
                      </a:stretch>
                    </p:blipFill>
                    <p:spPr>
                      <a:xfrm>
                        <a:off x="5334001" y="2095500"/>
                        <a:ext cx="3838643" cy="2905215"/>
                      </a:xfrm>
                      <a:prstGeom prst="rect">
                        <a:avLst/>
                      </a:prstGeom>
                    </p:spPr>
                  </p:pic>
                </p:oleObj>
              </mc:Fallback>
            </mc:AlternateContent>
          </a:graphicData>
        </a:graphic>
      </p:graphicFrame>
      <p:sp>
        <p:nvSpPr>
          <p:cNvPr id="54" name="Text Placeholder 1"/>
          <p:cNvSpPr>
            <a:spLocks noGrp="1"/>
          </p:cNvSpPr>
          <p:nvPr>
            <p:custDataLst>
              <p:tags r:id="rId5"/>
            </p:custDataLst>
          </p:nvPr>
        </p:nvSpPr>
        <p:spPr bwMode="gray">
          <a:xfrm>
            <a:off x="5191125" y="2133600"/>
            <a:ext cx="1746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65843792-BD74-4B34-A59B-E4FE82846E00}" type="datetime'''6''''''''''''''''''''''''''''''''''''''''''''''''.0'''''''''">
              <a:rPr lang="en-US" sz="1000">
                <a:latin typeface="Arial"/>
                <a:ea typeface="ＭＳ Ｐゴシック"/>
                <a:sym typeface="Arial"/>
              </a:rPr>
              <a:pPr marL="0" indent="0" algn="r">
                <a:lnSpc>
                  <a:spcPct val="100000"/>
                </a:lnSpc>
                <a:spcBef>
                  <a:spcPct val="0"/>
                </a:spcBef>
                <a:spcAft>
                  <a:spcPct val="0"/>
                </a:spcAft>
                <a:buNone/>
              </a:pPr>
              <a:t>6.0</a:t>
            </a:fld>
            <a:endParaRPr lang="en-GB" sz="1000" dirty="0">
              <a:latin typeface="Arial"/>
              <a:ea typeface="ＭＳ Ｐゴシック"/>
              <a:sym typeface="Arial"/>
            </a:endParaRPr>
          </a:p>
        </p:txBody>
      </p:sp>
      <p:sp>
        <p:nvSpPr>
          <p:cNvPr id="78" name="Text Placeholder 3"/>
          <p:cNvSpPr>
            <a:spLocks noGrp="1"/>
          </p:cNvSpPr>
          <p:nvPr>
            <p:custDataLst>
              <p:tags r:id="rId6"/>
            </p:custDataLst>
          </p:nvPr>
        </p:nvSpPr>
        <p:spPr bwMode="gray">
          <a:xfrm>
            <a:off x="5191125" y="2581275"/>
            <a:ext cx="1746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37AD451C-4814-4608-92AF-C47FE0F82B0E}" type="datetime'''''''''''''''5''''''''''.''''''''''''''''''''0'''''''''''''''">
              <a:rPr lang="en-US" sz="1000">
                <a:latin typeface="Arial"/>
                <a:ea typeface="ＭＳ Ｐゴシック"/>
                <a:sym typeface="Arial"/>
              </a:rPr>
              <a:pPr marL="0" indent="0" algn="r">
                <a:lnSpc>
                  <a:spcPct val="100000"/>
                </a:lnSpc>
                <a:spcBef>
                  <a:spcPct val="0"/>
                </a:spcBef>
                <a:spcAft>
                  <a:spcPct val="0"/>
                </a:spcAft>
                <a:buNone/>
              </a:pPr>
              <a:t>5.0</a:t>
            </a:fld>
            <a:endParaRPr lang="en-GB" sz="1000" dirty="0">
              <a:latin typeface="Arial"/>
              <a:ea typeface="ＭＳ Ｐゴシック"/>
              <a:sym typeface="Arial"/>
            </a:endParaRPr>
          </a:p>
        </p:txBody>
      </p:sp>
      <p:sp>
        <p:nvSpPr>
          <p:cNvPr id="198" name="Text Placeholder 6261"/>
          <p:cNvSpPr>
            <a:spLocks noGrp="1"/>
          </p:cNvSpPr>
          <p:nvPr>
            <p:custDataLst>
              <p:tags r:id="rId7"/>
            </p:custDataLst>
          </p:nvPr>
        </p:nvSpPr>
        <p:spPr bwMode="gray">
          <a:xfrm>
            <a:off x="5191125" y="3028950"/>
            <a:ext cx="1746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8D0D94F9-D16E-4CBB-A26E-B7BA233A51F2}" type="datetime'''''''4''''''''''''''''''''.''''''0'''''''''''''''">
              <a:rPr lang="en-US" sz="1000">
                <a:ea typeface="ＭＳ Ｐゴシック"/>
              </a:rPr>
              <a:pPr/>
              <a:t>4.0</a:t>
            </a:fld>
            <a:endParaRPr lang="en-GB" sz="1000" dirty="0">
              <a:latin typeface="Arial"/>
              <a:ea typeface="ＭＳ Ｐゴシック"/>
              <a:sym typeface="Arial"/>
            </a:endParaRPr>
          </a:p>
        </p:txBody>
      </p:sp>
      <p:sp>
        <p:nvSpPr>
          <p:cNvPr id="77" name="Text Placeholder 2"/>
          <p:cNvSpPr>
            <a:spLocks noGrp="1"/>
          </p:cNvSpPr>
          <p:nvPr>
            <p:custDataLst>
              <p:tags r:id="rId8"/>
            </p:custDataLst>
          </p:nvPr>
        </p:nvSpPr>
        <p:spPr bwMode="gray">
          <a:xfrm>
            <a:off x="5191125" y="3486150"/>
            <a:ext cx="1746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52EBE272-C069-451F-8C10-C64AC25DA8E7}" type="datetime'''''''''3''''''''''''''.0'''''''''''''''''''''''">
              <a:rPr lang="en-US" sz="1000">
                <a:latin typeface="Arial"/>
                <a:ea typeface="ＭＳ Ｐゴシック"/>
                <a:sym typeface="Arial"/>
              </a:rPr>
              <a:pPr marL="0" indent="0" algn="r">
                <a:lnSpc>
                  <a:spcPct val="100000"/>
                </a:lnSpc>
                <a:spcBef>
                  <a:spcPct val="0"/>
                </a:spcBef>
                <a:spcAft>
                  <a:spcPct val="0"/>
                </a:spcAft>
                <a:buNone/>
              </a:pPr>
              <a:t>3.0</a:t>
            </a:fld>
            <a:endParaRPr lang="en-GB" sz="1000" dirty="0">
              <a:latin typeface="Arial"/>
              <a:ea typeface="ＭＳ Ｐゴシック"/>
              <a:sym typeface="Arial"/>
            </a:endParaRPr>
          </a:p>
        </p:txBody>
      </p:sp>
      <p:sp>
        <p:nvSpPr>
          <p:cNvPr id="195" name="Text Placeholder 6259"/>
          <p:cNvSpPr>
            <a:spLocks noGrp="1"/>
          </p:cNvSpPr>
          <p:nvPr>
            <p:custDataLst>
              <p:tags r:id="rId9"/>
            </p:custDataLst>
          </p:nvPr>
        </p:nvSpPr>
        <p:spPr bwMode="gray">
          <a:xfrm>
            <a:off x="5191125" y="3933825"/>
            <a:ext cx="1746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A36CB409-0AC0-41C5-A2E5-7DD4450C4A2B}" type="datetime'''2''''''''''''''''''''.''''0'">
              <a:rPr lang="en-US" sz="1000">
                <a:ea typeface="ＭＳ Ｐゴシック"/>
              </a:rPr>
              <a:pPr/>
              <a:t>2.0</a:t>
            </a:fld>
            <a:endParaRPr lang="en-GB" sz="1000" dirty="0">
              <a:latin typeface="Arial"/>
              <a:ea typeface="ＭＳ Ｐゴシック"/>
              <a:sym typeface="Arial"/>
            </a:endParaRPr>
          </a:p>
        </p:txBody>
      </p:sp>
      <p:sp>
        <p:nvSpPr>
          <p:cNvPr id="76" name="Text Placeholder 1"/>
          <p:cNvSpPr>
            <a:spLocks noGrp="1"/>
          </p:cNvSpPr>
          <p:nvPr>
            <p:custDataLst>
              <p:tags r:id="rId10"/>
            </p:custDataLst>
          </p:nvPr>
        </p:nvSpPr>
        <p:spPr bwMode="gray">
          <a:xfrm>
            <a:off x="5191125" y="4381500"/>
            <a:ext cx="1746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E13D8F88-6319-492E-A4F6-6B26731DED5D}" type="datetime'''''''''''''1.''''''''''''''''''''0'''">
              <a:rPr lang="en-US" sz="1000">
                <a:latin typeface="Arial"/>
                <a:ea typeface="ＭＳ Ｐゴシック"/>
                <a:sym typeface="Arial"/>
              </a:rPr>
              <a:pPr marL="0" indent="0" algn="r">
                <a:lnSpc>
                  <a:spcPct val="100000"/>
                </a:lnSpc>
                <a:spcBef>
                  <a:spcPct val="0"/>
                </a:spcBef>
                <a:spcAft>
                  <a:spcPct val="0"/>
                </a:spcAft>
                <a:buNone/>
              </a:pPr>
              <a:t>1.0</a:t>
            </a:fld>
            <a:endParaRPr lang="en-GB" sz="1000" dirty="0">
              <a:latin typeface="Arial"/>
              <a:ea typeface="ＭＳ Ｐゴシック"/>
              <a:sym typeface="Arial"/>
            </a:endParaRPr>
          </a:p>
        </p:txBody>
      </p:sp>
      <p:sp>
        <p:nvSpPr>
          <p:cNvPr id="197" name="Text Placeholder 6252"/>
          <p:cNvSpPr>
            <a:spLocks noGrp="1"/>
          </p:cNvSpPr>
          <p:nvPr>
            <p:custDataLst>
              <p:tags r:id="rId11"/>
            </p:custDataLst>
          </p:nvPr>
        </p:nvSpPr>
        <p:spPr bwMode="gray">
          <a:xfrm>
            <a:off x="5191125" y="4829175"/>
            <a:ext cx="1746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81047096-D7D9-4B0E-8C88-3392461E5B92}" type="datetime'''''''0''''''''''''''''''.0'''''''''''">
              <a:rPr lang="en-US" sz="1000">
                <a:ea typeface="ＭＳ Ｐゴシック"/>
              </a:rPr>
              <a:pPr/>
              <a:t>0.0</a:t>
            </a:fld>
            <a:endParaRPr lang="en-GB" sz="1000" dirty="0">
              <a:latin typeface="Arial"/>
              <a:ea typeface="ＭＳ Ｐゴシック"/>
              <a:sym typeface="Arial"/>
            </a:endParaRPr>
          </a:p>
        </p:txBody>
      </p:sp>
      <p:sp>
        <p:nvSpPr>
          <p:cNvPr id="203" name="Text Placeholder 6206"/>
          <p:cNvSpPr>
            <a:spLocks noGrp="1"/>
          </p:cNvSpPr>
          <p:nvPr>
            <p:custDataLst>
              <p:tags r:id="rId12"/>
            </p:custDataLst>
          </p:nvPr>
        </p:nvSpPr>
        <p:spPr bwMode="auto">
          <a:xfrm>
            <a:off x="8942388" y="5022850"/>
            <a:ext cx="2317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31C127E2-661A-4728-92CD-537A01AFBE87}" type="datetime'''''''''''''''''M''a''r'''''''' ''1''''''''''8'''''''''''">
              <a:rPr lang="en-US" sz="1000"/>
              <a:pPr/>
              <a:t>Mar 18</a:t>
            </a:fld>
            <a:endParaRPr lang="en-GB" sz="1000" dirty="0"/>
          </a:p>
        </p:txBody>
      </p:sp>
      <p:sp>
        <p:nvSpPr>
          <p:cNvPr id="204" name="Text Placeholder 6203"/>
          <p:cNvSpPr>
            <a:spLocks noGrp="1"/>
          </p:cNvSpPr>
          <p:nvPr>
            <p:custDataLst>
              <p:tags r:id="rId13"/>
            </p:custDataLst>
          </p:nvPr>
        </p:nvSpPr>
        <p:spPr bwMode="auto">
          <a:xfrm>
            <a:off x="8224838" y="5022850"/>
            <a:ext cx="2381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C3981073-620A-4041-AD4D-FBCEF8D22779}" type="datetime'''''''''''''''''''''''''D''''''''''ec ''''''''1''''7'''''''">
              <a:rPr lang="en-US" sz="1000"/>
              <a:pPr/>
              <a:t>Dec 17</a:t>
            </a:fld>
            <a:endParaRPr lang="en-GB" sz="1000" dirty="0"/>
          </a:p>
        </p:txBody>
      </p:sp>
      <p:sp>
        <p:nvSpPr>
          <p:cNvPr id="205" name="Text Placeholder 6200"/>
          <p:cNvSpPr>
            <a:spLocks noGrp="1"/>
          </p:cNvSpPr>
          <p:nvPr>
            <p:custDataLst>
              <p:tags r:id="rId14"/>
            </p:custDataLst>
          </p:nvPr>
        </p:nvSpPr>
        <p:spPr bwMode="auto">
          <a:xfrm>
            <a:off x="7485063" y="5022850"/>
            <a:ext cx="2714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A80922D8-7911-4F76-9C9D-A5FB2D1B99C6}" type="datetime'''''''Se''pt'''''''''''''''' ''''''''''''''''''''''''1''7'''''">
              <a:rPr lang="en-US" sz="1000"/>
              <a:pPr/>
              <a:t>Sept 17</a:t>
            </a:fld>
            <a:endParaRPr lang="en-GB" sz="1000" dirty="0"/>
          </a:p>
        </p:txBody>
      </p:sp>
      <p:sp>
        <p:nvSpPr>
          <p:cNvPr id="200" name="Text Placeholder 6197"/>
          <p:cNvSpPr>
            <a:spLocks noGrp="1"/>
          </p:cNvSpPr>
          <p:nvPr>
            <p:custDataLst>
              <p:tags r:id="rId15"/>
            </p:custDataLst>
          </p:nvPr>
        </p:nvSpPr>
        <p:spPr bwMode="auto">
          <a:xfrm>
            <a:off x="6797675" y="5022850"/>
            <a:ext cx="2159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BB727F4C-FD78-4452-9C7B-17B880320F7E}" type="datetime'''''J''u''''''''n'''' ''''''''''''''''''''''''1''''7'">
              <a:rPr lang="en-US" sz="1000"/>
              <a:pPr/>
              <a:t>Jun 17</a:t>
            </a:fld>
            <a:endParaRPr lang="en-GB" sz="1000" dirty="0"/>
          </a:p>
        </p:txBody>
      </p:sp>
      <p:sp>
        <p:nvSpPr>
          <p:cNvPr id="201" name="Text Placeholder 6194"/>
          <p:cNvSpPr>
            <a:spLocks noGrp="1"/>
          </p:cNvSpPr>
          <p:nvPr>
            <p:custDataLst>
              <p:tags r:id="rId16"/>
            </p:custDataLst>
          </p:nvPr>
        </p:nvSpPr>
        <p:spPr bwMode="auto">
          <a:xfrm>
            <a:off x="6065838" y="5022850"/>
            <a:ext cx="2317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22A9F36B-64DF-4293-A656-18951EDBAA28}" type="datetime'Ma''''''''''''''''''r'''''''''''''''''' ''''''1''7'">
              <a:rPr lang="en-US" sz="1000"/>
              <a:pPr/>
              <a:t>Mar 17</a:t>
            </a:fld>
            <a:endParaRPr lang="en-GB" sz="1000" dirty="0"/>
          </a:p>
        </p:txBody>
      </p:sp>
      <p:sp>
        <p:nvSpPr>
          <p:cNvPr id="202" name="Text Placeholder 6193"/>
          <p:cNvSpPr>
            <a:spLocks noGrp="1"/>
          </p:cNvSpPr>
          <p:nvPr>
            <p:custDataLst>
              <p:tags r:id="rId17"/>
            </p:custDataLst>
          </p:nvPr>
        </p:nvSpPr>
        <p:spPr bwMode="auto">
          <a:xfrm>
            <a:off x="5348288" y="5022850"/>
            <a:ext cx="2381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2FAFB399-9384-4D34-8F21-E8BC13F72759}" type="datetime'''''''''''''''D''''''''''''ec'' ''''1''''''6'''''">
              <a:rPr lang="en-US" sz="1000"/>
              <a:pPr/>
              <a:t>Dec 16</a:t>
            </a:fld>
            <a:endParaRPr lang="en-GB" sz="1000" dirty="0"/>
          </a:p>
        </p:txBody>
      </p:sp>
      <p:graphicFrame>
        <p:nvGraphicFramePr>
          <p:cNvPr id="33" name="Object 32"/>
          <p:cNvGraphicFramePr>
            <a:graphicFrameLocks/>
          </p:cNvGraphicFramePr>
          <p:nvPr>
            <p:custDataLst>
              <p:tags r:id="rId18"/>
            </p:custDataLst>
            <p:extLst>
              <p:ext uri="{D42A27DB-BD31-4B8C-83A1-F6EECF244321}">
                <p14:modId xmlns:p14="http://schemas.microsoft.com/office/powerpoint/2010/main" val="1323232135"/>
              </p:ext>
            </p:extLst>
          </p:nvPr>
        </p:nvGraphicFramePr>
        <p:xfrm>
          <a:off x="571500" y="1943100"/>
          <a:ext cx="4114800" cy="3209835"/>
        </p:xfrm>
        <a:graphic>
          <a:graphicData uri="http://schemas.openxmlformats.org/presentationml/2006/ole">
            <mc:AlternateContent xmlns:mc="http://schemas.openxmlformats.org/markup-compatibility/2006">
              <mc:Choice xmlns:v="urn:schemas-microsoft-com:vml" Requires="v">
                <p:oleObj spid="_x0000_s217095" name="Chart" r:id="rId46" imgW="4114800" imgH="3209835" progId="MSGraph.Chart.8">
                  <p:embed followColorScheme="full"/>
                </p:oleObj>
              </mc:Choice>
              <mc:Fallback>
                <p:oleObj name="Chart" r:id="rId46" imgW="4114800" imgH="3209835" progId="MSGraph.Chart.8">
                  <p:embed followColorScheme="full"/>
                  <p:pic>
                    <p:nvPicPr>
                      <p:cNvPr id="0" name=""/>
                      <p:cNvPicPr/>
                      <p:nvPr/>
                    </p:nvPicPr>
                    <p:blipFill>
                      <a:blip r:embed="rId47"/>
                      <a:stretch>
                        <a:fillRect/>
                      </a:stretch>
                    </p:blipFill>
                    <p:spPr>
                      <a:xfrm>
                        <a:off x="571500" y="1943100"/>
                        <a:ext cx="4114800" cy="3209835"/>
                      </a:xfrm>
                      <a:prstGeom prst="rect">
                        <a:avLst/>
                      </a:prstGeom>
                    </p:spPr>
                  </p:pic>
                </p:oleObj>
              </mc:Fallback>
            </mc:AlternateContent>
          </a:graphicData>
        </a:graphic>
      </p:graphicFrame>
      <p:sp>
        <p:nvSpPr>
          <p:cNvPr id="185" name="Text Placeholder 6206"/>
          <p:cNvSpPr>
            <a:spLocks noGrp="1"/>
          </p:cNvSpPr>
          <p:nvPr>
            <p:custDataLst>
              <p:tags r:id="rId19"/>
            </p:custDataLst>
          </p:nvPr>
        </p:nvSpPr>
        <p:spPr bwMode="auto">
          <a:xfrm>
            <a:off x="4465638" y="5013325"/>
            <a:ext cx="2317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BC3FD454-6E73-443F-8AF3-6BC67E1EA7E4}" type="datetime'''M''a''''''r ''''1''8'''''''">
              <a:rPr lang="en-US" sz="1000"/>
              <a:pPr/>
              <a:t>Mar 18</a:t>
            </a:fld>
            <a:endParaRPr lang="en-GB" sz="1000" dirty="0"/>
          </a:p>
        </p:txBody>
      </p:sp>
      <p:sp>
        <p:nvSpPr>
          <p:cNvPr id="182" name="Text Placeholder 6203"/>
          <p:cNvSpPr>
            <a:spLocks noGrp="1"/>
          </p:cNvSpPr>
          <p:nvPr>
            <p:custDataLst>
              <p:tags r:id="rId20"/>
            </p:custDataLst>
          </p:nvPr>
        </p:nvSpPr>
        <p:spPr bwMode="auto">
          <a:xfrm>
            <a:off x="3738563" y="5013325"/>
            <a:ext cx="2381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52FD1444-7F14-4716-8766-CA265D5010BA}" type="datetime'D''''e''''''''''''c'''''' ''1''7'''''''''''''''''''''''">
              <a:rPr lang="en-US" sz="1000"/>
              <a:pPr/>
              <a:t>Dec 17</a:t>
            </a:fld>
            <a:endParaRPr lang="en-GB" sz="1000" dirty="0"/>
          </a:p>
        </p:txBody>
      </p:sp>
      <p:sp>
        <p:nvSpPr>
          <p:cNvPr id="179" name="Text Placeholder 6200"/>
          <p:cNvSpPr>
            <a:spLocks noGrp="1"/>
          </p:cNvSpPr>
          <p:nvPr>
            <p:custDataLst>
              <p:tags r:id="rId21"/>
            </p:custDataLst>
          </p:nvPr>
        </p:nvSpPr>
        <p:spPr bwMode="auto">
          <a:xfrm>
            <a:off x="2998788" y="5013325"/>
            <a:ext cx="2714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419917C6-7B74-49AD-82F2-FC12A0869634}" type="datetime'''''''''''''Se''''''p''''t'''''' ''''''''''''''''''''''1''7'''">
              <a:rPr lang="en-US" sz="1000"/>
              <a:pPr/>
              <a:t>Sept 17</a:t>
            </a:fld>
            <a:endParaRPr lang="en-GB" sz="1000" dirty="0"/>
          </a:p>
        </p:txBody>
      </p:sp>
      <p:sp>
        <p:nvSpPr>
          <p:cNvPr id="176" name="Text Placeholder 6197"/>
          <p:cNvSpPr>
            <a:spLocks noGrp="1"/>
          </p:cNvSpPr>
          <p:nvPr>
            <p:custDataLst>
              <p:tags r:id="rId22"/>
            </p:custDataLst>
          </p:nvPr>
        </p:nvSpPr>
        <p:spPr bwMode="auto">
          <a:xfrm>
            <a:off x="2311400" y="5013325"/>
            <a:ext cx="2159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69C39569-C2E8-43CF-B5B5-E640B8E825B7}" type="datetime'J''''''''''''u''''''''''''''''n'''''''''''''''' ''''''1''7'''">
              <a:rPr lang="en-US" sz="1000"/>
              <a:pPr/>
              <a:t>Jun 17</a:t>
            </a:fld>
            <a:endParaRPr lang="en-GB" sz="1000" dirty="0"/>
          </a:p>
        </p:txBody>
      </p:sp>
      <p:sp>
        <p:nvSpPr>
          <p:cNvPr id="173" name="Text Placeholder 6194"/>
          <p:cNvSpPr>
            <a:spLocks noGrp="1"/>
          </p:cNvSpPr>
          <p:nvPr>
            <p:custDataLst>
              <p:tags r:id="rId23"/>
            </p:custDataLst>
          </p:nvPr>
        </p:nvSpPr>
        <p:spPr bwMode="auto">
          <a:xfrm>
            <a:off x="1579563" y="5013325"/>
            <a:ext cx="2317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E8431A8B-77AE-4F66-AC2C-47A2E530176B}" type="datetime'''''''''''''''''''''''M''''a''r'''''''''''''''''''' 17'''''">
              <a:rPr lang="en-US" sz="1000"/>
              <a:pPr/>
              <a:t>Mar 17</a:t>
            </a:fld>
            <a:endParaRPr lang="en-GB" sz="1000" dirty="0"/>
          </a:p>
        </p:txBody>
      </p:sp>
      <p:sp>
        <p:nvSpPr>
          <p:cNvPr id="172" name="Text Placeholder 6193"/>
          <p:cNvSpPr>
            <a:spLocks noGrp="1"/>
          </p:cNvSpPr>
          <p:nvPr>
            <p:custDataLst>
              <p:tags r:id="rId24"/>
            </p:custDataLst>
          </p:nvPr>
        </p:nvSpPr>
        <p:spPr bwMode="auto">
          <a:xfrm>
            <a:off x="852488" y="5013325"/>
            <a:ext cx="2381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5978B280-A3B5-4C72-A4B7-00D96A6B071A}" type="datetime'De''''c'''''''''''''' ''''''''1''''''6'''''''''''''''''''''''">
              <a:rPr lang="en-US" sz="1000"/>
              <a:pPr/>
              <a:t>Dec 16</a:t>
            </a:fld>
            <a:endParaRPr lang="en-GB" sz="1000" dirty="0"/>
          </a:p>
        </p:txBody>
      </p:sp>
      <p:sp>
        <p:nvSpPr>
          <p:cNvPr id="581" name="Rectangle 580"/>
          <p:cNvSpPr/>
          <p:nvPr/>
        </p:nvSpPr>
        <p:spPr>
          <a:xfrm>
            <a:off x="457200" y="1256366"/>
            <a:ext cx="4424363" cy="462947"/>
          </a:xfrm>
          <a:prstGeom prst="rect">
            <a:avLst/>
          </a:prstGeom>
        </p:spPr>
        <p:txBody>
          <a:bodyPr wrap="square">
            <a:spAutoFit/>
          </a:bodyPr>
          <a:lstStyle/>
          <a:p>
            <a:pPr algn="l"/>
            <a:r>
              <a:rPr lang="en-GB" sz="1400" b="1" dirty="0" smtClean="0">
                <a:solidFill>
                  <a:srgbClr val="FF0000"/>
                </a:solidFill>
                <a:latin typeface="Arial" panose="020B0604020202020204" pitchFamily="34" charset="0"/>
                <a:cs typeface="Arial" panose="020B0604020202020204" pitchFamily="34" charset="0"/>
              </a:rPr>
              <a:t>SC Auto – Amber delinquency trigger range</a:t>
            </a:r>
          </a:p>
          <a:p>
            <a:pPr algn="l"/>
            <a:r>
              <a:rPr lang="en-GB" sz="1400" kern="0" dirty="0" smtClean="0">
                <a:solidFill>
                  <a:srgbClr val="FF0000"/>
                </a:solidFill>
                <a:latin typeface="Arial"/>
                <a:ea typeface="ＭＳ Ｐゴシック"/>
              </a:rPr>
              <a:t>Limit % vs projected 60/61+ DPD (Dec 16’ – Mar 18’)</a:t>
            </a:r>
            <a:endParaRPr lang="en-GB" sz="1400" kern="0" dirty="0">
              <a:solidFill>
                <a:srgbClr val="FF0000"/>
              </a:solidFill>
              <a:latin typeface="Arial"/>
              <a:ea typeface="ＭＳ Ｐゴシック"/>
            </a:endParaRPr>
          </a:p>
        </p:txBody>
      </p:sp>
      <p:sp>
        <p:nvSpPr>
          <p:cNvPr id="56" name="Footnote"/>
          <p:cNvSpPr/>
          <p:nvPr/>
        </p:nvSpPr>
        <p:spPr>
          <a:xfrm>
            <a:off x="462988" y="6578572"/>
            <a:ext cx="8686800" cy="123111"/>
          </a:xfrm>
          <a:prstGeom prst="rect">
            <a:avLst/>
          </a:prstGeom>
          <a:solidFill>
            <a:schemeClr val="bg1"/>
          </a:solidFill>
          <a:ln>
            <a:noFill/>
          </a:ln>
          <a:effectLst/>
          <a:extLst/>
        </p:spPr>
        <p:txBody>
          <a:bodyPr vert="horz" wrap="square" lIns="0" tIns="0" rIns="0" bIns="0" numCol="1" anchor="b" anchorCtr="0" compatLnSpc="1">
            <a:prstTxWarp prst="textNoShape">
              <a:avLst/>
            </a:prstTxWarp>
            <a:spAutoFit/>
          </a:bodyPr>
          <a:lstStyle/>
          <a:p>
            <a:pPr algn="l">
              <a:lnSpc>
                <a:spcPct val="100000"/>
              </a:lnSpc>
              <a:spcBef>
                <a:spcPts val="0"/>
              </a:spcBef>
              <a:spcAft>
                <a:spcPts val="0"/>
              </a:spcAft>
            </a:pPr>
            <a:r>
              <a:rPr lang="en-GB" sz="800" dirty="0" smtClean="0">
                <a:solidFill>
                  <a:schemeClr val="tx1"/>
                </a:solidFill>
                <a:latin typeface="+mj-lt"/>
                <a:sym typeface="+mn-lt"/>
              </a:rPr>
              <a:t>Source: </a:t>
            </a:r>
            <a:r>
              <a:rPr lang="en-US" sz="800" dirty="0" smtClean="0">
                <a:latin typeface="+mj-lt"/>
                <a:sym typeface="+mn-lt"/>
              </a:rPr>
              <a:t>CCAR 2016 results</a:t>
            </a:r>
            <a:endParaRPr lang="en-GB" sz="800" dirty="0">
              <a:solidFill>
                <a:schemeClr val="tx1"/>
              </a:solidFill>
              <a:latin typeface="+mj-lt"/>
              <a:sym typeface="+mn-lt"/>
            </a:endParaRPr>
          </a:p>
        </p:txBody>
      </p:sp>
      <p:cxnSp>
        <p:nvCxnSpPr>
          <p:cNvPr id="4" name="Straight Connector 3"/>
          <p:cNvCxnSpPr/>
          <p:nvPr>
            <p:custDataLst>
              <p:tags r:id="rId25"/>
            </p:custDataLst>
          </p:nvPr>
        </p:nvCxnSpPr>
        <p:spPr bwMode="gray">
          <a:xfrm>
            <a:off x="1031875" y="5626100"/>
            <a:ext cx="428625" cy="0"/>
          </a:xfrm>
          <a:prstGeom prst="line">
            <a:avLst/>
          </a:prstGeom>
          <a:ln w="19050">
            <a:solidFill>
              <a:srgbClr val="969696"/>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custDataLst>
              <p:tags r:id="rId26"/>
            </p:custDataLst>
          </p:nvPr>
        </p:nvCxnSpPr>
        <p:spPr bwMode="gray">
          <a:xfrm>
            <a:off x="1031875" y="5422900"/>
            <a:ext cx="428625" cy="0"/>
          </a:xfrm>
          <a:prstGeom prst="line">
            <a:avLst/>
          </a:prstGeom>
          <a:ln w="19050">
            <a:solidFill>
              <a:srgbClr val="008AB3"/>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custDataLst>
              <p:tags r:id="rId27"/>
            </p:custDataLst>
          </p:nvPr>
        </p:nvCxnSpPr>
        <p:spPr bwMode="gray">
          <a:xfrm>
            <a:off x="3562350" y="5626100"/>
            <a:ext cx="428625" cy="0"/>
          </a:xfrm>
          <a:prstGeom prst="line">
            <a:avLst/>
          </a:prstGeom>
          <a:ln w="28575">
            <a:solidFill>
              <a:srgbClr val="FFBF27"/>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custDataLst>
              <p:tags r:id="rId28"/>
            </p:custDataLst>
          </p:nvPr>
        </p:nvCxnSpPr>
        <p:spPr bwMode="gray">
          <a:xfrm>
            <a:off x="3562350" y="5422900"/>
            <a:ext cx="428625" cy="0"/>
          </a:xfrm>
          <a:prstGeom prst="line">
            <a:avLst/>
          </a:prstGeom>
          <a:ln w="19050">
            <a:solidFill>
              <a:srgbClr val="808080"/>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63" name="Text Placeholder 6199"/>
          <p:cNvSpPr>
            <a:spLocks noGrp="1"/>
          </p:cNvSpPr>
          <p:nvPr>
            <p:custDataLst>
              <p:tags r:id="rId29"/>
            </p:custDataLst>
          </p:nvPr>
        </p:nvSpPr>
        <p:spPr bwMode="auto">
          <a:xfrm>
            <a:off x="4041775" y="5556250"/>
            <a:ext cx="611188"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6141F445-15BF-4D10-9B05-478C37D2A8C1}" type="datetime'''''A''vg'''' ''t''r''''''''''''ig''''ge''''''''''''''''''r'''">
              <a:rPr lang="en-US" sz="1000"/>
              <a:pPr/>
              <a:t>Avg trigger</a:t>
            </a:fld>
            <a:endParaRPr lang="en-GB" sz="1000" dirty="0">
              <a:latin typeface="Arial"/>
              <a:sym typeface="Arial"/>
            </a:endParaRPr>
          </a:p>
        </p:txBody>
      </p:sp>
      <p:sp>
        <p:nvSpPr>
          <p:cNvPr id="62" name="Text Placeholder 6198"/>
          <p:cNvSpPr>
            <a:spLocks noGrp="1"/>
          </p:cNvSpPr>
          <p:nvPr>
            <p:custDataLst>
              <p:tags r:id="rId30"/>
            </p:custDataLst>
          </p:nvPr>
        </p:nvSpPr>
        <p:spPr bwMode="auto">
          <a:xfrm>
            <a:off x="4041775" y="5353050"/>
            <a:ext cx="633413"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AD0033DB-5191-42E6-9D41-90CA2D244637}" type="datetime'M''a''x'''''''''''''' t''r''''''''''''''ig''g''e''''''r'''''''">
              <a:rPr lang="en-US" sz="1000"/>
              <a:pPr/>
              <a:t>Max trigger</a:t>
            </a:fld>
            <a:endParaRPr lang="en-GB" sz="1000" dirty="0">
              <a:latin typeface="Arial"/>
              <a:sym typeface="Arial"/>
            </a:endParaRPr>
          </a:p>
        </p:txBody>
      </p:sp>
      <p:sp>
        <p:nvSpPr>
          <p:cNvPr id="61" name="Text Placeholder 6197"/>
          <p:cNvSpPr>
            <a:spLocks noGrp="1"/>
          </p:cNvSpPr>
          <p:nvPr>
            <p:custDataLst>
              <p:tags r:id="rId31"/>
            </p:custDataLst>
          </p:nvPr>
        </p:nvSpPr>
        <p:spPr bwMode="auto">
          <a:xfrm>
            <a:off x="1511300" y="5556250"/>
            <a:ext cx="598488"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647C43B7-A12C-4819-BC19-47C29DA5AC15}" type="datetime'M''i''''n ''''''tri''''''''''''gg''''''''''''er'''''''''">
              <a:rPr lang="en-US" sz="1000"/>
              <a:pPr/>
              <a:t>Min trigger</a:t>
            </a:fld>
            <a:endParaRPr lang="en-GB" sz="1000" dirty="0">
              <a:latin typeface="Arial"/>
              <a:sym typeface="Arial"/>
            </a:endParaRPr>
          </a:p>
        </p:txBody>
      </p:sp>
      <p:sp>
        <p:nvSpPr>
          <p:cNvPr id="48" name="Text Placeholder 1"/>
          <p:cNvSpPr>
            <a:spLocks noGrp="1"/>
          </p:cNvSpPr>
          <p:nvPr>
            <p:custDataLst>
              <p:tags r:id="rId32"/>
            </p:custDataLst>
          </p:nvPr>
        </p:nvSpPr>
        <p:spPr bwMode="auto">
          <a:xfrm>
            <a:off x="1511300" y="5353050"/>
            <a:ext cx="19494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B3934464-FD84-44BC-B6CC-D521C40C3B33}" type="datetime'Bas''e ''12 mo''s.'' t''''rai''l''ing ''''60''''+DP''D'' rate'">
              <a:rPr lang="en-US" sz="1000"/>
              <a:pPr/>
              <a:t>Base 12 mos. trailing 60+DPD rate</a:t>
            </a:fld>
            <a:endParaRPr lang="en-GB" sz="1000" dirty="0">
              <a:latin typeface="Arial"/>
              <a:sym typeface="Arial"/>
            </a:endParaRPr>
          </a:p>
        </p:txBody>
      </p:sp>
      <p:sp>
        <p:nvSpPr>
          <p:cNvPr id="80" name="TextBox 79"/>
          <p:cNvSpPr txBox="1"/>
          <p:nvPr/>
        </p:nvSpPr>
        <p:spPr>
          <a:xfrm rot="16200000">
            <a:off x="-173037" y="3332164"/>
            <a:ext cx="1446031" cy="184666"/>
          </a:xfrm>
          <a:prstGeom prst="rect">
            <a:avLst/>
          </a:prstGeom>
          <a:noFill/>
        </p:spPr>
        <p:txBody>
          <a:bodyPr wrap="square" lIns="0" tIns="0" rIns="0" bIns="0" rtlCol="0">
            <a:spAutoFit/>
          </a:bodyPr>
          <a:lstStyle/>
          <a:p>
            <a:pPr>
              <a:lnSpc>
                <a:spcPct val="100000"/>
              </a:lnSpc>
            </a:pPr>
            <a:r>
              <a:rPr lang="en-GB" sz="1200" b="1" dirty="0" smtClean="0"/>
              <a:t>60+ DPD %</a:t>
            </a:r>
          </a:p>
        </p:txBody>
      </p:sp>
      <p:sp>
        <p:nvSpPr>
          <p:cNvPr id="10" name="Rectangle 9"/>
          <p:cNvSpPr/>
          <p:nvPr/>
        </p:nvSpPr>
        <p:spPr>
          <a:xfrm>
            <a:off x="974568" y="2318544"/>
            <a:ext cx="3609975" cy="914416"/>
          </a:xfrm>
          <a:prstGeom prst="rect">
            <a:avLst/>
          </a:prstGeom>
          <a:solidFill>
            <a:srgbClr val="FFC000">
              <a:alpha val="25098"/>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sp>
        <p:nvSpPr>
          <p:cNvPr id="130" name="Rectangle 129"/>
          <p:cNvSpPr/>
          <p:nvPr/>
        </p:nvSpPr>
        <p:spPr>
          <a:xfrm>
            <a:off x="4940300" y="1255714"/>
            <a:ext cx="4424363" cy="462947"/>
          </a:xfrm>
          <a:prstGeom prst="rect">
            <a:avLst/>
          </a:prstGeom>
        </p:spPr>
        <p:txBody>
          <a:bodyPr wrap="square">
            <a:spAutoFit/>
          </a:bodyPr>
          <a:lstStyle/>
          <a:p>
            <a:pPr algn="l"/>
            <a:r>
              <a:rPr lang="en-GB" sz="1400" b="1" dirty="0" smtClean="0">
                <a:solidFill>
                  <a:srgbClr val="FF0000"/>
                </a:solidFill>
                <a:latin typeface="Arial" panose="020B0604020202020204" pitchFamily="34" charset="0"/>
                <a:cs typeface="Arial" panose="020B0604020202020204" pitchFamily="34" charset="0"/>
              </a:rPr>
              <a:t>SC Auto – Red delinquency limit range</a:t>
            </a:r>
          </a:p>
          <a:p>
            <a:pPr algn="l"/>
            <a:r>
              <a:rPr lang="en-GB" sz="1400" kern="0" dirty="0">
                <a:solidFill>
                  <a:srgbClr val="FF0000"/>
                </a:solidFill>
                <a:latin typeface="Arial"/>
                <a:ea typeface="ＭＳ Ｐゴシック"/>
              </a:rPr>
              <a:t>Limit % vs </a:t>
            </a:r>
            <a:r>
              <a:rPr lang="en-GB" sz="1400" kern="0" dirty="0" smtClean="0">
                <a:solidFill>
                  <a:srgbClr val="FF0000"/>
                </a:solidFill>
                <a:latin typeface="Arial"/>
                <a:ea typeface="ＭＳ Ｐゴシック"/>
              </a:rPr>
              <a:t>projected 60/61+ </a:t>
            </a:r>
            <a:r>
              <a:rPr lang="en-GB" sz="1400" kern="0" dirty="0">
                <a:solidFill>
                  <a:srgbClr val="FF0000"/>
                </a:solidFill>
                <a:latin typeface="Arial"/>
                <a:ea typeface="ＭＳ Ｐゴシック"/>
              </a:rPr>
              <a:t>DPD </a:t>
            </a:r>
            <a:r>
              <a:rPr lang="en-GB" sz="1400" kern="0" dirty="0" smtClean="0">
                <a:solidFill>
                  <a:srgbClr val="FF0000"/>
                </a:solidFill>
                <a:latin typeface="Arial"/>
                <a:ea typeface="ＭＳ Ｐゴシック"/>
              </a:rPr>
              <a:t>(</a:t>
            </a:r>
            <a:r>
              <a:rPr lang="en-GB" sz="1400" kern="0" dirty="0">
                <a:solidFill>
                  <a:srgbClr val="FF0000"/>
                </a:solidFill>
                <a:latin typeface="Arial"/>
                <a:ea typeface="ＭＳ Ｐゴシック"/>
              </a:rPr>
              <a:t>Dec</a:t>
            </a:r>
            <a:r>
              <a:rPr lang="en-GB" sz="1400" kern="0" dirty="0">
                <a:solidFill>
                  <a:schemeClr val="accent5"/>
                </a:solidFill>
                <a:latin typeface="Arial"/>
                <a:ea typeface="ＭＳ Ｐゴシック"/>
              </a:rPr>
              <a:t> </a:t>
            </a:r>
            <a:r>
              <a:rPr lang="en-GB" sz="1400" kern="0" dirty="0" smtClean="0">
                <a:solidFill>
                  <a:srgbClr val="FF0000"/>
                </a:solidFill>
                <a:latin typeface="Arial"/>
                <a:ea typeface="ＭＳ Ｐゴシック"/>
              </a:rPr>
              <a:t>16</a:t>
            </a:r>
            <a:r>
              <a:rPr lang="en-GB" sz="1400" kern="0" dirty="0">
                <a:solidFill>
                  <a:srgbClr val="FF0000"/>
                </a:solidFill>
                <a:latin typeface="Arial"/>
                <a:ea typeface="ＭＳ Ｐゴシック"/>
              </a:rPr>
              <a:t>’ – </a:t>
            </a:r>
            <a:r>
              <a:rPr lang="en-GB" sz="1400" kern="0" dirty="0" smtClean="0">
                <a:solidFill>
                  <a:srgbClr val="FF0000"/>
                </a:solidFill>
                <a:latin typeface="Arial"/>
                <a:ea typeface="ＭＳ Ｐゴシック"/>
              </a:rPr>
              <a:t>Mar </a:t>
            </a:r>
            <a:r>
              <a:rPr lang="en-GB" sz="1400" kern="0" dirty="0">
                <a:solidFill>
                  <a:srgbClr val="FF0000"/>
                </a:solidFill>
                <a:latin typeface="Arial"/>
                <a:ea typeface="ＭＳ Ｐゴシック"/>
              </a:rPr>
              <a:t>18’)</a:t>
            </a:r>
          </a:p>
        </p:txBody>
      </p:sp>
      <p:sp>
        <p:nvSpPr>
          <p:cNvPr id="139" name="TextBox 138"/>
          <p:cNvSpPr txBox="1"/>
          <p:nvPr/>
        </p:nvSpPr>
        <p:spPr>
          <a:xfrm rot="16200000">
            <a:off x="4302126" y="3332164"/>
            <a:ext cx="1446031" cy="184666"/>
          </a:xfrm>
          <a:prstGeom prst="rect">
            <a:avLst/>
          </a:prstGeom>
          <a:noFill/>
        </p:spPr>
        <p:txBody>
          <a:bodyPr wrap="square" lIns="0" tIns="0" rIns="0" bIns="0" rtlCol="0">
            <a:spAutoFit/>
          </a:bodyPr>
          <a:lstStyle/>
          <a:p>
            <a:pPr>
              <a:lnSpc>
                <a:spcPct val="100000"/>
              </a:lnSpc>
            </a:pPr>
            <a:r>
              <a:rPr lang="en-GB" sz="1200" b="1" dirty="0" smtClean="0"/>
              <a:t>60+ DPD %</a:t>
            </a:r>
          </a:p>
        </p:txBody>
      </p:sp>
      <p:sp>
        <p:nvSpPr>
          <p:cNvPr id="140" name="Rectangle 139"/>
          <p:cNvSpPr/>
          <p:nvPr/>
        </p:nvSpPr>
        <p:spPr>
          <a:xfrm>
            <a:off x="5462589" y="2209800"/>
            <a:ext cx="3609975" cy="977965"/>
          </a:xfrm>
          <a:prstGeom prst="rect">
            <a:avLst/>
          </a:prstGeom>
          <a:solidFill>
            <a:srgbClr val="FF9B9B">
              <a:alpha val="25098"/>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cxnSp>
        <p:nvCxnSpPr>
          <p:cNvPr id="206" name="Straight Connector 205"/>
          <p:cNvCxnSpPr/>
          <p:nvPr>
            <p:custDataLst>
              <p:tags r:id="rId33"/>
            </p:custDataLst>
          </p:nvPr>
        </p:nvCxnSpPr>
        <p:spPr bwMode="gray">
          <a:xfrm>
            <a:off x="8043863" y="5626100"/>
            <a:ext cx="428625" cy="0"/>
          </a:xfrm>
          <a:prstGeom prst="line">
            <a:avLst/>
          </a:prstGeom>
          <a:ln w="28575">
            <a:solidFill>
              <a:srgbClr val="EB0326"/>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custDataLst>
              <p:tags r:id="rId34"/>
            </p:custDataLst>
          </p:nvPr>
        </p:nvCxnSpPr>
        <p:spPr bwMode="gray">
          <a:xfrm>
            <a:off x="8043863" y="5422900"/>
            <a:ext cx="428625" cy="0"/>
          </a:xfrm>
          <a:prstGeom prst="line">
            <a:avLst/>
          </a:prstGeom>
          <a:ln w="19050">
            <a:solidFill>
              <a:srgbClr val="808080"/>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custDataLst>
              <p:tags r:id="rId35"/>
            </p:custDataLst>
          </p:nvPr>
        </p:nvCxnSpPr>
        <p:spPr bwMode="gray">
          <a:xfrm>
            <a:off x="5513388" y="5626100"/>
            <a:ext cx="428625" cy="0"/>
          </a:xfrm>
          <a:prstGeom prst="line">
            <a:avLst/>
          </a:prstGeom>
          <a:ln w="19050">
            <a:solidFill>
              <a:srgbClr val="969696"/>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custDataLst>
              <p:tags r:id="rId36"/>
            </p:custDataLst>
          </p:nvPr>
        </p:nvCxnSpPr>
        <p:spPr bwMode="gray">
          <a:xfrm>
            <a:off x="5513388" y="5422900"/>
            <a:ext cx="428625" cy="0"/>
          </a:xfrm>
          <a:prstGeom prst="line">
            <a:avLst/>
          </a:prstGeom>
          <a:ln w="19050">
            <a:solidFill>
              <a:srgbClr val="008AB3"/>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210" name="Text Placeholder 6199"/>
          <p:cNvSpPr>
            <a:spLocks noGrp="1"/>
          </p:cNvSpPr>
          <p:nvPr>
            <p:custDataLst>
              <p:tags r:id="rId37"/>
            </p:custDataLst>
          </p:nvPr>
        </p:nvSpPr>
        <p:spPr bwMode="auto">
          <a:xfrm>
            <a:off x="8523288" y="5556250"/>
            <a:ext cx="611188"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26D72062-BC84-4AD0-96AD-E7E0089ADCF1}" type="datetime'''''''''''''''''''A''v''''''g'' tr''''''ig''''g''''''e''r'''''">
              <a:rPr lang="en-US" sz="1000"/>
              <a:pPr/>
              <a:t>Avg trigger</a:t>
            </a:fld>
            <a:endParaRPr lang="en-GB" sz="1000" dirty="0">
              <a:latin typeface="Arial"/>
              <a:sym typeface="Arial"/>
            </a:endParaRPr>
          </a:p>
        </p:txBody>
      </p:sp>
      <p:sp>
        <p:nvSpPr>
          <p:cNvPr id="212" name="Text Placeholder 6197"/>
          <p:cNvSpPr>
            <a:spLocks noGrp="1"/>
          </p:cNvSpPr>
          <p:nvPr>
            <p:custDataLst>
              <p:tags r:id="rId38"/>
            </p:custDataLst>
          </p:nvPr>
        </p:nvSpPr>
        <p:spPr bwMode="auto">
          <a:xfrm>
            <a:off x="5992813" y="5556250"/>
            <a:ext cx="598488"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1DA94ABB-F377-4C2A-BD30-FCD016790DE7}" type="datetime'''''Mi''''n'' t''r''i''''g''''''''''''''''g''er'''''''''''''">
              <a:rPr lang="en-US" sz="1000"/>
              <a:pPr/>
              <a:t>Min trigger</a:t>
            </a:fld>
            <a:endParaRPr lang="en-GB" sz="1000" dirty="0">
              <a:latin typeface="Arial"/>
              <a:sym typeface="Arial"/>
            </a:endParaRPr>
          </a:p>
        </p:txBody>
      </p:sp>
      <p:sp>
        <p:nvSpPr>
          <p:cNvPr id="211" name="Text Placeholder 6198"/>
          <p:cNvSpPr>
            <a:spLocks noGrp="1"/>
          </p:cNvSpPr>
          <p:nvPr>
            <p:custDataLst>
              <p:tags r:id="rId39"/>
            </p:custDataLst>
          </p:nvPr>
        </p:nvSpPr>
        <p:spPr bwMode="auto">
          <a:xfrm>
            <a:off x="8523288" y="5353050"/>
            <a:ext cx="633413"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FC65350C-35BA-4905-B6B9-779E112EB854}" type="datetime'''''''''M''''''''''''''a''''x tr''''i''g''ge''r'''''''">
              <a:rPr lang="en-US" sz="1000"/>
              <a:pPr/>
              <a:t>Max trigger</a:t>
            </a:fld>
            <a:endParaRPr lang="en-GB" sz="1000" dirty="0">
              <a:latin typeface="Arial"/>
              <a:sym typeface="Arial"/>
            </a:endParaRPr>
          </a:p>
        </p:txBody>
      </p:sp>
      <p:sp>
        <p:nvSpPr>
          <p:cNvPr id="213" name="Text Placeholder 1"/>
          <p:cNvSpPr>
            <a:spLocks noGrp="1"/>
          </p:cNvSpPr>
          <p:nvPr>
            <p:custDataLst>
              <p:tags r:id="rId40"/>
            </p:custDataLst>
          </p:nvPr>
        </p:nvSpPr>
        <p:spPr bwMode="auto">
          <a:xfrm>
            <a:off x="5992813" y="5353050"/>
            <a:ext cx="19494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96843104-9D80-49B9-B0B8-653A4A8B9CE4}" type="datetime'Bas''e ''1''2 ''''mo''s''.'' ''t''ra''iling'' 6''0+DPD rate'">
              <a:rPr lang="en-US" sz="1000"/>
              <a:pPr/>
              <a:t>Base 12 mos. trailing 60+DPD rate</a:t>
            </a:fld>
            <a:endParaRPr lang="en-GB" sz="1000" dirty="0">
              <a:latin typeface="Arial"/>
              <a:sym typeface="Arial"/>
            </a:endParaRPr>
          </a:p>
        </p:txBody>
      </p:sp>
      <p:sp>
        <p:nvSpPr>
          <p:cNvPr id="2" name="Rectangle 1"/>
          <p:cNvSpPr/>
          <p:nvPr/>
        </p:nvSpPr>
        <p:spPr>
          <a:xfrm>
            <a:off x="3134519" y="2082204"/>
            <a:ext cx="1447007" cy="21748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r>
              <a:rPr lang="en-GB" sz="1400" b="1" dirty="0" smtClean="0">
                <a:solidFill>
                  <a:schemeClr val="accent5"/>
                </a:solidFill>
              </a:rPr>
              <a:t>Amber trigger</a:t>
            </a:r>
          </a:p>
        </p:txBody>
      </p:sp>
      <p:sp>
        <p:nvSpPr>
          <p:cNvPr id="122" name="Rectangle 121"/>
          <p:cNvSpPr/>
          <p:nvPr/>
        </p:nvSpPr>
        <p:spPr>
          <a:xfrm>
            <a:off x="8043864" y="1986507"/>
            <a:ext cx="1019175" cy="21748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r>
              <a:rPr lang="en-GB" sz="1400" b="1" dirty="0" smtClean="0">
                <a:solidFill>
                  <a:srgbClr val="FF0000"/>
                </a:solidFill>
              </a:rPr>
              <a:t>Red limit</a:t>
            </a:r>
          </a:p>
        </p:txBody>
      </p:sp>
      <p:sp>
        <p:nvSpPr>
          <p:cNvPr id="3" name="Rectangular Callout 2"/>
          <p:cNvSpPr/>
          <p:nvPr/>
        </p:nvSpPr>
        <p:spPr>
          <a:xfrm>
            <a:off x="2008520" y="3617314"/>
            <a:ext cx="1795463" cy="508963"/>
          </a:xfrm>
          <a:prstGeom prst="wedgeRectCallout">
            <a:avLst>
              <a:gd name="adj1" fmla="val -37414"/>
              <a:gd name="adj2" fmla="val -85823"/>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2009" tIns="72009" rIns="72009" bIns="72009" rtlCol="0" anchor="ctr">
            <a:noAutofit/>
          </a:bodyPr>
          <a:lstStyle/>
          <a:p>
            <a:pPr algn="ctr">
              <a:lnSpc>
                <a:spcPct val="100000"/>
              </a:lnSpc>
            </a:pPr>
            <a:r>
              <a:rPr lang="en-GB" dirty="0" smtClean="0">
                <a:solidFill>
                  <a:schemeClr val="tx1"/>
                </a:solidFill>
                <a:latin typeface="Arial"/>
                <a:sym typeface="Arial"/>
              </a:rPr>
              <a:t>Tested against Base CCAR projections (strategic forecasts not available)</a:t>
            </a:r>
          </a:p>
        </p:txBody>
      </p:sp>
      <p:sp>
        <p:nvSpPr>
          <p:cNvPr id="52" name="TextBox 51"/>
          <p:cNvSpPr txBox="1"/>
          <p:nvPr/>
        </p:nvSpPr>
        <p:spPr>
          <a:xfrm>
            <a:off x="297712" y="19889"/>
            <a:ext cx="9066856" cy="621709"/>
          </a:xfrm>
          <a:prstGeom prst="rect">
            <a:avLst/>
          </a:prstGeom>
          <a:noFill/>
        </p:spPr>
        <p:txBody>
          <a:bodyPr wrap="square" rtlCol="0">
            <a:spAutoFit/>
          </a:bodyPr>
          <a:lstStyle/>
          <a:p>
            <a:pPr lvl="0" algn="l"/>
            <a:r>
              <a:rPr lang="en-GB" altLang="zh-CN" sz="2000" b="1" kern="0" dirty="0">
                <a:solidFill>
                  <a:srgbClr val="000000"/>
                </a:solidFill>
                <a:ea typeface="SimSun" pitchFamily="2" charset="-122"/>
              </a:rPr>
              <a:t>Calculate CCAR-based Delinquency </a:t>
            </a:r>
            <a:r>
              <a:rPr lang="en-GB" altLang="zh-CN" sz="2000" b="1" kern="0" dirty="0" smtClean="0">
                <a:solidFill>
                  <a:srgbClr val="000000"/>
                </a:solidFill>
                <a:ea typeface="SimSun" pitchFamily="2" charset="-122"/>
              </a:rPr>
              <a:t>limit</a:t>
            </a:r>
            <a:endParaRPr lang="en-US" sz="2000" b="1" dirty="0" smtClean="0"/>
          </a:p>
          <a:p>
            <a:pPr algn="l"/>
            <a:r>
              <a:rPr lang="en-US" sz="2000" b="1" dirty="0" smtClean="0">
                <a:solidFill>
                  <a:srgbClr val="FF0000"/>
                </a:solidFill>
              </a:rPr>
              <a:t>Testing 60/61+DPD limits – SC Auto</a:t>
            </a:r>
            <a:endParaRPr lang="en-US" sz="2000" dirty="0">
              <a:solidFill>
                <a:srgbClr val="FF0000"/>
              </a:solidFill>
            </a:endParaRPr>
          </a:p>
        </p:txBody>
      </p:sp>
      <p:sp>
        <p:nvSpPr>
          <p:cNvPr id="53" name="AutoShape 152"/>
          <p:cNvSpPr>
            <a:spLocks noChangeArrowheads="1"/>
          </p:cNvSpPr>
          <p:nvPr/>
        </p:nvSpPr>
        <p:spPr bwMode="gray">
          <a:xfrm>
            <a:off x="7836072" y="19889"/>
            <a:ext cx="457200" cy="365760"/>
          </a:xfrm>
          <a:prstGeom prst="chevron">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accent4"/>
                </a:solidFill>
                <a:latin typeface="+mn-lt"/>
              </a:rPr>
              <a:t>2</a:t>
            </a:r>
          </a:p>
        </p:txBody>
      </p:sp>
      <p:sp>
        <p:nvSpPr>
          <p:cNvPr id="55" name="AutoShape 155"/>
          <p:cNvSpPr>
            <a:spLocks noChangeArrowheads="1"/>
          </p:cNvSpPr>
          <p:nvPr/>
        </p:nvSpPr>
        <p:spPr bwMode="gray">
          <a:xfrm>
            <a:off x="8665351" y="19889"/>
            <a:ext cx="457200" cy="365760"/>
          </a:xfrm>
          <a:prstGeom prst="chevron">
            <a:avLst>
              <a:gd name="adj" fmla="val 20574"/>
            </a:avLst>
          </a:prstGeom>
          <a:solidFill>
            <a:srgbClr val="FF0000"/>
          </a:solidFill>
          <a:ln w="9525" algn="ctr">
            <a:solidFill>
              <a:srgbClr val="FF0000"/>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bg1"/>
                </a:solidFill>
                <a:latin typeface="+mn-lt"/>
              </a:rPr>
              <a:t>4</a:t>
            </a:r>
          </a:p>
        </p:txBody>
      </p:sp>
      <p:sp>
        <p:nvSpPr>
          <p:cNvPr id="57" name="AutoShape 156"/>
          <p:cNvSpPr>
            <a:spLocks noChangeArrowheads="1"/>
          </p:cNvSpPr>
          <p:nvPr/>
        </p:nvSpPr>
        <p:spPr bwMode="gray">
          <a:xfrm>
            <a:off x="8250711" y="19889"/>
            <a:ext cx="457200" cy="365760"/>
          </a:xfrm>
          <a:prstGeom prst="chevron">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accent4"/>
                </a:solidFill>
                <a:latin typeface="+mn-lt"/>
              </a:rPr>
              <a:t>3</a:t>
            </a:r>
          </a:p>
        </p:txBody>
      </p:sp>
      <p:sp>
        <p:nvSpPr>
          <p:cNvPr id="58" name="AutoShape 157"/>
          <p:cNvSpPr>
            <a:spLocks noChangeArrowheads="1"/>
          </p:cNvSpPr>
          <p:nvPr/>
        </p:nvSpPr>
        <p:spPr bwMode="gray">
          <a:xfrm>
            <a:off x="7421433" y="19889"/>
            <a:ext cx="457200" cy="365760"/>
          </a:xfrm>
          <a:prstGeom prst="homePlate">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accent4"/>
                </a:solidFill>
                <a:latin typeface="+mn-lt"/>
              </a:rPr>
              <a:t>1</a:t>
            </a:r>
          </a:p>
        </p:txBody>
      </p:sp>
    </p:spTree>
    <p:extLst>
      <p:ext uri="{BB962C8B-B14F-4D97-AF65-F5344CB8AC3E}">
        <p14:creationId xmlns:p14="http://schemas.microsoft.com/office/powerpoint/2010/main" val="27935744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ext uri="{D42A27DB-BD31-4B8C-83A1-F6EECF244321}">
                <p14:modId xmlns:p14="http://schemas.microsoft.com/office/powerpoint/2010/main" val="887576131"/>
              </p:ext>
            </p:extLst>
          </p:nvPr>
        </p:nvGraphicFramePr>
        <p:xfrm>
          <a:off x="1668" y="1589"/>
          <a:ext cx="1667" cy="1587"/>
        </p:xfrm>
        <a:graphic>
          <a:graphicData uri="http://schemas.openxmlformats.org/presentationml/2006/ole">
            <mc:AlternateContent xmlns:mc="http://schemas.openxmlformats.org/markup-compatibility/2006">
              <mc:Choice xmlns:v="urn:schemas-microsoft-com:vml" Requires="v">
                <p:oleObj spid="_x0000_s70007"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668" y="1589"/>
                        <a:ext cx="1667" cy="1587"/>
                      </a:xfrm>
                      <a:prstGeom prst="rect">
                        <a:avLst/>
                      </a:prstGeom>
                    </p:spPr>
                  </p:pic>
                </p:oleObj>
              </mc:Fallback>
            </mc:AlternateContent>
          </a:graphicData>
        </a:graphic>
      </p:graphicFrame>
      <p:sp>
        <p:nvSpPr>
          <p:cNvPr id="8" name="TextBox 7"/>
          <p:cNvSpPr txBox="1"/>
          <p:nvPr/>
        </p:nvSpPr>
        <p:spPr>
          <a:xfrm>
            <a:off x="266744" y="248488"/>
            <a:ext cx="9336044" cy="357021"/>
          </a:xfrm>
          <a:prstGeom prst="rect">
            <a:avLst/>
          </a:prstGeom>
          <a:noFill/>
        </p:spPr>
        <p:txBody>
          <a:bodyPr wrap="square" rtlCol="0">
            <a:spAutoFit/>
          </a:bodyPr>
          <a:lstStyle/>
          <a:p>
            <a:pPr algn="l"/>
            <a:r>
              <a:rPr lang="en-US" sz="2000" b="1" dirty="0" smtClean="0"/>
              <a:t>Next steps</a:t>
            </a:r>
            <a:endParaRPr lang="en-US" sz="2000" b="1" dirty="0"/>
          </a:p>
        </p:txBody>
      </p:sp>
      <p:sp>
        <p:nvSpPr>
          <p:cNvPr id="6" name="TextBox 5"/>
          <p:cNvSpPr txBox="1"/>
          <p:nvPr/>
        </p:nvSpPr>
        <p:spPr>
          <a:xfrm>
            <a:off x="457200" y="1399925"/>
            <a:ext cx="8686800" cy="1025922"/>
          </a:xfrm>
          <a:prstGeom prst="rect">
            <a:avLst/>
          </a:prstGeom>
          <a:noFill/>
        </p:spPr>
        <p:txBody>
          <a:bodyPr wrap="square" rtlCol="0">
            <a:spAutoFit/>
          </a:bodyPr>
          <a:lstStyle/>
          <a:p>
            <a:pPr marL="342900" indent="-342900" algn="l">
              <a:lnSpc>
                <a:spcPct val="100000"/>
              </a:lnSpc>
              <a:spcAft>
                <a:spcPts val="400"/>
              </a:spcAft>
              <a:buFont typeface="Arial" panose="020B0604020202020204" pitchFamily="34" charset="0"/>
              <a:buChar char="•"/>
            </a:pPr>
            <a:r>
              <a:rPr lang="en-GB" sz="1800" dirty="0" smtClean="0"/>
              <a:t>Refine scalars and limits based on management adjustment</a:t>
            </a:r>
          </a:p>
          <a:p>
            <a:pPr marL="342900" indent="-342900" algn="l">
              <a:lnSpc>
                <a:spcPct val="100000"/>
              </a:lnSpc>
              <a:spcAft>
                <a:spcPts val="400"/>
              </a:spcAft>
              <a:buFont typeface="Arial" panose="020B0604020202020204" pitchFamily="34" charset="0"/>
              <a:buChar char="•"/>
            </a:pPr>
            <a:r>
              <a:rPr lang="en-GB" sz="1800" dirty="0" smtClean="0"/>
              <a:t>Test limits against P18/P19 as able</a:t>
            </a:r>
          </a:p>
          <a:p>
            <a:pPr marL="342900" indent="-342900" algn="l">
              <a:lnSpc>
                <a:spcPct val="100000"/>
              </a:lnSpc>
              <a:spcAft>
                <a:spcPts val="400"/>
              </a:spcAft>
              <a:buFont typeface="Arial" panose="020B0604020202020204" pitchFamily="34" charset="0"/>
              <a:buChar char="•"/>
            </a:pPr>
            <a:r>
              <a:rPr lang="en-GB" sz="1800" dirty="0" smtClean="0"/>
              <a:t>Prepare materials for Board meetings to present new limits</a:t>
            </a:r>
          </a:p>
        </p:txBody>
      </p:sp>
    </p:spTree>
    <p:extLst>
      <p:ext uri="{BB962C8B-B14F-4D97-AF65-F5344CB8AC3E}">
        <p14:creationId xmlns:p14="http://schemas.microsoft.com/office/powerpoint/2010/main" val="4822112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034146" y="2934392"/>
            <a:ext cx="6106679" cy="576293"/>
          </a:xfrm>
        </p:spPr>
        <p:txBody>
          <a:bodyPr/>
          <a:lstStyle/>
          <a:p>
            <a:r>
              <a:rPr lang="en-GB" dirty="0" smtClean="0">
                <a:solidFill>
                  <a:schemeClr val="accent3"/>
                </a:solidFill>
              </a:rPr>
              <a:t>Appendix - Auto</a:t>
            </a:r>
          </a:p>
        </p:txBody>
      </p:sp>
    </p:spTree>
    <p:extLst>
      <p:ext uri="{BB962C8B-B14F-4D97-AF65-F5344CB8AC3E}">
        <p14:creationId xmlns:p14="http://schemas.microsoft.com/office/powerpoint/2010/main" val="30251755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744" y="248488"/>
            <a:ext cx="9336044" cy="357021"/>
          </a:xfrm>
          <a:prstGeom prst="rect">
            <a:avLst/>
          </a:prstGeom>
          <a:noFill/>
        </p:spPr>
        <p:txBody>
          <a:bodyPr wrap="square" rtlCol="0">
            <a:spAutoFit/>
          </a:bodyPr>
          <a:lstStyle/>
          <a:p>
            <a:pPr algn="l"/>
            <a:r>
              <a:rPr lang="en-US" sz="2000" b="1" dirty="0" smtClean="0"/>
              <a:t>Context</a:t>
            </a:r>
            <a:endParaRPr lang="en-US" sz="2000" b="1" dirty="0"/>
          </a:p>
        </p:txBody>
      </p:sp>
      <p:sp>
        <p:nvSpPr>
          <p:cNvPr id="5" name="TextBox 4"/>
          <p:cNvSpPr txBox="1"/>
          <p:nvPr/>
        </p:nvSpPr>
        <p:spPr>
          <a:xfrm>
            <a:off x="457200" y="1252008"/>
            <a:ext cx="8775700" cy="4426853"/>
          </a:xfrm>
          <a:prstGeom prst="rect">
            <a:avLst/>
          </a:prstGeom>
          <a:noFill/>
        </p:spPr>
        <p:txBody>
          <a:bodyPr wrap="square" rtlCol="0">
            <a:spAutoFit/>
          </a:bodyPr>
          <a:lstStyle/>
          <a:p>
            <a:pPr algn="l">
              <a:lnSpc>
                <a:spcPct val="100000"/>
              </a:lnSpc>
              <a:spcBef>
                <a:spcPts val="400"/>
              </a:spcBef>
              <a:spcAft>
                <a:spcPts val="0"/>
              </a:spcAft>
            </a:pPr>
            <a:r>
              <a:rPr lang="en-GB" sz="1600" b="1" dirty="0" smtClean="0"/>
              <a:t>Risk Appetite recalibration process</a:t>
            </a:r>
          </a:p>
          <a:p>
            <a:pPr marL="342900" indent="-342900" algn="l">
              <a:lnSpc>
                <a:spcPct val="100000"/>
              </a:lnSpc>
              <a:spcBef>
                <a:spcPts val="400"/>
              </a:spcBef>
              <a:spcAft>
                <a:spcPts val="0"/>
              </a:spcAft>
              <a:buFont typeface="Arial" panose="020B0604020202020204" pitchFamily="34" charset="0"/>
              <a:buChar char="•"/>
            </a:pPr>
            <a:r>
              <a:rPr lang="en-GB" sz="1600" dirty="0" smtClean="0"/>
              <a:t>SHUSA is in the process of recalibrating the risk appetite limits for SHUSA and IHC </a:t>
            </a:r>
            <a:r>
              <a:rPr lang="en-GB" sz="1600" dirty="0"/>
              <a:t>E</a:t>
            </a:r>
            <a:r>
              <a:rPr lang="en-GB" sz="1600" dirty="0" smtClean="0"/>
              <a:t>ntities</a:t>
            </a:r>
          </a:p>
          <a:p>
            <a:pPr marL="342900" indent="-342900" algn="l">
              <a:lnSpc>
                <a:spcPct val="100000"/>
              </a:lnSpc>
              <a:spcBef>
                <a:spcPts val="400"/>
              </a:spcBef>
              <a:spcAft>
                <a:spcPts val="0"/>
              </a:spcAft>
              <a:buFont typeface="Arial" panose="020B0604020202020204" pitchFamily="34" charset="0"/>
              <a:buChar char="•"/>
            </a:pPr>
            <a:r>
              <a:rPr lang="en-GB" sz="1600" dirty="0" smtClean="0"/>
              <a:t>As part of the overall limit recalibration</a:t>
            </a:r>
            <a:r>
              <a:rPr lang="en-GB" sz="1600" dirty="0"/>
              <a:t>, the set of ‘CCAR-linked’ </a:t>
            </a:r>
            <a:r>
              <a:rPr lang="en-GB" sz="1600" dirty="0" smtClean="0"/>
              <a:t>metrics is recalibrated based on  the final 2016 CCAR output, including</a:t>
            </a:r>
          </a:p>
          <a:p>
            <a:pPr marL="685800" lvl="1" indent="-228600" algn="l">
              <a:lnSpc>
                <a:spcPct val="100000"/>
              </a:lnSpc>
              <a:spcBef>
                <a:spcPts val="400"/>
              </a:spcBef>
              <a:spcAft>
                <a:spcPts val="0"/>
              </a:spcAft>
              <a:buSzPct val="100000"/>
              <a:buFont typeface="Arial"/>
              <a:buChar char="–"/>
            </a:pPr>
            <a:r>
              <a:rPr lang="en-GB" sz="1600" dirty="0" smtClean="0"/>
              <a:t>Revising capital adequacy ratio limits based on the 2016 Capital Policy</a:t>
            </a:r>
          </a:p>
          <a:p>
            <a:pPr marL="685800" lvl="1" indent="-228600" algn="l">
              <a:lnSpc>
                <a:spcPct val="100000"/>
              </a:lnSpc>
              <a:spcBef>
                <a:spcPts val="400"/>
              </a:spcBef>
              <a:spcAft>
                <a:spcPts val="0"/>
              </a:spcAft>
              <a:buSzPct val="100000"/>
              <a:buFont typeface="Arial"/>
              <a:buChar char="–"/>
            </a:pPr>
            <a:r>
              <a:rPr lang="en-GB" sz="1600" dirty="0" smtClean="0"/>
              <a:t>Allocating the SHUSA CCAR loss budget across entities</a:t>
            </a:r>
          </a:p>
          <a:p>
            <a:pPr marL="685800" lvl="1" indent="-228600" algn="l">
              <a:lnSpc>
                <a:spcPct val="100000"/>
              </a:lnSpc>
              <a:spcBef>
                <a:spcPts val="400"/>
              </a:spcBef>
              <a:spcAft>
                <a:spcPts val="0"/>
              </a:spcAft>
              <a:buSzPct val="100000"/>
              <a:buFont typeface="Arial"/>
              <a:buChar char="–"/>
            </a:pPr>
            <a:r>
              <a:rPr lang="en-GB" sz="1600" dirty="0" smtClean="0"/>
              <a:t>Evaluating stress loss relativity to develop </a:t>
            </a:r>
            <a:r>
              <a:rPr lang="en-GB" sz="1600" dirty="0"/>
              <a:t>N</a:t>
            </a:r>
            <a:r>
              <a:rPr lang="en-GB" sz="1600" dirty="0" smtClean="0"/>
              <a:t>et Charge-Off (NCO) limit anchor points</a:t>
            </a:r>
          </a:p>
          <a:p>
            <a:pPr marL="685800" lvl="1" indent="-228600" algn="l">
              <a:lnSpc>
                <a:spcPct val="100000"/>
              </a:lnSpc>
              <a:spcBef>
                <a:spcPts val="400"/>
              </a:spcBef>
              <a:spcAft>
                <a:spcPts val="0"/>
              </a:spcAft>
              <a:buSzPct val="100000"/>
              <a:buFont typeface="Arial"/>
              <a:buChar char="–"/>
            </a:pPr>
            <a:r>
              <a:rPr lang="en-GB" sz="1600" dirty="0" smtClean="0"/>
              <a:t>Applying a delinquency scalar to convert NCO limits to 60+ Days-Past-Due (DPD) limits</a:t>
            </a:r>
          </a:p>
          <a:p>
            <a:pPr marL="342900" indent="-342900" algn="l">
              <a:lnSpc>
                <a:spcPct val="100000"/>
              </a:lnSpc>
              <a:spcBef>
                <a:spcPts val="400"/>
              </a:spcBef>
              <a:spcAft>
                <a:spcPts val="0"/>
              </a:spcAft>
              <a:buFont typeface="Arial" panose="020B0604020202020204" pitchFamily="34" charset="0"/>
              <a:buChar char="•"/>
            </a:pPr>
            <a:r>
              <a:rPr lang="en-GB" sz="1600" dirty="0" smtClean="0"/>
              <a:t>Resulting scalar and limit anchor points are then reviewed and adjusted by management to account for strategic business changes</a:t>
            </a:r>
          </a:p>
          <a:p>
            <a:pPr marL="342900" indent="-342900" algn="l">
              <a:lnSpc>
                <a:spcPct val="100000"/>
              </a:lnSpc>
              <a:spcBef>
                <a:spcPts val="400"/>
              </a:spcBef>
              <a:spcAft>
                <a:spcPts val="0"/>
              </a:spcAft>
              <a:buFont typeface="Arial" panose="020B0604020202020204" pitchFamily="34" charset="0"/>
              <a:buChar char="•"/>
            </a:pPr>
            <a:r>
              <a:rPr lang="en-GB" sz="1600" dirty="0" smtClean="0"/>
              <a:t>Revised limits will be proposed to SHUSA and SC Boards in late June for final approval </a:t>
            </a:r>
          </a:p>
          <a:p>
            <a:pPr algn="l">
              <a:lnSpc>
                <a:spcPct val="100000"/>
              </a:lnSpc>
              <a:spcBef>
                <a:spcPts val="600"/>
              </a:spcBef>
              <a:spcAft>
                <a:spcPts val="0"/>
              </a:spcAft>
            </a:pPr>
            <a:r>
              <a:rPr lang="en-GB" sz="1600" b="1" dirty="0" smtClean="0"/>
              <a:t>Agenda for the meeting</a:t>
            </a:r>
          </a:p>
          <a:p>
            <a:pPr marL="342900" indent="-342900" algn="l">
              <a:lnSpc>
                <a:spcPct val="100000"/>
              </a:lnSpc>
              <a:spcBef>
                <a:spcPts val="400"/>
              </a:spcBef>
              <a:spcAft>
                <a:spcPts val="0"/>
              </a:spcAft>
              <a:buFont typeface="Arial" panose="020B0604020202020204" pitchFamily="34" charset="0"/>
              <a:buChar char="•"/>
            </a:pPr>
            <a:r>
              <a:rPr lang="en-GB" sz="1600" dirty="0" smtClean="0"/>
              <a:t>Review proposed limits and supporting methodology</a:t>
            </a:r>
          </a:p>
          <a:p>
            <a:pPr marL="342900" indent="-342900" algn="l">
              <a:lnSpc>
                <a:spcPct val="100000"/>
              </a:lnSpc>
              <a:spcBef>
                <a:spcPts val="400"/>
              </a:spcBef>
              <a:spcAft>
                <a:spcPts val="0"/>
              </a:spcAft>
              <a:buFont typeface="Arial" panose="020B0604020202020204" pitchFamily="34" charset="0"/>
              <a:buChar char="•"/>
            </a:pPr>
            <a:r>
              <a:rPr lang="en-GB" sz="1600" dirty="0" smtClean="0"/>
              <a:t>Identify potential areas requiring management adjustment</a:t>
            </a:r>
          </a:p>
          <a:p>
            <a:pPr marL="342900" indent="-342900" algn="l">
              <a:lnSpc>
                <a:spcPct val="100000"/>
              </a:lnSpc>
              <a:spcBef>
                <a:spcPts val="400"/>
              </a:spcBef>
              <a:spcAft>
                <a:spcPts val="0"/>
              </a:spcAft>
              <a:buFont typeface="Arial" panose="020B0604020202020204" pitchFamily="34" charset="0"/>
              <a:buChar char="•"/>
            </a:pPr>
            <a:r>
              <a:rPr lang="en-GB" sz="1600" dirty="0" smtClean="0"/>
              <a:t>Balance suggested management adjustments against capital constraints</a:t>
            </a:r>
            <a:endParaRPr lang="en-GB" sz="1600" dirty="0"/>
          </a:p>
        </p:txBody>
      </p:sp>
    </p:spTree>
    <p:extLst>
      <p:ext uri="{BB962C8B-B14F-4D97-AF65-F5344CB8AC3E}">
        <p14:creationId xmlns:p14="http://schemas.microsoft.com/office/powerpoint/2010/main" val="15194342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07077082"/>
              </p:ext>
            </p:extLst>
          </p:nvPr>
        </p:nvGraphicFramePr>
        <p:xfrm>
          <a:off x="457199" y="1908947"/>
          <a:ext cx="4424362" cy="1560394"/>
        </p:xfrm>
        <a:graphic>
          <a:graphicData uri="http://schemas.openxmlformats.org/drawingml/2006/table">
            <a:tbl>
              <a:tblPr firstRow="1" bandRow="1">
                <a:tableStyleId>{5C22544A-7EE6-4342-B048-85BDC9FD1C3A}</a:tableStyleId>
              </a:tblPr>
              <a:tblGrid>
                <a:gridCol w="873601"/>
                <a:gridCol w="394529"/>
                <a:gridCol w="394529"/>
                <a:gridCol w="394529"/>
                <a:gridCol w="394529"/>
                <a:gridCol w="394529"/>
                <a:gridCol w="394529"/>
                <a:gridCol w="394529"/>
                <a:gridCol w="394529"/>
                <a:gridCol w="394529"/>
              </a:tblGrid>
              <a:tr h="0">
                <a:tc rowSpan="2">
                  <a:txBody>
                    <a:bodyPr/>
                    <a:lstStyle/>
                    <a:p>
                      <a:pPr algn="ctr"/>
                      <a:endParaRPr lang="en-US" sz="1200" b="1" baseline="0" dirty="0">
                        <a:solidFill>
                          <a:schemeClr val="bg1"/>
                        </a:solidFill>
                        <a:latin typeface="+mj-lt"/>
                        <a:cs typeface="Arial" panose="020B0604020202020204" pitchFamily="34" charset="0"/>
                      </a:endParaRPr>
                    </a:p>
                  </a:txBody>
                  <a:tcPr marL="9144" marR="18288" marT="27432" marB="27432" anchor="ctr">
                    <a:lnL w="12700" cap="flat" cmpd="sng" algn="ctr">
                      <a:no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algn="ctr"/>
                      <a:r>
                        <a:rPr lang="en-US" sz="1200" b="1" dirty="0" smtClean="0">
                          <a:solidFill>
                            <a:schemeClr val="bg1"/>
                          </a:solidFill>
                          <a:latin typeface="+mj-lt"/>
                          <a:cs typeface="Arial" panose="020B0604020202020204" pitchFamily="34" charset="0"/>
                        </a:rPr>
                        <a:t>Base</a:t>
                      </a:r>
                      <a:endParaRPr lang="en-US" sz="1200" b="1" baseline="30000" dirty="0">
                        <a:solidFill>
                          <a:schemeClr val="bg1"/>
                        </a:solidFill>
                        <a:latin typeface="+mj-lt"/>
                        <a:cs typeface="Arial" panose="020B0604020202020204" pitchFamily="34" charset="0"/>
                      </a:endParaRPr>
                    </a:p>
                  </a:txBody>
                  <a:tcPr marL="9144" marR="18288" marT="27432" marB="27432" anchor="ctr">
                    <a:lnL w="12700" cap="flat" cmpd="sng" algn="ctr">
                      <a:solidFill>
                        <a:schemeClr val="accent3"/>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hMerge="1">
                  <a:txBody>
                    <a:bodyPr/>
                    <a:lstStyle/>
                    <a:p>
                      <a:endParaRPr lang="en-GB"/>
                    </a:p>
                  </a:txBody>
                  <a:tcPr/>
                </a:tc>
                <a:tc hMerge="1">
                  <a:txBody>
                    <a:bodyPr/>
                    <a:lstStyle/>
                    <a:p>
                      <a:endParaRPr lang="en-GB"/>
                    </a:p>
                  </a:txBody>
                  <a:tcPr/>
                </a:tc>
                <a:tc gridSpan="3">
                  <a:txBody>
                    <a:bodyPr/>
                    <a:lstStyle/>
                    <a:p>
                      <a:pPr algn="ctr"/>
                      <a:r>
                        <a:rPr lang="en-US" sz="1200" b="1" dirty="0" smtClean="0">
                          <a:solidFill>
                            <a:schemeClr val="bg1"/>
                          </a:solidFill>
                          <a:latin typeface="+mj-lt"/>
                          <a:cs typeface="Arial" panose="020B0604020202020204" pitchFamily="34" charset="0"/>
                        </a:rPr>
                        <a:t>BHC Stress</a:t>
                      </a:r>
                      <a:endParaRPr lang="en-US" sz="1200" b="1" dirty="0">
                        <a:solidFill>
                          <a:schemeClr val="bg1"/>
                        </a:solidFill>
                        <a:latin typeface="+mj-lt"/>
                        <a:cs typeface="Arial" panose="020B0604020202020204" pitchFamily="34" charset="0"/>
                      </a:endParaRP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hMerge="1">
                  <a:txBody>
                    <a:bodyPr/>
                    <a:lstStyle/>
                    <a:p>
                      <a:endParaRPr lang="en-GB"/>
                    </a:p>
                  </a:txBody>
                  <a:tcPr/>
                </a:tc>
                <a:tc hMerge="1">
                  <a:txBody>
                    <a:bodyPr/>
                    <a:lstStyle/>
                    <a:p>
                      <a:endParaRPr lang="en-GB"/>
                    </a:p>
                  </a:txBody>
                  <a:tcPr/>
                </a:tc>
                <a:tc gridSpan="3">
                  <a:txBody>
                    <a:bodyPr/>
                    <a:lstStyle/>
                    <a:p>
                      <a:pPr algn="ctr"/>
                      <a:r>
                        <a:rPr lang="en-US" sz="1200" b="1" dirty="0" smtClean="0">
                          <a:solidFill>
                            <a:schemeClr val="bg1"/>
                          </a:solidFill>
                          <a:latin typeface="+mj-lt"/>
                          <a:cs typeface="Arial" panose="020B0604020202020204" pitchFamily="34" charset="0"/>
                        </a:rPr>
                        <a:t>FRB SA</a:t>
                      </a:r>
                      <a:endParaRPr lang="en-US" sz="1200" b="1" dirty="0">
                        <a:solidFill>
                          <a:schemeClr val="bg1"/>
                        </a:solidFill>
                        <a:latin typeface="+mj-lt"/>
                        <a:cs typeface="Arial" panose="020B0604020202020204" pitchFamily="34" charset="0"/>
                      </a:endParaRP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hMerge="1">
                  <a:txBody>
                    <a:bodyPr/>
                    <a:lstStyle/>
                    <a:p>
                      <a:pPr algn="ctr"/>
                      <a:endParaRPr lang="en-US" sz="1100" b="1" dirty="0">
                        <a:solidFill>
                          <a:schemeClr val="bg1"/>
                        </a:solidFill>
                        <a:latin typeface="+mj-lt"/>
                        <a:cs typeface="Arial" panose="020B0604020202020204" pitchFamily="34" charset="0"/>
                      </a:endParaRPr>
                    </a:p>
                  </a:txBody>
                  <a:tcPr marL="9144" marR="18288" marT="27432" marB="27432" anchor="ctr">
                    <a:lnL w="12700" cap="flat" cmpd="sng" algn="ctr">
                      <a:solidFill>
                        <a:schemeClr val="bg1">
                          <a:lumMod val="50000"/>
                        </a:schemeClr>
                      </a:solidFill>
                      <a:prstDash val="sysDash"/>
                      <a:round/>
                      <a:headEnd type="none" w="med" len="med"/>
                      <a:tailEnd type="none" w="med" len="med"/>
                    </a:lnL>
                    <a:lnR w="12700" cap="flat" cmpd="sng" algn="ctr">
                      <a:solidFill>
                        <a:schemeClr val="bg1">
                          <a:lumMod val="50000"/>
                        </a:schemeClr>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hMerge="1">
                  <a:txBody>
                    <a:bodyPr/>
                    <a:lstStyle/>
                    <a:p>
                      <a:endParaRPr lang="en-GB"/>
                    </a:p>
                  </a:txBody>
                  <a:tcPr/>
                </a:tc>
              </a:tr>
              <a:tr h="0">
                <a:tc vMerge="1">
                  <a:txBody>
                    <a:bodyPr/>
                    <a:lstStyle/>
                    <a:p>
                      <a:pPr algn="ctr"/>
                      <a:endParaRPr lang="en-GB" sz="1100" b="1" i="1" dirty="0">
                        <a:solidFill>
                          <a:schemeClr val="bg1">
                            <a:lumMod val="50000"/>
                          </a:schemeClr>
                        </a:solidFill>
                        <a:latin typeface="+mj-lt"/>
                      </a:endParaRP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GB" sz="1100" b="1" i="1" dirty="0" smtClean="0">
                          <a:solidFill>
                            <a:schemeClr val="bg1">
                              <a:lumMod val="50000"/>
                            </a:schemeClr>
                          </a:solidFill>
                          <a:latin typeface="+mj-lt"/>
                        </a:rPr>
                        <a:t>‘15</a:t>
                      </a:r>
                      <a:endParaRPr lang="en-GB" sz="1100" b="1" i="1" dirty="0">
                        <a:solidFill>
                          <a:schemeClr val="bg1">
                            <a:lumMod val="50000"/>
                          </a:schemeClr>
                        </a:solidFill>
                        <a:latin typeface="+mj-lt"/>
                      </a:endParaRPr>
                    </a:p>
                  </a:txBody>
                  <a:tcPr marL="9144" marR="18288" marT="27432" marB="27432" anchor="ctr">
                    <a:lnL w="12700" cap="flat" cmpd="sng" algn="ctr">
                      <a:solidFill>
                        <a:schemeClr val="accent3"/>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100" b="1" i="1" baseline="0" dirty="0" smtClean="0">
                          <a:solidFill>
                            <a:schemeClr val="bg1">
                              <a:lumMod val="50000"/>
                            </a:schemeClr>
                          </a:solidFill>
                          <a:latin typeface="+mj-lt"/>
                          <a:cs typeface="Arial" panose="020B0604020202020204" pitchFamily="34" charset="0"/>
                        </a:rPr>
                        <a:t>‘16</a:t>
                      </a: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100" b="1" i="1" baseline="0" dirty="0" smtClean="0">
                          <a:solidFill>
                            <a:schemeClr val="bg1">
                              <a:lumMod val="50000"/>
                            </a:schemeClr>
                          </a:solidFill>
                          <a:latin typeface="+mj-lt"/>
                          <a:cs typeface="Arial" panose="020B0604020202020204" pitchFamily="34" charset="0"/>
                        </a:rPr>
                        <a:t>%</a:t>
                      </a:r>
                      <a:r>
                        <a:rPr lang="el-GR" sz="1100" b="1" i="1" baseline="0" dirty="0" smtClean="0">
                          <a:solidFill>
                            <a:schemeClr val="bg1">
                              <a:lumMod val="50000"/>
                            </a:schemeClr>
                          </a:solidFill>
                          <a:latin typeface="+mj-lt"/>
                          <a:cs typeface="Arial" panose="020B0604020202020204" pitchFamily="34" charset="0"/>
                        </a:rPr>
                        <a:t>Δ</a:t>
                      </a:r>
                      <a:endParaRPr lang="en-US" sz="1100" b="1" i="1" baseline="0" dirty="0" smtClean="0">
                        <a:solidFill>
                          <a:schemeClr val="bg1">
                            <a:lumMod val="50000"/>
                          </a:schemeClr>
                        </a:solidFill>
                        <a:latin typeface="+mj-lt"/>
                        <a:cs typeface="Arial" panose="020B0604020202020204" pitchFamily="34" charset="0"/>
                      </a:endParaRP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GB" sz="1100" b="1" i="1" dirty="0" smtClean="0">
                          <a:solidFill>
                            <a:schemeClr val="bg1">
                              <a:lumMod val="50000"/>
                            </a:schemeClr>
                          </a:solidFill>
                          <a:latin typeface="+mj-lt"/>
                        </a:rPr>
                        <a:t>‘15</a:t>
                      </a:r>
                      <a:endParaRPr lang="en-GB" sz="1100" b="1" i="1" dirty="0">
                        <a:solidFill>
                          <a:schemeClr val="bg1">
                            <a:lumMod val="50000"/>
                          </a:schemeClr>
                        </a:solidFill>
                        <a:latin typeface="+mj-lt"/>
                      </a:endParaRP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100" b="1" i="1" baseline="0" dirty="0" smtClean="0">
                          <a:solidFill>
                            <a:schemeClr val="bg1">
                              <a:lumMod val="50000"/>
                            </a:schemeClr>
                          </a:solidFill>
                          <a:latin typeface="+mj-lt"/>
                          <a:cs typeface="Arial" panose="020B0604020202020204" pitchFamily="34" charset="0"/>
                        </a:rPr>
                        <a:t>‘16</a:t>
                      </a: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100" b="1" i="1" baseline="0" dirty="0" smtClean="0">
                          <a:solidFill>
                            <a:schemeClr val="bg1">
                              <a:lumMod val="50000"/>
                            </a:schemeClr>
                          </a:solidFill>
                          <a:latin typeface="+mj-lt"/>
                          <a:cs typeface="Arial" panose="020B0604020202020204" pitchFamily="34" charset="0"/>
                        </a:rPr>
                        <a:t>%</a:t>
                      </a:r>
                      <a:r>
                        <a:rPr lang="el-GR" sz="1100" b="1" i="1" baseline="0" dirty="0" smtClean="0">
                          <a:solidFill>
                            <a:schemeClr val="bg1">
                              <a:lumMod val="50000"/>
                            </a:schemeClr>
                          </a:solidFill>
                          <a:latin typeface="+mj-lt"/>
                          <a:cs typeface="Arial" panose="020B0604020202020204" pitchFamily="34" charset="0"/>
                        </a:rPr>
                        <a:t>Δ</a:t>
                      </a:r>
                      <a:endParaRPr lang="en-US" sz="1100" b="1" i="1" baseline="0" dirty="0" smtClean="0">
                        <a:solidFill>
                          <a:schemeClr val="bg1">
                            <a:lumMod val="50000"/>
                          </a:schemeClr>
                        </a:solidFill>
                        <a:latin typeface="+mj-lt"/>
                        <a:cs typeface="Arial" panose="020B0604020202020204" pitchFamily="34" charset="0"/>
                      </a:endParaRP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100" b="1" i="1" baseline="0" dirty="0" smtClean="0">
                          <a:solidFill>
                            <a:schemeClr val="bg1">
                              <a:lumMod val="50000"/>
                            </a:schemeClr>
                          </a:solidFill>
                          <a:latin typeface="+mj-lt"/>
                          <a:cs typeface="Arial" panose="020B0604020202020204" pitchFamily="34" charset="0"/>
                        </a:rPr>
                        <a:t>’15</a:t>
                      </a: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100" b="1" i="1" baseline="0" dirty="0" smtClean="0">
                          <a:solidFill>
                            <a:schemeClr val="bg1">
                              <a:lumMod val="50000"/>
                            </a:schemeClr>
                          </a:solidFill>
                          <a:latin typeface="+mj-lt"/>
                          <a:cs typeface="Arial" panose="020B0604020202020204" pitchFamily="34" charset="0"/>
                        </a:rPr>
                        <a:t>‘16</a:t>
                      </a: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100" b="1" i="1" kern="1200" baseline="0" dirty="0" smtClean="0">
                          <a:solidFill>
                            <a:schemeClr val="bg1">
                              <a:lumMod val="50000"/>
                            </a:schemeClr>
                          </a:solidFill>
                          <a:latin typeface="+mj-lt"/>
                          <a:ea typeface="+mn-ea"/>
                          <a:cs typeface="Arial" panose="020B0604020202020204" pitchFamily="34" charset="0"/>
                        </a:rPr>
                        <a:t>%</a:t>
                      </a:r>
                      <a:r>
                        <a:rPr lang="el-GR" sz="1100" b="1" i="1" kern="1200" baseline="0" dirty="0" smtClean="0">
                          <a:solidFill>
                            <a:schemeClr val="bg1">
                              <a:lumMod val="50000"/>
                            </a:schemeClr>
                          </a:solidFill>
                          <a:latin typeface="+mj-lt"/>
                          <a:ea typeface="+mn-ea"/>
                          <a:cs typeface="Arial" panose="020B0604020202020204" pitchFamily="34" charset="0"/>
                        </a:rPr>
                        <a:t>Δ</a:t>
                      </a:r>
                      <a:endParaRPr lang="en-US" sz="1100" b="1" i="1" kern="1200" baseline="0" dirty="0" smtClean="0">
                        <a:solidFill>
                          <a:schemeClr val="bg1">
                            <a:lumMod val="50000"/>
                          </a:schemeClr>
                        </a:solidFill>
                        <a:latin typeface="+mj-lt"/>
                        <a:ea typeface="+mn-ea"/>
                        <a:cs typeface="Arial" panose="020B0604020202020204" pitchFamily="34" charset="0"/>
                      </a:endParaRP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r h="550073">
                <a:tc>
                  <a:txBody>
                    <a:bodyPr/>
                    <a:lstStyle/>
                    <a:p>
                      <a:pPr algn="l" rtl="0" fontAlgn="b"/>
                      <a:r>
                        <a:rPr lang="en-US" sz="1200" b="1" i="0" u="none" strike="noStrike" dirty="0" smtClean="0">
                          <a:solidFill>
                            <a:schemeClr val="bg1"/>
                          </a:solidFill>
                          <a:effectLst/>
                          <a:latin typeface="+mj-lt"/>
                        </a:rPr>
                        <a:t>Average Balances</a:t>
                      </a:r>
                      <a:endParaRPr lang="en-US" sz="1200" b="1" i="0" u="none" strike="noStrike" dirty="0">
                        <a:solidFill>
                          <a:schemeClr val="bg1"/>
                        </a:solidFill>
                        <a:effectLst/>
                        <a:latin typeface="+mj-lt"/>
                      </a:endParaRPr>
                    </a:p>
                  </a:txBody>
                  <a:tcPr marL="9144" marR="18288" marT="0" marB="0" anchor="ctr">
                    <a:lnL w="12700" cap="flat" cmpd="sng" algn="ctr">
                      <a:solidFill>
                        <a:schemeClr val="bg1">
                          <a:lumMod val="50000"/>
                        </a:schemeClr>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a:txBody>
                    <a:bodyPr/>
                    <a:lstStyle/>
                    <a:p>
                      <a:pPr algn="ctr" rtl="0" fontAlgn="b"/>
                      <a:r>
                        <a:rPr lang="en-US" sz="1000" b="0" i="0" u="none" strike="noStrike" dirty="0" smtClean="0">
                          <a:effectLst/>
                          <a:latin typeface="+mj-lt"/>
                        </a:rPr>
                        <a:t>23.36</a:t>
                      </a:r>
                      <a:endParaRPr lang="en-US" sz="1000" b="0" i="0" u="none" strike="noStrike" dirty="0">
                        <a:effectLst/>
                        <a:latin typeface="+mj-lt"/>
                      </a:endParaRPr>
                    </a:p>
                  </a:txBody>
                  <a:tcPr marL="9144" marR="18288" marT="0" marB="0" anchor="ctr">
                    <a:lnL w="12700" cap="flat" cmpd="sng" algn="ctr">
                      <a:solidFill>
                        <a:schemeClr val="accent3"/>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b"/>
                      <a:r>
                        <a:rPr lang="en-US" sz="1000" b="1" i="0" u="none" strike="noStrike" dirty="0" smtClean="0">
                          <a:solidFill>
                            <a:srgbClr val="000000"/>
                          </a:solidFill>
                          <a:effectLst/>
                          <a:latin typeface="+mj-lt"/>
                        </a:rPr>
                        <a:t>29.13</a:t>
                      </a:r>
                      <a:endParaRPr lang="en-US" sz="1000" b="1" i="0" u="none" strike="noStrike" dirty="0">
                        <a:solidFill>
                          <a:srgbClr val="000000"/>
                        </a:solidFill>
                        <a:effectLst/>
                        <a:latin typeface="+mj-lt"/>
                      </a:endParaRPr>
                    </a:p>
                  </a:txBody>
                  <a:tcPr marL="9144" marR="18288"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b"/>
                      <a:r>
                        <a:rPr lang="en-US" sz="1000" b="1" i="1" u="none" strike="noStrike" dirty="0" smtClean="0">
                          <a:solidFill>
                            <a:srgbClr val="41A441"/>
                          </a:solidFill>
                          <a:effectLst/>
                          <a:latin typeface="+mj-lt"/>
                        </a:rPr>
                        <a:t>+25</a:t>
                      </a:r>
                      <a:r>
                        <a:rPr lang="en-US" sz="1000" b="1" i="1" u="none" strike="noStrike" dirty="0">
                          <a:solidFill>
                            <a:srgbClr val="41A441"/>
                          </a:solidFill>
                          <a:effectLst/>
                          <a:latin typeface="+mj-lt"/>
                        </a:rPr>
                        <a:t>%</a:t>
                      </a: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b"/>
                      <a:r>
                        <a:rPr lang="en-US" sz="1000" b="0" i="0" u="none" strike="noStrike" dirty="0" smtClean="0">
                          <a:solidFill>
                            <a:srgbClr val="000000"/>
                          </a:solidFill>
                          <a:effectLst/>
                          <a:latin typeface="+mj-lt"/>
                        </a:rPr>
                        <a:t>21.82</a:t>
                      </a:r>
                      <a:endParaRPr lang="en-US" sz="1000" b="0" i="0" u="none" strike="noStrike" dirty="0">
                        <a:solidFill>
                          <a:srgbClr val="000000"/>
                        </a:solidFill>
                        <a:effectLst/>
                        <a:latin typeface="+mj-lt"/>
                      </a:endParaRPr>
                    </a:p>
                  </a:txBody>
                  <a:tcPr marL="9144" marR="18288"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b"/>
                      <a:r>
                        <a:rPr lang="en-US" sz="1000" b="1" i="0" u="none" strike="noStrike" dirty="0" smtClean="0">
                          <a:solidFill>
                            <a:srgbClr val="000000"/>
                          </a:solidFill>
                          <a:effectLst/>
                          <a:latin typeface="+mj-lt"/>
                        </a:rPr>
                        <a:t>25.77</a:t>
                      </a:r>
                      <a:endParaRPr lang="en-US" sz="1000" b="1" i="0" u="none" strike="noStrike" dirty="0">
                        <a:solidFill>
                          <a:srgbClr val="000000"/>
                        </a:solidFill>
                        <a:effectLst/>
                        <a:latin typeface="+mj-lt"/>
                      </a:endParaRPr>
                    </a:p>
                  </a:txBody>
                  <a:tcPr marL="9144" marR="18288"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b"/>
                      <a:r>
                        <a:rPr lang="en-US" sz="1000" b="1" i="1" u="none" strike="noStrike" dirty="0" smtClean="0">
                          <a:solidFill>
                            <a:srgbClr val="41A441"/>
                          </a:solidFill>
                          <a:effectLst/>
                          <a:latin typeface="+mj-lt"/>
                        </a:rPr>
                        <a:t>+18</a:t>
                      </a:r>
                      <a:r>
                        <a:rPr lang="en-US" sz="1000" b="1" i="1" u="none" strike="noStrike" dirty="0">
                          <a:solidFill>
                            <a:srgbClr val="41A441"/>
                          </a:solidFill>
                          <a:effectLst/>
                          <a:latin typeface="+mj-lt"/>
                        </a:rPr>
                        <a:t>%</a:t>
                      </a: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b"/>
                      <a:r>
                        <a:rPr lang="en-US" sz="1000" b="0" i="0" u="none" strike="noStrike" dirty="0" smtClean="0">
                          <a:solidFill>
                            <a:srgbClr val="000000"/>
                          </a:solidFill>
                          <a:effectLst/>
                          <a:latin typeface="+mj-lt"/>
                        </a:rPr>
                        <a:t>18.66</a:t>
                      </a:r>
                      <a:endParaRPr lang="en-US" sz="1000" b="0" i="0" u="none" strike="noStrike" dirty="0">
                        <a:solidFill>
                          <a:srgbClr val="000000"/>
                        </a:solidFill>
                        <a:effectLst/>
                        <a:latin typeface="+mj-lt"/>
                      </a:endParaRPr>
                    </a:p>
                  </a:txBody>
                  <a:tcPr marL="9144" marR="18288" marT="0" marB="0" anchor="ctr">
                    <a:lnL w="1270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b"/>
                      <a:r>
                        <a:rPr lang="en-US" sz="1000" b="1" i="0" u="none" strike="noStrike" dirty="0" smtClean="0">
                          <a:solidFill>
                            <a:srgbClr val="000000"/>
                          </a:solidFill>
                          <a:effectLst/>
                          <a:latin typeface="+mj-lt"/>
                        </a:rPr>
                        <a:t>25.94</a:t>
                      </a:r>
                      <a:endParaRPr lang="en-US" sz="1000" b="1" i="0" u="none" strike="noStrike" dirty="0">
                        <a:solidFill>
                          <a:srgbClr val="000000"/>
                        </a:solidFill>
                        <a:effectLst/>
                        <a:latin typeface="+mj-lt"/>
                      </a:endParaRPr>
                    </a:p>
                  </a:txBody>
                  <a:tcPr marL="9144" marR="18288" marT="0" marB="0" anchor="ctr">
                    <a:lnL w="19050" cap="flat" cmpd="sng" algn="ctr">
                      <a:no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000" b="1" i="1" u="none" strike="noStrike" kern="1200" dirty="0" smtClean="0">
                          <a:solidFill>
                            <a:srgbClr val="41A441"/>
                          </a:solidFill>
                          <a:effectLst/>
                          <a:latin typeface="+mj-lt"/>
                          <a:ea typeface="+mn-ea"/>
                          <a:cs typeface="+mn-cs"/>
                        </a:rPr>
                        <a:t>+39%</a:t>
                      </a: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r h="550073">
                <a:tc>
                  <a:txBody>
                    <a:bodyPr/>
                    <a:lstStyle/>
                    <a:p>
                      <a:pPr algn="l" rtl="0" fontAlgn="b"/>
                      <a:r>
                        <a:rPr lang="en-US" sz="1200" b="1" i="0" u="none" strike="noStrike" dirty="0" smtClean="0">
                          <a:solidFill>
                            <a:schemeClr val="bg1"/>
                          </a:solidFill>
                          <a:effectLst/>
                          <a:latin typeface="+mj-lt"/>
                        </a:rPr>
                        <a:t>Cumulative Losses</a:t>
                      </a:r>
                      <a:endParaRPr lang="en-US" sz="1200" b="1" i="0" u="none" strike="noStrike" dirty="0">
                        <a:solidFill>
                          <a:schemeClr val="bg1"/>
                        </a:solidFill>
                        <a:effectLst/>
                        <a:latin typeface="+mj-lt"/>
                      </a:endParaRPr>
                    </a:p>
                  </a:txBody>
                  <a:tcPr marL="9144" marR="18288" marT="0" marB="0" anchor="ctr">
                    <a:lnL w="12700" cap="flat" cmpd="sng" algn="ctr">
                      <a:solidFill>
                        <a:schemeClr val="bg1">
                          <a:lumMod val="50000"/>
                        </a:schemeClr>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a:txBody>
                    <a:bodyPr/>
                    <a:lstStyle/>
                    <a:p>
                      <a:pPr algn="ctr" rtl="0" fontAlgn="b"/>
                      <a:r>
                        <a:rPr lang="en-US" sz="1000" b="0" i="0" u="none" strike="noStrike" dirty="0" smtClean="0">
                          <a:solidFill>
                            <a:srgbClr val="000000"/>
                          </a:solidFill>
                          <a:effectLst/>
                          <a:latin typeface="+mj-lt"/>
                        </a:rPr>
                        <a:t>4.62</a:t>
                      </a:r>
                      <a:endParaRPr lang="en-US" sz="1000" b="0" i="0" u="none" strike="noStrike" dirty="0">
                        <a:solidFill>
                          <a:srgbClr val="000000"/>
                        </a:solidFill>
                        <a:effectLst/>
                        <a:latin typeface="+mj-lt"/>
                      </a:endParaRPr>
                    </a:p>
                  </a:txBody>
                  <a:tcPr marL="9144" marR="18288" marT="0" marB="0" anchor="ctr">
                    <a:lnL w="12700" cap="flat" cmpd="sng" algn="ctr">
                      <a:solidFill>
                        <a:schemeClr val="accent3"/>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b"/>
                      <a:r>
                        <a:rPr lang="en-US" sz="1000" b="1" i="0" u="none" strike="noStrike" dirty="0" smtClean="0">
                          <a:solidFill>
                            <a:srgbClr val="000000"/>
                          </a:solidFill>
                          <a:effectLst/>
                          <a:latin typeface="+mj-lt"/>
                        </a:rPr>
                        <a:t>5.55</a:t>
                      </a:r>
                      <a:endParaRPr lang="en-US" sz="1000" b="1" i="0" u="none" strike="noStrike" dirty="0">
                        <a:solidFill>
                          <a:srgbClr val="000000"/>
                        </a:solidFill>
                        <a:effectLst/>
                        <a:latin typeface="+mj-lt"/>
                      </a:endParaRPr>
                    </a:p>
                  </a:txBody>
                  <a:tcPr marL="9144" marR="18288"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b"/>
                      <a:r>
                        <a:rPr lang="en-US" sz="1000" b="1" i="1" u="none" strike="noStrike" dirty="0" smtClean="0">
                          <a:solidFill>
                            <a:srgbClr val="41A441"/>
                          </a:solidFill>
                          <a:effectLst/>
                          <a:latin typeface="+mj-lt"/>
                        </a:rPr>
                        <a:t>+20%</a:t>
                      </a:r>
                      <a:endParaRPr lang="en-US" sz="1000" b="1" i="1" u="none" strike="noStrike" dirty="0">
                        <a:solidFill>
                          <a:srgbClr val="41A441"/>
                        </a:solidFill>
                        <a:effectLst/>
                        <a:latin typeface="+mj-lt"/>
                      </a:endParaRP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b"/>
                      <a:r>
                        <a:rPr lang="en-US" sz="1000" b="0" i="0" u="none" strike="noStrike" dirty="0" smtClean="0">
                          <a:solidFill>
                            <a:srgbClr val="000000"/>
                          </a:solidFill>
                          <a:effectLst/>
                          <a:latin typeface="+mj-lt"/>
                        </a:rPr>
                        <a:t>6.37</a:t>
                      </a:r>
                      <a:endParaRPr lang="en-US" sz="1000" b="0" i="0" u="none" strike="noStrike" dirty="0">
                        <a:solidFill>
                          <a:srgbClr val="000000"/>
                        </a:solidFill>
                        <a:effectLst/>
                        <a:latin typeface="+mj-lt"/>
                      </a:endParaRPr>
                    </a:p>
                  </a:txBody>
                  <a:tcPr marL="9144" marR="18288"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b"/>
                      <a:r>
                        <a:rPr lang="en-US" sz="1000" b="1" i="0" u="none" strike="noStrike" dirty="0" smtClean="0">
                          <a:solidFill>
                            <a:srgbClr val="000000"/>
                          </a:solidFill>
                          <a:effectLst/>
                          <a:latin typeface="+mj-lt"/>
                        </a:rPr>
                        <a:t>8.44</a:t>
                      </a:r>
                      <a:endParaRPr lang="en-US" sz="1000" b="1" i="0" u="none" strike="noStrike" dirty="0">
                        <a:solidFill>
                          <a:srgbClr val="000000"/>
                        </a:solidFill>
                        <a:effectLst/>
                        <a:latin typeface="+mj-lt"/>
                      </a:endParaRPr>
                    </a:p>
                  </a:txBody>
                  <a:tcPr marL="9144" marR="18288"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b"/>
                      <a:r>
                        <a:rPr lang="en-US" sz="1000" b="1" i="1" u="none" strike="noStrike" dirty="0" smtClean="0">
                          <a:solidFill>
                            <a:srgbClr val="41A441"/>
                          </a:solidFill>
                          <a:effectLst/>
                          <a:latin typeface="+mj-lt"/>
                        </a:rPr>
                        <a:t>+32%</a:t>
                      </a:r>
                      <a:endParaRPr lang="en-US" sz="1000" b="1" i="1" u="none" strike="noStrike" dirty="0">
                        <a:solidFill>
                          <a:srgbClr val="41A441"/>
                        </a:solidFill>
                        <a:effectLst/>
                        <a:latin typeface="+mj-lt"/>
                      </a:endParaRP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b"/>
                      <a:r>
                        <a:rPr lang="en-US" sz="1000" b="0" i="0" u="none" strike="noStrike" dirty="0" smtClean="0">
                          <a:solidFill>
                            <a:srgbClr val="000000"/>
                          </a:solidFill>
                          <a:effectLst/>
                          <a:latin typeface="+mj-lt"/>
                        </a:rPr>
                        <a:t>5.45</a:t>
                      </a:r>
                      <a:endParaRPr lang="en-US" sz="1000" b="0" i="0" u="none" strike="noStrike" dirty="0">
                        <a:solidFill>
                          <a:srgbClr val="000000"/>
                        </a:solidFill>
                        <a:effectLst/>
                        <a:latin typeface="+mj-lt"/>
                      </a:endParaRPr>
                    </a:p>
                  </a:txBody>
                  <a:tcPr marL="9144" marR="18288" marT="0" marB="0" anchor="ctr">
                    <a:lnL w="1270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b"/>
                      <a:r>
                        <a:rPr lang="en-US" sz="1000" b="1" i="0" u="none" strike="noStrike" dirty="0" smtClean="0">
                          <a:solidFill>
                            <a:srgbClr val="000000"/>
                          </a:solidFill>
                          <a:effectLst/>
                          <a:latin typeface="+mj-lt"/>
                        </a:rPr>
                        <a:t>8.17</a:t>
                      </a:r>
                      <a:endParaRPr lang="en-US" sz="1000" b="1" i="0" u="none" strike="noStrike" dirty="0">
                        <a:solidFill>
                          <a:srgbClr val="000000"/>
                        </a:solidFill>
                        <a:effectLst/>
                        <a:latin typeface="+mj-lt"/>
                      </a:endParaRPr>
                    </a:p>
                  </a:txBody>
                  <a:tcPr marL="9144" marR="18288" marT="0" marB="0" anchor="ctr">
                    <a:lnL w="19050" cap="flat" cmpd="sng" algn="ctr">
                      <a:no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000" b="1" i="1" u="none" strike="noStrike" kern="1200" dirty="0" smtClean="0">
                          <a:solidFill>
                            <a:srgbClr val="41A441"/>
                          </a:solidFill>
                          <a:effectLst/>
                          <a:latin typeface="+mj-lt"/>
                          <a:ea typeface="+mn-ea"/>
                          <a:cs typeface="+mn-cs"/>
                        </a:rPr>
                        <a:t>+50%</a:t>
                      </a: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sp>
        <p:nvSpPr>
          <p:cNvPr id="3" name="Rectangle 2"/>
          <p:cNvSpPr/>
          <p:nvPr/>
        </p:nvSpPr>
        <p:spPr>
          <a:xfrm>
            <a:off x="457200" y="1254460"/>
            <a:ext cx="5257802" cy="462947"/>
          </a:xfrm>
          <a:prstGeom prst="rect">
            <a:avLst/>
          </a:prstGeom>
        </p:spPr>
        <p:txBody>
          <a:bodyPr wrap="square">
            <a:spAutoFit/>
          </a:bodyPr>
          <a:lstStyle/>
          <a:p>
            <a:pPr algn="l"/>
            <a:r>
              <a:rPr lang="en-GB" sz="1400" b="1" dirty="0" smtClean="0">
                <a:solidFill>
                  <a:srgbClr val="FF0000"/>
                </a:solidFill>
                <a:latin typeface="Arial" panose="020B0604020202020204" pitchFamily="34" charset="0"/>
                <a:cs typeface="Arial" panose="020B0604020202020204" pitchFamily="34" charset="0"/>
              </a:rPr>
              <a:t>SC Auto - CCAR balances and losses </a:t>
            </a:r>
          </a:p>
          <a:p>
            <a:pPr algn="l"/>
            <a:r>
              <a:rPr lang="en-GB" sz="1400" dirty="0" smtClean="0">
                <a:solidFill>
                  <a:srgbClr val="FF0000"/>
                </a:solidFill>
                <a:latin typeface="Arial" panose="020B0604020202020204" pitchFamily="34" charset="0"/>
                <a:cs typeface="Arial" panose="020B0604020202020204" pitchFamily="34" charset="0"/>
              </a:rPr>
              <a:t>2015 vs 2016, $BN and % change year over year</a:t>
            </a:r>
            <a:endParaRPr lang="en-GB" sz="1400" dirty="0">
              <a:solidFill>
                <a:srgbClr val="FF0000"/>
              </a:solidFill>
              <a:latin typeface="Arial" panose="020B0604020202020204" pitchFamily="34" charset="0"/>
              <a:cs typeface="Arial" panose="020B0604020202020204" pitchFamily="34" charset="0"/>
            </a:endParaRPr>
          </a:p>
        </p:txBody>
      </p:sp>
      <p:sp>
        <p:nvSpPr>
          <p:cNvPr id="6" name="Rectangle 5"/>
          <p:cNvSpPr/>
          <p:nvPr/>
        </p:nvSpPr>
        <p:spPr>
          <a:xfrm>
            <a:off x="4986669" y="1507688"/>
            <a:ext cx="4246231" cy="4601260"/>
          </a:xfrm>
          <a:prstGeom prst="rect">
            <a:avLst/>
          </a:prstGeom>
        </p:spPr>
        <p:txBody>
          <a:bodyPr wrap="square">
            <a:spAutoFit/>
          </a:bodyPr>
          <a:lstStyle/>
          <a:p>
            <a:pPr algn="l" fontAlgn="b">
              <a:lnSpc>
                <a:spcPct val="100000"/>
              </a:lnSpc>
              <a:spcBef>
                <a:spcPts val="400"/>
              </a:spcBef>
              <a:spcAft>
                <a:spcPts val="0"/>
              </a:spcAft>
              <a:defRPr/>
            </a:pPr>
            <a:r>
              <a:rPr lang="en-US" sz="1100" b="1" dirty="0" smtClean="0"/>
              <a:t>Portfolio </a:t>
            </a:r>
            <a:r>
              <a:rPr lang="en-US" sz="1100" b="1" dirty="0"/>
              <a:t>balance</a:t>
            </a:r>
          </a:p>
          <a:p>
            <a:pPr marL="171450" indent="-171450" algn="l" fontAlgn="b">
              <a:lnSpc>
                <a:spcPct val="100000"/>
              </a:lnSpc>
              <a:spcBef>
                <a:spcPts val="400"/>
              </a:spcBef>
              <a:spcAft>
                <a:spcPts val="0"/>
              </a:spcAft>
              <a:buFont typeface="Arial" panose="020B0604020202020204" pitchFamily="34" charset="0"/>
              <a:buChar char="•"/>
              <a:defRPr/>
            </a:pPr>
            <a:r>
              <a:rPr lang="en-US" sz="1100" dirty="0" smtClean="0"/>
              <a:t>Q0 size of Auto portfolio increased </a:t>
            </a:r>
            <a:r>
              <a:rPr lang="en-US" sz="1100" b="1" i="1" dirty="0" smtClean="0">
                <a:solidFill>
                  <a:srgbClr val="41A441"/>
                </a:solidFill>
              </a:rPr>
              <a:t>(+17%)</a:t>
            </a:r>
            <a:r>
              <a:rPr lang="en-US" sz="1100" b="1" i="1" baseline="30000" dirty="0" smtClean="0">
                <a:solidFill>
                  <a:srgbClr val="41A441"/>
                </a:solidFill>
              </a:rPr>
              <a:t>1</a:t>
            </a:r>
            <a:r>
              <a:rPr lang="en-US" sz="1100" b="1" i="1" dirty="0" smtClean="0">
                <a:solidFill>
                  <a:srgbClr val="41A441"/>
                </a:solidFill>
              </a:rPr>
              <a:t> </a:t>
            </a:r>
            <a:r>
              <a:rPr lang="en-US" sz="1100" dirty="0" smtClean="0"/>
              <a:t>based on portfolio growth and new portfolio breakdown (portions </a:t>
            </a:r>
            <a:r>
              <a:rPr lang="en-US" sz="1100" dirty="0"/>
              <a:t>of SC Other previously assigned to Unsecured </a:t>
            </a:r>
            <a:r>
              <a:rPr lang="en-US" sz="1100" dirty="0" smtClean="0"/>
              <a:t>/ SBNA Retail)</a:t>
            </a:r>
          </a:p>
          <a:p>
            <a:pPr marL="171450" indent="-171450" algn="l" fontAlgn="b">
              <a:lnSpc>
                <a:spcPct val="100000"/>
              </a:lnSpc>
              <a:spcBef>
                <a:spcPts val="400"/>
              </a:spcBef>
              <a:spcAft>
                <a:spcPts val="0"/>
              </a:spcAft>
              <a:buFont typeface="Arial" panose="020B0604020202020204" pitchFamily="34" charset="0"/>
              <a:buChar char="•"/>
              <a:defRPr/>
            </a:pPr>
            <a:r>
              <a:rPr lang="en-US" sz="1100" dirty="0" smtClean="0"/>
              <a:t>Origination assumptions drive growth in Base </a:t>
            </a:r>
            <a:r>
              <a:rPr lang="en-US" sz="1100" b="1" i="1" dirty="0" smtClean="0">
                <a:solidFill>
                  <a:srgbClr val="41A441"/>
                </a:solidFill>
              </a:rPr>
              <a:t>(+25%)</a:t>
            </a:r>
            <a:endParaRPr lang="en-US" sz="1100" dirty="0"/>
          </a:p>
          <a:p>
            <a:pPr marL="171450" indent="-171450" algn="l" fontAlgn="b">
              <a:lnSpc>
                <a:spcPct val="100000"/>
              </a:lnSpc>
              <a:spcBef>
                <a:spcPts val="400"/>
              </a:spcBef>
              <a:spcAft>
                <a:spcPts val="0"/>
              </a:spcAft>
              <a:buFont typeface="Arial" panose="020B0604020202020204" pitchFamily="34" charset="0"/>
              <a:buChar char="•"/>
              <a:defRPr/>
            </a:pPr>
            <a:r>
              <a:rPr lang="en-US" sz="1100" dirty="0" smtClean="0"/>
              <a:t>Less severe demand shocks in the 2016 FRB SA vs 2015 account for the remaining difference in balance sizes </a:t>
            </a:r>
            <a:r>
              <a:rPr lang="en-US" sz="1100" b="1" i="1" dirty="0" smtClean="0">
                <a:solidFill>
                  <a:srgbClr val="41A441"/>
                </a:solidFill>
              </a:rPr>
              <a:t>(from +17% to +39%)</a:t>
            </a:r>
          </a:p>
          <a:p>
            <a:pPr algn="l" fontAlgn="b">
              <a:lnSpc>
                <a:spcPct val="100000"/>
              </a:lnSpc>
              <a:spcBef>
                <a:spcPts val="400"/>
              </a:spcBef>
              <a:spcAft>
                <a:spcPts val="0"/>
              </a:spcAft>
              <a:defRPr/>
            </a:pPr>
            <a:r>
              <a:rPr lang="en-US" sz="1100" b="1" dirty="0" smtClean="0"/>
              <a:t>Loss amounts</a:t>
            </a:r>
          </a:p>
          <a:p>
            <a:pPr marL="171450" indent="-171450" algn="l" fontAlgn="b">
              <a:lnSpc>
                <a:spcPct val="100000"/>
              </a:lnSpc>
              <a:spcBef>
                <a:spcPts val="400"/>
              </a:spcBef>
              <a:spcAft>
                <a:spcPts val="0"/>
              </a:spcAft>
              <a:buFont typeface="Arial" panose="020B0604020202020204" pitchFamily="34" charset="0"/>
              <a:buChar char="•"/>
              <a:defRPr/>
            </a:pPr>
            <a:r>
              <a:rPr lang="en-US" sz="1100" dirty="0" smtClean="0"/>
              <a:t>2016 BHC Stress </a:t>
            </a:r>
            <a:r>
              <a:rPr lang="en-US" sz="1100" b="1" i="1" dirty="0" smtClean="0">
                <a:solidFill>
                  <a:srgbClr val="41A441"/>
                </a:solidFill>
              </a:rPr>
              <a:t>(+</a:t>
            </a:r>
            <a:r>
              <a:rPr lang="en-US" sz="1100" b="1" i="1" dirty="0">
                <a:solidFill>
                  <a:srgbClr val="41A441"/>
                </a:solidFill>
              </a:rPr>
              <a:t>32%) </a:t>
            </a:r>
            <a:r>
              <a:rPr lang="en-US" sz="1100" dirty="0" smtClean="0"/>
              <a:t>includes a severe decline in the Manheim index and a </a:t>
            </a:r>
            <a:r>
              <a:rPr lang="en-US" sz="1100" dirty="0"/>
              <a:t>Chrysler recall; </a:t>
            </a:r>
            <a:r>
              <a:rPr lang="en-US" sz="1100" dirty="0" smtClean="0"/>
              <a:t>uncertainty buffers add $1BN in cumulative losses  (85bps to loss rates)</a:t>
            </a:r>
            <a:endParaRPr lang="en-US" sz="1100" b="1" i="1" dirty="0" smtClean="0">
              <a:solidFill>
                <a:srgbClr val="41A441"/>
              </a:solidFill>
            </a:endParaRPr>
          </a:p>
          <a:p>
            <a:pPr marL="171450" indent="-171450" algn="l">
              <a:lnSpc>
                <a:spcPct val="100000"/>
              </a:lnSpc>
              <a:spcBef>
                <a:spcPts val="400"/>
              </a:spcBef>
              <a:spcAft>
                <a:spcPts val="0"/>
              </a:spcAft>
              <a:buFont typeface="Arial" panose="020B0604020202020204" pitchFamily="34" charset="0"/>
              <a:buChar char="•"/>
            </a:pPr>
            <a:r>
              <a:rPr lang="en-US" sz="1100" dirty="0" smtClean="0"/>
              <a:t>An overlay is applied </a:t>
            </a:r>
            <a:r>
              <a:rPr lang="en-US" sz="1100" dirty="0"/>
              <a:t>to </a:t>
            </a:r>
            <a:r>
              <a:rPr lang="en-US" sz="1100" dirty="0" smtClean="0"/>
              <a:t>lower recoveries in line with historic rates</a:t>
            </a:r>
          </a:p>
          <a:p>
            <a:pPr marL="171450" indent="-171450" algn="l">
              <a:lnSpc>
                <a:spcPct val="100000"/>
              </a:lnSpc>
              <a:spcBef>
                <a:spcPts val="400"/>
              </a:spcBef>
              <a:spcAft>
                <a:spcPts val="0"/>
              </a:spcAft>
              <a:buFont typeface="Arial" panose="020B0604020202020204" pitchFamily="34" charset="0"/>
              <a:buChar char="•"/>
            </a:pPr>
            <a:r>
              <a:rPr lang="en-US" sz="1100" dirty="0" smtClean="0"/>
              <a:t>An overlay is applied to shift </a:t>
            </a:r>
            <a:r>
              <a:rPr lang="en-US" sz="1100" dirty="0"/>
              <a:t>Core originations to lower credit </a:t>
            </a:r>
            <a:r>
              <a:rPr lang="en-US" sz="1100" dirty="0" smtClean="0"/>
              <a:t>tiers (shift is most dramatic in BHC Stress scenario)</a:t>
            </a:r>
          </a:p>
          <a:p>
            <a:pPr algn="l" fontAlgn="b">
              <a:lnSpc>
                <a:spcPct val="100000"/>
              </a:lnSpc>
              <a:spcBef>
                <a:spcPts val="400"/>
              </a:spcBef>
              <a:spcAft>
                <a:spcPts val="0"/>
              </a:spcAft>
              <a:defRPr/>
            </a:pPr>
            <a:r>
              <a:rPr lang="en-US" sz="1100" b="1" dirty="0" smtClean="0"/>
              <a:t>Base to stress loss relationships</a:t>
            </a:r>
            <a:endParaRPr lang="en-US" sz="1100" b="1" dirty="0"/>
          </a:p>
          <a:p>
            <a:pPr marL="171450" indent="-171450" algn="l" fontAlgn="auto">
              <a:lnSpc>
                <a:spcPct val="100000"/>
              </a:lnSpc>
              <a:spcBef>
                <a:spcPts val="400"/>
              </a:spcBef>
              <a:spcAft>
                <a:spcPts val="0"/>
              </a:spcAft>
              <a:buFont typeface="Arial" panose="020B0604020202020204" pitchFamily="34" charset="0"/>
              <a:buChar char="•"/>
              <a:defRPr/>
            </a:pPr>
            <a:r>
              <a:rPr lang="en-US" sz="1100" dirty="0">
                <a:cs typeface="Arial" panose="020B0604020202020204" pitchFamily="34" charset="0"/>
              </a:rPr>
              <a:t>Increased </a:t>
            </a:r>
            <a:r>
              <a:rPr lang="en-US" sz="1100" dirty="0" smtClean="0">
                <a:cs typeface="Arial" panose="020B0604020202020204" pitchFamily="34" charset="0"/>
              </a:rPr>
              <a:t>sensitivity of the portfolio to stress </a:t>
            </a:r>
            <a:r>
              <a:rPr lang="en-US" sz="1100" b="1" i="1" dirty="0" smtClean="0">
                <a:solidFill>
                  <a:srgbClr val="41A441"/>
                </a:solidFill>
                <a:cs typeface="Arial" panose="020B0604020202020204" pitchFamily="34" charset="0"/>
              </a:rPr>
              <a:t>(+</a:t>
            </a:r>
            <a:r>
              <a:rPr lang="en-US" sz="1100" b="1" i="1" dirty="0">
                <a:solidFill>
                  <a:srgbClr val="41A441"/>
                </a:solidFill>
                <a:cs typeface="Arial" panose="020B0604020202020204" pitchFamily="34" charset="0"/>
              </a:rPr>
              <a:t>10-16%)</a:t>
            </a:r>
          </a:p>
          <a:p>
            <a:pPr marL="400050" lvl="1" indent="-171450" algn="l" fontAlgn="auto">
              <a:lnSpc>
                <a:spcPct val="100000"/>
              </a:lnSpc>
              <a:spcBef>
                <a:spcPts val="400"/>
              </a:spcBef>
              <a:spcAft>
                <a:spcPts val="0"/>
              </a:spcAft>
              <a:buFont typeface="Arial" panose="020B0604020202020204" pitchFamily="34" charset="0"/>
              <a:buChar char="−"/>
              <a:defRPr/>
            </a:pPr>
            <a:r>
              <a:rPr lang="en-US" sz="1100" dirty="0">
                <a:cs typeface="Arial" panose="020B0604020202020204" pitchFamily="34" charset="0"/>
              </a:rPr>
              <a:t>Improved </a:t>
            </a:r>
            <a:r>
              <a:rPr lang="en-US" sz="1100" dirty="0" smtClean="0">
                <a:cs typeface="Arial" panose="020B0604020202020204" pitchFamily="34" charset="0"/>
              </a:rPr>
              <a:t>models show higher </a:t>
            </a:r>
            <a:r>
              <a:rPr lang="en-US" sz="1100" dirty="0">
                <a:cs typeface="Arial" panose="020B0604020202020204" pitchFamily="34" charset="0"/>
              </a:rPr>
              <a:t>sensitivity to macro-economic </a:t>
            </a:r>
            <a:r>
              <a:rPr lang="en-US" sz="1100" dirty="0" smtClean="0">
                <a:cs typeface="Arial" panose="020B0604020202020204" pitchFamily="34" charset="0"/>
              </a:rPr>
              <a:t>variables for both gross losses and recoveries</a:t>
            </a:r>
          </a:p>
          <a:p>
            <a:pPr marL="400050" lvl="1" indent="-171450" algn="l" fontAlgn="auto">
              <a:lnSpc>
                <a:spcPct val="100000"/>
              </a:lnSpc>
              <a:spcBef>
                <a:spcPts val="400"/>
              </a:spcBef>
              <a:spcAft>
                <a:spcPts val="0"/>
              </a:spcAft>
              <a:buFont typeface="Arial" panose="020B0604020202020204" pitchFamily="34" charset="0"/>
              <a:buChar char="−"/>
              <a:defRPr/>
            </a:pPr>
            <a:r>
              <a:rPr lang="en-US" sz="1100" dirty="0" smtClean="0">
                <a:cs typeface="Arial" panose="020B0604020202020204" pitchFamily="34" charset="0"/>
              </a:rPr>
              <a:t>Focus </a:t>
            </a:r>
            <a:r>
              <a:rPr lang="en-US" sz="1100" dirty="0">
                <a:cs typeface="Arial" panose="020B0604020202020204" pitchFamily="34" charset="0"/>
              </a:rPr>
              <a:t>on SC Auto stress within BHC Stress scenario design</a:t>
            </a:r>
          </a:p>
          <a:p>
            <a:pPr marL="400050" lvl="1" indent="-171450" algn="l" fontAlgn="auto">
              <a:lnSpc>
                <a:spcPct val="100000"/>
              </a:lnSpc>
              <a:spcBef>
                <a:spcPts val="400"/>
              </a:spcBef>
              <a:spcAft>
                <a:spcPts val="0"/>
              </a:spcAft>
              <a:buFont typeface="Arial" panose="020B0604020202020204" pitchFamily="34" charset="0"/>
              <a:buChar char="−"/>
              <a:defRPr/>
            </a:pPr>
            <a:r>
              <a:rPr lang="en-US" sz="1100" dirty="0"/>
              <a:t>Portfolio mix shift in BHC Stress to sub-prime </a:t>
            </a:r>
            <a:r>
              <a:rPr lang="en-US" sz="1100" dirty="0" smtClean="0"/>
              <a:t>originations</a:t>
            </a:r>
            <a:endParaRPr lang="en-US" sz="1100" dirty="0">
              <a:cs typeface="Arial" panose="020B0604020202020204" pitchFamily="34"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1043680627"/>
              </p:ext>
            </p:extLst>
          </p:nvPr>
        </p:nvGraphicFramePr>
        <p:xfrm>
          <a:off x="445551" y="4504228"/>
          <a:ext cx="4436011" cy="1430694"/>
        </p:xfrm>
        <a:graphic>
          <a:graphicData uri="http://schemas.openxmlformats.org/drawingml/2006/table">
            <a:tbl>
              <a:tblPr firstRow="1" bandRow="1">
                <a:tableStyleId>{5C22544A-7EE6-4342-B048-85BDC9FD1C3A}</a:tableStyleId>
              </a:tblPr>
              <a:tblGrid>
                <a:gridCol w="492890"/>
                <a:gridCol w="492890"/>
                <a:gridCol w="492890"/>
                <a:gridCol w="492890"/>
                <a:gridCol w="492891"/>
                <a:gridCol w="492890"/>
                <a:gridCol w="492890"/>
                <a:gridCol w="492890"/>
                <a:gridCol w="492890"/>
              </a:tblGrid>
              <a:tr h="312312">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i="0" kern="1200" baseline="0" dirty="0" smtClean="0">
                          <a:solidFill>
                            <a:schemeClr val="bg1"/>
                          </a:solidFill>
                          <a:latin typeface="+mn-lt"/>
                          <a:ea typeface="+mn-ea"/>
                          <a:cs typeface="Arial" panose="020B0604020202020204" pitchFamily="34" charset="0"/>
                        </a:rPr>
                        <a:t>Q0 to BHC Stress</a:t>
                      </a:r>
                      <a:r>
                        <a:rPr lang="en-US" sz="1200" b="1" i="0" kern="1200" baseline="30000" dirty="0" smtClean="0">
                          <a:solidFill>
                            <a:schemeClr val="bg1"/>
                          </a:solidFill>
                          <a:latin typeface="+mn-lt"/>
                          <a:ea typeface="+mn-ea"/>
                          <a:cs typeface="Arial" panose="020B0604020202020204" pitchFamily="34" charset="0"/>
                        </a:rPr>
                        <a:t>2</a:t>
                      </a:r>
                      <a:endParaRPr lang="en-US" sz="1200" b="1" i="0" kern="1200" baseline="0" dirty="0" smtClean="0">
                        <a:solidFill>
                          <a:schemeClr val="bg1"/>
                        </a:solidFill>
                        <a:latin typeface="+mn-lt"/>
                        <a:ea typeface="+mn-ea"/>
                        <a:cs typeface="Arial" panose="020B0604020202020204" pitchFamily="34" charset="0"/>
                      </a:endParaRP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hMerge="1">
                  <a:txBody>
                    <a:bodyPr/>
                    <a:lstStyle/>
                    <a:p>
                      <a:endParaRPr lang="en-GB"/>
                    </a:p>
                  </a:txBody>
                  <a:tcPr/>
                </a:tc>
                <a:tc hMerge="1">
                  <a:txBody>
                    <a:bodyPr/>
                    <a:lstStyle/>
                    <a:p>
                      <a:endParaRPr lang="en-GB"/>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i="0" kern="1200" baseline="0" dirty="0" smtClean="0">
                          <a:solidFill>
                            <a:schemeClr val="bg1"/>
                          </a:solidFill>
                          <a:latin typeface="+mn-lt"/>
                          <a:ea typeface="+mn-ea"/>
                          <a:cs typeface="Arial" panose="020B0604020202020204" pitchFamily="34" charset="0"/>
                        </a:rPr>
                        <a:t>Base to BHC Stress</a:t>
                      </a:r>
                    </a:p>
                  </a:txBody>
                  <a:tcPr marL="9144" marR="18288" marT="27432" marB="27432" anchor="ctr">
                    <a:lnL w="12700" cap="flat" cmpd="sng" algn="ctr">
                      <a:solidFill>
                        <a:schemeClr val="bg1">
                          <a:lumMod val="50000"/>
                        </a:schemeClr>
                      </a:solidFill>
                      <a:prstDash val="sysDash"/>
                      <a:round/>
                      <a:headEnd type="none" w="med" len="med"/>
                      <a:tailEnd type="none" w="med" len="med"/>
                    </a:lnL>
                    <a:lnR w="12700" cap="flat" cmpd="sng" algn="ctr">
                      <a:solidFill>
                        <a:schemeClr val="bg1">
                          <a:lumMod val="50000"/>
                        </a:schemeClr>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hMerge="1">
                  <a:txBody>
                    <a:bodyPr/>
                    <a:lstStyle/>
                    <a:p>
                      <a:endParaRPr lang="en-GB"/>
                    </a:p>
                  </a:txBody>
                  <a:tcPr/>
                </a:tc>
                <a:tc hMerge="1">
                  <a:txBody>
                    <a:bodyPr/>
                    <a:lstStyle/>
                    <a:p>
                      <a:endParaRPr lang="en-GB"/>
                    </a:p>
                  </a:txBody>
                  <a:tcPr/>
                </a:tc>
                <a:tc hMerge="1">
                  <a:txBody>
                    <a:bodyPr/>
                    <a:lstStyle/>
                    <a:p>
                      <a:pPr algn="ctr"/>
                      <a:endParaRPr lang="en-US" sz="1200" b="1" baseline="0" dirty="0">
                        <a:solidFill>
                          <a:schemeClr val="bg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hMerge="1">
                  <a:txBody>
                    <a:bodyPr/>
                    <a:lstStyle/>
                    <a:p>
                      <a:pPr algn="ctr"/>
                      <a:endParaRPr lang="en-US" sz="1200" b="1" baseline="0" dirty="0">
                        <a:solidFill>
                          <a:schemeClr val="bg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hMerge="1">
                  <a:txBody>
                    <a:bodyPr/>
                    <a:lstStyle/>
                    <a:p>
                      <a:pPr algn="ctr"/>
                      <a:endParaRPr lang="en-US" sz="1200" b="1" baseline="0" dirty="0">
                        <a:solidFill>
                          <a:schemeClr val="bg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r>
              <a:tr h="369008">
                <a:tc gridSpan="3">
                  <a:txBody>
                    <a:bodyPr/>
                    <a:lstStyle/>
                    <a:p>
                      <a:pPr algn="ctr"/>
                      <a:r>
                        <a:rPr lang="en-US" sz="1200" b="1" dirty="0" smtClean="0">
                          <a:solidFill>
                            <a:srgbClr val="FF0000"/>
                          </a:solidFill>
                          <a:latin typeface="+mj-lt"/>
                          <a:cs typeface="Arial" panose="020B0604020202020204" pitchFamily="34" charset="0"/>
                        </a:rPr>
                        <a:t>Average </a:t>
                      </a:r>
                    </a:p>
                    <a:p>
                      <a:pPr algn="ctr"/>
                      <a:r>
                        <a:rPr lang="en-US" sz="1200" b="1" dirty="0" smtClean="0">
                          <a:solidFill>
                            <a:srgbClr val="FF0000"/>
                          </a:solidFill>
                          <a:latin typeface="+mj-lt"/>
                          <a:cs typeface="Arial" panose="020B0604020202020204" pitchFamily="34" charset="0"/>
                        </a:rPr>
                        <a:t>Balances</a:t>
                      </a: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hMerge="1">
                  <a:txBody>
                    <a:bodyPr/>
                    <a:lstStyle/>
                    <a:p>
                      <a:endParaRPr lang="en-GB"/>
                    </a:p>
                  </a:txBody>
                  <a:tcPr/>
                </a:tc>
                <a:tc hMerge="1">
                  <a:txBody>
                    <a:bodyPr/>
                    <a:lstStyle/>
                    <a:p>
                      <a:pPr algn="ctr"/>
                      <a:endParaRPr lang="en-US" sz="1100" b="1" dirty="0">
                        <a:solidFill>
                          <a:srgbClr val="FF0000"/>
                        </a:solidFill>
                        <a:latin typeface="Arial" panose="020B0604020202020204" pitchFamily="34" charset="0"/>
                        <a:cs typeface="Arial" panose="020B0604020202020204" pitchFamily="34" charset="0"/>
                      </a:endParaRPr>
                    </a:p>
                  </a:txBody>
                  <a:tcPr marL="36576" marR="36576" marT="27432" marB="27432" anchor="ctr">
                    <a:lnL w="12700" cap="flat" cmpd="sng" algn="ctr">
                      <a:solidFill>
                        <a:schemeClr val="bg1">
                          <a:lumMod val="50000"/>
                        </a:schemeClr>
                      </a:solidFill>
                      <a:prstDash val="sysDash"/>
                      <a:round/>
                      <a:headEnd type="none" w="med" len="med"/>
                      <a:tailEnd type="none" w="med" len="med"/>
                    </a:lnL>
                    <a:lnR w="12700" cap="flat" cmpd="sng" algn="ctr">
                      <a:solidFill>
                        <a:schemeClr val="bg1">
                          <a:lumMod val="50000"/>
                        </a:schemeClr>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gridSpan="3">
                  <a:txBody>
                    <a:bodyPr/>
                    <a:lstStyle/>
                    <a:p>
                      <a:pPr algn="ctr"/>
                      <a:r>
                        <a:rPr lang="en-US" sz="1200" b="1" dirty="0" smtClean="0">
                          <a:solidFill>
                            <a:srgbClr val="FF0000"/>
                          </a:solidFill>
                          <a:latin typeface="+mj-lt"/>
                          <a:cs typeface="Arial" panose="020B0604020202020204" pitchFamily="34" charset="0"/>
                        </a:rPr>
                        <a:t>Cumulative $</a:t>
                      </a:r>
                      <a:r>
                        <a:rPr lang="en-US" sz="1200" b="1" baseline="0" dirty="0" smtClean="0">
                          <a:solidFill>
                            <a:srgbClr val="FF0000"/>
                          </a:solidFill>
                          <a:latin typeface="+mj-lt"/>
                          <a:cs typeface="Arial" panose="020B0604020202020204" pitchFamily="34" charset="0"/>
                        </a:rPr>
                        <a:t> </a:t>
                      </a:r>
                    </a:p>
                    <a:p>
                      <a:pPr algn="ctr"/>
                      <a:r>
                        <a:rPr lang="en-US" sz="1200" b="1" dirty="0" smtClean="0">
                          <a:solidFill>
                            <a:srgbClr val="FF0000"/>
                          </a:solidFill>
                          <a:latin typeface="+mj-lt"/>
                          <a:cs typeface="Arial" panose="020B0604020202020204" pitchFamily="34" charset="0"/>
                        </a:rPr>
                        <a:t>Losses</a:t>
                      </a:r>
                    </a:p>
                  </a:txBody>
                  <a:tcPr marL="9144" marR="18288" marT="27432" marB="27432" anchor="ctr">
                    <a:lnL w="12700" cap="flat" cmpd="sng" algn="ctr">
                      <a:solidFill>
                        <a:schemeClr val="bg1">
                          <a:lumMod val="50000"/>
                        </a:schemeClr>
                      </a:solidFill>
                      <a:prstDash val="sysDash"/>
                      <a:round/>
                      <a:headEnd type="none" w="med" len="med"/>
                      <a:tailEnd type="none" w="med" len="med"/>
                    </a:lnL>
                    <a:lnR w="12700" cap="flat" cmpd="sng" algn="ctr">
                      <a:solidFill>
                        <a:schemeClr val="bg1">
                          <a:lumMod val="50000"/>
                        </a:schemeClr>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hMerge="1">
                  <a:txBody>
                    <a:bodyPr/>
                    <a:lstStyle/>
                    <a:p>
                      <a:endParaRPr lang="en-GB"/>
                    </a:p>
                  </a:txBody>
                  <a:tcPr/>
                </a:tc>
                <a:tc hMerge="1">
                  <a:txBody>
                    <a:bodyPr/>
                    <a:lstStyle/>
                    <a:p>
                      <a:pPr algn="ctr"/>
                      <a:endParaRPr lang="en-US" sz="1100" b="1" dirty="0">
                        <a:solidFill>
                          <a:srgbClr val="FF0000"/>
                        </a:solidFill>
                        <a:latin typeface="Arial" panose="020B0604020202020204" pitchFamily="34" charset="0"/>
                        <a:cs typeface="Arial" panose="020B0604020202020204" pitchFamily="34" charset="0"/>
                      </a:endParaRPr>
                    </a:p>
                  </a:txBody>
                  <a:tcPr marL="36576" marR="36576" marT="27432" marB="27432" anchor="ctr">
                    <a:lnL w="12700" cap="flat" cmpd="sng" algn="ctr">
                      <a:solidFill>
                        <a:schemeClr val="bg1">
                          <a:lumMod val="50000"/>
                        </a:schemeClr>
                      </a:solidFill>
                      <a:prstDash val="sysDash"/>
                      <a:round/>
                      <a:headEnd type="none" w="med" len="med"/>
                      <a:tailEnd type="none" w="med" len="med"/>
                    </a:lnL>
                    <a:lnR w="12700" cap="flat" cmpd="sng" algn="ctr">
                      <a:solidFill>
                        <a:schemeClr val="bg1">
                          <a:lumMod val="50000"/>
                        </a:schemeClr>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gridSpan="3">
                  <a:txBody>
                    <a:bodyPr/>
                    <a:lstStyle/>
                    <a:p>
                      <a:pPr algn="ctr"/>
                      <a:r>
                        <a:rPr lang="en-US" sz="1200" b="1" kern="1200" dirty="0" smtClean="0">
                          <a:solidFill>
                            <a:srgbClr val="FF0000"/>
                          </a:solidFill>
                          <a:latin typeface="+mn-lt"/>
                          <a:ea typeface="+mn-ea"/>
                          <a:cs typeface="Arial" panose="020B0604020202020204" pitchFamily="34" charset="0"/>
                        </a:rPr>
                        <a:t>Cumulative %</a:t>
                      </a:r>
                      <a:r>
                        <a:rPr lang="en-US" sz="1200" b="1" kern="1200" baseline="0" dirty="0" smtClean="0">
                          <a:solidFill>
                            <a:srgbClr val="FF0000"/>
                          </a:solidFill>
                          <a:latin typeface="+mn-lt"/>
                          <a:ea typeface="+mn-ea"/>
                          <a:cs typeface="Arial" panose="020B0604020202020204" pitchFamily="34" charset="0"/>
                        </a:rPr>
                        <a:t> </a:t>
                      </a:r>
                      <a:r>
                        <a:rPr lang="en-US" sz="1200" b="1" kern="1200" dirty="0" smtClean="0">
                          <a:solidFill>
                            <a:srgbClr val="FF0000"/>
                          </a:solidFill>
                          <a:latin typeface="+mn-lt"/>
                          <a:ea typeface="+mn-ea"/>
                          <a:cs typeface="Arial" panose="020B0604020202020204" pitchFamily="34" charset="0"/>
                        </a:rPr>
                        <a:t>Losses</a:t>
                      </a:r>
                    </a:p>
                  </a:txBody>
                  <a:tcPr marL="9144" marR="18288" marT="27432" marB="27432" anchor="ctr">
                    <a:lnL w="12700" cap="flat" cmpd="sng" algn="ctr">
                      <a:solidFill>
                        <a:schemeClr val="bg1">
                          <a:lumMod val="50000"/>
                        </a:schemeClr>
                      </a:solidFill>
                      <a:prstDash val="sysDash"/>
                      <a:round/>
                      <a:headEnd type="none" w="med" len="med"/>
                      <a:tailEnd type="none" w="med" len="med"/>
                    </a:lnL>
                    <a:lnR w="12700" cap="flat" cmpd="sng" algn="ctr">
                      <a:solidFill>
                        <a:schemeClr val="bg1">
                          <a:lumMod val="50000"/>
                        </a:schemeClr>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hMerge="1">
                  <a:txBody>
                    <a:bodyPr/>
                    <a:lstStyle/>
                    <a:p>
                      <a:endParaRPr lang="en-GB"/>
                    </a:p>
                  </a:txBody>
                  <a:tcPr>
                    <a:lnL w="12700" cap="flat" cmpd="sng" algn="ctr">
                      <a:solidFill>
                        <a:schemeClr val="bg1">
                          <a:lumMod val="50000"/>
                        </a:schemeClr>
                      </a:solidFill>
                      <a:prstDash val="sysDash"/>
                      <a:round/>
                      <a:headEnd type="none" w="med" len="med"/>
                      <a:tailEnd type="none" w="med" len="med"/>
                    </a:lnL>
                    <a:lnR w="12700" cap="flat" cmpd="sng" algn="ctr">
                      <a:solidFill>
                        <a:schemeClr val="bg1">
                          <a:lumMod val="50000"/>
                        </a:schemeClr>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hMerge="1">
                  <a:txBody>
                    <a:bodyPr/>
                    <a:lstStyle/>
                    <a:p>
                      <a:pPr algn="ctr"/>
                      <a:endParaRPr lang="en-US" sz="1100" b="1" dirty="0">
                        <a:solidFill>
                          <a:srgbClr val="FF0000"/>
                        </a:solidFill>
                        <a:latin typeface="Arial" panose="020B0604020202020204" pitchFamily="34" charset="0"/>
                        <a:cs typeface="Arial" panose="020B0604020202020204" pitchFamily="34" charset="0"/>
                      </a:endParaRPr>
                    </a:p>
                  </a:txBody>
                  <a:tcPr marL="36576" marR="36576" marT="27432" marB="27432" anchor="ctr">
                    <a:lnL w="12700" cap="flat" cmpd="sng" algn="ctr">
                      <a:solidFill>
                        <a:schemeClr val="bg1">
                          <a:lumMod val="50000"/>
                        </a:schemeClr>
                      </a:solidFill>
                      <a:prstDash val="sysDash"/>
                      <a:round/>
                      <a:headEnd type="none" w="med" len="med"/>
                      <a:tailEnd type="none" w="med" len="med"/>
                    </a:lnL>
                    <a:lnR w="12700" cap="flat" cmpd="sng" algn="ctr">
                      <a:solidFill>
                        <a:schemeClr val="bg1">
                          <a:lumMod val="50000"/>
                        </a:schemeClr>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r h="175220">
                <a:tc>
                  <a:txBody>
                    <a:bodyPr/>
                    <a:lstStyle/>
                    <a:p>
                      <a:pPr algn="ctr"/>
                      <a:r>
                        <a:rPr lang="en-GB" sz="1100" b="1" i="1" dirty="0" smtClean="0">
                          <a:solidFill>
                            <a:schemeClr val="bg1">
                              <a:lumMod val="50000"/>
                            </a:schemeClr>
                          </a:solidFill>
                          <a:latin typeface="+mj-lt"/>
                        </a:rPr>
                        <a:t>‘15</a:t>
                      </a:r>
                      <a:endParaRPr lang="en-GB" sz="1100" b="1" i="1" dirty="0">
                        <a:solidFill>
                          <a:schemeClr val="bg1">
                            <a:lumMod val="50000"/>
                          </a:schemeClr>
                        </a:solidFill>
                        <a:latin typeface="+mj-lt"/>
                      </a:endParaRP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100" b="1" i="1" baseline="0" dirty="0" smtClean="0">
                          <a:solidFill>
                            <a:schemeClr val="bg1">
                              <a:lumMod val="50000"/>
                            </a:schemeClr>
                          </a:solidFill>
                          <a:latin typeface="+mj-lt"/>
                          <a:cs typeface="Arial" panose="020B0604020202020204" pitchFamily="34" charset="0"/>
                        </a:rPr>
                        <a:t>‘16</a:t>
                      </a: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100" b="1" i="1" baseline="0" dirty="0" smtClean="0">
                          <a:solidFill>
                            <a:schemeClr val="bg1">
                              <a:lumMod val="50000"/>
                            </a:schemeClr>
                          </a:solidFill>
                          <a:latin typeface="+mj-lt"/>
                          <a:cs typeface="Arial" panose="020B0604020202020204" pitchFamily="34" charset="0"/>
                        </a:rPr>
                        <a:t>%</a:t>
                      </a:r>
                      <a:r>
                        <a:rPr lang="el-GR" sz="1100" b="1" i="1" baseline="0" dirty="0" smtClean="0">
                          <a:solidFill>
                            <a:schemeClr val="bg1">
                              <a:lumMod val="50000"/>
                            </a:schemeClr>
                          </a:solidFill>
                          <a:latin typeface="+mj-lt"/>
                          <a:cs typeface="Arial" panose="020B0604020202020204" pitchFamily="34" charset="0"/>
                        </a:rPr>
                        <a:t>Δ</a:t>
                      </a:r>
                      <a:endParaRPr lang="en-US" sz="1100" b="1" i="1" baseline="0" dirty="0" smtClean="0">
                        <a:solidFill>
                          <a:schemeClr val="bg1">
                            <a:lumMod val="50000"/>
                          </a:schemeClr>
                        </a:solidFill>
                        <a:latin typeface="+mj-lt"/>
                        <a:cs typeface="Arial" panose="020B0604020202020204" pitchFamily="34" charset="0"/>
                      </a:endParaRP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GB" sz="1100" b="1" i="1" dirty="0" smtClean="0">
                          <a:solidFill>
                            <a:schemeClr val="bg1">
                              <a:lumMod val="50000"/>
                            </a:schemeClr>
                          </a:solidFill>
                          <a:latin typeface="+mj-lt"/>
                        </a:rPr>
                        <a:t>‘15</a:t>
                      </a:r>
                      <a:endParaRPr lang="en-GB" sz="1100" b="1" i="1" dirty="0">
                        <a:solidFill>
                          <a:schemeClr val="bg1">
                            <a:lumMod val="50000"/>
                          </a:schemeClr>
                        </a:solidFill>
                        <a:latin typeface="+mj-lt"/>
                      </a:endParaRPr>
                    </a:p>
                  </a:txBody>
                  <a:tcPr marL="9144" marR="18288" marT="27432" marB="27432" anchor="ctr">
                    <a:lnL w="12700" cap="flat" cmpd="sng" algn="ctr">
                      <a:solidFill>
                        <a:schemeClr val="bg1">
                          <a:lumMod val="50000"/>
                        </a:schemeClr>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100" b="1" i="1" baseline="0" dirty="0" smtClean="0">
                          <a:solidFill>
                            <a:schemeClr val="bg1">
                              <a:lumMod val="50000"/>
                            </a:schemeClr>
                          </a:solidFill>
                          <a:latin typeface="+mj-lt"/>
                          <a:cs typeface="Arial" panose="020B0604020202020204" pitchFamily="34" charset="0"/>
                        </a:rPr>
                        <a:t>‘16</a:t>
                      </a: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100" b="1" i="1" baseline="0" dirty="0" smtClean="0">
                          <a:solidFill>
                            <a:schemeClr val="bg1">
                              <a:lumMod val="50000"/>
                            </a:schemeClr>
                          </a:solidFill>
                          <a:latin typeface="+mj-lt"/>
                          <a:cs typeface="Arial" panose="020B0604020202020204" pitchFamily="34" charset="0"/>
                        </a:rPr>
                        <a:t>%</a:t>
                      </a:r>
                      <a:r>
                        <a:rPr lang="el-GR" sz="1100" b="1" i="1" baseline="0" dirty="0" smtClean="0">
                          <a:solidFill>
                            <a:schemeClr val="bg1">
                              <a:lumMod val="50000"/>
                            </a:schemeClr>
                          </a:solidFill>
                          <a:latin typeface="+mj-lt"/>
                          <a:cs typeface="Arial" panose="020B0604020202020204" pitchFamily="34" charset="0"/>
                        </a:rPr>
                        <a:t>Δ</a:t>
                      </a:r>
                      <a:endParaRPr lang="en-US" sz="1100" b="1" i="1" baseline="0" dirty="0" smtClean="0">
                        <a:solidFill>
                          <a:schemeClr val="bg1">
                            <a:lumMod val="50000"/>
                          </a:schemeClr>
                        </a:solidFill>
                        <a:latin typeface="+mj-lt"/>
                        <a:cs typeface="Arial" panose="020B0604020202020204" pitchFamily="34" charset="0"/>
                      </a:endParaRP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GB" sz="1100" b="1" i="1" dirty="0" smtClean="0">
                          <a:solidFill>
                            <a:schemeClr val="bg1">
                              <a:lumMod val="50000"/>
                            </a:schemeClr>
                          </a:solidFill>
                          <a:latin typeface="+mj-lt"/>
                        </a:rPr>
                        <a:t>‘15</a:t>
                      </a:r>
                      <a:endParaRPr lang="en-GB" sz="1100" b="1" i="1" dirty="0">
                        <a:solidFill>
                          <a:schemeClr val="bg1">
                            <a:lumMod val="50000"/>
                          </a:schemeClr>
                        </a:solidFill>
                        <a:latin typeface="+mj-lt"/>
                      </a:endParaRPr>
                    </a:p>
                  </a:txBody>
                  <a:tcPr marL="9144" marR="18288" marT="27432" marB="27432" anchor="ctr">
                    <a:lnL w="12700" cap="flat" cmpd="sng" algn="ctr">
                      <a:solidFill>
                        <a:schemeClr val="bg1">
                          <a:lumMod val="50000"/>
                        </a:schemeClr>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100" b="1" i="1" baseline="0" dirty="0" smtClean="0">
                          <a:solidFill>
                            <a:schemeClr val="bg1">
                              <a:lumMod val="50000"/>
                            </a:schemeClr>
                          </a:solidFill>
                          <a:latin typeface="+mj-lt"/>
                          <a:cs typeface="Arial" panose="020B0604020202020204" pitchFamily="34" charset="0"/>
                        </a:rPr>
                        <a:t>‘16</a:t>
                      </a: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100" b="1" i="1" baseline="0" dirty="0" smtClean="0">
                          <a:solidFill>
                            <a:schemeClr val="bg1">
                              <a:lumMod val="50000"/>
                            </a:schemeClr>
                          </a:solidFill>
                          <a:latin typeface="+mj-lt"/>
                          <a:cs typeface="Arial" panose="020B0604020202020204" pitchFamily="34" charset="0"/>
                        </a:rPr>
                        <a:t>%</a:t>
                      </a:r>
                      <a:r>
                        <a:rPr lang="el-GR" sz="1100" b="1" i="1" baseline="0" dirty="0" smtClean="0">
                          <a:solidFill>
                            <a:schemeClr val="bg1">
                              <a:lumMod val="50000"/>
                            </a:schemeClr>
                          </a:solidFill>
                          <a:latin typeface="+mj-lt"/>
                          <a:cs typeface="Arial" panose="020B0604020202020204" pitchFamily="34" charset="0"/>
                        </a:rPr>
                        <a:t>Δ</a:t>
                      </a:r>
                      <a:endParaRPr lang="en-US" sz="1100" b="1" i="1" baseline="0" dirty="0" smtClean="0">
                        <a:solidFill>
                          <a:schemeClr val="bg1">
                            <a:lumMod val="50000"/>
                          </a:schemeClr>
                        </a:solidFill>
                        <a:latin typeface="+mj-lt"/>
                        <a:cs typeface="Arial" panose="020B0604020202020204" pitchFamily="34" charset="0"/>
                      </a:endParaRP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r h="47525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0" i="0" u="none" strike="noStrike" dirty="0" smtClean="0">
                          <a:solidFill>
                            <a:schemeClr val="tx1"/>
                          </a:solidFill>
                          <a:effectLst/>
                          <a:latin typeface="+mj-lt"/>
                        </a:rPr>
                        <a:t>0.94 </a:t>
                      </a:r>
                      <a:endParaRPr lang="el-GR" sz="1100" b="0" i="0" kern="1200" baseline="0" dirty="0" smtClean="0">
                        <a:solidFill>
                          <a:schemeClr val="tx1"/>
                        </a:solidFill>
                        <a:latin typeface="+mj-lt"/>
                        <a:ea typeface="+mn-ea"/>
                        <a:cs typeface="Arial" panose="020B0604020202020204" pitchFamily="34" charset="0"/>
                      </a:endParaRP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100" b="1" i="0" u="none" strike="noStrike" dirty="0" smtClean="0">
                          <a:solidFill>
                            <a:schemeClr val="tx1"/>
                          </a:solidFill>
                          <a:effectLst/>
                          <a:latin typeface="+mj-lt"/>
                        </a:rPr>
                        <a:t>0.92</a:t>
                      </a:r>
                    </a:p>
                  </a:txBody>
                  <a:tcPr marL="9144" marR="18288"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050" b="1" i="1" u="none" strike="noStrike" kern="1200" dirty="0" smtClean="0">
                          <a:solidFill>
                            <a:schemeClr val="accent5"/>
                          </a:solidFill>
                          <a:effectLst/>
                          <a:latin typeface="+mn-lt"/>
                          <a:ea typeface="+mn-ea"/>
                          <a:cs typeface="+mn-cs"/>
                        </a:rPr>
                        <a:t>-2%</a:t>
                      </a: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100" b="0" i="0" baseline="0" dirty="0" smtClean="0">
                          <a:solidFill>
                            <a:schemeClr val="tx1"/>
                          </a:solidFill>
                          <a:latin typeface="+mj-lt"/>
                          <a:cs typeface="Arial" panose="020B0604020202020204" pitchFamily="34" charset="0"/>
                        </a:rPr>
                        <a:t>1.38</a:t>
                      </a:r>
                      <a:endParaRPr lang="en-US" sz="1100" b="0" i="0" baseline="0" dirty="0">
                        <a:solidFill>
                          <a:schemeClr val="tx1"/>
                        </a:solidFill>
                        <a:latin typeface="+mj-lt"/>
                        <a:cs typeface="Arial" panose="020B0604020202020204" pitchFamily="34" charset="0"/>
                      </a:endParaRPr>
                    </a:p>
                  </a:txBody>
                  <a:tcPr marL="9144" marR="18288" marT="27432" marB="27432" anchor="ctr">
                    <a:lnL w="12700" cap="flat" cmpd="sng" algn="ctr">
                      <a:solidFill>
                        <a:schemeClr val="bg1">
                          <a:lumMod val="50000"/>
                        </a:schemeClr>
                      </a:solidFill>
                      <a:prstDash val="sysDash"/>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GB" sz="1100" b="1" i="0" dirty="0" smtClean="0">
                          <a:solidFill>
                            <a:schemeClr val="tx1"/>
                          </a:solidFill>
                          <a:latin typeface="+mj-lt"/>
                        </a:rPr>
                        <a:t>1.52</a:t>
                      </a:r>
                      <a:endParaRPr lang="en-GB" sz="1100" b="1" i="0" dirty="0">
                        <a:solidFill>
                          <a:schemeClr val="tx1"/>
                        </a:solidFill>
                        <a:latin typeface="+mj-lt"/>
                      </a:endParaRPr>
                    </a:p>
                  </a:txBody>
                  <a:tcPr marL="9144" marR="18288"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b"/>
                      <a:r>
                        <a:rPr lang="en-US" sz="1050" b="1" i="1" u="none" strike="noStrike" dirty="0" smtClean="0">
                          <a:solidFill>
                            <a:srgbClr val="41A441"/>
                          </a:solidFill>
                          <a:effectLst/>
                          <a:latin typeface="+mj-lt"/>
                        </a:rPr>
                        <a:t>+10%</a:t>
                      </a:r>
                      <a:endParaRPr lang="en-US" sz="1050" b="1" i="1" u="none" strike="noStrike" dirty="0">
                        <a:solidFill>
                          <a:srgbClr val="41A441"/>
                        </a:solidFill>
                        <a:effectLst/>
                        <a:latin typeface="+mj-lt"/>
                      </a:endParaRP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b"/>
                      <a:r>
                        <a:rPr lang="en-US" sz="1100" b="0" i="0" u="none" strike="noStrike" dirty="0" smtClean="0">
                          <a:solidFill>
                            <a:srgbClr val="000000"/>
                          </a:solidFill>
                          <a:effectLst/>
                          <a:latin typeface="+mj-lt"/>
                        </a:rPr>
                        <a:t>1.48</a:t>
                      </a:r>
                      <a:endParaRPr lang="en-US" sz="1100" b="0" i="0" u="none" strike="noStrike" dirty="0">
                        <a:solidFill>
                          <a:srgbClr val="000000"/>
                        </a:solidFill>
                        <a:effectLst/>
                        <a:latin typeface="+mj-lt"/>
                      </a:endParaRPr>
                    </a:p>
                  </a:txBody>
                  <a:tcPr marL="9144" marR="18288" marT="0" marB="0" anchor="ctr">
                    <a:lnL w="12700" cap="flat" cmpd="sng" algn="ctr">
                      <a:solidFill>
                        <a:schemeClr val="bg1">
                          <a:lumMod val="50000"/>
                        </a:schemeClr>
                      </a:solidFill>
                      <a:prstDash val="sysDash"/>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b"/>
                      <a:r>
                        <a:rPr lang="en-US" sz="1100" b="1" i="0" u="none" strike="noStrike" dirty="0" smtClean="0">
                          <a:solidFill>
                            <a:srgbClr val="000000"/>
                          </a:solidFill>
                          <a:effectLst/>
                          <a:latin typeface="+mj-lt"/>
                        </a:rPr>
                        <a:t>1.72</a:t>
                      </a:r>
                      <a:endParaRPr lang="en-US" sz="1100" b="1" i="0" u="none" strike="noStrike" dirty="0">
                        <a:solidFill>
                          <a:srgbClr val="000000"/>
                        </a:solidFill>
                        <a:effectLst/>
                        <a:latin typeface="+mj-lt"/>
                      </a:endParaRP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050" b="1" i="1" u="none" strike="noStrike" kern="1200" dirty="0" smtClean="0">
                          <a:solidFill>
                            <a:srgbClr val="41A441"/>
                          </a:solidFill>
                          <a:effectLst/>
                          <a:latin typeface="+mn-lt"/>
                          <a:ea typeface="+mn-ea"/>
                          <a:cs typeface="+mn-cs"/>
                        </a:rPr>
                        <a:t>+16%</a:t>
                      </a: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sp>
        <p:nvSpPr>
          <p:cNvPr id="12" name="Rectangle 11"/>
          <p:cNvSpPr/>
          <p:nvPr/>
        </p:nvSpPr>
        <p:spPr>
          <a:xfrm>
            <a:off x="457200" y="3970765"/>
            <a:ext cx="3517899" cy="462947"/>
          </a:xfrm>
          <a:prstGeom prst="rect">
            <a:avLst/>
          </a:prstGeom>
        </p:spPr>
        <p:txBody>
          <a:bodyPr wrap="square">
            <a:spAutoFit/>
          </a:bodyPr>
          <a:lstStyle/>
          <a:p>
            <a:pPr algn="l"/>
            <a:r>
              <a:rPr lang="en-GB" sz="1400" b="1" dirty="0" smtClean="0">
                <a:solidFill>
                  <a:srgbClr val="FF0000"/>
                </a:solidFill>
                <a:latin typeface="Arial" panose="020B0604020202020204" pitchFamily="34" charset="0"/>
                <a:cs typeface="Arial" panose="020B0604020202020204" pitchFamily="34" charset="0"/>
              </a:rPr>
              <a:t>SC Auto - CCAR stress relativity</a:t>
            </a:r>
          </a:p>
          <a:p>
            <a:pPr algn="l"/>
            <a:r>
              <a:rPr lang="en-GB" sz="1400" dirty="0" smtClean="0">
                <a:solidFill>
                  <a:srgbClr val="FF0000"/>
                </a:solidFill>
                <a:latin typeface="Arial" panose="020B0604020202020204" pitchFamily="34" charset="0"/>
                <a:cs typeface="Arial" panose="020B0604020202020204" pitchFamily="34" charset="0"/>
              </a:rPr>
              <a:t>2015 vs 2016, % change year over year</a:t>
            </a:r>
            <a:endParaRPr lang="en-GB" sz="1400" dirty="0">
              <a:solidFill>
                <a:srgbClr val="FF0000"/>
              </a:solidFill>
              <a:latin typeface="Arial" panose="020B0604020202020204" pitchFamily="34" charset="0"/>
              <a:cs typeface="Arial" panose="020B0604020202020204" pitchFamily="34" charset="0"/>
            </a:endParaRPr>
          </a:p>
        </p:txBody>
      </p:sp>
      <p:sp>
        <p:nvSpPr>
          <p:cNvPr id="17" name="TextBox 16"/>
          <p:cNvSpPr txBox="1"/>
          <p:nvPr/>
        </p:nvSpPr>
        <p:spPr>
          <a:xfrm>
            <a:off x="305483" y="19889"/>
            <a:ext cx="8928633" cy="621709"/>
          </a:xfrm>
          <a:prstGeom prst="rect">
            <a:avLst/>
          </a:prstGeom>
          <a:noFill/>
        </p:spPr>
        <p:txBody>
          <a:bodyPr wrap="square" rtlCol="0">
            <a:spAutoFit/>
          </a:bodyPr>
          <a:lstStyle/>
          <a:p>
            <a:pPr algn="l"/>
            <a:r>
              <a:rPr lang="en-US" sz="2000" b="1" dirty="0"/>
              <a:t>Calculate CCAR-based loss </a:t>
            </a:r>
            <a:r>
              <a:rPr lang="en-US" sz="2000" b="1" dirty="0" smtClean="0"/>
              <a:t>limit</a:t>
            </a:r>
          </a:p>
          <a:p>
            <a:pPr algn="l"/>
            <a:r>
              <a:rPr lang="en-US" sz="2000" b="1" dirty="0" smtClean="0">
                <a:solidFill>
                  <a:srgbClr val="FF0000"/>
                </a:solidFill>
              </a:rPr>
              <a:t>Credit losses – SC Auto</a:t>
            </a:r>
            <a:endParaRPr lang="en-US" sz="2000" b="1" dirty="0">
              <a:solidFill>
                <a:srgbClr val="FF0000"/>
              </a:solidFill>
            </a:endParaRPr>
          </a:p>
        </p:txBody>
      </p:sp>
      <p:sp>
        <p:nvSpPr>
          <p:cNvPr id="15" name="Rectangle 14"/>
          <p:cNvSpPr/>
          <p:nvPr/>
        </p:nvSpPr>
        <p:spPr>
          <a:xfrm>
            <a:off x="4896425" y="1254460"/>
            <a:ext cx="4094429" cy="280122"/>
          </a:xfrm>
          <a:prstGeom prst="rect">
            <a:avLst/>
          </a:prstGeom>
        </p:spPr>
        <p:txBody>
          <a:bodyPr wrap="square">
            <a:spAutoFit/>
          </a:bodyPr>
          <a:lstStyle/>
          <a:p>
            <a:pPr algn="l"/>
            <a:r>
              <a:rPr lang="en-GB" sz="1400" b="1" dirty="0" smtClean="0">
                <a:solidFill>
                  <a:srgbClr val="FF0000"/>
                </a:solidFill>
                <a:latin typeface="Arial" panose="020B0604020202020204" pitchFamily="34" charset="0"/>
                <a:cs typeface="Arial" panose="020B0604020202020204" pitchFamily="34" charset="0"/>
              </a:rPr>
              <a:t>Comments</a:t>
            </a:r>
            <a:endParaRPr lang="en-GB" sz="1400" dirty="0">
              <a:solidFill>
                <a:srgbClr val="FF0000"/>
              </a:solidFill>
              <a:latin typeface="Arial" panose="020B0604020202020204" pitchFamily="34" charset="0"/>
              <a:cs typeface="Arial" panose="020B0604020202020204" pitchFamily="34" charset="0"/>
            </a:endParaRPr>
          </a:p>
        </p:txBody>
      </p:sp>
      <p:sp>
        <p:nvSpPr>
          <p:cNvPr id="16" name="TextBox 15"/>
          <p:cNvSpPr txBox="1"/>
          <p:nvPr/>
        </p:nvSpPr>
        <p:spPr>
          <a:xfrm>
            <a:off x="457200" y="6442075"/>
            <a:ext cx="2555187" cy="369332"/>
          </a:xfrm>
          <a:prstGeom prst="rect">
            <a:avLst/>
          </a:prstGeom>
          <a:noFill/>
        </p:spPr>
        <p:txBody>
          <a:bodyPr wrap="none" lIns="0" tIns="0" rIns="0" bIns="0" rtlCol="0">
            <a:spAutoFit/>
          </a:bodyPr>
          <a:lstStyle/>
          <a:p>
            <a:pPr marL="228600" indent="-228600" algn="l">
              <a:lnSpc>
                <a:spcPct val="100000"/>
              </a:lnSpc>
              <a:buAutoNum type="arabicPeriod"/>
            </a:pPr>
            <a:r>
              <a:rPr lang="en-GB" sz="800" dirty="0" smtClean="0"/>
              <a:t>See actuals comparison of Sept ’14 vs Dec ’15</a:t>
            </a:r>
          </a:p>
          <a:p>
            <a:pPr marL="228600" indent="-228600" algn="l">
              <a:lnSpc>
                <a:spcPct val="100000"/>
              </a:lnSpc>
              <a:buAutoNum type="arabicPeriod"/>
            </a:pPr>
            <a:r>
              <a:rPr lang="en-GB" sz="800" dirty="0"/>
              <a:t>2015 figure based on PQ1 to BHC Stress relativity </a:t>
            </a:r>
          </a:p>
          <a:p>
            <a:pPr algn="l">
              <a:lnSpc>
                <a:spcPct val="100000"/>
              </a:lnSpc>
            </a:pPr>
            <a:r>
              <a:rPr lang="en-GB" sz="800" dirty="0" smtClean="0"/>
              <a:t>Source: 2015 and 2016 CCAR output</a:t>
            </a:r>
          </a:p>
        </p:txBody>
      </p:sp>
    </p:spTree>
    <p:extLst>
      <p:ext uri="{BB962C8B-B14F-4D97-AF65-F5344CB8AC3E}">
        <p14:creationId xmlns:p14="http://schemas.microsoft.com/office/powerpoint/2010/main" val="37491052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 name="Object 39" hidden="1"/>
          <p:cNvGraphicFramePr>
            <a:graphicFrameLocks noChangeAspect="1"/>
          </p:cNvGraphicFramePr>
          <p:nvPr>
            <p:custDataLst>
              <p:tags r:id="rId2"/>
            </p:custDataLst>
            <p:extLst>
              <p:ext uri="{D42A27DB-BD31-4B8C-83A1-F6EECF244321}">
                <p14:modId xmlns:p14="http://schemas.microsoft.com/office/powerpoint/2010/main" val="411164300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97700" name="think-cell Slide" r:id="rId27" imgW="270" imgH="270" progId="TCLayout.ActiveDocument.1">
                  <p:embed/>
                </p:oleObj>
              </mc:Choice>
              <mc:Fallback>
                <p:oleObj name="think-cell Slide" r:id="rId27" imgW="270" imgH="270" progId="TCLayout.ActiveDocument.1">
                  <p:embed/>
                  <p:pic>
                    <p:nvPicPr>
                      <p:cNvPr id="0" name=""/>
                      <p:cNvPicPr/>
                      <p:nvPr/>
                    </p:nvPicPr>
                    <p:blipFill>
                      <a:blip r:embed="rId28"/>
                      <a:stretch>
                        <a:fillRect/>
                      </a:stretch>
                    </p:blipFill>
                    <p:spPr>
                      <a:xfrm>
                        <a:off x="1588" y="1588"/>
                        <a:ext cx="1587" cy="1587"/>
                      </a:xfrm>
                      <a:prstGeom prst="rect">
                        <a:avLst/>
                      </a:prstGeom>
                    </p:spPr>
                  </p:pic>
                </p:oleObj>
              </mc:Fallback>
            </mc:AlternateContent>
          </a:graphicData>
        </a:graphic>
      </p:graphicFrame>
      <p:sp>
        <p:nvSpPr>
          <p:cNvPr id="2" name="Rectangle 1" hidden="1"/>
          <p:cNvSpPr/>
          <p:nvPr>
            <p:custDataLst>
              <p:tags r:id="rId3"/>
            </p:custDataLst>
          </p:nvPr>
        </p:nvSpPr>
        <p:spPr bwMode="auto">
          <a:xfrm>
            <a:off x="0" y="0"/>
            <a:ext cx="158750" cy="158750"/>
          </a:xfrm>
          <a:prstGeom prst="rect">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nSpc>
                <a:spcPct val="100000"/>
              </a:lnSpc>
            </a:pPr>
            <a:endParaRPr lang="en-GB" dirty="0" smtClean="0">
              <a:solidFill>
                <a:schemeClr val="tx1"/>
              </a:solidFill>
              <a:latin typeface="Arial"/>
              <a:sym typeface="Arial"/>
            </a:endParaRPr>
          </a:p>
        </p:txBody>
      </p:sp>
      <p:sp>
        <p:nvSpPr>
          <p:cNvPr id="43" name="TextBox 42"/>
          <p:cNvSpPr txBox="1"/>
          <p:nvPr/>
        </p:nvSpPr>
        <p:spPr>
          <a:xfrm>
            <a:off x="305483" y="19889"/>
            <a:ext cx="8928633" cy="621709"/>
          </a:xfrm>
          <a:prstGeom prst="rect">
            <a:avLst/>
          </a:prstGeom>
          <a:noFill/>
        </p:spPr>
        <p:txBody>
          <a:bodyPr wrap="square" rtlCol="0">
            <a:spAutoFit/>
          </a:bodyPr>
          <a:lstStyle/>
          <a:p>
            <a:pPr algn="l"/>
            <a:r>
              <a:rPr lang="en-US" sz="2000" b="1" dirty="0"/>
              <a:t>SC </a:t>
            </a:r>
            <a:r>
              <a:rPr lang="en-US" sz="2000" b="1" dirty="0" smtClean="0"/>
              <a:t>Auto</a:t>
            </a:r>
          </a:p>
          <a:p>
            <a:pPr algn="l"/>
            <a:r>
              <a:rPr lang="en-US" sz="2000" b="1" dirty="0" smtClean="0">
                <a:solidFill>
                  <a:srgbClr val="FF0000"/>
                </a:solidFill>
              </a:rPr>
              <a:t>Historical loss data</a:t>
            </a:r>
            <a:endParaRPr lang="en-US" sz="2000" b="1" dirty="0">
              <a:solidFill>
                <a:srgbClr val="FF0000"/>
              </a:solidFill>
            </a:endParaRPr>
          </a:p>
        </p:txBody>
      </p:sp>
      <p:sp>
        <p:nvSpPr>
          <p:cNvPr id="88" name="Text Placeholder 10"/>
          <p:cNvSpPr txBox="1">
            <a:spLocks/>
          </p:cNvSpPr>
          <p:nvPr/>
        </p:nvSpPr>
        <p:spPr>
          <a:xfrm>
            <a:off x="5138470" y="1654175"/>
            <a:ext cx="3944938" cy="336550"/>
          </a:xfrm>
          <a:prstGeom prst="rect">
            <a:avLst/>
          </a:prstGeom>
        </p:spPr>
        <p:txBody>
          <a:bodyPr lIns="0" tIns="0" rIns="0" bIns="0"/>
          <a:lstStyle>
            <a:lvl1pPr marL="0" indent="0" algn="l" rtl="0" eaLnBrk="1" fontAlgn="base" hangingPunct="1">
              <a:lnSpc>
                <a:spcPct val="100000"/>
              </a:lnSpc>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0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000">
                <a:solidFill>
                  <a:schemeClr val="accent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US" sz="1400" b="1" i="0" u="none" strike="noStrike" kern="0" cap="none" spc="0" normalizeH="0" baseline="0" noProof="0" dirty="0" smtClean="0">
                <a:ln>
                  <a:noFill/>
                </a:ln>
                <a:solidFill>
                  <a:srgbClr val="FF0000"/>
                </a:solidFill>
                <a:effectLst/>
                <a:uLnTx/>
                <a:uFillTx/>
                <a:latin typeface="Arial Bold"/>
                <a:ea typeface="ＭＳ Ｐゴシック"/>
              </a:rPr>
              <a:t>Scalar derived from historical loss rates</a:t>
            </a:r>
          </a:p>
          <a:p>
            <a:pPr marL="0" marR="0" lvl="0" indent="0" algn="l" defTabSz="914400" rtl="0" eaLnBrk="1" fontAlgn="base" latinLnBrk="0" hangingPunct="1">
              <a:lnSpc>
                <a:spcPct val="100000"/>
              </a:lnSpc>
              <a:spcBef>
                <a:spcPts val="0"/>
              </a:spcBef>
              <a:spcAft>
                <a:spcPct val="0"/>
              </a:spcAft>
              <a:buClrTx/>
              <a:buSzTx/>
              <a:buFontTx/>
              <a:buNone/>
              <a:tabLst/>
              <a:defRPr/>
            </a:pPr>
            <a:endParaRPr kumimoji="0" lang="en-GB" sz="1400" b="1" i="0" u="none" strike="noStrike" kern="0" cap="none" spc="0" normalizeH="0" baseline="0" noProof="0" dirty="0">
              <a:ln>
                <a:noFill/>
              </a:ln>
              <a:solidFill>
                <a:srgbClr val="FF0000"/>
              </a:solidFill>
              <a:effectLst/>
              <a:uLnTx/>
              <a:uFillTx/>
              <a:latin typeface="Arial Bold"/>
              <a:ea typeface="ＭＳ Ｐゴシック"/>
            </a:endParaRPr>
          </a:p>
        </p:txBody>
      </p:sp>
      <p:graphicFrame>
        <p:nvGraphicFramePr>
          <p:cNvPr id="94" name="Content Placeholder 12"/>
          <p:cNvGraphicFramePr>
            <a:graphicFrameLocks/>
          </p:cNvGraphicFramePr>
          <p:nvPr>
            <p:extLst>
              <p:ext uri="{D42A27DB-BD31-4B8C-83A1-F6EECF244321}">
                <p14:modId xmlns:p14="http://schemas.microsoft.com/office/powerpoint/2010/main" val="4170456328"/>
              </p:ext>
            </p:extLst>
          </p:nvPr>
        </p:nvGraphicFramePr>
        <p:xfrm>
          <a:off x="5127837" y="2251075"/>
          <a:ext cx="4005531" cy="2090223"/>
        </p:xfrm>
        <a:graphic>
          <a:graphicData uri="http://schemas.openxmlformats.org/drawingml/2006/table">
            <a:tbl>
              <a:tblPr firstRow="1" bandRow="1"/>
              <a:tblGrid>
                <a:gridCol w="1340584"/>
                <a:gridCol w="1438871"/>
                <a:gridCol w="1226076"/>
              </a:tblGrid>
              <a:tr h="290215">
                <a:tc gridSpan="2">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200" b="1" i="0" u="none" strike="noStrike" kern="1200" cap="none" normalizeH="0" baseline="0" dirty="0" smtClean="0">
                          <a:ln>
                            <a:noFill/>
                          </a:ln>
                          <a:solidFill>
                            <a:schemeClr val="tx1"/>
                          </a:solidFill>
                          <a:effectLst/>
                          <a:latin typeface="+mj-lt"/>
                          <a:ea typeface="Arial Unicode MS" pitchFamily="34" charset="-128"/>
                          <a:cs typeface="Arial" charset="0"/>
                        </a:rPr>
                        <a:t>Average annual loss rate</a:t>
                      </a:r>
                    </a:p>
                  </a:txBody>
                  <a:tcPr marL="45720" marR="4572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C0C0C0">
                        <a:lumMod val="40000"/>
                        <a:lumOff val="60000"/>
                      </a:srgbClr>
                    </a:solidFill>
                  </a:tcPr>
                </a:tc>
                <a:tc hMerge="1">
                  <a:txBody>
                    <a:bodyPr/>
                    <a:lstStyle/>
                    <a:p>
                      <a:pPr marL="0" marR="0" lvl="0" indent="0" algn="ctr" defTabSz="939800" rtl="0" eaLnBrk="1" fontAlgn="base" latinLnBrk="0" hangingPunct="1">
                        <a:lnSpc>
                          <a:spcPct val="100000"/>
                        </a:lnSpc>
                        <a:spcBef>
                          <a:spcPct val="30000"/>
                        </a:spcBef>
                        <a:spcAft>
                          <a:spcPct val="0"/>
                        </a:spcAft>
                        <a:buClrTx/>
                        <a:buSzTx/>
                        <a:buFontTx/>
                        <a:buNone/>
                        <a:tabLst/>
                      </a:pPr>
                      <a:endParaRPr kumimoji="0" lang="en-US" sz="1200" b="1" i="0" u="none" strike="noStrike" kern="1200" cap="none" normalizeH="0" baseline="0" dirty="0" smtClean="0">
                        <a:ln>
                          <a:noFill/>
                        </a:ln>
                        <a:solidFill>
                          <a:schemeClr val="tx1"/>
                        </a:solidFill>
                        <a:effectLst/>
                        <a:latin typeface="+mj-lt"/>
                        <a:ea typeface="Arial Unicode MS" pitchFamily="34" charset="-128"/>
                        <a:cs typeface="Arial" charset="0"/>
                      </a:endParaRPr>
                    </a:p>
                  </a:txBody>
                  <a:tcPr marL="9525" marR="952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C0C0C0">
                        <a:lumMod val="40000"/>
                        <a:lumOff val="60000"/>
                      </a:srgbClr>
                    </a:solidFill>
                  </a:tcPr>
                </a:tc>
                <a:tc rowSpan="2">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200" b="1" i="0" u="none" strike="noStrike" kern="1200" cap="none" normalizeH="0" baseline="0" dirty="0" smtClean="0">
                          <a:ln>
                            <a:noFill/>
                          </a:ln>
                          <a:solidFill>
                            <a:schemeClr val="tx1"/>
                          </a:solidFill>
                          <a:effectLst/>
                          <a:latin typeface="+mj-lt"/>
                          <a:ea typeface="Arial Unicode MS" pitchFamily="34" charset="-128"/>
                          <a:cs typeface="Arial" charset="0"/>
                        </a:rPr>
                        <a:t>Stress scalar </a:t>
                      </a:r>
                    </a:p>
                  </a:txBody>
                  <a:tcPr marL="9525" marR="9525"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C0C0C0">
                        <a:lumMod val="40000"/>
                        <a:lumOff val="60000"/>
                      </a:srgbClr>
                    </a:solidFill>
                  </a:tcPr>
                </a:tc>
              </a:tr>
              <a:tr h="290215">
                <a:tc>
                  <a:txBody>
                    <a:bodyPr/>
                    <a:lstStyle>
                      <a:lvl1pPr marL="0" algn="l" defTabSz="914400" rtl="0" eaLnBrk="1" latinLnBrk="0" hangingPunct="1">
                        <a:defRPr sz="1200" b="1" kern="1200">
                          <a:solidFill>
                            <a:schemeClr val="tx1"/>
                          </a:solidFill>
                          <a:latin typeface="Arial"/>
                          <a:ea typeface="ＭＳ Ｐゴシック"/>
                          <a:cs typeface="ＭＳ Ｐゴシック"/>
                        </a:defRPr>
                      </a:lvl1pPr>
                      <a:lvl2pPr marL="457200" algn="l" defTabSz="914400" rtl="0" eaLnBrk="1" latinLnBrk="0" hangingPunct="1">
                        <a:defRPr sz="1200" b="1" kern="1200">
                          <a:solidFill>
                            <a:schemeClr val="tx1"/>
                          </a:solidFill>
                          <a:latin typeface="Arial"/>
                          <a:ea typeface="ＭＳ Ｐゴシック"/>
                          <a:cs typeface="ＭＳ Ｐゴシック"/>
                        </a:defRPr>
                      </a:lvl2pPr>
                      <a:lvl3pPr marL="914400" algn="l" defTabSz="914400" rtl="0" eaLnBrk="1" latinLnBrk="0" hangingPunct="1">
                        <a:defRPr sz="1200" b="1" kern="1200">
                          <a:solidFill>
                            <a:schemeClr val="tx1"/>
                          </a:solidFill>
                          <a:latin typeface="Arial"/>
                          <a:ea typeface="ＭＳ Ｐゴシック"/>
                          <a:cs typeface="ＭＳ Ｐゴシック"/>
                        </a:defRPr>
                      </a:lvl3pPr>
                      <a:lvl4pPr marL="1371600" algn="l" defTabSz="914400" rtl="0" eaLnBrk="1" latinLnBrk="0" hangingPunct="1">
                        <a:defRPr sz="1200" b="1" kern="1200">
                          <a:solidFill>
                            <a:schemeClr val="tx1"/>
                          </a:solidFill>
                          <a:latin typeface="Arial"/>
                          <a:ea typeface="ＭＳ Ｐゴシック"/>
                          <a:cs typeface="ＭＳ Ｐゴシック"/>
                        </a:defRPr>
                      </a:lvl4pPr>
                      <a:lvl5pPr marL="1828800" algn="l" defTabSz="914400" rtl="0" eaLnBrk="1" latinLnBrk="0" hangingPunct="1">
                        <a:defRPr sz="1200" b="1" kern="1200">
                          <a:solidFill>
                            <a:schemeClr val="tx1"/>
                          </a:solidFill>
                          <a:latin typeface="Arial"/>
                          <a:ea typeface="ＭＳ Ｐゴシック"/>
                          <a:cs typeface="ＭＳ Ｐゴシック"/>
                        </a:defRPr>
                      </a:lvl5pPr>
                      <a:lvl6pPr marL="2286000" algn="l" defTabSz="914400" rtl="0" eaLnBrk="1" latinLnBrk="0" hangingPunct="1">
                        <a:defRPr sz="1200" b="1" kern="1200">
                          <a:solidFill>
                            <a:schemeClr val="tx1"/>
                          </a:solidFill>
                          <a:latin typeface="Arial"/>
                          <a:ea typeface="ＭＳ Ｐゴシック"/>
                          <a:cs typeface="ＭＳ Ｐゴシック"/>
                        </a:defRPr>
                      </a:lvl6pPr>
                      <a:lvl7pPr marL="2743200" algn="l" defTabSz="914400" rtl="0" eaLnBrk="1" latinLnBrk="0" hangingPunct="1">
                        <a:defRPr sz="1200" b="1" kern="1200">
                          <a:solidFill>
                            <a:schemeClr val="tx1"/>
                          </a:solidFill>
                          <a:latin typeface="Arial"/>
                          <a:ea typeface="ＭＳ Ｐゴシック"/>
                          <a:cs typeface="ＭＳ Ｐゴシック"/>
                        </a:defRPr>
                      </a:lvl7pPr>
                      <a:lvl8pPr marL="3200400" algn="l" defTabSz="914400" rtl="0" eaLnBrk="1" latinLnBrk="0" hangingPunct="1">
                        <a:defRPr sz="1200" b="1" kern="1200">
                          <a:solidFill>
                            <a:schemeClr val="tx1"/>
                          </a:solidFill>
                          <a:latin typeface="Arial"/>
                          <a:ea typeface="ＭＳ Ｐゴシック"/>
                          <a:cs typeface="ＭＳ Ｐゴシック"/>
                        </a:defRPr>
                      </a:lvl8pPr>
                      <a:lvl9pPr marL="3657600" algn="l" defTabSz="914400" rtl="0" eaLnBrk="1" latinLnBrk="0" hangingPunct="1">
                        <a:defRPr sz="1800" b="1" kern="1200">
                          <a:solidFill>
                            <a:schemeClr val="tx1"/>
                          </a:solidFill>
                          <a:latin typeface="Arial"/>
                          <a:ea typeface="ＭＳ Ｐゴシック"/>
                          <a:cs typeface="ＭＳ Ｐゴシック"/>
                        </a:defRPr>
                      </a:lvl9p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200" b="1" i="0" u="none" strike="noStrike" kern="1200" cap="none" normalizeH="0" baseline="0" dirty="0" smtClean="0">
                          <a:ln>
                            <a:noFill/>
                          </a:ln>
                          <a:solidFill>
                            <a:schemeClr val="tx1"/>
                          </a:solidFill>
                          <a:effectLst/>
                          <a:latin typeface="Arial"/>
                          <a:ea typeface="Arial Unicode MS" pitchFamily="34" charset="-128"/>
                          <a:cs typeface="Arial" charset="0"/>
                        </a:rPr>
                        <a:t>Normal conditions</a:t>
                      </a:r>
                    </a:p>
                  </a:txBody>
                  <a:tcPr marL="45720" marR="4572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C0C0C0">
                        <a:lumMod val="40000"/>
                        <a:lumOff val="60000"/>
                      </a:srgb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200" b="1" i="0" u="none" strike="noStrike" kern="1200" cap="none" normalizeH="0" baseline="0" dirty="0" smtClean="0">
                          <a:ln>
                            <a:noFill/>
                          </a:ln>
                          <a:solidFill>
                            <a:schemeClr val="tx1"/>
                          </a:solidFill>
                          <a:effectLst/>
                          <a:latin typeface="+mj-lt"/>
                          <a:ea typeface="Arial Unicode MS" pitchFamily="34" charset="-128"/>
                          <a:cs typeface="Arial" charset="0"/>
                        </a:rPr>
                        <a:t>Crisis      conditions</a:t>
                      </a:r>
                      <a:r>
                        <a:rPr kumimoji="0" lang="en-US" sz="1200" b="1" i="0" u="none" strike="noStrike" kern="1200" cap="none" normalizeH="0" baseline="30000" dirty="0" smtClean="0">
                          <a:ln>
                            <a:noFill/>
                          </a:ln>
                          <a:solidFill>
                            <a:schemeClr val="tx1"/>
                          </a:solidFill>
                          <a:effectLst/>
                          <a:latin typeface="+mj-lt"/>
                          <a:ea typeface="Arial Unicode MS" pitchFamily="34" charset="-128"/>
                          <a:cs typeface="Arial" charset="0"/>
                        </a:rPr>
                        <a:t>1</a:t>
                      </a:r>
                      <a:r>
                        <a:rPr kumimoji="0" lang="en-US" sz="1200" b="1" i="0" u="none" strike="noStrike" kern="1200" cap="none" normalizeH="0" baseline="0" dirty="0" smtClean="0">
                          <a:ln>
                            <a:noFill/>
                          </a:ln>
                          <a:solidFill>
                            <a:schemeClr val="tx1"/>
                          </a:solidFill>
                          <a:effectLst/>
                          <a:latin typeface="+mj-lt"/>
                          <a:ea typeface="Arial Unicode MS" pitchFamily="34" charset="-128"/>
                          <a:cs typeface="Arial" charset="0"/>
                        </a:rPr>
                        <a:t> </a:t>
                      </a:r>
                    </a:p>
                  </a:txBody>
                  <a:tcPr marL="9525" marR="952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C0C0C0">
                        <a:lumMod val="40000"/>
                        <a:lumOff val="60000"/>
                      </a:srgbClr>
                    </a:solidFill>
                  </a:tcPr>
                </a:tc>
                <a:tc vMerge="1">
                  <a:txBody>
                    <a:bodyPr/>
                    <a:lstStyle/>
                    <a:p>
                      <a:pPr marL="0" marR="0" lvl="0" indent="0" algn="ctr" defTabSz="939800" rtl="0" eaLnBrk="1" fontAlgn="base" latinLnBrk="0" hangingPunct="1">
                        <a:lnSpc>
                          <a:spcPct val="100000"/>
                        </a:lnSpc>
                        <a:spcBef>
                          <a:spcPct val="30000"/>
                        </a:spcBef>
                        <a:spcAft>
                          <a:spcPct val="0"/>
                        </a:spcAft>
                        <a:buClrTx/>
                        <a:buSzTx/>
                        <a:buFontTx/>
                        <a:buNone/>
                        <a:tabLst/>
                      </a:pPr>
                      <a:endParaRPr kumimoji="0" lang="en-US" sz="1200" b="1" i="0" u="none" strike="noStrike" kern="1200" cap="none" normalizeH="0" baseline="0" dirty="0" smtClean="0">
                        <a:ln>
                          <a:noFill/>
                        </a:ln>
                        <a:solidFill>
                          <a:schemeClr val="tx1"/>
                        </a:solidFill>
                        <a:effectLst/>
                        <a:latin typeface="+mj-lt"/>
                        <a:ea typeface="Arial Unicode MS" pitchFamily="34" charset="-128"/>
                        <a:cs typeface="Arial" charset="0"/>
                      </a:endParaRPr>
                    </a:p>
                  </a:txBody>
                  <a:tcPr marL="9525" marR="9525"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C0C0C0">
                        <a:lumMod val="40000"/>
                        <a:lumOff val="60000"/>
                      </a:srgbClr>
                    </a:solidFill>
                  </a:tcPr>
                </a:tc>
              </a:tr>
              <a:tr h="335702">
                <a:tc>
                  <a:txBody>
                    <a:bodyPr/>
                    <a:lstStyle>
                      <a:lvl1pPr marL="0" algn="l" defTabSz="914400" rtl="0" eaLnBrk="1" latinLnBrk="0" hangingPunct="1">
                        <a:defRPr sz="1200" kern="1200">
                          <a:solidFill>
                            <a:schemeClr val="tx1"/>
                          </a:solidFill>
                          <a:latin typeface="Arial"/>
                          <a:ea typeface="ＭＳ Ｐゴシック"/>
                          <a:cs typeface="ＭＳ Ｐゴシック"/>
                        </a:defRPr>
                      </a:lvl1pPr>
                      <a:lvl2pPr marL="457200" algn="l" defTabSz="914400" rtl="0" eaLnBrk="1" latinLnBrk="0" hangingPunct="1">
                        <a:defRPr sz="1200" kern="1200">
                          <a:solidFill>
                            <a:schemeClr val="tx1"/>
                          </a:solidFill>
                          <a:latin typeface="Arial"/>
                          <a:ea typeface="ＭＳ Ｐゴシック"/>
                          <a:cs typeface="ＭＳ Ｐゴシック"/>
                        </a:defRPr>
                      </a:lvl2pPr>
                      <a:lvl3pPr marL="914400" algn="l" defTabSz="914400" rtl="0" eaLnBrk="1" latinLnBrk="0" hangingPunct="1">
                        <a:defRPr sz="1200" kern="1200">
                          <a:solidFill>
                            <a:schemeClr val="tx1"/>
                          </a:solidFill>
                          <a:latin typeface="Arial"/>
                          <a:ea typeface="ＭＳ Ｐゴシック"/>
                          <a:cs typeface="ＭＳ Ｐゴシック"/>
                        </a:defRPr>
                      </a:lvl3pPr>
                      <a:lvl4pPr marL="1371600" algn="l" defTabSz="914400" rtl="0" eaLnBrk="1" latinLnBrk="0" hangingPunct="1">
                        <a:defRPr sz="1200" kern="1200">
                          <a:solidFill>
                            <a:schemeClr val="tx1"/>
                          </a:solidFill>
                          <a:latin typeface="Arial"/>
                          <a:ea typeface="ＭＳ Ｐゴシック"/>
                          <a:cs typeface="ＭＳ Ｐゴシック"/>
                        </a:defRPr>
                      </a:lvl4pPr>
                      <a:lvl5pPr marL="1828800" algn="l" defTabSz="914400" rtl="0" eaLnBrk="1" latinLnBrk="0" hangingPunct="1">
                        <a:defRPr sz="1200" kern="1200">
                          <a:solidFill>
                            <a:schemeClr val="tx1"/>
                          </a:solidFill>
                          <a:latin typeface="Arial"/>
                          <a:ea typeface="ＭＳ Ｐゴシック"/>
                          <a:cs typeface="ＭＳ Ｐゴシック"/>
                        </a:defRPr>
                      </a:lvl5pPr>
                      <a:lvl6pPr marL="2286000" algn="l" defTabSz="914400" rtl="0" eaLnBrk="1" latinLnBrk="0" hangingPunct="1">
                        <a:defRPr sz="1200" kern="1200">
                          <a:solidFill>
                            <a:schemeClr val="tx1"/>
                          </a:solidFill>
                          <a:latin typeface="Arial"/>
                          <a:ea typeface="ＭＳ Ｐゴシック"/>
                          <a:cs typeface="ＭＳ Ｐゴシック"/>
                        </a:defRPr>
                      </a:lvl6pPr>
                      <a:lvl7pPr marL="2743200" algn="l" defTabSz="914400" rtl="0" eaLnBrk="1" latinLnBrk="0" hangingPunct="1">
                        <a:defRPr sz="1200" kern="1200">
                          <a:solidFill>
                            <a:schemeClr val="tx1"/>
                          </a:solidFill>
                          <a:latin typeface="Arial"/>
                          <a:ea typeface="ＭＳ Ｐゴシック"/>
                          <a:cs typeface="ＭＳ Ｐゴシック"/>
                        </a:defRPr>
                      </a:lvl7pPr>
                      <a:lvl8pPr marL="3200400" algn="l" defTabSz="914400" rtl="0" eaLnBrk="1" latinLnBrk="0" hangingPunct="1">
                        <a:defRPr sz="1200" kern="1200">
                          <a:solidFill>
                            <a:schemeClr val="tx1"/>
                          </a:solidFill>
                          <a:latin typeface="Arial"/>
                          <a:ea typeface="ＭＳ Ｐゴシック"/>
                          <a:cs typeface="ＭＳ Ｐゴシック"/>
                        </a:defRPr>
                      </a:lvl8pPr>
                      <a:lvl9pPr marL="3657600" algn="l" defTabSz="914400" rtl="0" eaLnBrk="1" latinLnBrk="0" hangingPunct="1">
                        <a:defRPr sz="1800" kern="1200">
                          <a:solidFill>
                            <a:schemeClr val="tx1"/>
                          </a:solidFill>
                          <a:latin typeface="Arial"/>
                          <a:ea typeface="ＭＳ Ｐゴシック"/>
                          <a:cs typeface="ＭＳ Ｐゴシック"/>
                        </a:defRPr>
                      </a:lvl9pPr>
                    </a:lstStyle>
                    <a:p>
                      <a:pPr marL="0" marR="0" lvl="0" indent="0" algn="l" defTabSz="939800" rtl="0" eaLnBrk="1" fontAlgn="base" latinLnBrk="0" hangingPunct="1">
                        <a:lnSpc>
                          <a:spcPct val="100000"/>
                        </a:lnSpc>
                        <a:spcBef>
                          <a:spcPct val="30000"/>
                        </a:spcBef>
                        <a:spcAft>
                          <a:spcPct val="0"/>
                        </a:spcAft>
                        <a:buClrTx/>
                        <a:buSzTx/>
                        <a:buFontTx/>
                        <a:buNone/>
                        <a:tabLst/>
                        <a:defRPr/>
                      </a:pPr>
                      <a:r>
                        <a:rPr kumimoji="0" lang="en-US" sz="1200" b="1" i="0" u="none" strike="noStrike" kern="1200" cap="none" normalizeH="0" baseline="0" dirty="0" smtClean="0">
                          <a:ln>
                            <a:noFill/>
                          </a:ln>
                          <a:solidFill>
                            <a:schemeClr val="tx1"/>
                          </a:solidFill>
                          <a:effectLst/>
                          <a:latin typeface="Arial"/>
                          <a:ea typeface="Arial Unicode MS" pitchFamily="34" charset="-128"/>
                          <a:cs typeface="Arial" charset="0"/>
                        </a:rPr>
                        <a:t>Q12011-Q12015</a:t>
                      </a: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gridSpan="2">
                  <a:txBody>
                    <a:bodyPr/>
                    <a:lstStyle/>
                    <a:p>
                      <a:pPr marL="0" marR="0" lvl="0" indent="0" algn="l" defTabSz="939800" rtl="0" eaLnBrk="1" fontAlgn="base" latinLnBrk="0" hangingPunct="1">
                        <a:lnSpc>
                          <a:spcPct val="100000"/>
                        </a:lnSpc>
                        <a:spcBef>
                          <a:spcPct val="30000"/>
                        </a:spcBef>
                        <a:spcAft>
                          <a:spcPct val="0"/>
                        </a:spcAft>
                        <a:buClrTx/>
                        <a:buSzTx/>
                        <a:buFontTx/>
                        <a:buNone/>
                        <a:tabLst/>
                        <a:defRPr/>
                      </a:pPr>
                      <a:r>
                        <a:rPr kumimoji="0" lang="en-US" sz="1200" b="1" i="0" u="none" strike="noStrike" cap="none" normalizeH="0" baseline="0" dirty="0" smtClean="0">
                          <a:ln>
                            <a:noFill/>
                          </a:ln>
                          <a:solidFill>
                            <a:schemeClr val="bg1"/>
                          </a:solidFill>
                          <a:effectLst/>
                          <a:latin typeface="+mj-lt"/>
                          <a:ea typeface="Arial Unicode MS" pitchFamily="34" charset="-128"/>
                          <a:cs typeface="Arial" charset="0"/>
                        </a:rPr>
                        <a:t>Q12008-Q42009</a:t>
                      </a:r>
                    </a:p>
                  </a:txBody>
                  <a:tcPr marL="45720" marR="45720" anchor="ctr" horzOverflow="overflow">
                    <a:lnL w="12700" cap="flat" cmpd="sng" algn="ctr">
                      <a:solidFill>
                        <a:schemeClr val="accent4"/>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0000">
                        <a:lumMod val="40000"/>
                        <a:lumOff val="60000"/>
                      </a:srgbClr>
                    </a:solidFill>
                  </a:tcPr>
                </a:tc>
                <a:tc hMerge="1">
                  <a:txBody>
                    <a:bodyPr/>
                    <a:lstStyle/>
                    <a:p>
                      <a:endParaRPr lang="en-GB"/>
                    </a:p>
                  </a:txBody>
                  <a:tcPr/>
                </a:tc>
              </a:tr>
              <a:tr h="335702">
                <a:tc>
                  <a:txBody>
                    <a:bodyPr/>
                    <a:lstStyle>
                      <a:lvl1pPr marL="0" algn="l" defTabSz="914400" rtl="0" eaLnBrk="1" latinLnBrk="0" hangingPunct="1">
                        <a:defRPr sz="1200" kern="1200">
                          <a:solidFill>
                            <a:schemeClr val="tx1"/>
                          </a:solidFill>
                          <a:latin typeface="Arial"/>
                          <a:ea typeface="ＭＳ Ｐゴシック"/>
                          <a:cs typeface="ＭＳ Ｐゴシック"/>
                        </a:defRPr>
                      </a:lvl1pPr>
                      <a:lvl2pPr marL="457200" algn="l" defTabSz="914400" rtl="0" eaLnBrk="1" latinLnBrk="0" hangingPunct="1">
                        <a:defRPr sz="1200" kern="1200">
                          <a:solidFill>
                            <a:schemeClr val="tx1"/>
                          </a:solidFill>
                          <a:latin typeface="Arial"/>
                          <a:ea typeface="ＭＳ Ｐゴシック"/>
                          <a:cs typeface="ＭＳ Ｐゴシック"/>
                        </a:defRPr>
                      </a:lvl2pPr>
                      <a:lvl3pPr marL="914400" algn="l" defTabSz="914400" rtl="0" eaLnBrk="1" latinLnBrk="0" hangingPunct="1">
                        <a:defRPr sz="1200" kern="1200">
                          <a:solidFill>
                            <a:schemeClr val="tx1"/>
                          </a:solidFill>
                          <a:latin typeface="Arial"/>
                          <a:ea typeface="ＭＳ Ｐゴシック"/>
                          <a:cs typeface="ＭＳ Ｐゴシック"/>
                        </a:defRPr>
                      </a:lvl3pPr>
                      <a:lvl4pPr marL="1371600" algn="l" defTabSz="914400" rtl="0" eaLnBrk="1" latinLnBrk="0" hangingPunct="1">
                        <a:defRPr sz="1200" kern="1200">
                          <a:solidFill>
                            <a:schemeClr val="tx1"/>
                          </a:solidFill>
                          <a:latin typeface="Arial"/>
                          <a:ea typeface="ＭＳ Ｐゴシック"/>
                          <a:cs typeface="ＭＳ Ｐゴシック"/>
                        </a:defRPr>
                      </a:lvl4pPr>
                      <a:lvl5pPr marL="1828800" algn="l" defTabSz="914400" rtl="0" eaLnBrk="1" latinLnBrk="0" hangingPunct="1">
                        <a:defRPr sz="1200" kern="1200">
                          <a:solidFill>
                            <a:schemeClr val="tx1"/>
                          </a:solidFill>
                          <a:latin typeface="Arial"/>
                          <a:ea typeface="ＭＳ Ｐゴシック"/>
                          <a:cs typeface="ＭＳ Ｐゴシック"/>
                        </a:defRPr>
                      </a:lvl5pPr>
                      <a:lvl6pPr marL="2286000" algn="l" defTabSz="914400" rtl="0" eaLnBrk="1" latinLnBrk="0" hangingPunct="1">
                        <a:defRPr sz="1200" kern="1200">
                          <a:solidFill>
                            <a:schemeClr val="tx1"/>
                          </a:solidFill>
                          <a:latin typeface="Arial"/>
                          <a:ea typeface="ＭＳ Ｐゴシック"/>
                          <a:cs typeface="ＭＳ Ｐゴシック"/>
                        </a:defRPr>
                      </a:lvl6pPr>
                      <a:lvl7pPr marL="2743200" algn="l" defTabSz="914400" rtl="0" eaLnBrk="1" latinLnBrk="0" hangingPunct="1">
                        <a:defRPr sz="1200" kern="1200">
                          <a:solidFill>
                            <a:schemeClr val="tx1"/>
                          </a:solidFill>
                          <a:latin typeface="Arial"/>
                          <a:ea typeface="ＭＳ Ｐゴシック"/>
                          <a:cs typeface="ＭＳ Ｐゴシック"/>
                        </a:defRPr>
                      </a:lvl7pPr>
                      <a:lvl8pPr marL="3200400" algn="l" defTabSz="914400" rtl="0" eaLnBrk="1" latinLnBrk="0" hangingPunct="1">
                        <a:defRPr sz="1200" kern="1200">
                          <a:solidFill>
                            <a:schemeClr val="tx1"/>
                          </a:solidFill>
                          <a:latin typeface="Arial"/>
                          <a:ea typeface="ＭＳ Ｐゴシック"/>
                          <a:cs typeface="ＭＳ Ｐゴシック"/>
                        </a:defRPr>
                      </a:lvl8pPr>
                      <a:lvl9pPr marL="3657600" algn="l" defTabSz="9144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200" b="0" i="0" u="none" strike="noStrike" kern="1200" dirty="0" smtClean="0">
                          <a:solidFill>
                            <a:srgbClr val="000000"/>
                          </a:solidFill>
                          <a:effectLst/>
                          <a:latin typeface="+mj-lt"/>
                          <a:ea typeface="+mn-ea"/>
                          <a:cs typeface="+mn-cs"/>
                        </a:rPr>
                        <a:t>5.76%</a:t>
                      </a:r>
                      <a:endParaRPr lang="en-US" sz="1200" b="0" i="0" u="none" strike="noStrike" kern="1200" dirty="0">
                        <a:solidFill>
                          <a:srgbClr val="000000"/>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200" b="0" i="0" u="none" strike="noStrike" kern="1200" dirty="0" smtClean="0">
                          <a:solidFill>
                            <a:srgbClr val="000000"/>
                          </a:solidFill>
                          <a:effectLst/>
                          <a:latin typeface="+mj-lt"/>
                          <a:ea typeface="+mn-ea"/>
                          <a:cs typeface="+mn-cs"/>
                        </a:rPr>
                        <a:t>12.35%</a:t>
                      </a:r>
                      <a:endParaRPr lang="en-US" sz="1200" b="0" i="0" u="none" strike="noStrike" kern="1200" dirty="0">
                        <a:solidFill>
                          <a:srgbClr val="000000"/>
                        </a:solidFill>
                        <a:effectLst/>
                        <a:latin typeface="+mj-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200" b="1" i="0" u="none" strike="noStrike" kern="1200" dirty="0" smtClean="0">
                          <a:solidFill>
                            <a:schemeClr val="bg1"/>
                          </a:solidFill>
                          <a:effectLst/>
                          <a:latin typeface="+mj-lt"/>
                          <a:ea typeface="+mn-ea"/>
                          <a:cs typeface="+mn-cs"/>
                        </a:rPr>
                        <a:t>2.13</a:t>
                      </a:r>
                      <a:endParaRPr lang="en-US" sz="1200" b="1" i="0" u="none" strike="noStrike" kern="1200" dirty="0">
                        <a:solidFill>
                          <a:schemeClr val="bg1"/>
                        </a:solidFill>
                        <a:effectLst/>
                        <a:latin typeface="+mj-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35702">
                <a:tc>
                  <a:txBody>
                    <a:bodyPr/>
                    <a:lstStyle>
                      <a:lvl1pPr marL="0" algn="l" defTabSz="914400" rtl="0" eaLnBrk="1" latinLnBrk="0" hangingPunct="1">
                        <a:defRPr sz="1200" kern="1200">
                          <a:solidFill>
                            <a:schemeClr val="tx1"/>
                          </a:solidFill>
                          <a:latin typeface="Arial"/>
                          <a:ea typeface="ＭＳ Ｐゴシック"/>
                          <a:cs typeface="ＭＳ Ｐゴシック"/>
                        </a:defRPr>
                      </a:lvl1pPr>
                      <a:lvl2pPr marL="457200" algn="l" defTabSz="914400" rtl="0" eaLnBrk="1" latinLnBrk="0" hangingPunct="1">
                        <a:defRPr sz="1200" kern="1200">
                          <a:solidFill>
                            <a:schemeClr val="tx1"/>
                          </a:solidFill>
                          <a:latin typeface="Arial"/>
                          <a:ea typeface="ＭＳ Ｐゴシック"/>
                          <a:cs typeface="ＭＳ Ｐゴシック"/>
                        </a:defRPr>
                      </a:lvl2pPr>
                      <a:lvl3pPr marL="914400" algn="l" defTabSz="914400" rtl="0" eaLnBrk="1" latinLnBrk="0" hangingPunct="1">
                        <a:defRPr sz="1200" kern="1200">
                          <a:solidFill>
                            <a:schemeClr val="tx1"/>
                          </a:solidFill>
                          <a:latin typeface="Arial"/>
                          <a:ea typeface="ＭＳ Ｐゴシック"/>
                          <a:cs typeface="ＭＳ Ｐゴシック"/>
                        </a:defRPr>
                      </a:lvl3pPr>
                      <a:lvl4pPr marL="1371600" algn="l" defTabSz="914400" rtl="0" eaLnBrk="1" latinLnBrk="0" hangingPunct="1">
                        <a:defRPr sz="1200" kern="1200">
                          <a:solidFill>
                            <a:schemeClr val="tx1"/>
                          </a:solidFill>
                          <a:latin typeface="Arial"/>
                          <a:ea typeface="ＭＳ Ｐゴシック"/>
                          <a:cs typeface="ＭＳ Ｐゴシック"/>
                        </a:defRPr>
                      </a:lvl4pPr>
                      <a:lvl5pPr marL="1828800" algn="l" defTabSz="914400" rtl="0" eaLnBrk="1" latinLnBrk="0" hangingPunct="1">
                        <a:defRPr sz="1200" kern="1200">
                          <a:solidFill>
                            <a:schemeClr val="tx1"/>
                          </a:solidFill>
                          <a:latin typeface="Arial"/>
                          <a:ea typeface="ＭＳ Ｐゴシック"/>
                          <a:cs typeface="ＭＳ Ｐゴシック"/>
                        </a:defRPr>
                      </a:lvl5pPr>
                      <a:lvl6pPr marL="2286000" algn="l" defTabSz="914400" rtl="0" eaLnBrk="1" latinLnBrk="0" hangingPunct="1">
                        <a:defRPr sz="1200" kern="1200">
                          <a:solidFill>
                            <a:schemeClr val="tx1"/>
                          </a:solidFill>
                          <a:latin typeface="Arial"/>
                          <a:ea typeface="ＭＳ Ｐゴシック"/>
                          <a:cs typeface="ＭＳ Ｐゴシック"/>
                        </a:defRPr>
                      </a:lvl6pPr>
                      <a:lvl7pPr marL="2743200" algn="l" defTabSz="914400" rtl="0" eaLnBrk="1" latinLnBrk="0" hangingPunct="1">
                        <a:defRPr sz="1200" kern="1200">
                          <a:solidFill>
                            <a:schemeClr val="tx1"/>
                          </a:solidFill>
                          <a:latin typeface="Arial"/>
                          <a:ea typeface="ＭＳ Ｐゴシック"/>
                          <a:cs typeface="ＭＳ Ｐゴシック"/>
                        </a:defRPr>
                      </a:lvl7pPr>
                      <a:lvl8pPr marL="3200400" algn="l" defTabSz="914400" rtl="0" eaLnBrk="1" latinLnBrk="0" hangingPunct="1">
                        <a:defRPr sz="1200" kern="1200">
                          <a:solidFill>
                            <a:schemeClr val="tx1"/>
                          </a:solidFill>
                          <a:latin typeface="Arial"/>
                          <a:ea typeface="ＭＳ Ｐゴシック"/>
                          <a:cs typeface="ＭＳ Ｐゴシック"/>
                        </a:defRPr>
                      </a:lvl8pPr>
                      <a:lvl9pPr marL="3657600" algn="l" defTabSz="914400" rtl="0" eaLnBrk="1" latinLnBrk="0" hangingPunct="1">
                        <a:defRPr sz="1800" kern="1200">
                          <a:solidFill>
                            <a:schemeClr val="tx1"/>
                          </a:solidFill>
                          <a:latin typeface="Arial"/>
                          <a:ea typeface="ＭＳ Ｐゴシック"/>
                          <a:cs typeface="ＭＳ Ｐゴシック"/>
                        </a:defRPr>
                      </a:lvl9pPr>
                    </a:lstStyle>
                    <a:p>
                      <a:pPr marL="0" marR="0" lvl="0" indent="0" algn="l" defTabSz="939800" rtl="0" eaLnBrk="1" fontAlgn="base" latinLnBrk="0" hangingPunct="1">
                        <a:lnSpc>
                          <a:spcPct val="100000"/>
                        </a:lnSpc>
                        <a:spcBef>
                          <a:spcPct val="30000"/>
                        </a:spcBef>
                        <a:spcAft>
                          <a:spcPct val="0"/>
                        </a:spcAft>
                        <a:buClrTx/>
                        <a:buSzTx/>
                        <a:buFontTx/>
                        <a:buNone/>
                        <a:tabLst/>
                        <a:defRPr/>
                      </a:pPr>
                      <a:r>
                        <a:rPr kumimoji="0" lang="en-US" sz="1200" b="1" i="0" u="none" strike="noStrike" kern="1200" cap="none" normalizeH="0" baseline="0" dirty="0" smtClean="0">
                          <a:ln>
                            <a:noFill/>
                          </a:ln>
                          <a:solidFill>
                            <a:schemeClr val="tx1"/>
                          </a:solidFill>
                          <a:effectLst/>
                          <a:latin typeface="Arial"/>
                          <a:ea typeface="Arial Unicode MS" pitchFamily="34" charset="-128"/>
                          <a:cs typeface="Arial" charset="0"/>
                        </a:rPr>
                        <a:t>Q12011-Q12015</a:t>
                      </a: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gridSpan="2">
                  <a:txBody>
                    <a:bodyPr/>
                    <a:lstStyle/>
                    <a:p>
                      <a:pPr marL="0" marR="0" lvl="0" indent="0" algn="l" defTabSz="939800" rtl="0" eaLnBrk="1" fontAlgn="base" latinLnBrk="0" hangingPunct="1">
                        <a:lnSpc>
                          <a:spcPct val="100000"/>
                        </a:lnSpc>
                        <a:spcBef>
                          <a:spcPct val="30000"/>
                        </a:spcBef>
                        <a:spcAft>
                          <a:spcPct val="0"/>
                        </a:spcAft>
                        <a:buClrTx/>
                        <a:buSzTx/>
                        <a:buFontTx/>
                        <a:buNone/>
                        <a:tabLst/>
                        <a:defRPr/>
                      </a:pPr>
                      <a:r>
                        <a:rPr kumimoji="0" lang="en-US" sz="1200" b="1" i="0" u="none" strike="noStrike" cap="none" normalizeH="0" baseline="0" dirty="0" smtClean="0">
                          <a:ln>
                            <a:noFill/>
                          </a:ln>
                          <a:solidFill>
                            <a:schemeClr val="tx1"/>
                          </a:solidFill>
                          <a:effectLst/>
                          <a:latin typeface="+mj-lt"/>
                          <a:ea typeface="Arial Unicode MS" pitchFamily="34" charset="-128"/>
                          <a:cs typeface="Arial" charset="0"/>
                        </a:rPr>
                        <a:t>Q12008-Q42010</a:t>
                      </a:r>
                    </a:p>
                  </a:txBody>
                  <a:tcPr marL="45720" marR="45720" anchor="ctr" horzOverflow="overflow">
                    <a:lnL w="12700" cap="flat" cmpd="sng" algn="ctr">
                      <a:solidFill>
                        <a:schemeClr val="accent4"/>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hMerge="1">
                  <a:txBody>
                    <a:bodyPr/>
                    <a:lstStyle/>
                    <a:p>
                      <a:endParaRPr lang="en-GB"/>
                    </a:p>
                  </a:txBody>
                  <a:tcPr/>
                </a:tc>
              </a:tr>
              <a:tr h="335702">
                <a:tc>
                  <a:txBody>
                    <a:bodyPr/>
                    <a:lstStyle>
                      <a:lvl1pPr marL="0" algn="l" defTabSz="914400" rtl="0" eaLnBrk="1" latinLnBrk="0" hangingPunct="1">
                        <a:defRPr sz="1200" kern="1200">
                          <a:solidFill>
                            <a:schemeClr val="tx1"/>
                          </a:solidFill>
                          <a:latin typeface="Arial"/>
                          <a:ea typeface="ＭＳ Ｐゴシック"/>
                          <a:cs typeface="ＭＳ Ｐゴシック"/>
                        </a:defRPr>
                      </a:lvl1pPr>
                      <a:lvl2pPr marL="457200" algn="l" defTabSz="914400" rtl="0" eaLnBrk="1" latinLnBrk="0" hangingPunct="1">
                        <a:defRPr sz="1200" kern="1200">
                          <a:solidFill>
                            <a:schemeClr val="tx1"/>
                          </a:solidFill>
                          <a:latin typeface="Arial"/>
                          <a:ea typeface="ＭＳ Ｐゴシック"/>
                          <a:cs typeface="ＭＳ Ｐゴシック"/>
                        </a:defRPr>
                      </a:lvl2pPr>
                      <a:lvl3pPr marL="914400" algn="l" defTabSz="914400" rtl="0" eaLnBrk="1" latinLnBrk="0" hangingPunct="1">
                        <a:defRPr sz="1200" kern="1200">
                          <a:solidFill>
                            <a:schemeClr val="tx1"/>
                          </a:solidFill>
                          <a:latin typeface="Arial"/>
                          <a:ea typeface="ＭＳ Ｐゴシック"/>
                          <a:cs typeface="ＭＳ Ｐゴシック"/>
                        </a:defRPr>
                      </a:lvl3pPr>
                      <a:lvl4pPr marL="1371600" algn="l" defTabSz="914400" rtl="0" eaLnBrk="1" latinLnBrk="0" hangingPunct="1">
                        <a:defRPr sz="1200" kern="1200">
                          <a:solidFill>
                            <a:schemeClr val="tx1"/>
                          </a:solidFill>
                          <a:latin typeface="Arial"/>
                          <a:ea typeface="ＭＳ Ｐゴシック"/>
                          <a:cs typeface="ＭＳ Ｐゴシック"/>
                        </a:defRPr>
                      </a:lvl4pPr>
                      <a:lvl5pPr marL="1828800" algn="l" defTabSz="914400" rtl="0" eaLnBrk="1" latinLnBrk="0" hangingPunct="1">
                        <a:defRPr sz="1200" kern="1200">
                          <a:solidFill>
                            <a:schemeClr val="tx1"/>
                          </a:solidFill>
                          <a:latin typeface="Arial"/>
                          <a:ea typeface="ＭＳ Ｐゴシック"/>
                          <a:cs typeface="ＭＳ Ｐゴシック"/>
                        </a:defRPr>
                      </a:lvl5pPr>
                      <a:lvl6pPr marL="2286000" algn="l" defTabSz="914400" rtl="0" eaLnBrk="1" latinLnBrk="0" hangingPunct="1">
                        <a:defRPr sz="1200" kern="1200">
                          <a:solidFill>
                            <a:schemeClr val="tx1"/>
                          </a:solidFill>
                          <a:latin typeface="Arial"/>
                          <a:ea typeface="ＭＳ Ｐゴシック"/>
                          <a:cs typeface="ＭＳ Ｐゴシック"/>
                        </a:defRPr>
                      </a:lvl6pPr>
                      <a:lvl7pPr marL="2743200" algn="l" defTabSz="914400" rtl="0" eaLnBrk="1" latinLnBrk="0" hangingPunct="1">
                        <a:defRPr sz="1200" kern="1200">
                          <a:solidFill>
                            <a:schemeClr val="tx1"/>
                          </a:solidFill>
                          <a:latin typeface="Arial"/>
                          <a:ea typeface="ＭＳ Ｐゴシック"/>
                          <a:cs typeface="ＭＳ Ｐゴシック"/>
                        </a:defRPr>
                      </a:lvl7pPr>
                      <a:lvl8pPr marL="3200400" algn="l" defTabSz="914400" rtl="0" eaLnBrk="1" latinLnBrk="0" hangingPunct="1">
                        <a:defRPr sz="1200" kern="1200">
                          <a:solidFill>
                            <a:schemeClr val="tx1"/>
                          </a:solidFill>
                          <a:latin typeface="Arial"/>
                          <a:ea typeface="ＭＳ Ｐゴシック"/>
                          <a:cs typeface="ＭＳ Ｐゴシック"/>
                        </a:defRPr>
                      </a:lvl8pPr>
                      <a:lvl9pPr marL="3657600" algn="l" defTabSz="9144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200" b="0" i="0" u="none" strike="noStrike" kern="1200" dirty="0" smtClean="0">
                          <a:solidFill>
                            <a:srgbClr val="000000"/>
                          </a:solidFill>
                          <a:effectLst/>
                          <a:latin typeface="+mj-lt"/>
                          <a:ea typeface="+mn-ea"/>
                          <a:cs typeface="+mn-cs"/>
                        </a:rPr>
                        <a:t>5.76%</a:t>
                      </a:r>
                      <a:endParaRPr lang="en-US" sz="1200" b="0" i="0" u="none" strike="noStrike" kern="1200" dirty="0">
                        <a:solidFill>
                          <a:srgbClr val="000000"/>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200" b="0" i="0" u="none" strike="noStrike" kern="1200" dirty="0" smtClean="0">
                          <a:solidFill>
                            <a:srgbClr val="000000"/>
                          </a:solidFill>
                          <a:effectLst/>
                          <a:latin typeface="+mj-lt"/>
                          <a:ea typeface="+mn-ea"/>
                          <a:cs typeface="+mn-cs"/>
                        </a:rPr>
                        <a:t>10.36%</a:t>
                      </a:r>
                      <a:endParaRPr lang="en-US" sz="1200" b="0" i="0" u="none" strike="noStrike" kern="1200" dirty="0">
                        <a:solidFill>
                          <a:srgbClr val="000000"/>
                        </a:solidFill>
                        <a:effectLst/>
                        <a:latin typeface="+mj-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200" b="1" i="0" u="none" strike="noStrike" kern="1200" dirty="0" smtClean="0">
                          <a:solidFill>
                            <a:schemeClr val="bg1"/>
                          </a:solidFill>
                          <a:effectLst/>
                          <a:latin typeface="+mj-lt"/>
                          <a:ea typeface="+mn-ea"/>
                          <a:cs typeface="+mn-cs"/>
                        </a:rPr>
                        <a:t>1.80</a:t>
                      </a:r>
                      <a:endParaRPr lang="en-US" sz="1200" b="1" i="0" u="none" strike="noStrike" kern="1200" dirty="0">
                        <a:solidFill>
                          <a:schemeClr val="bg1"/>
                        </a:solidFill>
                        <a:effectLst/>
                        <a:latin typeface="+mj-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bl>
          </a:graphicData>
        </a:graphic>
      </p:graphicFrame>
      <p:sp>
        <p:nvSpPr>
          <p:cNvPr id="97" name="Text Placeholder 9"/>
          <p:cNvSpPr txBox="1">
            <a:spLocks/>
          </p:cNvSpPr>
          <p:nvPr/>
        </p:nvSpPr>
        <p:spPr>
          <a:xfrm>
            <a:off x="544513" y="1654175"/>
            <a:ext cx="3941769" cy="336550"/>
          </a:xfrm>
          <a:prstGeom prst="rect">
            <a:avLst/>
          </a:prstGeom>
        </p:spPr>
        <p:txBody>
          <a:bodyPr lIns="0" tIns="0" rIns="0" bIns="0"/>
          <a:lstStyle>
            <a:lvl1pPr marL="0" indent="0" algn="l" rtl="0" eaLnBrk="1" fontAlgn="base" hangingPunct="1">
              <a:lnSpc>
                <a:spcPct val="100000"/>
              </a:lnSpc>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0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000">
                <a:solidFill>
                  <a:schemeClr val="accent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GB" sz="1400" b="1" i="0" u="none" strike="noStrike" kern="0" cap="none" spc="0" normalizeH="0" baseline="0" noProof="0" dirty="0" smtClean="0">
                <a:ln>
                  <a:noFill/>
                </a:ln>
                <a:solidFill>
                  <a:srgbClr val="FF0000"/>
                </a:solidFill>
                <a:effectLst/>
                <a:uLnTx/>
                <a:uFillTx/>
                <a:latin typeface="Arial Bold"/>
                <a:ea typeface="ＭＳ Ｐゴシック"/>
              </a:rPr>
              <a:t>Net charge-off rate </a:t>
            </a:r>
          </a:p>
          <a:p>
            <a:pPr marL="0" marR="0" lvl="0" indent="0" algn="l" defTabSz="914400" rtl="0" eaLnBrk="1" fontAlgn="base" latinLnBrk="0" hangingPunct="1">
              <a:lnSpc>
                <a:spcPct val="100000"/>
              </a:lnSpc>
              <a:spcBef>
                <a:spcPts val="0"/>
              </a:spcBef>
              <a:spcAft>
                <a:spcPct val="0"/>
              </a:spcAft>
              <a:buClrTx/>
              <a:buSzTx/>
              <a:buFontTx/>
              <a:buNone/>
              <a:tabLst/>
              <a:defRPr/>
            </a:pPr>
            <a:r>
              <a:rPr kumimoji="0" lang="en-GB" sz="1400" b="0" i="0" u="none" strike="noStrike" kern="0" cap="none" spc="0" normalizeH="0" baseline="0" noProof="0" dirty="0" smtClean="0">
                <a:ln>
                  <a:noFill/>
                </a:ln>
                <a:solidFill>
                  <a:srgbClr val="FF0000"/>
                </a:solidFill>
                <a:effectLst/>
                <a:uLnTx/>
                <a:uFillTx/>
                <a:latin typeface="Arial"/>
                <a:ea typeface="ＭＳ Ｐゴシック"/>
              </a:rPr>
              <a:t>%, 1Q2006 – 1Q2018</a:t>
            </a:r>
            <a:endParaRPr kumimoji="0" lang="en-GB" sz="1400" b="0" i="0" u="none" strike="noStrike" kern="0" cap="none" spc="0" normalizeH="0" baseline="0" noProof="0" dirty="0">
              <a:ln>
                <a:noFill/>
              </a:ln>
              <a:solidFill>
                <a:srgbClr val="FF0000"/>
              </a:solidFill>
              <a:effectLst/>
              <a:uLnTx/>
              <a:uFillTx/>
              <a:latin typeface="Arial"/>
              <a:ea typeface="ＭＳ Ｐゴシック"/>
            </a:endParaRPr>
          </a:p>
        </p:txBody>
      </p:sp>
      <p:sp>
        <p:nvSpPr>
          <p:cNvPr id="134" name="Footnote"/>
          <p:cNvSpPr/>
          <p:nvPr/>
        </p:nvSpPr>
        <p:spPr bwMode="auto">
          <a:xfrm>
            <a:off x="455613" y="6484557"/>
            <a:ext cx="853875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lnSpc>
                <a:spcPct val="100000"/>
              </a:lnSpc>
            </a:pPr>
            <a:r>
              <a:rPr lang="en-US" sz="800" dirty="0" smtClean="0">
                <a:latin typeface="Arial"/>
                <a:ea typeface="ＭＳ Ｐゴシック"/>
                <a:sym typeface="Arial"/>
              </a:rPr>
              <a:t>1. Crisis </a:t>
            </a:r>
            <a:r>
              <a:rPr lang="en-US" sz="800" dirty="0">
                <a:latin typeface="Arial"/>
                <a:ea typeface="ＭＳ Ｐゴシック"/>
                <a:sym typeface="Arial"/>
              </a:rPr>
              <a:t>conditions defined as Q12008 (beginning of the recession as defined by NBER) through Q4 2009  or Q42010 (2 or 6 quarters after end of recession to allow for credit quality lag</a:t>
            </a:r>
            <a:r>
              <a:rPr lang="en-US" sz="800" dirty="0" smtClean="0">
                <a:latin typeface="Arial"/>
                <a:ea typeface="ＭＳ Ｐゴシック"/>
                <a:sym typeface="Arial"/>
              </a:rPr>
              <a:t>)</a:t>
            </a:r>
          </a:p>
          <a:p>
            <a:pPr algn="l">
              <a:lnSpc>
                <a:spcPct val="100000"/>
              </a:lnSpc>
            </a:pPr>
            <a:r>
              <a:rPr lang="en-US" sz="800" dirty="0" smtClean="0">
                <a:latin typeface="Arial"/>
                <a:ea typeface="ＭＳ Ｐゴシック"/>
                <a:sym typeface="Arial"/>
              </a:rPr>
              <a:t>Source: “Auto Losses and Delq.xlsx”</a:t>
            </a:r>
            <a:endParaRPr lang="en-US" sz="800" dirty="0">
              <a:latin typeface="Wingdings"/>
              <a:ea typeface="ＭＳ Ｐゴシック"/>
              <a:sym typeface="Arial"/>
            </a:endParaRPr>
          </a:p>
        </p:txBody>
      </p:sp>
      <p:sp>
        <p:nvSpPr>
          <p:cNvPr id="103" name="Rectangle 102"/>
          <p:cNvSpPr/>
          <p:nvPr/>
        </p:nvSpPr>
        <p:spPr bwMode="auto">
          <a:xfrm>
            <a:off x="1530350" y="2197100"/>
            <a:ext cx="1517650" cy="3165475"/>
          </a:xfrm>
          <a:prstGeom prst="rect">
            <a:avLst/>
          </a:prstGeom>
          <a:solidFill>
            <a:srgbClr val="FF0000">
              <a:lumMod val="75000"/>
              <a:alpha val="10196"/>
            </a:srgb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en-US" sz="800" b="0" i="1" u="none" strike="noStrike" kern="0" cap="none" spc="0" normalizeH="0" baseline="0" noProof="0" dirty="0" smtClean="0">
              <a:ln>
                <a:noFill/>
              </a:ln>
              <a:solidFill>
                <a:srgbClr val="000000"/>
              </a:solidFill>
              <a:effectLst/>
              <a:uLnTx/>
              <a:uFillTx/>
              <a:ea typeface="ＭＳ Ｐゴシック" pitchFamily="-112" charset="-128"/>
              <a:cs typeface="ＭＳ Ｐゴシック" pitchFamily="-112" charset="-128"/>
            </a:endParaRPr>
          </a:p>
        </p:txBody>
      </p:sp>
      <p:sp>
        <p:nvSpPr>
          <p:cNvPr id="104" name="Rectangle 103"/>
          <p:cNvSpPr/>
          <p:nvPr/>
        </p:nvSpPr>
        <p:spPr bwMode="auto">
          <a:xfrm>
            <a:off x="3048000" y="2197100"/>
            <a:ext cx="1828800" cy="3165475"/>
          </a:xfrm>
          <a:prstGeom prst="rect">
            <a:avLst/>
          </a:prstGeom>
          <a:solidFill>
            <a:srgbClr val="404040">
              <a:alpha val="10196"/>
            </a:srgb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eaLnBrk="0" hangingPunct="0">
              <a:lnSpc>
                <a:spcPct val="100000"/>
              </a:lnSpc>
            </a:pPr>
            <a:endParaRPr lang="en-US" sz="800" i="1" dirty="0">
              <a:solidFill>
                <a:srgbClr val="000000"/>
              </a:solidFill>
              <a:ea typeface="ＭＳ Ｐゴシック" pitchFamily="-112" charset="-128"/>
              <a:cs typeface="ＭＳ Ｐゴシック" pitchFamily="-112" charset="-128"/>
            </a:endParaRPr>
          </a:p>
        </p:txBody>
      </p:sp>
      <p:sp>
        <p:nvSpPr>
          <p:cNvPr id="105" name="TextBox 104"/>
          <p:cNvSpPr txBox="1"/>
          <p:nvPr/>
        </p:nvSpPr>
        <p:spPr>
          <a:xfrm>
            <a:off x="1566863" y="2206625"/>
            <a:ext cx="847725" cy="553998"/>
          </a:xfrm>
          <a:prstGeom prst="rect">
            <a:avLst/>
          </a:prstGeom>
          <a:noFill/>
        </p:spPr>
        <p:txBody>
          <a:bodyPr wrap="square" rtlCol="0">
            <a:spAutoFit/>
          </a:bodyPr>
          <a:lstStyle/>
          <a:p>
            <a:pPr>
              <a:lnSpc>
                <a:spcPct val="100000"/>
              </a:lnSpc>
            </a:pPr>
            <a:r>
              <a:rPr lang="en-US" i="1" dirty="0">
                <a:solidFill>
                  <a:srgbClr val="000000"/>
                </a:solidFill>
                <a:ea typeface="ＭＳ Ｐゴシック"/>
              </a:rPr>
              <a:t>C</a:t>
            </a:r>
            <a:r>
              <a:rPr lang="en-US" i="1" dirty="0" smtClean="0">
                <a:solidFill>
                  <a:srgbClr val="000000"/>
                </a:solidFill>
                <a:ea typeface="ＭＳ Ｐゴシック"/>
              </a:rPr>
              <a:t>risis</a:t>
            </a:r>
          </a:p>
          <a:p>
            <a:pPr>
              <a:lnSpc>
                <a:spcPct val="100000"/>
              </a:lnSpc>
            </a:pPr>
            <a:r>
              <a:rPr lang="en-US" i="1" dirty="0" smtClean="0">
                <a:solidFill>
                  <a:srgbClr val="000000"/>
                </a:solidFill>
                <a:ea typeface="ＭＳ Ｐゴシック"/>
              </a:rPr>
              <a:t>conditions</a:t>
            </a:r>
            <a:r>
              <a:rPr lang="en-US" i="1" baseline="30000" dirty="0" smtClean="0">
                <a:solidFill>
                  <a:srgbClr val="000000"/>
                </a:solidFill>
                <a:ea typeface="ＭＳ Ｐゴシック"/>
              </a:rPr>
              <a:t>1</a:t>
            </a:r>
          </a:p>
          <a:p>
            <a:pPr>
              <a:lnSpc>
                <a:spcPct val="100000"/>
              </a:lnSpc>
            </a:pPr>
            <a:endParaRPr lang="en-US" i="1" dirty="0">
              <a:solidFill>
                <a:srgbClr val="000000"/>
              </a:solidFill>
              <a:ea typeface="ＭＳ Ｐゴシック"/>
            </a:endParaRPr>
          </a:p>
        </p:txBody>
      </p:sp>
      <p:sp>
        <p:nvSpPr>
          <p:cNvPr id="106" name="TextBox 105"/>
          <p:cNvSpPr txBox="1"/>
          <p:nvPr/>
        </p:nvSpPr>
        <p:spPr>
          <a:xfrm>
            <a:off x="3049588" y="2197100"/>
            <a:ext cx="847725" cy="400110"/>
          </a:xfrm>
          <a:prstGeom prst="rect">
            <a:avLst/>
          </a:prstGeom>
          <a:noFill/>
        </p:spPr>
        <p:txBody>
          <a:bodyPr wrap="square" rtlCol="0">
            <a:spAutoFit/>
          </a:bodyPr>
          <a:lstStyle/>
          <a:p>
            <a:pPr>
              <a:lnSpc>
                <a:spcPct val="100000"/>
              </a:lnSpc>
            </a:pPr>
            <a:r>
              <a:rPr lang="en-US" i="1" dirty="0" smtClean="0">
                <a:solidFill>
                  <a:srgbClr val="000000"/>
                </a:solidFill>
                <a:ea typeface="ＭＳ Ｐゴシック"/>
              </a:rPr>
              <a:t>Normal </a:t>
            </a:r>
          </a:p>
          <a:p>
            <a:pPr>
              <a:lnSpc>
                <a:spcPct val="100000"/>
              </a:lnSpc>
            </a:pPr>
            <a:r>
              <a:rPr lang="en-US" i="1" dirty="0" smtClean="0">
                <a:solidFill>
                  <a:srgbClr val="000000"/>
                </a:solidFill>
                <a:ea typeface="ＭＳ Ｐゴシック"/>
              </a:rPr>
              <a:t>conditions</a:t>
            </a:r>
            <a:endParaRPr lang="en-US" i="1" baseline="30000" dirty="0">
              <a:solidFill>
                <a:srgbClr val="000000"/>
              </a:solidFill>
              <a:ea typeface="ＭＳ Ｐゴシック"/>
            </a:endParaRPr>
          </a:p>
        </p:txBody>
      </p:sp>
      <p:sp>
        <p:nvSpPr>
          <p:cNvPr id="107" name="Rectangle 106"/>
          <p:cNvSpPr/>
          <p:nvPr/>
        </p:nvSpPr>
        <p:spPr bwMode="auto">
          <a:xfrm>
            <a:off x="1530350" y="2193925"/>
            <a:ext cx="1117600" cy="3165475"/>
          </a:xfrm>
          <a:prstGeom prst="rect">
            <a:avLst/>
          </a:prstGeom>
          <a:solidFill>
            <a:srgbClr val="FF0000">
              <a:lumMod val="75000"/>
              <a:alpha val="10196"/>
            </a:srgb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en-US" sz="800" b="0" i="1" u="none" strike="noStrike" kern="0" cap="none" spc="0" normalizeH="0" baseline="0" noProof="0" dirty="0" smtClean="0">
              <a:ln>
                <a:noFill/>
              </a:ln>
              <a:solidFill>
                <a:srgbClr val="000000"/>
              </a:solidFill>
              <a:effectLst/>
              <a:uLnTx/>
              <a:uFillTx/>
              <a:ea typeface="ＭＳ Ｐゴシック" pitchFamily="-112" charset="-128"/>
              <a:cs typeface="ＭＳ Ｐゴシック" pitchFamily="-112" charset="-128"/>
            </a:endParaRPr>
          </a:p>
        </p:txBody>
      </p:sp>
      <p:sp>
        <p:nvSpPr>
          <p:cNvPr id="59" name="Rectangle 58"/>
          <p:cNvSpPr/>
          <p:nvPr/>
        </p:nvSpPr>
        <p:spPr>
          <a:xfrm>
            <a:off x="457200" y="1262913"/>
            <a:ext cx="3781425" cy="277640"/>
          </a:xfrm>
          <a:prstGeom prst="rect">
            <a:avLst/>
          </a:prstGeom>
        </p:spPr>
        <p:txBody>
          <a:bodyPr wrap="square">
            <a:spAutoFit/>
          </a:bodyPr>
          <a:lstStyle/>
          <a:p>
            <a:pPr algn="l"/>
            <a:r>
              <a:rPr lang="en-GB" sz="1400" b="1" dirty="0" smtClean="0">
                <a:solidFill>
                  <a:srgbClr val="FF0000"/>
                </a:solidFill>
                <a:latin typeface="Arial" panose="020B0604020202020204" pitchFamily="34" charset="0"/>
                <a:cs typeface="Arial" panose="020B0604020202020204" pitchFamily="34" charset="0"/>
              </a:rPr>
              <a:t>Historical Auto loss rates</a:t>
            </a:r>
            <a:endParaRPr lang="en-GB" sz="1400" b="1" dirty="0">
              <a:solidFill>
                <a:srgbClr val="FF0000"/>
              </a:solidFill>
              <a:latin typeface="Arial" panose="020B0604020202020204" pitchFamily="34" charset="0"/>
              <a:cs typeface="Arial" panose="020B0604020202020204" pitchFamily="34" charset="0"/>
            </a:endParaRPr>
          </a:p>
        </p:txBody>
      </p:sp>
      <p:sp>
        <p:nvSpPr>
          <p:cNvPr id="61" name="Rectangle 60"/>
          <p:cNvSpPr/>
          <p:nvPr/>
        </p:nvSpPr>
        <p:spPr>
          <a:xfrm>
            <a:off x="5138470" y="4956478"/>
            <a:ext cx="4005530" cy="1066959"/>
          </a:xfrm>
          <a:prstGeom prst="rect">
            <a:avLst/>
          </a:prstGeom>
        </p:spPr>
        <p:txBody>
          <a:bodyPr wrap="square">
            <a:spAutoFit/>
          </a:bodyPr>
          <a:lstStyle/>
          <a:p>
            <a:pPr marL="171450" indent="-171450" algn="l" fontAlgn="b">
              <a:lnSpc>
                <a:spcPct val="100000"/>
              </a:lnSpc>
              <a:spcBef>
                <a:spcPts val="0"/>
              </a:spcBef>
              <a:spcAft>
                <a:spcPts val="400"/>
              </a:spcAft>
              <a:buFont typeface="Arial" panose="020B0604020202020204" pitchFamily="34" charset="0"/>
              <a:buChar char="•"/>
              <a:defRPr/>
            </a:pPr>
            <a:r>
              <a:rPr lang="en-US" sz="1200" dirty="0" smtClean="0"/>
              <a:t>Portfolio mix shifts in recent years suggest </a:t>
            </a:r>
            <a:r>
              <a:rPr lang="en-US" sz="1200" dirty="0"/>
              <a:t>data for crisis condition </a:t>
            </a:r>
            <a:r>
              <a:rPr lang="en-US" sz="1200" dirty="0" smtClean="0"/>
              <a:t>period is no longer comparable (e.g., Chrysler portfolio in 2013)</a:t>
            </a:r>
          </a:p>
          <a:p>
            <a:pPr marL="171450" indent="-171450" algn="l" fontAlgn="b">
              <a:lnSpc>
                <a:spcPct val="100000"/>
              </a:lnSpc>
              <a:spcBef>
                <a:spcPts val="0"/>
              </a:spcBef>
              <a:spcAft>
                <a:spcPts val="400"/>
              </a:spcAft>
              <a:buFont typeface="Arial" panose="020B0604020202020204" pitchFamily="34" charset="0"/>
              <a:buChar char="•"/>
              <a:defRPr/>
            </a:pPr>
            <a:r>
              <a:rPr lang="en-US" sz="1200" dirty="0" smtClean="0"/>
              <a:t>Differences in granularity and breakdown of data provide less comparable dataset than CCAR output</a:t>
            </a:r>
          </a:p>
        </p:txBody>
      </p:sp>
      <p:sp>
        <p:nvSpPr>
          <p:cNvPr id="62" name="Text Placeholder 10"/>
          <p:cNvSpPr txBox="1">
            <a:spLocks/>
          </p:cNvSpPr>
          <p:nvPr/>
        </p:nvSpPr>
        <p:spPr>
          <a:xfrm>
            <a:off x="5138470" y="4645328"/>
            <a:ext cx="3944938" cy="336550"/>
          </a:xfrm>
          <a:prstGeom prst="rect">
            <a:avLst/>
          </a:prstGeom>
        </p:spPr>
        <p:txBody>
          <a:bodyPr lIns="0" tIns="0" rIns="0" bIns="0"/>
          <a:lstStyle>
            <a:lvl1pPr marL="0" indent="0" algn="l" rtl="0" eaLnBrk="1" fontAlgn="base" hangingPunct="1">
              <a:lnSpc>
                <a:spcPct val="100000"/>
              </a:lnSpc>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0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000">
                <a:solidFill>
                  <a:schemeClr val="accent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US" sz="1400" b="1" i="0" u="none" strike="noStrike" kern="0" cap="none" spc="0" normalizeH="0" baseline="0" noProof="0" dirty="0" smtClean="0">
                <a:ln>
                  <a:noFill/>
                </a:ln>
                <a:solidFill>
                  <a:srgbClr val="FF0000"/>
                </a:solidFill>
                <a:effectLst/>
                <a:uLnTx/>
                <a:uFillTx/>
                <a:latin typeface="Arial Bold"/>
                <a:ea typeface="ＭＳ Ｐゴシック"/>
              </a:rPr>
              <a:t>Evaluation</a:t>
            </a:r>
          </a:p>
          <a:p>
            <a:pPr marL="0" marR="0" lvl="0" indent="0" algn="l" defTabSz="914400" rtl="0" eaLnBrk="1" fontAlgn="base" latinLnBrk="0" hangingPunct="1">
              <a:lnSpc>
                <a:spcPct val="100000"/>
              </a:lnSpc>
              <a:spcBef>
                <a:spcPts val="0"/>
              </a:spcBef>
              <a:spcAft>
                <a:spcPct val="0"/>
              </a:spcAft>
              <a:buClrTx/>
              <a:buSzTx/>
              <a:buFontTx/>
              <a:buNone/>
              <a:tabLst/>
              <a:defRPr/>
            </a:pPr>
            <a:endParaRPr kumimoji="0" lang="en-GB" sz="1400" b="1" i="0" u="none" strike="noStrike" kern="0" cap="none" spc="0" normalizeH="0" baseline="0" noProof="0" dirty="0">
              <a:ln>
                <a:noFill/>
              </a:ln>
              <a:solidFill>
                <a:srgbClr val="FF0000"/>
              </a:solidFill>
              <a:effectLst/>
              <a:uLnTx/>
              <a:uFillTx/>
              <a:latin typeface="Arial Bold"/>
              <a:ea typeface="ＭＳ Ｐゴシック"/>
            </a:endParaRPr>
          </a:p>
        </p:txBody>
      </p:sp>
      <p:graphicFrame>
        <p:nvGraphicFramePr>
          <p:cNvPr id="44" name="Object 43"/>
          <p:cNvGraphicFramePr>
            <a:graphicFrameLocks/>
          </p:cNvGraphicFramePr>
          <p:nvPr>
            <p:custDataLst>
              <p:tags r:id="rId4"/>
            </p:custDataLst>
            <p:extLst>
              <p:ext uri="{D42A27DB-BD31-4B8C-83A1-F6EECF244321}">
                <p14:modId xmlns:p14="http://schemas.microsoft.com/office/powerpoint/2010/main" val="1658702986"/>
              </p:ext>
            </p:extLst>
          </p:nvPr>
        </p:nvGraphicFramePr>
        <p:xfrm>
          <a:off x="571500" y="2057400"/>
          <a:ext cx="4400685" cy="3381285"/>
        </p:xfrm>
        <a:graphic>
          <a:graphicData uri="http://schemas.openxmlformats.org/presentationml/2006/ole">
            <mc:AlternateContent xmlns:mc="http://schemas.openxmlformats.org/markup-compatibility/2006">
              <mc:Choice xmlns:v="urn:schemas-microsoft-com:vml" Requires="v">
                <p:oleObj spid="_x0000_s197701" name="Chart" r:id="rId29" imgW="4400685" imgH="3381285" progId="MSGraph.Chart.8">
                  <p:embed followColorScheme="full"/>
                </p:oleObj>
              </mc:Choice>
              <mc:Fallback>
                <p:oleObj name="Chart" r:id="rId29" imgW="4400685" imgH="3381285" progId="MSGraph.Chart.8">
                  <p:embed followColorScheme="full"/>
                  <p:pic>
                    <p:nvPicPr>
                      <p:cNvPr id="0" name=""/>
                      <p:cNvPicPr/>
                      <p:nvPr/>
                    </p:nvPicPr>
                    <p:blipFill>
                      <a:blip r:embed="rId30"/>
                      <a:stretch>
                        <a:fillRect/>
                      </a:stretch>
                    </p:blipFill>
                    <p:spPr>
                      <a:xfrm>
                        <a:off x="571500" y="2057400"/>
                        <a:ext cx="4400685" cy="3381285"/>
                      </a:xfrm>
                      <a:prstGeom prst="rect">
                        <a:avLst/>
                      </a:prstGeom>
                    </p:spPr>
                  </p:pic>
                </p:oleObj>
              </mc:Fallback>
            </mc:AlternateContent>
          </a:graphicData>
        </a:graphic>
      </p:graphicFrame>
      <p:sp>
        <p:nvSpPr>
          <p:cNvPr id="45" name="Text Placeholder 301"/>
          <p:cNvSpPr>
            <a:spLocks noGrp="1"/>
          </p:cNvSpPr>
          <p:nvPr>
            <p:custDataLst>
              <p:tags r:id="rId5"/>
            </p:custDataLst>
          </p:nvPr>
        </p:nvSpPr>
        <p:spPr bwMode="gray">
          <a:xfrm>
            <a:off x="425450" y="3686175"/>
            <a:ext cx="1397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4B1359EB-5B93-4F3C-8FA7-72452CCADA42}" type="datetime'''''1''''0'">
              <a:rPr lang="en-US" sz="1000">
                <a:solidFill>
                  <a:schemeClr val="tx1"/>
                </a:solidFill>
                <a:ea typeface="ＭＳ Ｐゴシック"/>
              </a:rPr>
              <a:pPr/>
              <a:t>10</a:t>
            </a:fld>
            <a:endParaRPr lang="en-US" sz="1000" dirty="0">
              <a:solidFill>
                <a:schemeClr val="tx1"/>
              </a:solidFill>
              <a:latin typeface="Arial"/>
              <a:ea typeface="ＭＳ Ｐゴシック"/>
              <a:sym typeface="Arial"/>
            </a:endParaRPr>
          </a:p>
        </p:txBody>
      </p:sp>
      <p:sp>
        <p:nvSpPr>
          <p:cNvPr id="46" name="Text Placeholder 300"/>
          <p:cNvSpPr>
            <a:spLocks noGrp="1"/>
          </p:cNvSpPr>
          <p:nvPr>
            <p:custDataLst>
              <p:tags r:id="rId6"/>
            </p:custDataLst>
          </p:nvPr>
        </p:nvSpPr>
        <p:spPr bwMode="gray">
          <a:xfrm>
            <a:off x="495300" y="4476750"/>
            <a:ext cx="6985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A9A0B38D-ADB3-4331-BBD1-75C3E7C1A877}" type="datetime'''''''''''''''''''''''''5'''''''''''''">
              <a:rPr lang="en-US" sz="1000">
                <a:solidFill>
                  <a:schemeClr val="tx1"/>
                </a:solidFill>
                <a:ea typeface="ＭＳ Ｐゴシック"/>
              </a:rPr>
              <a:pPr/>
              <a:t>5</a:t>
            </a:fld>
            <a:endParaRPr lang="en-US" sz="1000" dirty="0">
              <a:solidFill>
                <a:schemeClr val="tx1"/>
              </a:solidFill>
              <a:latin typeface="Arial"/>
              <a:ea typeface="ＭＳ Ｐゴシック"/>
              <a:sym typeface="Arial"/>
            </a:endParaRPr>
          </a:p>
        </p:txBody>
      </p:sp>
      <p:sp>
        <p:nvSpPr>
          <p:cNvPr id="47" name="Text Placeholder 88"/>
          <p:cNvSpPr>
            <a:spLocks noGrp="1"/>
          </p:cNvSpPr>
          <p:nvPr>
            <p:custDataLst>
              <p:tags r:id="rId7"/>
            </p:custDataLst>
          </p:nvPr>
        </p:nvSpPr>
        <p:spPr bwMode="gray">
          <a:xfrm>
            <a:off x="495300" y="5267325"/>
            <a:ext cx="6985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E291FF37-E16C-4EB3-AB1E-311214D7DB45}" type="datetime'''''''''''''''''''''''''''0'''''''''''''''">
              <a:rPr lang="en-US" sz="1000">
                <a:solidFill>
                  <a:schemeClr val="tx1"/>
                </a:solidFill>
                <a:ea typeface="ＭＳ Ｐゴシック"/>
              </a:rPr>
              <a:pPr/>
              <a:t>0</a:t>
            </a:fld>
            <a:endParaRPr lang="en-US" sz="1000" dirty="0">
              <a:solidFill>
                <a:schemeClr val="tx1"/>
              </a:solidFill>
              <a:latin typeface="Arial"/>
              <a:ea typeface="ＭＳ Ｐゴシック"/>
              <a:sym typeface="Arial"/>
            </a:endParaRPr>
          </a:p>
        </p:txBody>
      </p:sp>
      <p:sp>
        <p:nvSpPr>
          <p:cNvPr id="48" name="Text Placeholder 303"/>
          <p:cNvSpPr>
            <a:spLocks noGrp="1"/>
          </p:cNvSpPr>
          <p:nvPr>
            <p:custDataLst>
              <p:tags r:id="rId8"/>
            </p:custDataLst>
          </p:nvPr>
        </p:nvSpPr>
        <p:spPr bwMode="gray">
          <a:xfrm>
            <a:off x="425450" y="2114550"/>
            <a:ext cx="1397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ABD4FEE2-BC03-4066-841A-C19B5E86F349}" type="datetime'''''2''''''''''''''''''''0'''''''''''''">
              <a:rPr lang="en-US" sz="1000">
                <a:solidFill>
                  <a:schemeClr val="tx1"/>
                </a:solidFill>
                <a:ea typeface="ＭＳ Ｐゴシック"/>
              </a:rPr>
              <a:pPr/>
              <a:t>20</a:t>
            </a:fld>
            <a:endParaRPr lang="en-US" sz="1000" dirty="0">
              <a:solidFill>
                <a:schemeClr val="tx1"/>
              </a:solidFill>
              <a:latin typeface="Arial"/>
              <a:ea typeface="ＭＳ Ｐゴシック"/>
              <a:sym typeface="Arial"/>
            </a:endParaRPr>
          </a:p>
        </p:txBody>
      </p:sp>
      <p:sp>
        <p:nvSpPr>
          <p:cNvPr id="49" name="Text Placeholder 302"/>
          <p:cNvSpPr>
            <a:spLocks noGrp="1"/>
          </p:cNvSpPr>
          <p:nvPr>
            <p:custDataLst>
              <p:tags r:id="rId9"/>
            </p:custDataLst>
          </p:nvPr>
        </p:nvSpPr>
        <p:spPr bwMode="gray">
          <a:xfrm>
            <a:off x="425450" y="2905125"/>
            <a:ext cx="1397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7E4527B2-5444-4B40-B2FA-D8FA16B1011B}" type="datetime'''''''''''''''''''1''''''''''''''''5'''''''''''''''''">
              <a:rPr lang="en-US" sz="1000">
                <a:solidFill>
                  <a:schemeClr val="tx1"/>
                </a:solidFill>
                <a:ea typeface="ＭＳ Ｐゴシック"/>
              </a:rPr>
              <a:pPr/>
              <a:t>15</a:t>
            </a:fld>
            <a:endParaRPr lang="en-US" sz="1000" dirty="0">
              <a:solidFill>
                <a:schemeClr val="tx1"/>
              </a:solidFill>
              <a:latin typeface="Arial"/>
              <a:ea typeface="ＭＳ Ｐゴシック"/>
              <a:sym typeface="Arial"/>
            </a:endParaRPr>
          </a:p>
        </p:txBody>
      </p:sp>
      <p:sp>
        <p:nvSpPr>
          <p:cNvPr id="50" name="Text Placeholder 6273"/>
          <p:cNvSpPr>
            <a:spLocks noGrp="1"/>
          </p:cNvSpPr>
          <p:nvPr>
            <p:custDataLst>
              <p:tags r:id="rId10"/>
            </p:custDataLst>
          </p:nvPr>
        </p:nvSpPr>
        <p:spPr bwMode="auto">
          <a:xfrm>
            <a:off x="4492625" y="5461000"/>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118D9C37-3233-41D4-8DBC-E5B010ECEE7F}" type="datetime'201''''''''''''''''''''''''''''''''''''''5'''">
              <a:rPr lang="en-US" sz="1000"/>
              <a:pPr/>
              <a:t>2015</a:t>
            </a:fld>
            <a:endParaRPr lang="en-GB" sz="1000" dirty="0"/>
          </a:p>
        </p:txBody>
      </p:sp>
      <p:sp>
        <p:nvSpPr>
          <p:cNvPr id="51" name="Text Placeholder 6266"/>
          <p:cNvSpPr>
            <a:spLocks noGrp="1"/>
          </p:cNvSpPr>
          <p:nvPr>
            <p:custDataLst>
              <p:tags r:id="rId11"/>
            </p:custDataLst>
          </p:nvPr>
        </p:nvSpPr>
        <p:spPr bwMode="auto">
          <a:xfrm>
            <a:off x="1711325" y="5461000"/>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DD4981ED-055A-4B0E-A181-6A86F9DA3F5A}" type="datetime'''''''''''''''2''''''''''''0''''0''''8'''''''''''''''''">
              <a:rPr lang="en-US" sz="1000"/>
              <a:pPr/>
              <a:t>2008</a:t>
            </a:fld>
            <a:endParaRPr lang="en-GB" sz="1000" dirty="0"/>
          </a:p>
        </p:txBody>
      </p:sp>
      <p:sp>
        <p:nvSpPr>
          <p:cNvPr id="52" name="Text Placeholder 6265"/>
          <p:cNvSpPr>
            <a:spLocks noGrp="1"/>
          </p:cNvSpPr>
          <p:nvPr>
            <p:custDataLst>
              <p:tags r:id="rId12"/>
            </p:custDataLst>
          </p:nvPr>
        </p:nvSpPr>
        <p:spPr bwMode="auto">
          <a:xfrm>
            <a:off x="1311275" y="5461000"/>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9F59791D-A006-4A03-B9E9-926D86E93E4D}" type="datetime'''''''''''''''20''''''''''''''''''''''''''''''''''07'">
              <a:rPr lang="en-US" sz="1000"/>
              <a:pPr/>
              <a:t>2007</a:t>
            </a:fld>
            <a:endParaRPr lang="en-GB" sz="1000" dirty="0"/>
          </a:p>
        </p:txBody>
      </p:sp>
      <p:sp>
        <p:nvSpPr>
          <p:cNvPr id="53" name="Text Placeholder 6264"/>
          <p:cNvSpPr>
            <a:spLocks noGrp="1"/>
          </p:cNvSpPr>
          <p:nvPr>
            <p:custDataLst>
              <p:tags r:id="rId13"/>
            </p:custDataLst>
          </p:nvPr>
        </p:nvSpPr>
        <p:spPr bwMode="auto">
          <a:xfrm>
            <a:off x="920750" y="5461000"/>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1F027FB2-9532-46EE-88BF-E94161C15C3B}" type="datetime'''''''''''''''''''''''''2''''''''''''''''''''0''06'''''">
              <a:rPr lang="en-US" sz="1000"/>
              <a:pPr/>
              <a:t>2006</a:t>
            </a:fld>
            <a:endParaRPr lang="en-GB" sz="1000" dirty="0"/>
          </a:p>
        </p:txBody>
      </p:sp>
      <p:sp>
        <p:nvSpPr>
          <p:cNvPr id="54" name="Text Placeholder 6263"/>
          <p:cNvSpPr>
            <a:spLocks noGrp="1"/>
          </p:cNvSpPr>
          <p:nvPr>
            <p:custDataLst>
              <p:tags r:id="rId14"/>
            </p:custDataLst>
          </p:nvPr>
        </p:nvSpPr>
        <p:spPr bwMode="auto">
          <a:xfrm>
            <a:off x="520700" y="5461000"/>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F6C7CF0D-645C-42B3-83FD-3571D974D02F}" type="datetime'2''''''''''''''0''''''''''''''''''''0''''''''5'''''''''''">
              <a:rPr lang="en-US" sz="1000"/>
              <a:pPr/>
              <a:t>2005</a:t>
            </a:fld>
            <a:endParaRPr lang="en-GB" sz="1000" dirty="0"/>
          </a:p>
        </p:txBody>
      </p:sp>
      <p:sp>
        <p:nvSpPr>
          <p:cNvPr id="55" name="Text Placeholder 6272"/>
          <p:cNvSpPr>
            <a:spLocks noGrp="1"/>
          </p:cNvSpPr>
          <p:nvPr>
            <p:custDataLst>
              <p:tags r:id="rId15"/>
            </p:custDataLst>
          </p:nvPr>
        </p:nvSpPr>
        <p:spPr bwMode="auto">
          <a:xfrm>
            <a:off x="4092575" y="5461000"/>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5CB21BBC-579A-46BA-B4B9-1951C130609A}" type="datetime'''2''''''''0''''''''''''''''''''''''''''1''4'''''''''">
              <a:rPr lang="en-US" sz="1000"/>
              <a:pPr/>
              <a:t>2014</a:t>
            </a:fld>
            <a:endParaRPr lang="en-GB" sz="1000" dirty="0"/>
          </a:p>
        </p:txBody>
      </p:sp>
      <p:sp>
        <p:nvSpPr>
          <p:cNvPr id="56" name="Text Placeholder 6271"/>
          <p:cNvSpPr>
            <a:spLocks noGrp="1"/>
          </p:cNvSpPr>
          <p:nvPr>
            <p:custDataLst>
              <p:tags r:id="rId16"/>
            </p:custDataLst>
          </p:nvPr>
        </p:nvSpPr>
        <p:spPr bwMode="auto">
          <a:xfrm>
            <a:off x="3692525" y="5461000"/>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20D8145B-BC65-48F3-AF28-FF1929C7086B}" type="datetime'''''''2''''''''''''''''''0''''''''''''''1''''''3'''">
              <a:rPr lang="en-US" sz="1000"/>
              <a:pPr/>
              <a:t>2013</a:t>
            </a:fld>
            <a:endParaRPr lang="en-GB" sz="1000" dirty="0"/>
          </a:p>
        </p:txBody>
      </p:sp>
      <p:sp>
        <p:nvSpPr>
          <p:cNvPr id="57" name="Text Placeholder 6270"/>
          <p:cNvSpPr>
            <a:spLocks noGrp="1"/>
          </p:cNvSpPr>
          <p:nvPr>
            <p:custDataLst>
              <p:tags r:id="rId17"/>
            </p:custDataLst>
          </p:nvPr>
        </p:nvSpPr>
        <p:spPr bwMode="auto">
          <a:xfrm>
            <a:off x="3302000" y="5461000"/>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184B4213-0443-4C89-8749-4C63E5E98F68}" type="datetime'''''''''''2''''''''''0''''''1''2'''''''''''''''''">
              <a:rPr lang="en-US" sz="1000"/>
              <a:pPr/>
              <a:t>2012</a:t>
            </a:fld>
            <a:endParaRPr lang="en-GB" sz="1000" dirty="0"/>
          </a:p>
        </p:txBody>
      </p:sp>
      <p:sp>
        <p:nvSpPr>
          <p:cNvPr id="58" name="Text Placeholder 6269"/>
          <p:cNvSpPr>
            <a:spLocks noGrp="1"/>
          </p:cNvSpPr>
          <p:nvPr>
            <p:custDataLst>
              <p:tags r:id="rId18"/>
            </p:custDataLst>
          </p:nvPr>
        </p:nvSpPr>
        <p:spPr bwMode="auto">
          <a:xfrm>
            <a:off x="2901950" y="5461000"/>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AE37A7FB-EB7E-46BA-96EB-3D20CA7B7A48}" type="datetime'''''''''2''''''01''1'''''''''''''''''''''''''''''''''''''''">
              <a:rPr lang="en-US" sz="1000"/>
              <a:pPr/>
              <a:t>2011</a:t>
            </a:fld>
            <a:endParaRPr lang="en-GB" sz="1000" dirty="0"/>
          </a:p>
        </p:txBody>
      </p:sp>
      <p:sp>
        <p:nvSpPr>
          <p:cNvPr id="60" name="Text Placeholder 6268"/>
          <p:cNvSpPr>
            <a:spLocks noGrp="1"/>
          </p:cNvSpPr>
          <p:nvPr>
            <p:custDataLst>
              <p:tags r:id="rId19"/>
            </p:custDataLst>
          </p:nvPr>
        </p:nvSpPr>
        <p:spPr bwMode="auto">
          <a:xfrm>
            <a:off x="2501900" y="5461000"/>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3AE2CFBC-EE33-4634-9662-02CA830D6D38}" type="datetime'''''''''''2''''''''''''''''''''01''0'''''''''''''''''''">
              <a:rPr lang="en-US" sz="1000"/>
              <a:pPr/>
              <a:t>2010</a:t>
            </a:fld>
            <a:endParaRPr lang="en-GB" sz="1000" dirty="0"/>
          </a:p>
        </p:txBody>
      </p:sp>
      <p:sp>
        <p:nvSpPr>
          <p:cNvPr id="63" name="Text Placeholder 6267"/>
          <p:cNvSpPr>
            <a:spLocks noGrp="1"/>
          </p:cNvSpPr>
          <p:nvPr>
            <p:custDataLst>
              <p:tags r:id="rId20"/>
            </p:custDataLst>
          </p:nvPr>
        </p:nvSpPr>
        <p:spPr bwMode="auto">
          <a:xfrm>
            <a:off x="2111375" y="5461000"/>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E25828C4-A0BC-4995-99FA-BB6672F55AF4}" type="datetime'''''''20''''''''''''0''''''''''''''''''''''''9'''''">
              <a:rPr lang="en-US" sz="1000"/>
              <a:pPr/>
              <a:t>2009</a:t>
            </a:fld>
            <a:endParaRPr lang="en-GB" sz="1000" dirty="0"/>
          </a:p>
        </p:txBody>
      </p:sp>
      <p:cxnSp>
        <p:nvCxnSpPr>
          <p:cNvPr id="64" name="Straight Connector 63"/>
          <p:cNvCxnSpPr/>
          <p:nvPr>
            <p:custDataLst>
              <p:tags r:id="rId21"/>
            </p:custDataLst>
          </p:nvPr>
        </p:nvCxnSpPr>
        <p:spPr bwMode="gray">
          <a:xfrm>
            <a:off x="2165350" y="5797550"/>
            <a:ext cx="219075" cy="0"/>
          </a:xfrm>
          <a:prstGeom prst="line">
            <a:avLst/>
          </a:prstGeom>
          <a:solidFill>
            <a:schemeClr val="accent1"/>
          </a:solidFill>
          <a:ln w="9525" cap="flat" cmpd="sng" algn="ctr">
            <a:solidFill>
              <a:srgbClr val="FF3E3E"/>
            </a:solidFill>
            <a:prstDash val="lgDash"/>
            <a:round/>
            <a:headEnd type="none" w="med" len="med"/>
            <a:tailEnd type="none" w="med" len="med"/>
          </a:ln>
          <a:effectLst/>
        </p:spPr>
      </p:cxnSp>
      <p:cxnSp>
        <p:nvCxnSpPr>
          <p:cNvPr id="65" name="Straight Connector 64"/>
          <p:cNvCxnSpPr/>
          <p:nvPr>
            <p:custDataLst>
              <p:tags r:id="rId22"/>
            </p:custDataLst>
          </p:nvPr>
        </p:nvCxnSpPr>
        <p:spPr bwMode="gray">
          <a:xfrm>
            <a:off x="758825" y="5797550"/>
            <a:ext cx="219075" cy="0"/>
          </a:xfrm>
          <a:prstGeom prst="line">
            <a:avLst/>
          </a:prstGeom>
          <a:solidFill>
            <a:schemeClr val="accent1"/>
          </a:solidFill>
          <a:ln w="19050" cap="flat" cmpd="sng" algn="ctr">
            <a:solidFill>
              <a:srgbClr val="F21A29"/>
            </a:solidFill>
            <a:prstDash val="solid"/>
            <a:round/>
            <a:headEnd type="none" w="med" len="med"/>
            <a:tailEnd type="none" w="med" len="med"/>
          </a:ln>
          <a:effectLst/>
        </p:spPr>
      </p:cxnSp>
      <p:sp>
        <p:nvSpPr>
          <p:cNvPr id="66" name="Text Placeholder 14"/>
          <p:cNvSpPr>
            <a:spLocks noGrp="1"/>
          </p:cNvSpPr>
          <p:nvPr>
            <p:custDataLst>
              <p:tags r:id="rId23"/>
            </p:custDataLst>
          </p:nvPr>
        </p:nvSpPr>
        <p:spPr bwMode="auto">
          <a:xfrm>
            <a:off x="1028700" y="5727700"/>
            <a:ext cx="103505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nSpc>
                <a:spcPct val="100000"/>
              </a:lnSpc>
              <a:spcBef>
                <a:spcPct val="0"/>
              </a:spcBef>
            </a:pPr>
            <a:fld id="{313E5CB7-1603-4AED-915E-1850DE199AD7}" type="datetime'''H''i''''sto''''''''ri''c''''a''''l lo''s''s ''r''''at''''e'">
              <a:rPr lang="en-US" sz="1000">
                <a:solidFill>
                  <a:schemeClr val="tx1"/>
                </a:solidFill>
              </a:rPr>
              <a:pPr/>
              <a:t>Historical loss rate</a:t>
            </a:fld>
            <a:endParaRPr lang="en-US" sz="1000" dirty="0">
              <a:solidFill>
                <a:schemeClr val="tx1"/>
              </a:solidFill>
              <a:sym typeface="+mn-lt"/>
            </a:endParaRPr>
          </a:p>
        </p:txBody>
      </p:sp>
      <p:sp>
        <p:nvSpPr>
          <p:cNvPr id="67" name="Text Placeholder 290"/>
          <p:cNvSpPr>
            <a:spLocks noGrp="1"/>
          </p:cNvSpPr>
          <p:nvPr>
            <p:custDataLst>
              <p:tags r:id="rId24"/>
            </p:custDataLst>
          </p:nvPr>
        </p:nvSpPr>
        <p:spPr bwMode="auto">
          <a:xfrm>
            <a:off x="2435225" y="5727700"/>
            <a:ext cx="2093913"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nSpc>
                <a:spcPct val="100000"/>
              </a:lnSpc>
              <a:spcBef>
                <a:spcPct val="0"/>
              </a:spcBef>
            </a:pPr>
            <a:fld id="{A5EDEC8F-0F8C-4415-A46C-3F38C9AB44A7}" type="datetime'''''His''''''torical 12-mon''th ''avera''g''e'' ''l''oss rate'">
              <a:rPr lang="en-US" sz="1000">
                <a:solidFill>
                  <a:schemeClr val="tx1"/>
                </a:solidFill>
                <a:ea typeface="ＭＳ Ｐゴシック"/>
              </a:rPr>
              <a:pPr/>
              <a:t>Historical 12-month average loss rate</a:t>
            </a:fld>
            <a:endParaRPr lang="en-US" sz="1000" dirty="0">
              <a:solidFill>
                <a:schemeClr val="tx1"/>
              </a:solidFill>
              <a:latin typeface="Arial"/>
              <a:ea typeface="ＭＳ Ｐゴシック"/>
              <a:sym typeface="Arial"/>
            </a:endParaRPr>
          </a:p>
        </p:txBody>
      </p:sp>
      <p:sp>
        <p:nvSpPr>
          <p:cNvPr id="68" name="AutoShape 152"/>
          <p:cNvSpPr>
            <a:spLocks noChangeArrowheads="1"/>
          </p:cNvSpPr>
          <p:nvPr/>
        </p:nvSpPr>
        <p:spPr bwMode="gray">
          <a:xfrm>
            <a:off x="7836072" y="19889"/>
            <a:ext cx="457200" cy="365760"/>
          </a:xfrm>
          <a:prstGeom prst="chevron">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accent4"/>
                </a:solidFill>
                <a:latin typeface="+mn-lt"/>
              </a:rPr>
              <a:t>2</a:t>
            </a:r>
          </a:p>
        </p:txBody>
      </p:sp>
      <p:sp>
        <p:nvSpPr>
          <p:cNvPr id="69" name="AutoShape 155"/>
          <p:cNvSpPr>
            <a:spLocks noChangeArrowheads="1"/>
          </p:cNvSpPr>
          <p:nvPr/>
        </p:nvSpPr>
        <p:spPr bwMode="gray">
          <a:xfrm>
            <a:off x="8665351" y="19889"/>
            <a:ext cx="457200" cy="365760"/>
          </a:xfrm>
          <a:prstGeom prst="chevron">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smtClean="0">
                <a:solidFill>
                  <a:schemeClr val="accent4"/>
                </a:solidFill>
                <a:latin typeface="+mn-lt"/>
              </a:rPr>
              <a:t>4</a:t>
            </a:r>
            <a:endParaRPr lang="en-GB" altLang="zh-CN" sz="2400" b="1" dirty="0">
              <a:solidFill>
                <a:schemeClr val="accent4"/>
              </a:solidFill>
              <a:latin typeface="+mn-lt"/>
            </a:endParaRPr>
          </a:p>
        </p:txBody>
      </p:sp>
      <p:sp>
        <p:nvSpPr>
          <p:cNvPr id="70" name="AutoShape 156"/>
          <p:cNvSpPr>
            <a:spLocks noChangeArrowheads="1"/>
          </p:cNvSpPr>
          <p:nvPr/>
        </p:nvSpPr>
        <p:spPr bwMode="gray">
          <a:xfrm>
            <a:off x="8250711" y="19889"/>
            <a:ext cx="457200" cy="365760"/>
          </a:xfrm>
          <a:prstGeom prst="chevron">
            <a:avLst>
              <a:gd name="adj" fmla="val 20574"/>
            </a:avLst>
          </a:prstGeom>
          <a:solidFill>
            <a:srgbClr val="FF0000"/>
          </a:solidFill>
          <a:ln w="9525" algn="ctr">
            <a:solidFill>
              <a:srgbClr val="FF0000"/>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bg1"/>
                </a:solidFill>
                <a:latin typeface="+mn-lt"/>
              </a:rPr>
              <a:t>3</a:t>
            </a:r>
          </a:p>
        </p:txBody>
      </p:sp>
      <p:sp>
        <p:nvSpPr>
          <p:cNvPr id="71" name="AutoShape 157"/>
          <p:cNvSpPr>
            <a:spLocks noChangeArrowheads="1"/>
          </p:cNvSpPr>
          <p:nvPr/>
        </p:nvSpPr>
        <p:spPr bwMode="gray">
          <a:xfrm>
            <a:off x="7421433" y="19889"/>
            <a:ext cx="457200" cy="365760"/>
          </a:xfrm>
          <a:prstGeom prst="homePlate">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accent4"/>
                </a:solidFill>
                <a:latin typeface="+mn-lt"/>
              </a:rPr>
              <a:t>1</a:t>
            </a:r>
          </a:p>
        </p:txBody>
      </p:sp>
    </p:spTree>
    <p:extLst>
      <p:ext uri="{BB962C8B-B14F-4D97-AF65-F5344CB8AC3E}">
        <p14:creationId xmlns:p14="http://schemas.microsoft.com/office/powerpoint/2010/main" val="24361892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034146" y="2934392"/>
            <a:ext cx="6106679" cy="576293"/>
          </a:xfrm>
        </p:spPr>
        <p:txBody>
          <a:bodyPr/>
          <a:lstStyle/>
          <a:p>
            <a:r>
              <a:rPr lang="en-GB" dirty="0" smtClean="0">
                <a:solidFill>
                  <a:schemeClr val="accent3"/>
                </a:solidFill>
              </a:rPr>
              <a:t>Appendix - Unsecured</a:t>
            </a:r>
          </a:p>
        </p:txBody>
      </p:sp>
    </p:spTree>
    <p:extLst>
      <p:ext uri="{BB962C8B-B14F-4D97-AF65-F5344CB8AC3E}">
        <p14:creationId xmlns:p14="http://schemas.microsoft.com/office/powerpoint/2010/main" val="19429288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900567283"/>
              </p:ext>
            </p:extLst>
          </p:nvPr>
        </p:nvGraphicFramePr>
        <p:xfrm>
          <a:off x="457199" y="1908947"/>
          <a:ext cx="4424363" cy="1560394"/>
        </p:xfrm>
        <a:graphic>
          <a:graphicData uri="http://schemas.openxmlformats.org/drawingml/2006/table">
            <a:tbl>
              <a:tblPr firstRow="1" bandRow="1">
                <a:tableStyleId>{5C22544A-7EE6-4342-B048-85BDC9FD1C3A}</a:tableStyleId>
              </a:tblPr>
              <a:tblGrid>
                <a:gridCol w="873602"/>
                <a:gridCol w="394529"/>
                <a:gridCol w="394529"/>
                <a:gridCol w="394529"/>
                <a:gridCol w="394529"/>
                <a:gridCol w="394529"/>
                <a:gridCol w="394529"/>
                <a:gridCol w="394529"/>
                <a:gridCol w="394529"/>
                <a:gridCol w="394529"/>
              </a:tblGrid>
              <a:tr h="0">
                <a:tc rowSpan="2">
                  <a:txBody>
                    <a:bodyPr/>
                    <a:lstStyle/>
                    <a:p>
                      <a:pPr algn="ctr"/>
                      <a:endParaRPr lang="en-US" sz="1200" b="1" baseline="0" dirty="0">
                        <a:solidFill>
                          <a:schemeClr val="bg1"/>
                        </a:solidFill>
                        <a:latin typeface="+mj-lt"/>
                        <a:cs typeface="Arial" panose="020B0604020202020204" pitchFamily="34" charset="0"/>
                      </a:endParaRPr>
                    </a:p>
                  </a:txBody>
                  <a:tcPr marL="9144" marR="18288" marT="27432" marB="27432" anchor="ctr">
                    <a:lnL w="12700" cap="flat" cmpd="sng" algn="ctr">
                      <a:no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algn="ctr"/>
                      <a:r>
                        <a:rPr lang="en-US" sz="1200" b="1" dirty="0" smtClean="0">
                          <a:solidFill>
                            <a:schemeClr val="bg1"/>
                          </a:solidFill>
                          <a:latin typeface="+mj-lt"/>
                          <a:cs typeface="Arial" panose="020B0604020202020204" pitchFamily="34" charset="0"/>
                        </a:rPr>
                        <a:t>Base</a:t>
                      </a:r>
                      <a:endParaRPr lang="en-US" sz="1200" b="1" baseline="30000" dirty="0">
                        <a:solidFill>
                          <a:schemeClr val="bg1"/>
                        </a:solidFill>
                        <a:latin typeface="+mj-lt"/>
                        <a:cs typeface="Arial" panose="020B0604020202020204" pitchFamily="34" charset="0"/>
                      </a:endParaRPr>
                    </a:p>
                  </a:txBody>
                  <a:tcPr marL="9144" marR="18288" marT="27432" marB="27432" anchor="ctr">
                    <a:lnL w="12700" cap="flat" cmpd="sng" algn="ctr">
                      <a:solidFill>
                        <a:schemeClr val="accent3"/>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hMerge="1">
                  <a:txBody>
                    <a:bodyPr/>
                    <a:lstStyle/>
                    <a:p>
                      <a:endParaRPr lang="en-GB"/>
                    </a:p>
                  </a:txBody>
                  <a:tcPr/>
                </a:tc>
                <a:tc hMerge="1">
                  <a:txBody>
                    <a:bodyPr/>
                    <a:lstStyle/>
                    <a:p>
                      <a:endParaRPr lang="en-GB"/>
                    </a:p>
                  </a:txBody>
                  <a:tcPr/>
                </a:tc>
                <a:tc gridSpan="3">
                  <a:txBody>
                    <a:bodyPr/>
                    <a:lstStyle/>
                    <a:p>
                      <a:pPr algn="ctr"/>
                      <a:r>
                        <a:rPr lang="en-US" sz="1200" b="1" dirty="0" smtClean="0">
                          <a:solidFill>
                            <a:schemeClr val="bg1"/>
                          </a:solidFill>
                          <a:latin typeface="+mj-lt"/>
                          <a:cs typeface="Arial" panose="020B0604020202020204" pitchFamily="34" charset="0"/>
                        </a:rPr>
                        <a:t>BHC Stress</a:t>
                      </a:r>
                      <a:endParaRPr lang="en-US" sz="1200" b="1" dirty="0">
                        <a:solidFill>
                          <a:schemeClr val="bg1"/>
                        </a:solidFill>
                        <a:latin typeface="+mj-lt"/>
                        <a:cs typeface="Arial" panose="020B0604020202020204" pitchFamily="34" charset="0"/>
                      </a:endParaRP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hMerge="1">
                  <a:txBody>
                    <a:bodyPr/>
                    <a:lstStyle/>
                    <a:p>
                      <a:endParaRPr lang="en-GB"/>
                    </a:p>
                  </a:txBody>
                  <a:tcPr/>
                </a:tc>
                <a:tc hMerge="1">
                  <a:txBody>
                    <a:bodyPr/>
                    <a:lstStyle/>
                    <a:p>
                      <a:endParaRPr lang="en-GB"/>
                    </a:p>
                  </a:txBody>
                  <a:tcPr/>
                </a:tc>
                <a:tc gridSpan="3">
                  <a:txBody>
                    <a:bodyPr/>
                    <a:lstStyle/>
                    <a:p>
                      <a:pPr algn="ctr"/>
                      <a:r>
                        <a:rPr lang="en-US" sz="1200" b="1" dirty="0" smtClean="0">
                          <a:solidFill>
                            <a:schemeClr val="bg1"/>
                          </a:solidFill>
                          <a:latin typeface="+mj-lt"/>
                          <a:cs typeface="Arial" panose="020B0604020202020204" pitchFamily="34" charset="0"/>
                        </a:rPr>
                        <a:t>FRB SA</a:t>
                      </a:r>
                      <a:endParaRPr lang="en-US" sz="1200" b="1" dirty="0">
                        <a:solidFill>
                          <a:schemeClr val="bg1"/>
                        </a:solidFill>
                        <a:latin typeface="+mj-lt"/>
                        <a:cs typeface="Arial" panose="020B0604020202020204" pitchFamily="34" charset="0"/>
                      </a:endParaRP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hMerge="1">
                  <a:txBody>
                    <a:bodyPr/>
                    <a:lstStyle/>
                    <a:p>
                      <a:pPr algn="ctr"/>
                      <a:endParaRPr lang="en-US" sz="1100" b="1" dirty="0">
                        <a:solidFill>
                          <a:schemeClr val="bg1"/>
                        </a:solidFill>
                        <a:latin typeface="+mj-lt"/>
                        <a:cs typeface="Arial" panose="020B0604020202020204" pitchFamily="34" charset="0"/>
                      </a:endParaRPr>
                    </a:p>
                  </a:txBody>
                  <a:tcPr marL="9144" marR="18288" marT="27432" marB="27432" anchor="ctr">
                    <a:lnL w="12700" cap="flat" cmpd="sng" algn="ctr">
                      <a:solidFill>
                        <a:schemeClr val="bg1">
                          <a:lumMod val="50000"/>
                        </a:schemeClr>
                      </a:solidFill>
                      <a:prstDash val="sysDash"/>
                      <a:round/>
                      <a:headEnd type="none" w="med" len="med"/>
                      <a:tailEnd type="none" w="med" len="med"/>
                    </a:lnL>
                    <a:lnR w="12700" cap="flat" cmpd="sng" algn="ctr">
                      <a:solidFill>
                        <a:schemeClr val="bg1">
                          <a:lumMod val="50000"/>
                        </a:schemeClr>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hMerge="1">
                  <a:txBody>
                    <a:bodyPr/>
                    <a:lstStyle/>
                    <a:p>
                      <a:endParaRPr lang="en-GB"/>
                    </a:p>
                  </a:txBody>
                  <a:tcPr/>
                </a:tc>
              </a:tr>
              <a:tr h="0">
                <a:tc vMerge="1">
                  <a:txBody>
                    <a:bodyPr/>
                    <a:lstStyle/>
                    <a:p>
                      <a:pPr algn="ctr"/>
                      <a:endParaRPr lang="en-GB" sz="1100" b="1" i="1" dirty="0">
                        <a:solidFill>
                          <a:schemeClr val="bg1">
                            <a:lumMod val="50000"/>
                          </a:schemeClr>
                        </a:solidFill>
                        <a:latin typeface="+mj-lt"/>
                      </a:endParaRP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GB" sz="1100" b="1" i="1" dirty="0" smtClean="0">
                          <a:solidFill>
                            <a:schemeClr val="bg1">
                              <a:lumMod val="50000"/>
                            </a:schemeClr>
                          </a:solidFill>
                          <a:latin typeface="+mj-lt"/>
                        </a:rPr>
                        <a:t>‘15</a:t>
                      </a:r>
                      <a:endParaRPr lang="en-GB" sz="1100" b="1" i="1" dirty="0">
                        <a:solidFill>
                          <a:schemeClr val="bg1">
                            <a:lumMod val="50000"/>
                          </a:schemeClr>
                        </a:solidFill>
                        <a:latin typeface="+mj-lt"/>
                      </a:endParaRPr>
                    </a:p>
                  </a:txBody>
                  <a:tcPr marL="9144" marR="18288" marT="27432" marB="27432" anchor="ctr">
                    <a:lnL w="12700" cap="flat" cmpd="sng" algn="ctr">
                      <a:solidFill>
                        <a:schemeClr val="accent3"/>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100" b="1" i="1" baseline="0" dirty="0" smtClean="0">
                          <a:solidFill>
                            <a:schemeClr val="bg1">
                              <a:lumMod val="50000"/>
                            </a:schemeClr>
                          </a:solidFill>
                          <a:latin typeface="+mj-lt"/>
                          <a:cs typeface="Arial" panose="020B0604020202020204" pitchFamily="34" charset="0"/>
                        </a:rPr>
                        <a:t>‘16</a:t>
                      </a: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100" b="1" i="1" baseline="0" dirty="0" smtClean="0">
                          <a:solidFill>
                            <a:schemeClr val="bg1">
                              <a:lumMod val="50000"/>
                            </a:schemeClr>
                          </a:solidFill>
                          <a:latin typeface="+mj-lt"/>
                          <a:cs typeface="Arial" panose="020B0604020202020204" pitchFamily="34" charset="0"/>
                        </a:rPr>
                        <a:t>%</a:t>
                      </a:r>
                      <a:r>
                        <a:rPr lang="el-GR" sz="1100" b="1" i="1" baseline="0" dirty="0" smtClean="0">
                          <a:solidFill>
                            <a:schemeClr val="bg1">
                              <a:lumMod val="50000"/>
                            </a:schemeClr>
                          </a:solidFill>
                          <a:latin typeface="+mj-lt"/>
                          <a:cs typeface="Arial" panose="020B0604020202020204" pitchFamily="34" charset="0"/>
                        </a:rPr>
                        <a:t>Δ</a:t>
                      </a:r>
                      <a:endParaRPr lang="en-US" sz="1100" b="1" i="1" baseline="0" dirty="0" smtClean="0">
                        <a:solidFill>
                          <a:schemeClr val="bg1">
                            <a:lumMod val="50000"/>
                          </a:schemeClr>
                        </a:solidFill>
                        <a:latin typeface="+mj-lt"/>
                        <a:cs typeface="Arial" panose="020B0604020202020204" pitchFamily="34" charset="0"/>
                      </a:endParaRP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GB" sz="1100" b="1" i="1" dirty="0" smtClean="0">
                          <a:solidFill>
                            <a:schemeClr val="bg1">
                              <a:lumMod val="50000"/>
                            </a:schemeClr>
                          </a:solidFill>
                          <a:latin typeface="+mj-lt"/>
                        </a:rPr>
                        <a:t>‘15</a:t>
                      </a:r>
                      <a:endParaRPr lang="en-GB" sz="1100" b="1" i="1" dirty="0">
                        <a:solidFill>
                          <a:schemeClr val="bg1">
                            <a:lumMod val="50000"/>
                          </a:schemeClr>
                        </a:solidFill>
                        <a:latin typeface="+mj-lt"/>
                      </a:endParaRP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100" b="1" i="1" baseline="0" dirty="0" smtClean="0">
                          <a:solidFill>
                            <a:schemeClr val="bg1">
                              <a:lumMod val="50000"/>
                            </a:schemeClr>
                          </a:solidFill>
                          <a:latin typeface="+mj-lt"/>
                          <a:cs typeface="Arial" panose="020B0604020202020204" pitchFamily="34" charset="0"/>
                        </a:rPr>
                        <a:t>‘16</a:t>
                      </a: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100" b="1" i="1" baseline="0" dirty="0" smtClean="0">
                          <a:solidFill>
                            <a:schemeClr val="bg1">
                              <a:lumMod val="50000"/>
                            </a:schemeClr>
                          </a:solidFill>
                          <a:latin typeface="+mj-lt"/>
                          <a:cs typeface="Arial" panose="020B0604020202020204" pitchFamily="34" charset="0"/>
                        </a:rPr>
                        <a:t>%</a:t>
                      </a:r>
                      <a:r>
                        <a:rPr lang="el-GR" sz="1100" b="1" i="1" baseline="0" dirty="0" smtClean="0">
                          <a:solidFill>
                            <a:schemeClr val="bg1">
                              <a:lumMod val="50000"/>
                            </a:schemeClr>
                          </a:solidFill>
                          <a:latin typeface="+mj-lt"/>
                          <a:cs typeface="Arial" panose="020B0604020202020204" pitchFamily="34" charset="0"/>
                        </a:rPr>
                        <a:t>Δ</a:t>
                      </a:r>
                      <a:endParaRPr lang="en-US" sz="1100" b="1" i="1" baseline="0" dirty="0" smtClean="0">
                        <a:solidFill>
                          <a:schemeClr val="bg1">
                            <a:lumMod val="50000"/>
                          </a:schemeClr>
                        </a:solidFill>
                        <a:latin typeface="+mj-lt"/>
                        <a:cs typeface="Arial" panose="020B0604020202020204" pitchFamily="34" charset="0"/>
                      </a:endParaRP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100" b="1" i="1" baseline="0" dirty="0" smtClean="0">
                          <a:solidFill>
                            <a:schemeClr val="bg1">
                              <a:lumMod val="50000"/>
                            </a:schemeClr>
                          </a:solidFill>
                          <a:latin typeface="+mj-lt"/>
                          <a:cs typeface="Arial" panose="020B0604020202020204" pitchFamily="34" charset="0"/>
                        </a:rPr>
                        <a:t>’15</a:t>
                      </a: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100" b="1" i="1" baseline="0" dirty="0" smtClean="0">
                          <a:solidFill>
                            <a:schemeClr val="bg1">
                              <a:lumMod val="50000"/>
                            </a:schemeClr>
                          </a:solidFill>
                          <a:latin typeface="+mj-lt"/>
                          <a:cs typeface="Arial" panose="020B0604020202020204" pitchFamily="34" charset="0"/>
                        </a:rPr>
                        <a:t>‘16</a:t>
                      </a: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100" b="1" i="1" kern="1200" baseline="0" dirty="0" smtClean="0">
                          <a:solidFill>
                            <a:schemeClr val="bg1">
                              <a:lumMod val="50000"/>
                            </a:schemeClr>
                          </a:solidFill>
                          <a:latin typeface="+mj-lt"/>
                          <a:ea typeface="+mn-ea"/>
                          <a:cs typeface="Arial" panose="020B0604020202020204" pitchFamily="34" charset="0"/>
                        </a:rPr>
                        <a:t>%</a:t>
                      </a:r>
                      <a:r>
                        <a:rPr lang="el-GR" sz="1100" b="1" i="1" kern="1200" baseline="0" dirty="0" smtClean="0">
                          <a:solidFill>
                            <a:schemeClr val="bg1">
                              <a:lumMod val="50000"/>
                            </a:schemeClr>
                          </a:solidFill>
                          <a:latin typeface="+mj-lt"/>
                          <a:ea typeface="+mn-ea"/>
                          <a:cs typeface="Arial" panose="020B0604020202020204" pitchFamily="34" charset="0"/>
                        </a:rPr>
                        <a:t>Δ</a:t>
                      </a:r>
                      <a:endParaRPr lang="en-US" sz="1100" b="1" i="1" kern="1200" baseline="0" dirty="0" smtClean="0">
                        <a:solidFill>
                          <a:schemeClr val="bg1">
                            <a:lumMod val="50000"/>
                          </a:schemeClr>
                        </a:solidFill>
                        <a:latin typeface="+mj-lt"/>
                        <a:ea typeface="+mn-ea"/>
                        <a:cs typeface="Arial" panose="020B0604020202020204" pitchFamily="34" charset="0"/>
                      </a:endParaRP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r h="550073">
                <a:tc>
                  <a:txBody>
                    <a:bodyPr/>
                    <a:lstStyle/>
                    <a:p>
                      <a:pPr algn="l" rtl="0" fontAlgn="b"/>
                      <a:r>
                        <a:rPr lang="en-US" sz="1200" b="1" i="0" u="none" strike="noStrike" dirty="0" smtClean="0">
                          <a:solidFill>
                            <a:schemeClr val="bg1"/>
                          </a:solidFill>
                          <a:effectLst/>
                          <a:latin typeface="+mj-lt"/>
                        </a:rPr>
                        <a:t>Average Balances</a:t>
                      </a:r>
                      <a:r>
                        <a:rPr lang="en-US" sz="1200" b="1" i="0" u="none" strike="noStrike" baseline="30000" dirty="0" smtClean="0">
                          <a:solidFill>
                            <a:schemeClr val="bg1"/>
                          </a:solidFill>
                          <a:effectLst/>
                          <a:latin typeface="+mj-lt"/>
                        </a:rPr>
                        <a:t>1</a:t>
                      </a:r>
                      <a:endParaRPr lang="en-US" sz="1200" b="1" i="0" u="none" strike="noStrike" dirty="0">
                        <a:solidFill>
                          <a:schemeClr val="bg1"/>
                        </a:solidFill>
                        <a:effectLst/>
                        <a:latin typeface="+mj-lt"/>
                      </a:endParaRPr>
                    </a:p>
                  </a:txBody>
                  <a:tcPr marL="9144" marR="18288" marT="0" marB="0" anchor="ctr">
                    <a:lnL w="12700" cap="flat" cmpd="sng" algn="ctr">
                      <a:solidFill>
                        <a:schemeClr val="bg1">
                          <a:lumMod val="50000"/>
                        </a:schemeClr>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a:txBody>
                    <a:bodyPr/>
                    <a:lstStyle/>
                    <a:p>
                      <a:pPr algn="ctr" rtl="0" fontAlgn="b"/>
                      <a:r>
                        <a:rPr lang="en-US" sz="1000" b="0" i="0" u="none" strike="noStrike" dirty="0" smtClean="0">
                          <a:effectLst/>
                          <a:latin typeface="+mj-lt"/>
                        </a:rPr>
                        <a:t>2.83</a:t>
                      </a:r>
                      <a:endParaRPr lang="en-US" sz="1000" b="0" i="0" u="none" strike="noStrike" dirty="0">
                        <a:effectLst/>
                        <a:latin typeface="+mj-lt"/>
                      </a:endParaRPr>
                    </a:p>
                  </a:txBody>
                  <a:tcPr marL="9144" marR="18288" marT="0" marB="0" anchor="ctr">
                    <a:lnL w="12700" cap="flat" cmpd="sng" algn="ctr">
                      <a:solidFill>
                        <a:schemeClr val="accent3"/>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b"/>
                      <a:r>
                        <a:rPr lang="en-US" sz="1000" b="1" i="0" u="none" strike="noStrike" dirty="0" smtClean="0">
                          <a:solidFill>
                            <a:srgbClr val="000000"/>
                          </a:solidFill>
                          <a:effectLst/>
                          <a:latin typeface="+mj-lt"/>
                        </a:rPr>
                        <a:t>1.08</a:t>
                      </a:r>
                      <a:endParaRPr lang="en-US" sz="1000" b="1" i="0" u="none" strike="noStrike" dirty="0">
                        <a:solidFill>
                          <a:srgbClr val="000000"/>
                        </a:solidFill>
                        <a:effectLst/>
                        <a:latin typeface="+mj-lt"/>
                      </a:endParaRPr>
                    </a:p>
                  </a:txBody>
                  <a:tcPr marL="9144" marR="18288"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000" b="1" i="1" u="none" strike="noStrike" kern="1200" dirty="0" smtClean="0">
                          <a:solidFill>
                            <a:schemeClr val="accent5"/>
                          </a:solidFill>
                          <a:effectLst/>
                          <a:latin typeface="+mj-lt"/>
                          <a:ea typeface="+mn-ea"/>
                          <a:cs typeface="+mn-cs"/>
                        </a:rPr>
                        <a:t>-62%</a:t>
                      </a: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b"/>
                      <a:r>
                        <a:rPr lang="en-US" sz="1000" b="0" i="0" u="none" strike="noStrike" dirty="0" smtClean="0">
                          <a:solidFill>
                            <a:srgbClr val="000000"/>
                          </a:solidFill>
                          <a:effectLst/>
                          <a:latin typeface="+mj-lt"/>
                        </a:rPr>
                        <a:t>1.90</a:t>
                      </a:r>
                      <a:endParaRPr lang="en-US" sz="1000" b="0" i="0" u="none" strike="noStrike" dirty="0">
                        <a:solidFill>
                          <a:srgbClr val="000000"/>
                        </a:solidFill>
                        <a:effectLst/>
                        <a:latin typeface="+mj-lt"/>
                      </a:endParaRPr>
                    </a:p>
                  </a:txBody>
                  <a:tcPr marL="9144" marR="18288"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b"/>
                      <a:r>
                        <a:rPr lang="en-US" sz="1000" b="1" i="0" u="none" strike="noStrike" dirty="0" smtClean="0">
                          <a:solidFill>
                            <a:srgbClr val="000000"/>
                          </a:solidFill>
                          <a:effectLst/>
                          <a:latin typeface="+mj-lt"/>
                        </a:rPr>
                        <a:t>1.12</a:t>
                      </a:r>
                      <a:endParaRPr lang="en-US" sz="1000" b="1" i="0" u="none" strike="noStrike" dirty="0">
                        <a:solidFill>
                          <a:srgbClr val="000000"/>
                        </a:solidFill>
                        <a:effectLst/>
                        <a:latin typeface="+mj-lt"/>
                      </a:endParaRPr>
                    </a:p>
                  </a:txBody>
                  <a:tcPr marL="9144" marR="18288"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000" b="1" i="1" u="none" strike="noStrike" kern="1200" dirty="0" smtClean="0">
                          <a:solidFill>
                            <a:schemeClr val="accent5"/>
                          </a:solidFill>
                          <a:effectLst/>
                          <a:latin typeface="+mj-lt"/>
                          <a:ea typeface="+mn-ea"/>
                          <a:cs typeface="+mn-cs"/>
                        </a:rPr>
                        <a:t>-41%</a:t>
                      </a: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b"/>
                      <a:r>
                        <a:rPr lang="en-US" sz="1000" b="0" i="0" u="none" strike="noStrike" dirty="0" smtClean="0">
                          <a:solidFill>
                            <a:srgbClr val="000000"/>
                          </a:solidFill>
                          <a:effectLst/>
                          <a:latin typeface="+mj-lt"/>
                        </a:rPr>
                        <a:t>1.92</a:t>
                      </a:r>
                      <a:endParaRPr lang="en-US" sz="1000" b="0" i="0" u="none" strike="noStrike" dirty="0">
                        <a:solidFill>
                          <a:srgbClr val="000000"/>
                        </a:solidFill>
                        <a:effectLst/>
                        <a:latin typeface="+mj-lt"/>
                      </a:endParaRPr>
                    </a:p>
                  </a:txBody>
                  <a:tcPr marL="9144" marR="18288" marT="0" marB="0" anchor="ctr">
                    <a:lnL w="1270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b"/>
                      <a:r>
                        <a:rPr lang="en-US" sz="1000" b="1" i="0" u="none" strike="noStrike" dirty="0" smtClean="0">
                          <a:solidFill>
                            <a:srgbClr val="000000"/>
                          </a:solidFill>
                          <a:effectLst/>
                          <a:latin typeface="+mj-lt"/>
                        </a:rPr>
                        <a:t>1.12</a:t>
                      </a:r>
                      <a:endParaRPr lang="en-US" sz="1000" b="1" i="0" u="none" strike="noStrike" dirty="0">
                        <a:solidFill>
                          <a:srgbClr val="000000"/>
                        </a:solidFill>
                        <a:effectLst/>
                        <a:latin typeface="+mj-lt"/>
                      </a:endParaRPr>
                    </a:p>
                  </a:txBody>
                  <a:tcPr marL="9144" marR="18288" marT="0" marB="0" anchor="ctr">
                    <a:lnL w="19050" cap="flat" cmpd="sng" algn="ctr">
                      <a:no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000" b="1" i="1" u="none" strike="noStrike" kern="1200" dirty="0" smtClean="0">
                          <a:solidFill>
                            <a:schemeClr val="accent5"/>
                          </a:solidFill>
                          <a:effectLst/>
                          <a:latin typeface="+mj-lt"/>
                          <a:ea typeface="+mn-ea"/>
                          <a:cs typeface="+mn-cs"/>
                        </a:rPr>
                        <a:t>-41%</a:t>
                      </a: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r h="550073">
                <a:tc>
                  <a:txBody>
                    <a:bodyPr/>
                    <a:lstStyle/>
                    <a:p>
                      <a:pPr algn="l" rtl="0" fontAlgn="b"/>
                      <a:r>
                        <a:rPr lang="en-US" sz="1200" b="1" i="0" u="none" strike="noStrike" dirty="0" smtClean="0">
                          <a:solidFill>
                            <a:schemeClr val="bg1"/>
                          </a:solidFill>
                          <a:effectLst/>
                          <a:latin typeface="+mj-lt"/>
                        </a:rPr>
                        <a:t>2Q Losses</a:t>
                      </a:r>
                      <a:r>
                        <a:rPr lang="en-US" sz="1200" b="1" i="0" u="none" strike="noStrike" baseline="30000" dirty="0" smtClean="0">
                          <a:solidFill>
                            <a:schemeClr val="bg1"/>
                          </a:solidFill>
                          <a:effectLst/>
                          <a:latin typeface="+mj-lt"/>
                        </a:rPr>
                        <a:t>1</a:t>
                      </a:r>
                      <a:endParaRPr lang="en-US" sz="1200" b="1" i="0" u="none" strike="noStrike" dirty="0">
                        <a:solidFill>
                          <a:schemeClr val="bg1"/>
                        </a:solidFill>
                        <a:effectLst/>
                        <a:latin typeface="+mj-lt"/>
                      </a:endParaRPr>
                    </a:p>
                  </a:txBody>
                  <a:tcPr marL="9144" marR="18288" marT="0" marB="0" anchor="ctr">
                    <a:lnL w="12700" cap="flat" cmpd="sng" algn="ctr">
                      <a:solidFill>
                        <a:schemeClr val="bg1">
                          <a:lumMod val="50000"/>
                        </a:schemeClr>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a:txBody>
                    <a:bodyPr/>
                    <a:lstStyle/>
                    <a:p>
                      <a:pPr algn="ctr" rtl="0" fontAlgn="b"/>
                      <a:r>
                        <a:rPr lang="en-US" sz="1000" b="0" i="0" u="none" strike="noStrike" dirty="0" smtClean="0">
                          <a:solidFill>
                            <a:srgbClr val="000000"/>
                          </a:solidFill>
                          <a:effectLst/>
                          <a:latin typeface="+mj-lt"/>
                        </a:rPr>
                        <a:t>0.22</a:t>
                      </a:r>
                      <a:endParaRPr lang="en-US" sz="1000" b="0" i="0" u="none" strike="noStrike" dirty="0">
                        <a:solidFill>
                          <a:srgbClr val="000000"/>
                        </a:solidFill>
                        <a:effectLst/>
                        <a:latin typeface="+mj-lt"/>
                      </a:endParaRPr>
                    </a:p>
                  </a:txBody>
                  <a:tcPr marL="9144" marR="18288" marT="0" marB="0" anchor="ctr">
                    <a:lnL w="12700" cap="flat" cmpd="sng" algn="ctr">
                      <a:solidFill>
                        <a:schemeClr val="accent3"/>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b"/>
                      <a:r>
                        <a:rPr lang="en-US" sz="1000" b="1" i="0" u="none" strike="noStrike" dirty="0" smtClean="0">
                          <a:solidFill>
                            <a:srgbClr val="000000"/>
                          </a:solidFill>
                          <a:effectLst/>
                          <a:latin typeface="+mj-lt"/>
                        </a:rPr>
                        <a:t>0.17</a:t>
                      </a:r>
                      <a:endParaRPr lang="en-US" sz="1000" b="1" i="0" u="none" strike="noStrike" dirty="0">
                        <a:solidFill>
                          <a:srgbClr val="000000"/>
                        </a:solidFill>
                        <a:effectLst/>
                        <a:latin typeface="+mj-lt"/>
                      </a:endParaRPr>
                    </a:p>
                  </a:txBody>
                  <a:tcPr marL="9144" marR="18288"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000" b="1" i="1" u="none" strike="noStrike" kern="1200" dirty="0" smtClean="0">
                          <a:solidFill>
                            <a:schemeClr val="accent5"/>
                          </a:solidFill>
                          <a:effectLst/>
                          <a:latin typeface="+mj-lt"/>
                          <a:ea typeface="+mn-ea"/>
                          <a:cs typeface="+mn-cs"/>
                        </a:rPr>
                        <a:t>-24%</a:t>
                      </a: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b"/>
                      <a:r>
                        <a:rPr lang="en-US" sz="1000" b="0" i="0" u="none" strike="noStrike" dirty="0" smtClean="0">
                          <a:solidFill>
                            <a:srgbClr val="000000"/>
                          </a:solidFill>
                          <a:effectLst/>
                          <a:latin typeface="+mj-lt"/>
                        </a:rPr>
                        <a:t>0.25</a:t>
                      </a:r>
                      <a:endParaRPr lang="en-US" sz="1000" b="0" i="0" u="none" strike="noStrike" dirty="0">
                        <a:solidFill>
                          <a:srgbClr val="000000"/>
                        </a:solidFill>
                        <a:effectLst/>
                        <a:latin typeface="+mj-lt"/>
                      </a:endParaRPr>
                    </a:p>
                  </a:txBody>
                  <a:tcPr marL="9144" marR="18288"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b"/>
                      <a:r>
                        <a:rPr lang="en-US" sz="1000" b="1" i="0" u="none" strike="noStrike" dirty="0" smtClean="0">
                          <a:solidFill>
                            <a:srgbClr val="000000"/>
                          </a:solidFill>
                          <a:effectLst/>
                          <a:latin typeface="+mj-lt"/>
                        </a:rPr>
                        <a:t>0.19</a:t>
                      </a:r>
                      <a:endParaRPr lang="en-US" sz="1000" b="1" i="0" u="none" strike="noStrike" dirty="0">
                        <a:solidFill>
                          <a:srgbClr val="000000"/>
                        </a:solidFill>
                        <a:effectLst/>
                        <a:latin typeface="+mj-lt"/>
                      </a:endParaRPr>
                    </a:p>
                  </a:txBody>
                  <a:tcPr marL="9144" marR="18288"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000" b="1" i="1" u="none" strike="noStrike" kern="1200" dirty="0" smtClean="0">
                          <a:solidFill>
                            <a:schemeClr val="accent5"/>
                          </a:solidFill>
                          <a:effectLst/>
                          <a:latin typeface="+mj-lt"/>
                          <a:ea typeface="+mn-ea"/>
                          <a:cs typeface="+mn-cs"/>
                        </a:rPr>
                        <a:t>-25%</a:t>
                      </a: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gridSpan="3">
                  <a:txBody>
                    <a:bodyPr/>
                    <a:lstStyle/>
                    <a:p>
                      <a:pPr algn="ctr" rtl="0" fontAlgn="b"/>
                      <a:endParaRPr lang="en-US" sz="1000" b="1" i="0" u="none" strike="noStrike" dirty="0">
                        <a:solidFill>
                          <a:schemeClr val="accent3"/>
                        </a:solidFill>
                        <a:effectLst/>
                        <a:latin typeface="+mj-lt"/>
                      </a:endParaRPr>
                    </a:p>
                  </a:txBody>
                  <a:tcPr marL="9144" marR="18288"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4"/>
                    </a:solidFill>
                  </a:tcPr>
                </a:tc>
                <a:tc hMerge="1">
                  <a:txBody>
                    <a:bodyPr/>
                    <a:lstStyle/>
                    <a:p>
                      <a:pPr algn="ctr" rtl="0" fontAlgn="b"/>
                      <a:endParaRPr lang="en-US" sz="1100" b="1" i="0" u="none" strike="noStrike" dirty="0">
                        <a:solidFill>
                          <a:srgbClr val="000000"/>
                        </a:solidFill>
                        <a:effectLst/>
                        <a:latin typeface="+mj-lt"/>
                      </a:endParaRPr>
                    </a:p>
                  </a:txBody>
                  <a:tcPr marL="9144" marR="18288" marT="0" marB="0" anchor="ctr">
                    <a:lnL w="19050" cap="flat" cmpd="sng" algn="ctr">
                      <a:no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hMerge="1">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100" b="1" i="1" u="none" strike="noStrike" kern="1200" dirty="0" smtClean="0">
                        <a:solidFill>
                          <a:schemeClr val="accent5"/>
                        </a:solidFill>
                        <a:effectLst/>
                        <a:latin typeface="+mn-lt"/>
                        <a:ea typeface="+mn-ea"/>
                        <a:cs typeface="+mn-cs"/>
                      </a:endParaRP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sp>
        <p:nvSpPr>
          <p:cNvPr id="3" name="Rectangle 2"/>
          <p:cNvSpPr/>
          <p:nvPr/>
        </p:nvSpPr>
        <p:spPr>
          <a:xfrm>
            <a:off x="457200" y="1254460"/>
            <a:ext cx="4424363" cy="462947"/>
          </a:xfrm>
          <a:prstGeom prst="rect">
            <a:avLst/>
          </a:prstGeom>
        </p:spPr>
        <p:txBody>
          <a:bodyPr wrap="square">
            <a:spAutoFit/>
          </a:bodyPr>
          <a:lstStyle/>
          <a:p>
            <a:pPr algn="l"/>
            <a:r>
              <a:rPr lang="en-GB" sz="1400" b="1" dirty="0" smtClean="0">
                <a:solidFill>
                  <a:srgbClr val="FF0000"/>
                </a:solidFill>
                <a:latin typeface="Arial" panose="020B0604020202020204" pitchFamily="34" charset="0"/>
                <a:cs typeface="Arial" panose="020B0604020202020204" pitchFamily="34" charset="0"/>
              </a:rPr>
              <a:t>SC Unsecured - CCAR balances and losses </a:t>
            </a:r>
          </a:p>
          <a:p>
            <a:pPr algn="l"/>
            <a:r>
              <a:rPr lang="en-GB" sz="1400" dirty="0" smtClean="0">
                <a:solidFill>
                  <a:srgbClr val="FF0000"/>
                </a:solidFill>
                <a:latin typeface="Arial" panose="020B0604020202020204" pitchFamily="34" charset="0"/>
                <a:cs typeface="Arial" panose="020B0604020202020204" pitchFamily="34" charset="0"/>
              </a:rPr>
              <a:t>2015 vs 2016 PQ1-PQ2</a:t>
            </a:r>
            <a:r>
              <a:rPr lang="en-GB" sz="1400" baseline="30000" dirty="0" smtClean="0">
                <a:solidFill>
                  <a:srgbClr val="FF0000"/>
                </a:solidFill>
                <a:latin typeface="Arial" panose="020B0604020202020204" pitchFamily="34" charset="0"/>
                <a:cs typeface="Arial" panose="020B0604020202020204" pitchFamily="34" charset="0"/>
              </a:rPr>
              <a:t>1</a:t>
            </a:r>
            <a:r>
              <a:rPr lang="en-GB" sz="1400" dirty="0" smtClean="0">
                <a:solidFill>
                  <a:srgbClr val="FF0000"/>
                </a:solidFill>
                <a:latin typeface="Arial" panose="020B0604020202020204" pitchFamily="34" charset="0"/>
                <a:cs typeface="Arial" panose="020B0604020202020204" pitchFamily="34" charset="0"/>
              </a:rPr>
              <a:t>, $BN and % year over year</a:t>
            </a:r>
            <a:endParaRPr lang="en-GB" sz="1400" dirty="0">
              <a:solidFill>
                <a:srgbClr val="FF0000"/>
              </a:solidFill>
              <a:latin typeface="Arial" panose="020B0604020202020204" pitchFamily="34" charset="0"/>
              <a:cs typeface="Arial" panose="020B0604020202020204" pitchFamily="34"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3932984667"/>
              </p:ext>
            </p:extLst>
          </p:nvPr>
        </p:nvGraphicFramePr>
        <p:xfrm>
          <a:off x="445551" y="4504228"/>
          <a:ext cx="4436011" cy="1430694"/>
        </p:xfrm>
        <a:graphic>
          <a:graphicData uri="http://schemas.openxmlformats.org/drawingml/2006/table">
            <a:tbl>
              <a:tblPr firstRow="1" bandRow="1">
                <a:tableStyleId>{5C22544A-7EE6-4342-B048-85BDC9FD1C3A}</a:tableStyleId>
              </a:tblPr>
              <a:tblGrid>
                <a:gridCol w="492890"/>
                <a:gridCol w="492890"/>
                <a:gridCol w="492890"/>
                <a:gridCol w="492890"/>
                <a:gridCol w="492891"/>
                <a:gridCol w="492890"/>
                <a:gridCol w="492890"/>
                <a:gridCol w="492890"/>
                <a:gridCol w="492890"/>
              </a:tblGrid>
              <a:tr h="312312">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i="0" kern="1200" baseline="0" dirty="0" smtClean="0">
                          <a:solidFill>
                            <a:schemeClr val="bg1"/>
                          </a:solidFill>
                          <a:latin typeface="+mn-lt"/>
                          <a:ea typeface="+mn-ea"/>
                          <a:cs typeface="Arial" panose="020B0604020202020204" pitchFamily="34" charset="0"/>
                        </a:rPr>
                        <a:t>Q0 to BHC Stress</a:t>
                      </a:r>
                      <a:r>
                        <a:rPr lang="en-US" sz="1200" b="1" i="0" kern="1200" baseline="30000" dirty="0" smtClean="0">
                          <a:solidFill>
                            <a:schemeClr val="bg1"/>
                          </a:solidFill>
                          <a:latin typeface="+mn-lt"/>
                          <a:ea typeface="+mn-ea"/>
                          <a:cs typeface="Arial" panose="020B0604020202020204" pitchFamily="34" charset="0"/>
                        </a:rPr>
                        <a:t>2</a:t>
                      </a:r>
                      <a:endParaRPr lang="en-US" sz="1200" b="1" i="0" kern="1200" baseline="0" dirty="0" smtClean="0">
                        <a:solidFill>
                          <a:schemeClr val="bg1"/>
                        </a:solidFill>
                        <a:latin typeface="+mn-lt"/>
                        <a:ea typeface="+mn-ea"/>
                        <a:cs typeface="Arial" panose="020B0604020202020204" pitchFamily="34" charset="0"/>
                      </a:endParaRP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hMerge="1">
                  <a:txBody>
                    <a:bodyPr/>
                    <a:lstStyle/>
                    <a:p>
                      <a:endParaRPr lang="en-GB"/>
                    </a:p>
                  </a:txBody>
                  <a:tcPr/>
                </a:tc>
                <a:tc hMerge="1">
                  <a:txBody>
                    <a:bodyPr/>
                    <a:lstStyle/>
                    <a:p>
                      <a:endParaRPr lang="en-GB"/>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i="0" kern="1200" baseline="0" dirty="0" smtClean="0">
                          <a:solidFill>
                            <a:schemeClr val="bg1"/>
                          </a:solidFill>
                          <a:latin typeface="+mn-lt"/>
                          <a:ea typeface="+mn-ea"/>
                          <a:cs typeface="Arial" panose="020B0604020202020204" pitchFamily="34" charset="0"/>
                        </a:rPr>
                        <a:t>Base to BHC Stress</a:t>
                      </a:r>
                      <a:r>
                        <a:rPr lang="en-US" sz="1200" b="1" i="0" kern="1200" baseline="30000" dirty="0" smtClean="0">
                          <a:solidFill>
                            <a:schemeClr val="bg1"/>
                          </a:solidFill>
                          <a:latin typeface="+mn-lt"/>
                          <a:ea typeface="+mn-ea"/>
                          <a:cs typeface="Arial" panose="020B0604020202020204" pitchFamily="34" charset="0"/>
                        </a:rPr>
                        <a:t>1</a:t>
                      </a:r>
                      <a:endParaRPr lang="en-US" sz="1200" b="1" i="0" kern="1200" baseline="0" dirty="0" smtClean="0">
                        <a:solidFill>
                          <a:schemeClr val="bg1"/>
                        </a:solidFill>
                        <a:latin typeface="+mn-lt"/>
                        <a:ea typeface="+mn-ea"/>
                        <a:cs typeface="Arial" panose="020B0604020202020204" pitchFamily="34" charset="0"/>
                      </a:endParaRPr>
                    </a:p>
                  </a:txBody>
                  <a:tcPr marL="9144" marR="18288" marT="27432" marB="27432" anchor="ctr">
                    <a:lnL w="12700" cap="flat" cmpd="sng" algn="ctr">
                      <a:solidFill>
                        <a:schemeClr val="bg1">
                          <a:lumMod val="50000"/>
                        </a:schemeClr>
                      </a:solidFill>
                      <a:prstDash val="sysDash"/>
                      <a:round/>
                      <a:headEnd type="none" w="med" len="med"/>
                      <a:tailEnd type="none" w="med" len="med"/>
                    </a:lnL>
                    <a:lnR w="12700" cap="flat" cmpd="sng" algn="ctr">
                      <a:solidFill>
                        <a:schemeClr val="bg1">
                          <a:lumMod val="50000"/>
                        </a:schemeClr>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hMerge="1">
                  <a:txBody>
                    <a:bodyPr/>
                    <a:lstStyle/>
                    <a:p>
                      <a:endParaRPr lang="en-GB"/>
                    </a:p>
                  </a:txBody>
                  <a:tcPr/>
                </a:tc>
                <a:tc hMerge="1">
                  <a:txBody>
                    <a:bodyPr/>
                    <a:lstStyle/>
                    <a:p>
                      <a:endParaRPr lang="en-GB"/>
                    </a:p>
                  </a:txBody>
                  <a:tcPr/>
                </a:tc>
                <a:tc hMerge="1">
                  <a:txBody>
                    <a:bodyPr/>
                    <a:lstStyle/>
                    <a:p>
                      <a:pPr algn="ctr"/>
                      <a:endParaRPr lang="en-US" sz="1200" b="1" baseline="0" dirty="0">
                        <a:solidFill>
                          <a:schemeClr val="bg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hMerge="1">
                  <a:txBody>
                    <a:bodyPr/>
                    <a:lstStyle/>
                    <a:p>
                      <a:pPr algn="ctr"/>
                      <a:endParaRPr lang="en-US" sz="1200" b="1" baseline="0" dirty="0">
                        <a:solidFill>
                          <a:schemeClr val="bg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hMerge="1">
                  <a:txBody>
                    <a:bodyPr/>
                    <a:lstStyle/>
                    <a:p>
                      <a:pPr algn="ctr"/>
                      <a:endParaRPr lang="en-US" sz="1200" b="1" baseline="0" dirty="0">
                        <a:solidFill>
                          <a:schemeClr val="bg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r>
              <a:tr h="369008">
                <a:tc gridSpan="3">
                  <a:txBody>
                    <a:bodyPr/>
                    <a:lstStyle/>
                    <a:p>
                      <a:pPr algn="ctr"/>
                      <a:r>
                        <a:rPr lang="en-US" sz="1200" b="1" dirty="0" smtClean="0">
                          <a:solidFill>
                            <a:srgbClr val="FF0000"/>
                          </a:solidFill>
                          <a:latin typeface="+mj-lt"/>
                          <a:cs typeface="Arial" panose="020B0604020202020204" pitchFamily="34" charset="0"/>
                        </a:rPr>
                        <a:t>Average </a:t>
                      </a:r>
                    </a:p>
                    <a:p>
                      <a:pPr algn="ctr"/>
                      <a:r>
                        <a:rPr lang="en-US" sz="1200" b="1" dirty="0" smtClean="0">
                          <a:solidFill>
                            <a:srgbClr val="FF0000"/>
                          </a:solidFill>
                          <a:latin typeface="+mj-lt"/>
                          <a:cs typeface="Arial" panose="020B0604020202020204" pitchFamily="34" charset="0"/>
                        </a:rPr>
                        <a:t>Balances</a:t>
                      </a: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hMerge="1">
                  <a:txBody>
                    <a:bodyPr/>
                    <a:lstStyle/>
                    <a:p>
                      <a:endParaRPr lang="en-GB"/>
                    </a:p>
                  </a:txBody>
                  <a:tcPr/>
                </a:tc>
                <a:tc hMerge="1">
                  <a:txBody>
                    <a:bodyPr/>
                    <a:lstStyle/>
                    <a:p>
                      <a:pPr algn="ctr"/>
                      <a:endParaRPr lang="en-US" sz="1100" b="1" dirty="0">
                        <a:solidFill>
                          <a:srgbClr val="FF0000"/>
                        </a:solidFill>
                        <a:latin typeface="Arial" panose="020B0604020202020204" pitchFamily="34" charset="0"/>
                        <a:cs typeface="Arial" panose="020B0604020202020204" pitchFamily="34" charset="0"/>
                      </a:endParaRPr>
                    </a:p>
                  </a:txBody>
                  <a:tcPr marL="36576" marR="36576" marT="27432" marB="27432" anchor="ctr">
                    <a:lnL w="12700" cap="flat" cmpd="sng" algn="ctr">
                      <a:solidFill>
                        <a:schemeClr val="bg1">
                          <a:lumMod val="50000"/>
                        </a:schemeClr>
                      </a:solidFill>
                      <a:prstDash val="sysDash"/>
                      <a:round/>
                      <a:headEnd type="none" w="med" len="med"/>
                      <a:tailEnd type="none" w="med" len="med"/>
                    </a:lnL>
                    <a:lnR w="12700" cap="flat" cmpd="sng" algn="ctr">
                      <a:solidFill>
                        <a:schemeClr val="bg1">
                          <a:lumMod val="50000"/>
                        </a:schemeClr>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gridSpan="3">
                  <a:txBody>
                    <a:bodyPr/>
                    <a:lstStyle/>
                    <a:p>
                      <a:pPr algn="ctr"/>
                      <a:r>
                        <a:rPr lang="en-US" sz="1200" b="1" dirty="0" smtClean="0">
                          <a:solidFill>
                            <a:srgbClr val="FF0000"/>
                          </a:solidFill>
                          <a:latin typeface="+mj-lt"/>
                          <a:cs typeface="Arial" panose="020B0604020202020204" pitchFamily="34" charset="0"/>
                        </a:rPr>
                        <a:t>Cumulative $</a:t>
                      </a:r>
                      <a:r>
                        <a:rPr lang="en-US" sz="1200" b="1" baseline="0" dirty="0" smtClean="0">
                          <a:solidFill>
                            <a:srgbClr val="FF0000"/>
                          </a:solidFill>
                          <a:latin typeface="+mj-lt"/>
                          <a:cs typeface="Arial" panose="020B0604020202020204" pitchFamily="34" charset="0"/>
                        </a:rPr>
                        <a:t> </a:t>
                      </a:r>
                    </a:p>
                    <a:p>
                      <a:pPr algn="ctr"/>
                      <a:r>
                        <a:rPr lang="en-US" sz="1200" b="1" dirty="0" smtClean="0">
                          <a:solidFill>
                            <a:srgbClr val="FF0000"/>
                          </a:solidFill>
                          <a:latin typeface="+mj-lt"/>
                          <a:cs typeface="Arial" panose="020B0604020202020204" pitchFamily="34" charset="0"/>
                        </a:rPr>
                        <a:t>Losses</a:t>
                      </a:r>
                    </a:p>
                  </a:txBody>
                  <a:tcPr marL="9144" marR="18288" marT="27432" marB="27432" anchor="ctr">
                    <a:lnL w="12700" cap="flat" cmpd="sng" algn="ctr">
                      <a:solidFill>
                        <a:schemeClr val="bg1">
                          <a:lumMod val="50000"/>
                        </a:schemeClr>
                      </a:solidFill>
                      <a:prstDash val="sysDash"/>
                      <a:round/>
                      <a:headEnd type="none" w="med" len="med"/>
                      <a:tailEnd type="none" w="med" len="med"/>
                    </a:lnL>
                    <a:lnR w="12700" cap="flat" cmpd="sng" algn="ctr">
                      <a:solidFill>
                        <a:schemeClr val="bg1">
                          <a:lumMod val="50000"/>
                        </a:schemeClr>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hMerge="1">
                  <a:txBody>
                    <a:bodyPr/>
                    <a:lstStyle/>
                    <a:p>
                      <a:endParaRPr lang="en-GB"/>
                    </a:p>
                  </a:txBody>
                  <a:tcPr/>
                </a:tc>
                <a:tc hMerge="1">
                  <a:txBody>
                    <a:bodyPr/>
                    <a:lstStyle/>
                    <a:p>
                      <a:pPr algn="ctr"/>
                      <a:endParaRPr lang="en-US" sz="1100" b="1" dirty="0">
                        <a:solidFill>
                          <a:srgbClr val="FF0000"/>
                        </a:solidFill>
                        <a:latin typeface="Arial" panose="020B0604020202020204" pitchFamily="34" charset="0"/>
                        <a:cs typeface="Arial" panose="020B0604020202020204" pitchFamily="34" charset="0"/>
                      </a:endParaRPr>
                    </a:p>
                  </a:txBody>
                  <a:tcPr marL="36576" marR="36576" marT="27432" marB="27432" anchor="ctr">
                    <a:lnL w="12700" cap="flat" cmpd="sng" algn="ctr">
                      <a:solidFill>
                        <a:schemeClr val="bg1">
                          <a:lumMod val="50000"/>
                        </a:schemeClr>
                      </a:solidFill>
                      <a:prstDash val="sysDash"/>
                      <a:round/>
                      <a:headEnd type="none" w="med" len="med"/>
                      <a:tailEnd type="none" w="med" len="med"/>
                    </a:lnL>
                    <a:lnR w="12700" cap="flat" cmpd="sng" algn="ctr">
                      <a:solidFill>
                        <a:schemeClr val="bg1">
                          <a:lumMod val="50000"/>
                        </a:schemeClr>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gridSpan="3">
                  <a:txBody>
                    <a:bodyPr/>
                    <a:lstStyle/>
                    <a:p>
                      <a:pPr algn="ctr"/>
                      <a:r>
                        <a:rPr lang="en-US" sz="1200" b="1" kern="1200" dirty="0" smtClean="0">
                          <a:solidFill>
                            <a:srgbClr val="FF0000"/>
                          </a:solidFill>
                          <a:latin typeface="+mn-lt"/>
                          <a:ea typeface="+mn-ea"/>
                          <a:cs typeface="Arial" panose="020B0604020202020204" pitchFamily="34" charset="0"/>
                        </a:rPr>
                        <a:t>Cumulative %</a:t>
                      </a:r>
                      <a:r>
                        <a:rPr lang="en-US" sz="1200" b="1" kern="1200" baseline="0" dirty="0" smtClean="0">
                          <a:solidFill>
                            <a:srgbClr val="FF0000"/>
                          </a:solidFill>
                          <a:latin typeface="+mn-lt"/>
                          <a:ea typeface="+mn-ea"/>
                          <a:cs typeface="Arial" panose="020B0604020202020204" pitchFamily="34" charset="0"/>
                        </a:rPr>
                        <a:t> </a:t>
                      </a:r>
                      <a:r>
                        <a:rPr lang="en-US" sz="1200" b="1" kern="1200" dirty="0" smtClean="0">
                          <a:solidFill>
                            <a:srgbClr val="FF0000"/>
                          </a:solidFill>
                          <a:latin typeface="+mn-lt"/>
                          <a:ea typeface="+mn-ea"/>
                          <a:cs typeface="Arial" panose="020B0604020202020204" pitchFamily="34" charset="0"/>
                        </a:rPr>
                        <a:t>Losses</a:t>
                      </a:r>
                    </a:p>
                  </a:txBody>
                  <a:tcPr marL="9144" marR="18288" marT="27432" marB="27432" anchor="ctr">
                    <a:lnL w="12700" cap="flat" cmpd="sng" algn="ctr">
                      <a:solidFill>
                        <a:schemeClr val="bg1">
                          <a:lumMod val="50000"/>
                        </a:schemeClr>
                      </a:solidFill>
                      <a:prstDash val="sysDash"/>
                      <a:round/>
                      <a:headEnd type="none" w="med" len="med"/>
                      <a:tailEnd type="none" w="med" len="med"/>
                    </a:lnL>
                    <a:lnR w="12700" cap="flat" cmpd="sng" algn="ctr">
                      <a:solidFill>
                        <a:schemeClr val="bg1">
                          <a:lumMod val="50000"/>
                        </a:schemeClr>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hMerge="1">
                  <a:txBody>
                    <a:bodyPr/>
                    <a:lstStyle/>
                    <a:p>
                      <a:endParaRPr lang="en-GB"/>
                    </a:p>
                  </a:txBody>
                  <a:tcPr>
                    <a:lnL w="12700" cap="flat" cmpd="sng" algn="ctr">
                      <a:solidFill>
                        <a:schemeClr val="bg1">
                          <a:lumMod val="50000"/>
                        </a:schemeClr>
                      </a:solidFill>
                      <a:prstDash val="sysDash"/>
                      <a:round/>
                      <a:headEnd type="none" w="med" len="med"/>
                      <a:tailEnd type="none" w="med" len="med"/>
                    </a:lnL>
                    <a:lnR w="12700" cap="flat" cmpd="sng" algn="ctr">
                      <a:solidFill>
                        <a:schemeClr val="bg1">
                          <a:lumMod val="50000"/>
                        </a:schemeClr>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hMerge="1">
                  <a:txBody>
                    <a:bodyPr/>
                    <a:lstStyle/>
                    <a:p>
                      <a:pPr algn="ctr"/>
                      <a:endParaRPr lang="en-US" sz="1100" b="1" dirty="0">
                        <a:solidFill>
                          <a:srgbClr val="FF0000"/>
                        </a:solidFill>
                        <a:latin typeface="Arial" panose="020B0604020202020204" pitchFamily="34" charset="0"/>
                        <a:cs typeface="Arial" panose="020B0604020202020204" pitchFamily="34" charset="0"/>
                      </a:endParaRPr>
                    </a:p>
                  </a:txBody>
                  <a:tcPr marL="36576" marR="36576" marT="27432" marB="27432" anchor="ctr">
                    <a:lnL w="12700" cap="flat" cmpd="sng" algn="ctr">
                      <a:solidFill>
                        <a:schemeClr val="bg1">
                          <a:lumMod val="50000"/>
                        </a:schemeClr>
                      </a:solidFill>
                      <a:prstDash val="sysDash"/>
                      <a:round/>
                      <a:headEnd type="none" w="med" len="med"/>
                      <a:tailEnd type="none" w="med" len="med"/>
                    </a:lnL>
                    <a:lnR w="12700" cap="flat" cmpd="sng" algn="ctr">
                      <a:solidFill>
                        <a:schemeClr val="bg1">
                          <a:lumMod val="50000"/>
                        </a:schemeClr>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r h="175220">
                <a:tc>
                  <a:txBody>
                    <a:bodyPr/>
                    <a:lstStyle/>
                    <a:p>
                      <a:pPr algn="ctr"/>
                      <a:r>
                        <a:rPr lang="en-GB" sz="1100" b="1" i="1" dirty="0" smtClean="0">
                          <a:solidFill>
                            <a:schemeClr val="bg1">
                              <a:lumMod val="50000"/>
                            </a:schemeClr>
                          </a:solidFill>
                          <a:latin typeface="+mj-lt"/>
                        </a:rPr>
                        <a:t>‘15</a:t>
                      </a:r>
                      <a:endParaRPr lang="en-GB" sz="1100" b="1" i="1" dirty="0">
                        <a:solidFill>
                          <a:schemeClr val="bg1">
                            <a:lumMod val="50000"/>
                          </a:schemeClr>
                        </a:solidFill>
                        <a:latin typeface="+mj-lt"/>
                      </a:endParaRP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100" b="1" i="1" baseline="0" dirty="0" smtClean="0">
                          <a:solidFill>
                            <a:schemeClr val="bg1">
                              <a:lumMod val="50000"/>
                            </a:schemeClr>
                          </a:solidFill>
                          <a:latin typeface="+mj-lt"/>
                          <a:cs typeface="Arial" panose="020B0604020202020204" pitchFamily="34" charset="0"/>
                        </a:rPr>
                        <a:t>‘16</a:t>
                      </a: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100" b="1" i="1" baseline="0" dirty="0" smtClean="0">
                          <a:solidFill>
                            <a:schemeClr val="bg1">
                              <a:lumMod val="50000"/>
                            </a:schemeClr>
                          </a:solidFill>
                          <a:latin typeface="+mj-lt"/>
                          <a:cs typeface="Arial" panose="020B0604020202020204" pitchFamily="34" charset="0"/>
                        </a:rPr>
                        <a:t>%</a:t>
                      </a:r>
                      <a:r>
                        <a:rPr lang="el-GR" sz="1100" b="1" i="1" baseline="0" dirty="0" smtClean="0">
                          <a:solidFill>
                            <a:schemeClr val="bg1">
                              <a:lumMod val="50000"/>
                            </a:schemeClr>
                          </a:solidFill>
                          <a:latin typeface="+mj-lt"/>
                          <a:cs typeface="Arial" panose="020B0604020202020204" pitchFamily="34" charset="0"/>
                        </a:rPr>
                        <a:t>Δ</a:t>
                      </a:r>
                      <a:endParaRPr lang="en-US" sz="1100" b="1" i="1" baseline="0" dirty="0" smtClean="0">
                        <a:solidFill>
                          <a:schemeClr val="bg1">
                            <a:lumMod val="50000"/>
                          </a:schemeClr>
                        </a:solidFill>
                        <a:latin typeface="+mj-lt"/>
                        <a:cs typeface="Arial" panose="020B0604020202020204" pitchFamily="34" charset="0"/>
                      </a:endParaRP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GB" sz="1100" b="1" i="1" dirty="0" smtClean="0">
                          <a:solidFill>
                            <a:schemeClr val="bg1">
                              <a:lumMod val="50000"/>
                            </a:schemeClr>
                          </a:solidFill>
                          <a:latin typeface="+mj-lt"/>
                        </a:rPr>
                        <a:t>‘15</a:t>
                      </a:r>
                      <a:endParaRPr lang="en-GB" sz="1100" b="1" i="1" dirty="0">
                        <a:solidFill>
                          <a:schemeClr val="bg1">
                            <a:lumMod val="50000"/>
                          </a:schemeClr>
                        </a:solidFill>
                        <a:latin typeface="+mj-lt"/>
                      </a:endParaRPr>
                    </a:p>
                  </a:txBody>
                  <a:tcPr marL="9144" marR="18288" marT="27432" marB="27432" anchor="ctr">
                    <a:lnL w="12700" cap="flat" cmpd="sng" algn="ctr">
                      <a:solidFill>
                        <a:schemeClr val="bg1">
                          <a:lumMod val="50000"/>
                        </a:schemeClr>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100" b="1" i="1" baseline="0" dirty="0" smtClean="0">
                          <a:solidFill>
                            <a:schemeClr val="bg1">
                              <a:lumMod val="50000"/>
                            </a:schemeClr>
                          </a:solidFill>
                          <a:latin typeface="+mj-lt"/>
                          <a:cs typeface="Arial" panose="020B0604020202020204" pitchFamily="34" charset="0"/>
                        </a:rPr>
                        <a:t>‘16</a:t>
                      </a: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100" b="1" i="1" baseline="0" dirty="0" smtClean="0">
                          <a:solidFill>
                            <a:schemeClr val="bg1">
                              <a:lumMod val="50000"/>
                            </a:schemeClr>
                          </a:solidFill>
                          <a:latin typeface="+mj-lt"/>
                          <a:cs typeface="Arial" panose="020B0604020202020204" pitchFamily="34" charset="0"/>
                        </a:rPr>
                        <a:t>%</a:t>
                      </a:r>
                      <a:r>
                        <a:rPr lang="el-GR" sz="1100" b="1" i="1" baseline="0" dirty="0" smtClean="0">
                          <a:solidFill>
                            <a:schemeClr val="bg1">
                              <a:lumMod val="50000"/>
                            </a:schemeClr>
                          </a:solidFill>
                          <a:latin typeface="+mj-lt"/>
                          <a:cs typeface="Arial" panose="020B0604020202020204" pitchFamily="34" charset="0"/>
                        </a:rPr>
                        <a:t>Δ</a:t>
                      </a:r>
                      <a:endParaRPr lang="en-US" sz="1100" b="1" i="1" baseline="0" dirty="0" smtClean="0">
                        <a:solidFill>
                          <a:schemeClr val="bg1">
                            <a:lumMod val="50000"/>
                          </a:schemeClr>
                        </a:solidFill>
                        <a:latin typeface="+mj-lt"/>
                        <a:cs typeface="Arial" panose="020B0604020202020204" pitchFamily="34" charset="0"/>
                      </a:endParaRP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GB" sz="1100" b="1" i="1" dirty="0" smtClean="0">
                          <a:solidFill>
                            <a:schemeClr val="bg1">
                              <a:lumMod val="50000"/>
                            </a:schemeClr>
                          </a:solidFill>
                          <a:latin typeface="+mj-lt"/>
                        </a:rPr>
                        <a:t>‘15</a:t>
                      </a:r>
                      <a:endParaRPr lang="en-GB" sz="1100" b="1" i="1" dirty="0">
                        <a:solidFill>
                          <a:schemeClr val="bg1">
                            <a:lumMod val="50000"/>
                          </a:schemeClr>
                        </a:solidFill>
                        <a:latin typeface="+mj-lt"/>
                      </a:endParaRPr>
                    </a:p>
                  </a:txBody>
                  <a:tcPr marL="9144" marR="18288" marT="27432" marB="27432" anchor="ctr">
                    <a:lnL w="12700" cap="flat" cmpd="sng" algn="ctr">
                      <a:solidFill>
                        <a:schemeClr val="bg1">
                          <a:lumMod val="50000"/>
                        </a:schemeClr>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100" b="1" i="1" baseline="0" dirty="0" smtClean="0">
                          <a:solidFill>
                            <a:schemeClr val="bg1">
                              <a:lumMod val="50000"/>
                            </a:schemeClr>
                          </a:solidFill>
                          <a:latin typeface="+mj-lt"/>
                          <a:cs typeface="Arial" panose="020B0604020202020204" pitchFamily="34" charset="0"/>
                        </a:rPr>
                        <a:t>‘16</a:t>
                      </a: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100" b="1" i="1" baseline="0" dirty="0" smtClean="0">
                          <a:solidFill>
                            <a:schemeClr val="bg1">
                              <a:lumMod val="50000"/>
                            </a:schemeClr>
                          </a:solidFill>
                          <a:latin typeface="+mj-lt"/>
                          <a:cs typeface="Arial" panose="020B0604020202020204" pitchFamily="34" charset="0"/>
                        </a:rPr>
                        <a:t>%</a:t>
                      </a:r>
                      <a:r>
                        <a:rPr lang="el-GR" sz="1100" b="1" i="1" baseline="0" dirty="0" smtClean="0">
                          <a:solidFill>
                            <a:schemeClr val="bg1">
                              <a:lumMod val="50000"/>
                            </a:schemeClr>
                          </a:solidFill>
                          <a:latin typeface="+mj-lt"/>
                          <a:cs typeface="Arial" panose="020B0604020202020204" pitchFamily="34" charset="0"/>
                        </a:rPr>
                        <a:t>Δ</a:t>
                      </a:r>
                      <a:endParaRPr lang="en-US" sz="1100" b="1" i="1" baseline="0" dirty="0" smtClean="0">
                        <a:solidFill>
                          <a:schemeClr val="bg1">
                            <a:lumMod val="50000"/>
                          </a:schemeClr>
                        </a:solidFill>
                        <a:latin typeface="+mj-lt"/>
                        <a:cs typeface="Arial" panose="020B0604020202020204" pitchFamily="34" charset="0"/>
                      </a:endParaRP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r h="47525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0" i="0" u="none" strike="noStrike" dirty="0" smtClean="0">
                          <a:solidFill>
                            <a:schemeClr val="tx1"/>
                          </a:solidFill>
                          <a:effectLst/>
                          <a:latin typeface="+mj-lt"/>
                        </a:rPr>
                        <a:t>0.95 </a:t>
                      </a:r>
                      <a:endParaRPr lang="el-GR" sz="1100" b="0" i="0" kern="1200" baseline="0" dirty="0" smtClean="0">
                        <a:solidFill>
                          <a:schemeClr val="tx1"/>
                        </a:solidFill>
                        <a:latin typeface="+mj-lt"/>
                        <a:ea typeface="+mn-ea"/>
                        <a:cs typeface="Arial" panose="020B0604020202020204" pitchFamily="34" charset="0"/>
                      </a:endParaRP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100" b="1" i="0" u="none" strike="noStrike" dirty="0" smtClean="0">
                          <a:solidFill>
                            <a:schemeClr val="tx1"/>
                          </a:solidFill>
                          <a:effectLst/>
                          <a:latin typeface="+mj-lt"/>
                        </a:rPr>
                        <a:t>0.84</a:t>
                      </a:r>
                    </a:p>
                  </a:txBody>
                  <a:tcPr marL="9144" marR="18288"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050" b="1" i="1" u="none" strike="noStrike" kern="1200" dirty="0" smtClean="0">
                          <a:solidFill>
                            <a:schemeClr val="accent5"/>
                          </a:solidFill>
                          <a:effectLst/>
                          <a:latin typeface="+mn-lt"/>
                          <a:ea typeface="+mn-ea"/>
                          <a:cs typeface="+mn-cs"/>
                        </a:rPr>
                        <a:t>-11%</a:t>
                      </a: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100" b="0" i="0" baseline="0" dirty="0" smtClean="0">
                          <a:solidFill>
                            <a:schemeClr val="tx1"/>
                          </a:solidFill>
                          <a:latin typeface="+mj-lt"/>
                          <a:cs typeface="Arial" panose="020B0604020202020204" pitchFamily="34" charset="0"/>
                        </a:rPr>
                        <a:t>1.16</a:t>
                      </a:r>
                      <a:endParaRPr lang="en-US" sz="1100" b="0" i="0" baseline="0" dirty="0">
                        <a:solidFill>
                          <a:schemeClr val="tx1"/>
                        </a:solidFill>
                        <a:latin typeface="+mj-lt"/>
                        <a:cs typeface="Arial" panose="020B0604020202020204" pitchFamily="34" charset="0"/>
                      </a:endParaRPr>
                    </a:p>
                  </a:txBody>
                  <a:tcPr marL="9144" marR="18288" marT="27432" marB="27432" anchor="ctr">
                    <a:lnL w="12700" cap="flat" cmpd="sng" algn="ctr">
                      <a:solidFill>
                        <a:schemeClr val="bg1">
                          <a:lumMod val="50000"/>
                        </a:schemeClr>
                      </a:solidFill>
                      <a:prstDash val="sysDash"/>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GB" sz="1100" b="1" i="0" dirty="0" smtClean="0">
                          <a:solidFill>
                            <a:schemeClr val="tx1"/>
                          </a:solidFill>
                          <a:latin typeface="+mj-lt"/>
                        </a:rPr>
                        <a:t>1.13</a:t>
                      </a:r>
                      <a:endParaRPr lang="en-GB" sz="1100" b="1" i="0" dirty="0">
                        <a:solidFill>
                          <a:schemeClr val="tx1"/>
                        </a:solidFill>
                        <a:latin typeface="+mj-lt"/>
                      </a:endParaRPr>
                    </a:p>
                  </a:txBody>
                  <a:tcPr marL="9144" marR="18288"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050" b="1" i="1" u="none" strike="noStrike" kern="1200" dirty="0" smtClean="0">
                          <a:solidFill>
                            <a:schemeClr val="accent5"/>
                          </a:solidFill>
                          <a:effectLst/>
                          <a:latin typeface="+mn-lt"/>
                          <a:ea typeface="+mn-ea"/>
                          <a:cs typeface="+mn-cs"/>
                        </a:rPr>
                        <a:t>-2%</a:t>
                      </a: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b"/>
                      <a:r>
                        <a:rPr lang="en-US" sz="1100" b="0" i="0" u="none" strike="noStrike" dirty="0" smtClean="0">
                          <a:solidFill>
                            <a:srgbClr val="000000"/>
                          </a:solidFill>
                          <a:effectLst/>
                          <a:latin typeface="+mj-lt"/>
                        </a:rPr>
                        <a:t>1.72</a:t>
                      </a:r>
                      <a:endParaRPr lang="en-US" sz="1100" b="0" i="0" u="none" strike="noStrike" dirty="0">
                        <a:solidFill>
                          <a:srgbClr val="000000"/>
                        </a:solidFill>
                        <a:effectLst/>
                        <a:latin typeface="+mj-lt"/>
                      </a:endParaRPr>
                    </a:p>
                  </a:txBody>
                  <a:tcPr marL="9144" marR="18288" marT="0" marB="0" anchor="ctr">
                    <a:lnL w="12700" cap="flat" cmpd="sng" algn="ctr">
                      <a:solidFill>
                        <a:schemeClr val="bg1">
                          <a:lumMod val="50000"/>
                        </a:schemeClr>
                      </a:solidFill>
                      <a:prstDash val="sysDash"/>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b"/>
                      <a:r>
                        <a:rPr lang="en-US" sz="1100" b="1" i="0" u="none" strike="noStrike" dirty="0" smtClean="0">
                          <a:solidFill>
                            <a:srgbClr val="000000"/>
                          </a:solidFill>
                          <a:effectLst/>
                          <a:latin typeface="+mj-lt"/>
                        </a:rPr>
                        <a:t>1.08</a:t>
                      </a:r>
                      <a:endParaRPr lang="en-US" sz="1100" b="1" i="0" u="none" strike="noStrike" dirty="0">
                        <a:solidFill>
                          <a:srgbClr val="000000"/>
                        </a:solidFill>
                        <a:effectLst/>
                        <a:latin typeface="+mj-lt"/>
                      </a:endParaRP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050" b="1" i="1" u="none" strike="noStrike" kern="1200" dirty="0" smtClean="0">
                          <a:solidFill>
                            <a:schemeClr val="accent5"/>
                          </a:solidFill>
                          <a:effectLst/>
                          <a:latin typeface="+mn-lt"/>
                          <a:ea typeface="+mn-ea"/>
                          <a:cs typeface="+mn-cs"/>
                        </a:rPr>
                        <a:t>-37%</a:t>
                      </a: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sp>
        <p:nvSpPr>
          <p:cNvPr id="12" name="Rectangle 11"/>
          <p:cNvSpPr/>
          <p:nvPr/>
        </p:nvSpPr>
        <p:spPr>
          <a:xfrm>
            <a:off x="457200" y="3970765"/>
            <a:ext cx="3517899" cy="462947"/>
          </a:xfrm>
          <a:prstGeom prst="rect">
            <a:avLst/>
          </a:prstGeom>
        </p:spPr>
        <p:txBody>
          <a:bodyPr wrap="square">
            <a:spAutoFit/>
          </a:bodyPr>
          <a:lstStyle/>
          <a:p>
            <a:pPr algn="l"/>
            <a:r>
              <a:rPr lang="en-GB" sz="1400" b="1" dirty="0" smtClean="0">
                <a:solidFill>
                  <a:srgbClr val="FF0000"/>
                </a:solidFill>
                <a:latin typeface="Arial" panose="020B0604020202020204" pitchFamily="34" charset="0"/>
                <a:cs typeface="Arial" panose="020B0604020202020204" pitchFamily="34" charset="0"/>
              </a:rPr>
              <a:t>SC Unsecured - CCAR stress relativity</a:t>
            </a:r>
          </a:p>
          <a:p>
            <a:pPr algn="l"/>
            <a:r>
              <a:rPr lang="en-GB" sz="1400" dirty="0" smtClean="0">
                <a:solidFill>
                  <a:srgbClr val="FF0000"/>
                </a:solidFill>
                <a:latin typeface="Arial" panose="020B0604020202020204" pitchFamily="34" charset="0"/>
                <a:cs typeface="Arial" panose="020B0604020202020204" pitchFamily="34" charset="0"/>
              </a:rPr>
              <a:t>2015 vs 2016, % change year over year</a:t>
            </a:r>
            <a:endParaRPr lang="en-GB" sz="1400" dirty="0">
              <a:solidFill>
                <a:srgbClr val="FF0000"/>
              </a:solidFill>
              <a:latin typeface="Arial" panose="020B0604020202020204" pitchFamily="34" charset="0"/>
              <a:cs typeface="Arial" panose="020B0604020202020204" pitchFamily="34" charset="0"/>
            </a:endParaRPr>
          </a:p>
        </p:txBody>
      </p:sp>
      <p:sp>
        <p:nvSpPr>
          <p:cNvPr id="17" name="TextBox 16"/>
          <p:cNvSpPr txBox="1"/>
          <p:nvPr/>
        </p:nvSpPr>
        <p:spPr>
          <a:xfrm>
            <a:off x="305483" y="19889"/>
            <a:ext cx="8928633" cy="621709"/>
          </a:xfrm>
          <a:prstGeom prst="rect">
            <a:avLst/>
          </a:prstGeom>
          <a:noFill/>
        </p:spPr>
        <p:txBody>
          <a:bodyPr wrap="square" rtlCol="0">
            <a:spAutoFit/>
          </a:bodyPr>
          <a:lstStyle/>
          <a:p>
            <a:pPr algn="l"/>
            <a:r>
              <a:rPr lang="en-US" sz="2000" b="1" dirty="0"/>
              <a:t>Calculate CCAR-based loss </a:t>
            </a:r>
            <a:r>
              <a:rPr lang="en-US" sz="2000" b="1" dirty="0" smtClean="0"/>
              <a:t>limit</a:t>
            </a:r>
          </a:p>
          <a:p>
            <a:pPr algn="l"/>
            <a:r>
              <a:rPr lang="en-US" sz="2000" b="1" dirty="0" smtClean="0">
                <a:solidFill>
                  <a:srgbClr val="FF0000"/>
                </a:solidFill>
              </a:rPr>
              <a:t>Credit losses – SC Unsecured</a:t>
            </a:r>
            <a:endParaRPr lang="en-US" sz="2000" b="1" dirty="0">
              <a:solidFill>
                <a:srgbClr val="FF0000"/>
              </a:solidFill>
            </a:endParaRPr>
          </a:p>
        </p:txBody>
      </p:sp>
      <p:sp>
        <p:nvSpPr>
          <p:cNvPr id="15" name="Rectangle 14"/>
          <p:cNvSpPr/>
          <p:nvPr/>
        </p:nvSpPr>
        <p:spPr>
          <a:xfrm>
            <a:off x="4896425" y="1254460"/>
            <a:ext cx="4094429" cy="280122"/>
          </a:xfrm>
          <a:prstGeom prst="rect">
            <a:avLst/>
          </a:prstGeom>
        </p:spPr>
        <p:txBody>
          <a:bodyPr wrap="square">
            <a:spAutoFit/>
          </a:bodyPr>
          <a:lstStyle/>
          <a:p>
            <a:pPr algn="l"/>
            <a:r>
              <a:rPr lang="en-GB" sz="1400" b="1" dirty="0" smtClean="0">
                <a:solidFill>
                  <a:srgbClr val="FF0000"/>
                </a:solidFill>
                <a:latin typeface="Arial" panose="020B0604020202020204" pitchFamily="34" charset="0"/>
                <a:cs typeface="Arial" panose="020B0604020202020204" pitchFamily="34" charset="0"/>
              </a:rPr>
              <a:t>Comments</a:t>
            </a:r>
            <a:endParaRPr lang="en-GB" sz="1400" dirty="0">
              <a:solidFill>
                <a:srgbClr val="FF0000"/>
              </a:solidFill>
              <a:latin typeface="Arial" panose="020B0604020202020204" pitchFamily="34" charset="0"/>
              <a:cs typeface="Arial" panose="020B0604020202020204" pitchFamily="34" charset="0"/>
            </a:endParaRPr>
          </a:p>
        </p:txBody>
      </p:sp>
      <p:sp>
        <p:nvSpPr>
          <p:cNvPr id="16" name="TextBox 15"/>
          <p:cNvSpPr txBox="1"/>
          <p:nvPr/>
        </p:nvSpPr>
        <p:spPr>
          <a:xfrm>
            <a:off x="457200" y="6367644"/>
            <a:ext cx="5588068" cy="369332"/>
          </a:xfrm>
          <a:prstGeom prst="rect">
            <a:avLst/>
          </a:prstGeom>
          <a:noFill/>
        </p:spPr>
        <p:txBody>
          <a:bodyPr wrap="none" lIns="0" tIns="0" rIns="0" bIns="0" rtlCol="0">
            <a:spAutoFit/>
          </a:bodyPr>
          <a:lstStyle/>
          <a:p>
            <a:pPr marL="228600" indent="-228600" algn="l">
              <a:lnSpc>
                <a:spcPct val="100000"/>
              </a:lnSpc>
              <a:buAutoNum type="arabicPeriod"/>
            </a:pPr>
            <a:r>
              <a:rPr lang="en-GB" sz="800" dirty="0" smtClean="0"/>
              <a:t>Compares average balances and cumulative losses over PQ1 and PQ2 only, due to sale event in Base scenario PQ3</a:t>
            </a:r>
          </a:p>
          <a:p>
            <a:pPr marL="228600" indent="-228600" algn="l">
              <a:lnSpc>
                <a:spcPct val="100000"/>
              </a:lnSpc>
              <a:buFontTx/>
              <a:buAutoNum type="arabicPeriod"/>
            </a:pPr>
            <a:r>
              <a:rPr lang="en-GB" sz="800" dirty="0" smtClean="0"/>
              <a:t>See </a:t>
            </a:r>
            <a:r>
              <a:rPr lang="en-GB" sz="800" dirty="0"/>
              <a:t>actuals comparison of Sept ’14 vs Dec </a:t>
            </a:r>
            <a:r>
              <a:rPr lang="en-GB" sz="800" dirty="0" smtClean="0"/>
              <a:t>’15</a:t>
            </a:r>
          </a:p>
          <a:p>
            <a:pPr algn="l">
              <a:lnSpc>
                <a:spcPct val="100000"/>
              </a:lnSpc>
            </a:pPr>
            <a:r>
              <a:rPr lang="en-GB" sz="800" dirty="0" smtClean="0"/>
              <a:t>Source: 2015 and 2016 CCAR results</a:t>
            </a:r>
          </a:p>
        </p:txBody>
      </p:sp>
      <p:sp>
        <p:nvSpPr>
          <p:cNvPr id="25" name="Rectangle 24"/>
          <p:cNvSpPr/>
          <p:nvPr/>
        </p:nvSpPr>
        <p:spPr>
          <a:xfrm>
            <a:off x="4975413" y="1507688"/>
            <a:ext cx="4257488" cy="4175502"/>
          </a:xfrm>
          <a:prstGeom prst="rect">
            <a:avLst/>
          </a:prstGeom>
        </p:spPr>
        <p:txBody>
          <a:bodyPr wrap="square">
            <a:spAutoFit/>
          </a:bodyPr>
          <a:lstStyle/>
          <a:p>
            <a:pPr algn="l" fontAlgn="b">
              <a:lnSpc>
                <a:spcPct val="100000"/>
              </a:lnSpc>
              <a:spcBef>
                <a:spcPts val="400"/>
              </a:spcBef>
              <a:spcAft>
                <a:spcPts val="0"/>
              </a:spcAft>
              <a:defRPr/>
            </a:pPr>
            <a:r>
              <a:rPr lang="en-US" sz="1100" b="1" dirty="0" smtClean="0"/>
              <a:t>Portfolio </a:t>
            </a:r>
            <a:r>
              <a:rPr lang="en-US" sz="1100" b="1" dirty="0"/>
              <a:t>balance</a:t>
            </a:r>
          </a:p>
          <a:p>
            <a:pPr marL="171450" indent="-171450" algn="l" fontAlgn="b">
              <a:lnSpc>
                <a:spcPct val="100000"/>
              </a:lnSpc>
              <a:spcBef>
                <a:spcPts val="400"/>
              </a:spcBef>
              <a:spcAft>
                <a:spcPts val="0"/>
              </a:spcAft>
              <a:buFont typeface="Arial" panose="020B0604020202020204" pitchFamily="34" charset="0"/>
              <a:buChar char="•"/>
              <a:defRPr/>
            </a:pPr>
            <a:r>
              <a:rPr lang="en-US" sz="1100" dirty="0"/>
              <a:t>Starting size of Unsecured portfolio </a:t>
            </a:r>
            <a:r>
              <a:rPr lang="en-US" sz="1100" dirty="0" smtClean="0"/>
              <a:t>declined from $2BN to $1.3BN</a:t>
            </a:r>
            <a:r>
              <a:rPr lang="en-US" sz="1100" b="1" i="1" dirty="0" smtClean="0"/>
              <a:t> </a:t>
            </a:r>
            <a:r>
              <a:rPr lang="en-US" sz="1100" b="1" i="1" dirty="0">
                <a:solidFill>
                  <a:schemeClr val="accent5"/>
                </a:solidFill>
              </a:rPr>
              <a:t>(-</a:t>
            </a:r>
            <a:r>
              <a:rPr lang="en-US" sz="1100" b="1" i="1" dirty="0" smtClean="0">
                <a:solidFill>
                  <a:schemeClr val="accent5"/>
                </a:solidFill>
              </a:rPr>
              <a:t>30%2</a:t>
            </a:r>
            <a:r>
              <a:rPr lang="en-US" sz="1100" b="1" i="1" baseline="30000" dirty="0" smtClean="0">
                <a:solidFill>
                  <a:schemeClr val="accent5"/>
                </a:solidFill>
              </a:rPr>
              <a:t>3</a:t>
            </a:r>
            <a:r>
              <a:rPr lang="en-US" sz="1100" b="1" i="1" dirty="0" smtClean="0">
                <a:solidFill>
                  <a:schemeClr val="accent5"/>
                </a:solidFill>
              </a:rPr>
              <a:t> </a:t>
            </a:r>
            <a:r>
              <a:rPr lang="en-US" sz="1100" dirty="0"/>
              <a:t>due to sale of Lending Club and </a:t>
            </a:r>
            <a:r>
              <a:rPr lang="en-US" sz="1100" dirty="0" smtClean="0"/>
              <a:t>portfolio breakdown (</a:t>
            </a:r>
            <a:r>
              <a:rPr lang="en-US" sz="1100" dirty="0"/>
              <a:t>portions of SC Other now moves to SC Auto</a:t>
            </a:r>
            <a:r>
              <a:rPr lang="en-US" sz="1100" dirty="0" smtClean="0"/>
              <a:t>)</a:t>
            </a:r>
          </a:p>
          <a:p>
            <a:pPr marL="171450" indent="-171450" algn="l" fontAlgn="b">
              <a:lnSpc>
                <a:spcPct val="100000"/>
              </a:lnSpc>
              <a:spcBef>
                <a:spcPts val="400"/>
              </a:spcBef>
              <a:spcAft>
                <a:spcPts val="0"/>
              </a:spcAft>
              <a:buFont typeface="Arial" panose="020B0604020202020204" pitchFamily="34" charset="0"/>
              <a:buChar char="•"/>
              <a:defRPr/>
            </a:pPr>
            <a:r>
              <a:rPr lang="en-US" sz="1100" dirty="0" smtClean="0"/>
              <a:t>2015 Base scenario projected significant growth ($2BN to $3.3BN over nine quarters); no growth projected for 2016 Base (portfolio sold after PQ2) drives YoY difference </a:t>
            </a:r>
            <a:r>
              <a:rPr lang="en-US" sz="1100" b="1" i="1" dirty="0" smtClean="0">
                <a:solidFill>
                  <a:schemeClr val="accent5"/>
                </a:solidFill>
              </a:rPr>
              <a:t>(-62%)</a:t>
            </a:r>
            <a:endParaRPr lang="en-US" sz="1100" dirty="0"/>
          </a:p>
          <a:p>
            <a:pPr algn="l" fontAlgn="b">
              <a:lnSpc>
                <a:spcPct val="100000"/>
              </a:lnSpc>
              <a:spcBef>
                <a:spcPts val="400"/>
              </a:spcBef>
              <a:spcAft>
                <a:spcPts val="0"/>
              </a:spcAft>
              <a:defRPr/>
            </a:pPr>
            <a:r>
              <a:rPr lang="en-US" sz="1100" b="1" dirty="0" smtClean="0"/>
              <a:t>Loss amounts</a:t>
            </a:r>
          </a:p>
          <a:p>
            <a:pPr marL="171450" indent="-171450" algn="l" fontAlgn="b">
              <a:lnSpc>
                <a:spcPct val="100000"/>
              </a:lnSpc>
              <a:spcBef>
                <a:spcPts val="400"/>
              </a:spcBef>
              <a:spcAft>
                <a:spcPts val="0"/>
              </a:spcAft>
              <a:buFont typeface="Arial" panose="020B0604020202020204" pitchFamily="34" charset="0"/>
              <a:buChar char="•"/>
              <a:defRPr/>
            </a:pPr>
            <a:r>
              <a:rPr lang="en-US" sz="1100" dirty="0" smtClean="0"/>
              <a:t>Sale of Lending Club leaves portfolio with significantly riskier profile and higher expected loss rates (2015 net charge-off rates for NewComLink and BlueStem ~5x higher than rates for Lending Club)</a:t>
            </a:r>
          </a:p>
          <a:p>
            <a:pPr marL="171450" indent="-171450" algn="l" fontAlgn="b">
              <a:lnSpc>
                <a:spcPct val="100000"/>
              </a:lnSpc>
              <a:spcBef>
                <a:spcPts val="400"/>
              </a:spcBef>
              <a:spcAft>
                <a:spcPts val="0"/>
              </a:spcAft>
              <a:buFont typeface="Arial" panose="020B0604020202020204" pitchFamily="34" charset="0"/>
              <a:buChar char="•"/>
              <a:defRPr/>
            </a:pPr>
            <a:r>
              <a:rPr lang="en-US" sz="1100" dirty="0" smtClean="0"/>
              <a:t>2016 BHC Stress scenario includes additional idiosyncratic stress including a global liquidity crisis that impacts yields on unsecured loans</a:t>
            </a:r>
          </a:p>
          <a:p>
            <a:pPr marL="171450" indent="-171450" algn="l" fontAlgn="b">
              <a:lnSpc>
                <a:spcPct val="100000"/>
              </a:lnSpc>
              <a:spcBef>
                <a:spcPts val="400"/>
              </a:spcBef>
              <a:spcAft>
                <a:spcPts val="0"/>
              </a:spcAft>
              <a:buFont typeface="Arial" panose="020B0604020202020204" pitchFamily="34" charset="0"/>
              <a:buChar char="•"/>
              <a:defRPr/>
            </a:pPr>
            <a:r>
              <a:rPr lang="en-US" sz="1100" dirty="0" smtClean="0"/>
              <a:t>Spike in PQ1-PQ2 losses in both Base and BHC Stress scenarios driven by seasonality and concentration of delinquent loans charged off at the start of the projection</a:t>
            </a:r>
            <a:endParaRPr lang="en-US" sz="1100" dirty="0"/>
          </a:p>
          <a:p>
            <a:pPr algn="l" fontAlgn="b">
              <a:lnSpc>
                <a:spcPct val="100000"/>
              </a:lnSpc>
              <a:spcBef>
                <a:spcPts val="400"/>
              </a:spcBef>
              <a:spcAft>
                <a:spcPts val="0"/>
              </a:spcAft>
              <a:defRPr/>
            </a:pPr>
            <a:r>
              <a:rPr lang="en-US" sz="1100" b="1" dirty="0" smtClean="0"/>
              <a:t>Base to stress loss relationships</a:t>
            </a:r>
            <a:endParaRPr lang="en-US" sz="1100" b="1" dirty="0"/>
          </a:p>
          <a:p>
            <a:pPr marL="171450" indent="-171450" algn="l" fontAlgn="auto">
              <a:lnSpc>
                <a:spcPct val="100000"/>
              </a:lnSpc>
              <a:spcBef>
                <a:spcPts val="0"/>
              </a:spcBef>
              <a:spcAft>
                <a:spcPts val="0"/>
              </a:spcAft>
              <a:buFont typeface="Arial" panose="020B0604020202020204" pitchFamily="34" charset="0"/>
              <a:buChar char="•"/>
              <a:defRPr/>
            </a:pPr>
            <a:r>
              <a:rPr lang="en-US" sz="1100" dirty="0" smtClean="0">
                <a:cs typeface="Arial" panose="020B0604020202020204" pitchFamily="34" charset="0"/>
              </a:rPr>
              <a:t>Spiked losses in observed quarters (PQ1-PQ2) occurs in both Base and Stress, driving a less severe relativity of base to stress loss rates (~</a:t>
            </a:r>
            <a:r>
              <a:rPr lang="en-US" sz="1100" b="1" dirty="0" smtClean="0">
                <a:cs typeface="Arial" panose="020B0604020202020204" pitchFamily="34" charset="0"/>
              </a:rPr>
              <a:t>1.1 </a:t>
            </a:r>
            <a:r>
              <a:rPr lang="en-US" sz="1100" dirty="0" smtClean="0">
                <a:cs typeface="Arial" panose="020B0604020202020204" pitchFamily="34" charset="0"/>
              </a:rPr>
              <a:t>for both dollar and percent losses)</a:t>
            </a:r>
            <a:endParaRPr lang="en-US" sz="1100" dirty="0">
              <a:cs typeface="Arial" panose="020B0604020202020204" pitchFamily="34" charset="0"/>
            </a:endParaRPr>
          </a:p>
        </p:txBody>
      </p:sp>
    </p:spTree>
    <p:extLst>
      <p:ext uri="{BB962C8B-B14F-4D97-AF65-F5344CB8AC3E}">
        <p14:creationId xmlns:p14="http://schemas.microsoft.com/office/powerpoint/2010/main" val="14494779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 name="Object 39" hidden="1"/>
          <p:cNvGraphicFramePr>
            <a:graphicFrameLocks noChangeAspect="1"/>
          </p:cNvGraphicFramePr>
          <p:nvPr>
            <p:custDataLst>
              <p:tags r:id="rId2"/>
            </p:custDataLst>
            <p:extLst>
              <p:ext uri="{D42A27DB-BD31-4B8C-83A1-F6EECF244321}">
                <p14:modId xmlns:p14="http://schemas.microsoft.com/office/powerpoint/2010/main" val="387212241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1988" name="think-cell Slide" r:id="rId28" imgW="270" imgH="270" progId="TCLayout.ActiveDocument.1">
                  <p:embed/>
                </p:oleObj>
              </mc:Choice>
              <mc:Fallback>
                <p:oleObj name="think-cell Slide" r:id="rId28" imgW="270" imgH="270" progId="TCLayout.ActiveDocument.1">
                  <p:embed/>
                  <p:pic>
                    <p:nvPicPr>
                      <p:cNvPr id="0" name=""/>
                      <p:cNvPicPr/>
                      <p:nvPr/>
                    </p:nvPicPr>
                    <p:blipFill>
                      <a:blip r:embed="rId29"/>
                      <a:stretch>
                        <a:fillRect/>
                      </a:stretch>
                    </p:blipFill>
                    <p:spPr>
                      <a:xfrm>
                        <a:off x="1588" y="1588"/>
                        <a:ext cx="1587" cy="1587"/>
                      </a:xfrm>
                      <a:prstGeom prst="rect">
                        <a:avLst/>
                      </a:prstGeom>
                    </p:spPr>
                  </p:pic>
                </p:oleObj>
              </mc:Fallback>
            </mc:AlternateContent>
          </a:graphicData>
        </a:graphic>
      </p:graphicFrame>
      <p:sp>
        <p:nvSpPr>
          <p:cNvPr id="2" name="Rectangle 1" hidden="1"/>
          <p:cNvSpPr/>
          <p:nvPr>
            <p:custDataLst>
              <p:tags r:id="rId3"/>
            </p:custDataLst>
          </p:nvPr>
        </p:nvSpPr>
        <p:spPr bwMode="auto">
          <a:xfrm>
            <a:off x="0" y="0"/>
            <a:ext cx="158750" cy="158750"/>
          </a:xfrm>
          <a:prstGeom prst="rect">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nSpc>
                <a:spcPct val="100000"/>
              </a:lnSpc>
            </a:pPr>
            <a:endParaRPr lang="en-GB" dirty="0" smtClean="0">
              <a:solidFill>
                <a:schemeClr val="tx1"/>
              </a:solidFill>
              <a:latin typeface="Arial"/>
              <a:ea typeface="ＭＳ Ｐゴシック"/>
              <a:sym typeface="Arial"/>
            </a:endParaRPr>
          </a:p>
        </p:txBody>
      </p:sp>
      <p:sp>
        <p:nvSpPr>
          <p:cNvPr id="43" name="TextBox 42"/>
          <p:cNvSpPr txBox="1"/>
          <p:nvPr/>
        </p:nvSpPr>
        <p:spPr>
          <a:xfrm>
            <a:off x="305483" y="19889"/>
            <a:ext cx="8928633" cy="621709"/>
          </a:xfrm>
          <a:prstGeom prst="rect">
            <a:avLst/>
          </a:prstGeom>
          <a:noFill/>
        </p:spPr>
        <p:txBody>
          <a:bodyPr wrap="square" rtlCol="0">
            <a:spAutoFit/>
          </a:bodyPr>
          <a:lstStyle/>
          <a:p>
            <a:pPr algn="l"/>
            <a:r>
              <a:rPr lang="en-US" sz="2000" b="1" dirty="0"/>
              <a:t>SC </a:t>
            </a:r>
            <a:r>
              <a:rPr lang="en-US" sz="2000" b="1" dirty="0" smtClean="0"/>
              <a:t>Unsecured</a:t>
            </a:r>
          </a:p>
          <a:p>
            <a:pPr algn="l"/>
            <a:r>
              <a:rPr lang="en-US" sz="2000" b="1" dirty="0" smtClean="0">
                <a:solidFill>
                  <a:srgbClr val="FF0000"/>
                </a:solidFill>
              </a:rPr>
              <a:t>Historical loss data</a:t>
            </a:r>
            <a:endParaRPr lang="en-US" sz="2000" b="1" dirty="0">
              <a:solidFill>
                <a:srgbClr val="FF0000"/>
              </a:solidFill>
            </a:endParaRPr>
          </a:p>
        </p:txBody>
      </p:sp>
      <p:sp>
        <p:nvSpPr>
          <p:cNvPr id="134" name="Footnote"/>
          <p:cNvSpPr/>
          <p:nvPr/>
        </p:nvSpPr>
        <p:spPr bwMode="auto">
          <a:xfrm>
            <a:off x="455613" y="6361446"/>
            <a:ext cx="853875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lnSpc>
                <a:spcPct val="100000"/>
              </a:lnSpc>
            </a:pPr>
            <a:r>
              <a:rPr lang="en-US" sz="800" dirty="0">
                <a:latin typeface="Arial"/>
                <a:sym typeface="Arial"/>
              </a:rPr>
              <a:t>1</a:t>
            </a:r>
            <a:r>
              <a:rPr lang="en-US" sz="800" dirty="0" smtClean="0">
                <a:latin typeface="Arial"/>
                <a:sym typeface="Arial"/>
              </a:rPr>
              <a:t>. Crisis </a:t>
            </a:r>
            <a:r>
              <a:rPr lang="en-US" sz="800" dirty="0">
                <a:latin typeface="Arial"/>
                <a:sym typeface="Arial"/>
              </a:rPr>
              <a:t>conditions defined as Q12008 (beginning of the recession as defined by NBER) through Q4 2009  or Q42010 (2 or 6 quarters after end of recession to allow for credit quality lag)</a:t>
            </a:r>
          </a:p>
          <a:p>
            <a:pPr algn="l">
              <a:lnSpc>
                <a:spcPct val="100000"/>
              </a:lnSpc>
            </a:pPr>
            <a:r>
              <a:rPr lang="en-US" sz="800" dirty="0">
                <a:latin typeface="Arial"/>
                <a:sym typeface="Arial"/>
              </a:rPr>
              <a:t>Source: </a:t>
            </a:r>
            <a:r>
              <a:rPr lang="en-US" sz="800" dirty="0" smtClean="0">
                <a:latin typeface="Arial"/>
                <a:sym typeface="Arial"/>
              </a:rPr>
              <a:t>Fe</a:t>
            </a:r>
            <a:r>
              <a:rPr lang="en-US" sz="800" dirty="0" smtClean="0"/>
              <a:t>deral </a:t>
            </a:r>
            <a:r>
              <a:rPr lang="en-US" sz="800" dirty="0"/>
              <a:t>Reserve Board historical data: charge-off and delinquency rates on loans and leases at 100 largest commercial banks, “Personal Lending Balance and Delq.xlsx” excluding </a:t>
            </a:r>
            <a:r>
              <a:rPr lang="en-US" sz="800" dirty="0" smtClean="0"/>
              <a:t>NewComLink</a:t>
            </a:r>
            <a:endParaRPr lang="en-US" sz="800" dirty="0">
              <a:latin typeface="Wingdings"/>
              <a:sym typeface="Arial"/>
            </a:endParaRPr>
          </a:p>
        </p:txBody>
      </p:sp>
      <p:sp>
        <p:nvSpPr>
          <p:cNvPr id="42" name="Text Placeholder 10"/>
          <p:cNvSpPr txBox="1">
            <a:spLocks/>
          </p:cNvSpPr>
          <p:nvPr/>
        </p:nvSpPr>
        <p:spPr>
          <a:xfrm>
            <a:off x="5138470" y="1654175"/>
            <a:ext cx="3944938" cy="336550"/>
          </a:xfrm>
          <a:prstGeom prst="rect">
            <a:avLst/>
          </a:prstGeom>
        </p:spPr>
        <p:txBody>
          <a:bodyPr lIns="0" tIns="0" rIns="0" bIns="0"/>
          <a:lstStyle>
            <a:lvl1pPr marL="0" indent="0" algn="l" rtl="0" eaLnBrk="1" fontAlgn="base" hangingPunct="1">
              <a:lnSpc>
                <a:spcPct val="100000"/>
              </a:lnSpc>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0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000">
                <a:solidFill>
                  <a:schemeClr val="accent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US" sz="1400" b="1" i="0" u="none" strike="noStrike" kern="0" cap="none" spc="0" normalizeH="0" baseline="0" noProof="0" dirty="0" smtClean="0">
                <a:ln>
                  <a:noFill/>
                </a:ln>
                <a:solidFill>
                  <a:srgbClr val="FF0000"/>
                </a:solidFill>
                <a:effectLst/>
                <a:uLnTx/>
                <a:uFillTx/>
                <a:latin typeface="Arial Bold"/>
                <a:ea typeface="ＭＳ Ｐゴシック"/>
              </a:rPr>
              <a:t>Scalar derived from historical loss rates</a:t>
            </a:r>
          </a:p>
          <a:p>
            <a:pPr marL="0" marR="0" lvl="0" indent="0" algn="l" defTabSz="914400" rtl="0" eaLnBrk="1" fontAlgn="base" latinLnBrk="0" hangingPunct="1">
              <a:lnSpc>
                <a:spcPct val="100000"/>
              </a:lnSpc>
              <a:spcBef>
                <a:spcPts val="0"/>
              </a:spcBef>
              <a:spcAft>
                <a:spcPct val="0"/>
              </a:spcAft>
              <a:buClrTx/>
              <a:buSzTx/>
              <a:buFontTx/>
              <a:buNone/>
              <a:tabLst/>
              <a:defRPr/>
            </a:pPr>
            <a:r>
              <a:rPr lang="en-US" sz="1400" b="0" kern="0" dirty="0" smtClean="0">
                <a:ea typeface="ＭＳ Ｐゴシック"/>
              </a:rPr>
              <a:t>FRB 100 largest banks</a:t>
            </a:r>
            <a:endParaRPr kumimoji="0" lang="en-US" sz="1400" b="0" i="0" u="none" strike="noStrike" kern="0" cap="none" spc="0" normalizeH="0" baseline="0" noProof="0" dirty="0" smtClean="0">
              <a:ln>
                <a:noFill/>
              </a:ln>
              <a:solidFill>
                <a:srgbClr val="FF0000"/>
              </a:solidFill>
              <a:effectLst/>
              <a:uLnTx/>
              <a:uFillTx/>
              <a:ea typeface="ＭＳ Ｐゴシック"/>
            </a:endParaRPr>
          </a:p>
          <a:p>
            <a:pPr marL="0" marR="0" lvl="0" indent="0" algn="l" defTabSz="914400" rtl="0" eaLnBrk="1" fontAlgn="base" latinLnBrk="0" hangingPunct="1">
              <a:lnSpc>
                <a:spcPct val="100000"/>
              </a:lnSpc>
              <a:spcBef>
                <a:spcPts val="0"/>
              </a:spcBef>
              <a:spcAft>
                <a:spcPct val="0"/>
              </a:spcAft>
              <a:buClrTx/>
              <a:buSzTx/>
              <a:buFontTx/>
              <a:buNone/>
              <a:tabLst/>
              <a:defRPr/>
            </a:pPr>
            <a:endParaRPr kumimoji="0" lang="en-GB" sz="1400" b="1" i="0" u="none" strike="noStrike" kern="0" cap="none" spc="0" normalizeH="0" baseline="0" noProof="0" dirty="0">
              <a:ln>
                <a:noFill/>
              </a:ln>
              <a:solidFill>
                <a:srgbClr val="FF0000"/>
              </a:solidFill>
              <a:effectLst/>
              <a:uLnTx/>
              <a:uFillTx/>
              <a:latin typeface="Arial Bold"/>
              <a:ea typeface="ＭＳ Ｐゴシック"/>
            </a:endParaRPr>
          </a:p>
        </p:txBody>
      </p:sp>
      <p:sp>
        <p:nvSpPr>
          <p:cNvPr id="45" name="Text Placeholder 9"/>
          <p:cNvSpPr txBox="1">
            <a:spLocks/>
          </p:cNvSpPr>
          <p:nvPr/>
        </p:nvSpPr>
        <p:spPr>
          <a:xfrm>
            <a:off x="544513" y="1654175"/>
            <a:ext cx="3941769" cy="336550"/>
          </a:xfrm>
          <a:prstGeom prst="rect">
            <a:avLst/>
          </a:prstGeom>
        </p:spPr>
        <p:txBody>
          <a:bodyPr lIns="0" tIns="0" rIns="0" bIns="0"/>
          <a:lstStyle>
            <a:lvl1pPr marL="0" indent="0" algn="l" rtl="0" eaLnBrk="1" fontAlgn="base" hangingPunct="1">
              <a:lnSpc>
                <a:spcPct val="100000"/>
              </a:lnSpc>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0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000">
                <a:solidFill>
                  <a:schemeClr val="accent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GB" sz="1400" b="1" i="0" u="none" strike="noStrike" kern="0" cap="none" spc="0" normalizeH="0" baseline="0" noProof="0" dirty="0" smtClean="0">
                <a:ln>
                  <a:noFill/>
                </a:ln>
                <a:solidFill>
                  <a:srgbClr val="FF0000"/>
                </a:solidFill>
                <a:effectLst/>
                <a:uLnTx/>
                <a:uFillTx/>
                <a:latin typeface="Arial Bold"/>
                <a:ea typeface="ＭＳ Ｐゴシック"/>
              </a:rPr>
              <a:t>Net charge-off rate </a:t>
            </a:r>
          </a:p>
          <a:p>
            <a:pPr marL="0" marR="0" lvl="0" indent="0" algn="l" defTabSz="914400" rtl="0" eaLnBrk="1" fontAlgn="base" latinLnBrk="0" hangingPunct="1">
              <a:lnSpc>
                <a:spcPct val="100000"/>
              </a:lnSpc>
              <a:spcBef>
                <a:spcPts val="0"/>
              </a:spcBef>
              <a:spcAft>
                <a:spcPct val="0"/>
              </a:spcAft>
              <a:buClrTx/>
              <a:buSzTx/>
              <a:buFontTx/>
              <a:buNone/>
              <a:tabLst/>
              <a:defRPr/>
            </a:pPr>
            <a:r>
              <a:rPr kumimoji="0" lang="en-GB" sz="1400" b="0" i="0" u="none" strike="noStrike" kern="0" cap="none" spc="0" normalizeH="0" baseline="0" noProof="0" dirty="0" smtClean="0">
                <a:ln>
                  <a:noFill/>
                </a:ln>
                <a:solidFill>
                  <a:srgbClr val="FF0000"/>
                </a:solidFill>
                <a:effectLst/>
                <a:uLnTx/>
                <a:uFillTx/>
                <a:latin typeface="Arial"/>
                <a:ea typeface="ＭＳ Ｐゴシック"/>
              </a:rPr>
              <a:t>%, Jan 2006 – Jun 2015</a:t>
            </a:r>
            <a:endParaRPr kumimoji="0" lang="en-GB" sz="1400" b="0" i="0" u="none" strike="noStrike" kern="0" cap="none" spc="0" normalizeH="0" baseline="0" noProof="0" dirty="0">
              <a:ln>
                <a:noFill/>
              </a:ln>
              <a:solidFill>
                <a:srgbClr val="FF0000"/>
              </a:solidFill>
              <a:effectLst/>
              <a:uLnTx/>
              <a:uFillTx/>
              <a:latin typeface="Arial"/>
              <a:ea typeface="ＭＳ Ｐゴシック"/>
            </a:endParaRPr>
          </a:p>
        </p:txBody>
      </p:sp>
      <p:sp>
        <p:nvSpPr>
          <p:cNvPr id="46" name="Rectangle 45"/>
          <p:cNvSpPr/>
          <p:nvPr/>
        </p:nvSpPr>
        <p:spPr>
          <a:xfrm>
            <a:off x="457199" y="1262913"/>
            <a:ext cx="7024255" cy="277640"/>
          </a:xfrm>
          <a:prstGeom prst="rect">
            <a:avLst/>
          </a:prstGeom>
        </p:spPr>
        <p:txBody>
          <a:bodyPr wrap="square">
            <a:spAutoFit/>
          </a:bodyPr>
          <a:lstStyle/>
          <a:p>
            <a:pPr algn="l"/>
            <a:r>
              <a:rPr lang="en-GB" sz="1400" b="1" dirty="0" smtClean="0">
                <a:solidFill>
                  <a:srgbClr val="FF0000"/>
                </a:solidFill>
                <a:latin typeface="Arial" panose="020B0604020202020204" pitchFamily="34" charset="0"/>
                <a:cs typeface="Arial" panose="020B0604020202020204" pitchFamily="34" charset="0"/>
              </a:rPr>
              <a:t>Historical loss rates for Industry other consumer portfolios and SC Unsecured</a:t>
            </a:r>
            <a:endParaRPr lang="en-GB" sz="1400" b="1" dirty="0">
              <a:solidFill>
                <a:srgbClr val="FF0000"/>
              </a:solidFill>
              <a:latin typeface="Arial" panose="020B0604020202020204" pitchFamily="34" charset="0"/>
              <a:cs typeface="Arial" panose="020B0604020202020204" pitchFamily="34" charset="0"/>
            </a:endParaRPr>
          </a:p>
        </p:txBody>
      </p:sp>
      <p:graphicFrame>
        <p:nvGraphicFramePr>
          <p:cNvPr id="47" name="Content Placeholder 12"/>
          <p:cNvGraphicFramePr>
            <a:graphicFrameLocks/>
          </p:cNvGraphicFramePr>
          <p:nvPr>
            <p:extLst>
              <p:ext uri="{D42A27DB-BD31-4B8C-83A1-F6EECF244321}">
                <p14:modId xmlns:p14="http://schemas.microsoft.com/office/powerpoint/2010/main" val="1596300726"/>
              </p:ext>
            </p:extLst>
          </p:nvPr>
        </p:nvGraphicFramePr>
        <p:xfrm>
          <a:off x="5127837" y="2251075"/>
          <a:ext cx="4005531" cy="2090223"/>
        </p:xfrm>
        <a:graphic>
          <a:graphicData uri="http://schemas.openxmlformats.org/drawingml/2006/table">
            <a:tbl>
              <a:tblPr firstRow="1" bandRow="1"/>
              <a:tblGrid>
                <a:gridCol w="1340584"/>
                <a:gridCol w="1438871"/>
                <a:gridCol w="1226076"/>
              </a:tblGrid>
              <a:tr h="290215">
                <a:tc gridSpan="2">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200" b="1" i="0" u="none" strike="noStrike" kern="1200" cap="none" normalizeH="0" baseline="0" dirty="0" smtClean="0">
                          <a:ln>
                            <a:noFill/>
                          </a:ln>
                          <a:solidFill>
                            <a:schemeClr val="tx1"/>
                          </a:solidFill>
                          <a:effectLst/>
                          <a:latin typeface="+mj-lt"/>
                          <a:ea typeface="Arial Unicode MS" pitchFamily="34" charset="-128"/>
                          <a:cs typeface="Arial" charset="0"/>
                        </a:rPr>
                        <a:t>Average annual loss rate</a:t>
                      </a:r>
                    </a:p>
                  </a:txBody>
                  <a:tcPr marL="45720" marR="4572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C0C0C0">
                        <a:lumMod val="40000"/>
                        <a:lumOff val="60000"/>
                      </a:srgbClr>
                    </a:solidFill>
                  </a:tcPr>
                </a:tc>
                <a:tc hMerge="1">
                  <a:txBody>
                    <a:bodyPr/>
                    <a:lstStyle/>
                    <a:p>
                      <a:pPr marL="0" marR="0" lvl="0" indent="0" algn="ctr" defTabSz="939800" rtl="0" eaLnBrk="1" fontAlgn="base" latinLnBrk="0" hangingPunct="1">
                        <a:lnSpc>
                          <a:spcPct val="100000"/>
                        </a:lnSpc>
                        <a:spcBef>
                          <a:spcPct val="30000"/>
                        </a:spcBef>
                        <a:spcAft>
                          <a:spcPct val="0"/>
                        </a:spcAft>
                        <a:buClrTx/>
                        <a:buSzTx/>
                        <a:buFontTx/>
                        <a:buNone/>
                        <a:tabLst/>
                      </a:pPr>
                      <a:endParaRPr kumimoji="0" lang="en-US" sz="1200" b="1" i="0" u="none" strike="noStrike" kern="1200" cap="none" normalizeH="0" baseline="0" dirty="0" smtClean="0">
                        <a:ln>
                          <a:noFill/>
                        </a:ln>
                        <a:solidFill>
                          <a:schemeClr val="tx1"/>
                        </a:solidFill>
                        <a:effectLst/>
                        <a:latin typeface="+mj-lt"/>
                        <a:ea typeface="Arial Unicode MS" pitchFamily="34" charset="-128"/>
                        <a:cs typeface="Arial" charset="0"/>
                      </a:endParaRPr>
                    </a:p>
                  </a:txBody>
                  <a:tcPr marL="9525" marR="952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C0C0C0">
                        <a:lumMod val="40000"/>
                        <a:lumOff val="60000"/>
                      </a:srgbClr>
                    </a:solidFill>
                  </a:tcPr>
                </a:tc>
                <a:tc rowSpan="2">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200" b="1" i="0" u="none" strike="noStrike" kern="1200" cap="none" normalizeH="0" baseline="0" dirty="0" smtClean="0">
                          <a:ln>
                            <a:noFill/>
                          </a:ln>
                          <a:solidFill>
                            <a:schemeClr val="tx1"/>
                          </a:solidFill>
                          <a:effectLst/>
                          <a:latin typeface="+mj-lt"/>
                          <a:ea typeface="Arial Unicode MS" pitchFamily="34" charset="-128"/>
                          <a:cs typeface="Arial" charset="0"/>
                        </a:rPr>
                        <a:t>Stress scalar </a:t>
                      </a:r>
                    </a:p>
                  </a:txBody>
                  <a:tcPr marL="9525" marR="9525"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C0C0C0">
                        <a:lumMod val="40000"/>
                        <a:lumOff val="60000"/>
                      </a:srgbClr>
                    </a:solidFill>
                  </a:tcPr>
                </a:tc>
              </a:tr>
              <a:tr h="290215">
                <a:tc>
                  <a:txBody>
                    <a:bodyPr/>
                    <a:lstStyle>
                      <a:lvl1pPr marL="0" algn="l" defTabSz="914400" rtl="0" eaLnBrk="1" latinLnBrk="0" hangingPunct="1">
                        <a:defRPr sz="1200" b="1" kern="1200">
                          <a:solidFill>
                            <a:schemeClr val="tx1"/>
                          </a:solidFill>
                          <a:latin typeface="Arial"/>
                          <a:ea typeface="ＭＳ Ｐゴシック"/>
                          <a:cs typeface="ＭＳ Ｐゴシック"/>
                        </a:defRPr>
                      </a:lvl1pPr>
                      <a:lvl2pPr marL="457200" algn="l" defTabSz="914400" rtl="0" eaLnBrk="1" latinLnBrk="0" hangingPunct="1">
                        <a:defRPr sz="1200" b="1" kern="1200">
                          <a:solidFill>
                            <a:schemeClr val="tx1"/>
                          </a:solidFill>
                          <a:latin typeface="Arial"/>
                          <a:ea typeface="ＭＳ Ｐゴシック"/>
                          <a:cs typeface="ＭＳ Ｐゴシック"/>
                        </a:defRPr>
                      </a:lvl2pPr>
                      <a:lvl3pPr marL="914400" algn="l" defTabSz="914400" rtl="0" eaLnBrk="1" latinLnBrk="0" hangingPunct="1">
                        <a:defRPr sz="1200" b="1" kern="1200">
                          <a:solidFill>
                            <a:schemeClr val="tx1"/>
                          </a:solidFill>
                          <a:latin typeface="Arial"/>
                          <a:ea typeface="ＭＳ Ｐゴシック"/>
                          <a:cs typeface="ＭＳ Ｐゴシック"/>
                        </a:defRPr>
                      </a:lvl3pPr>
                      <a:lvl4pPr marL="1371600" algn="l" defTabSz="914400" rtl="0" eaLnBrk="1" latinLnBrk="0" hangingPunct="1">
                        <a:defRPr sz="1200" b="1" kern="1200">
                          <a:solidFill>
                            <a:schemeClr val="tx1"/>
                          </a:solidFill>
                          <a:latin typeface="Arial"/>
                          <a:ea typeface="ＭＳ Ｐゴシック"/>
                          <a:cs typeface="ＭＳ Ｐゴシック"/>
                        </a:defRPr>
                      </a:lvl4pPr>
                      <a:lvl5pPr marL="1828800" algn="l" defTabSz="914400" rtl="0" eaLnBrk="1" latinLnBrk="0" hangingPunct="1">
                        <a:defRPr sz="1200" b="1" kern="1200">
                          <a:solidFill>
                            <a:schemeClr val="tx1"/>
                          </a:solidFill>
                          <a:latin typeface="Arial"/>
                          <a:ea typeface="ＭＳ Ｐゴシック"/>
                          <a:cs typeface="ＭＳ Ｐゴシック"/>
                        </a:defRPr>
                      </a:lvl5pPr>
                      <a:lvl6pPr marL="2286000" algn="l" defTabSz="914400" rtl="0" eaLnBrk="1" latinLnBrk="0" hangingPunct="1">
                        <a:defRPr sz="1200" b="1" kern="1200">
                          <a:solidFill>
                            <a:schemeClr val="tx1"/>
                          </a:solidFill>
                          <a:latin typeface="Arial"/>
                          <a:ea typeface="ＭＳ Ｐゴシック"/>
                          <a:cs typeface="ＭＳ Ｐゴシック"/>
                        </a:defRPr>
                      </a:lvl6pPr>
                      <a:lvl7pPr marL="2743200" algn="l" defTabSz="914400" rtl="0" eaLnBrk="1" latinLnBrk="0" hangingPunct="1">
                        <a:defRPr sz="1200" b="1" kern="1200">
                          <a:solidFill>
                            <a:schemeClr val="tx1"/>
                          </a:solidFill>
                          <a:latin typeface="Arial"/>
                          <a:ea typeface="ＭＳ Ｐゴシック"/>
                          <a:cs typeface="ＭＳ Ｐゴシック"/>
                        </a:defRPr>
                      </a:lvl7pPr>
                      <a:lvl8pPr marL="3200400" algn="l" defTabSz="914400" rtl="0" eaLnBrk="1" latinLnBrk="0" hangingPunct="1">
                        <a:defRPr sz="1200" b="1" kern="1200">
                          <a:solidFill>
                            <a:schemeClr val="tx1"/>
                          </a:solidFill>
                          <a:latin typeface="Arial"/>
                          <a:ea typeface="ＭＳ Ｐゴシック"/>
                          <a:cs typeface="ＭＳ Ｐゴシック"/>
                        </a:defRPr>
                      </a:lvl8pPr>
                      <a:lvl9pPr marL="3657600" algn="l" defTabSz="914400" rtl="0" eaLnBrk="1" latinLnBrk="0" hangingPunct="1">
                        <a:defRPr sz="1800" b="1" kern="1200">
                          <a:solidFill>
                            <a:schemeClr val="tx1"/>
                          </a:solidFill>
                          <a:latin typeface="Arial"/>
                          <a:ea typeface="ＭＳ Ｐゴシック"/>
                          <a:cs typeface="ＭＳ Ｐゴシック"/>
                        </a:defRPr>
                      </a:lvl9p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200" b="1" i="0" u="none" strike="noStrike" kern="1200" cap="none" normalizeH="0" baseline="0" dirty="0" smtClean="0">
                          <a:ln>
                            <a:noFill/>
                          </a:ln>
                          <a:solidFill>
                            <a:schemeClr val="tx1"/>
                          </a:solidFill>
                          <a:effectLst/>
                          <a:latin typeface="Arial"/>
                          <a:ea typeface="Arial Unicode MS" pitchFamily="34" charset="-128"/>
                          <a:cs typeface="Arial" charset="0"/>
                        </a:rPr>
                        <a:t>Normal conditions</a:t>
                      </a:r>
                    </a:p>
                  </a:txBody>
                  <a:tcPr marL="45720" marR="4572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C0C0C0">
                        <a:lumMod val="40000"/>
                        <a:lumOff val="60000"/>
                      </a:srgb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200" b="1" i="0" u="none" strike="noStrike" kern="1200" cap="none" normalizeH="0" baseline="0" dirty="0" smtClean="0">
                          <a:ln>
                            <a:noFill/>
                          </a:ln>
                          <a:solidFill>
                            <a:schemeClr val="tx1"/>
                          </a:solidFill>
                          <a:effectLst/>
                          <a:latin typeface="+mj-lt"/>
                          <a:ea typeface="Arial Unicode MS" pitchFamily="34" charset="-128"/>
                          <a:cs typeface="Arial" charset="0"/>
                        </a:rPr>
                        <a:t>Crisis      conditions</a:t>
                      </a:r>
                      <a:r>
                        <a:rPr kumimoji="0" lang="en-US" sz="1200" b="1" i="0" u="none" strike="noStrike" kern="1200" cap="none" normalizeH="0" baseline="30000" dirty="0" smtClean="0">
                          <a:ln>
                            <a:noFill/>
                          </a:ln>
                          <a:solidFill>
                            <a:schemeClr val="tx1"/>
                          </a:solidFill>
                          <a:effectLst/>
                          <a:latin typeface="+mj-lt"/>
                          <a:ea typeface="Arial Unicode MS" pitchFamily="34" charset="-128"/>
                          <a:cs typeface="Arial" charset="0"/>
                        </a:rPr>
                        <a:t>1</a:t>
                      </a:r>
                      <a:r>
                        <a:rPr kumimoji="0" lang="en-US" sz="1200" b="1" i="0" u="none" strike="noStrike" kern="1200" cap="none" normalizeH="0" baseline="0" dirty="0" smtClean="0">
                          <a:ln>
                            <a:noFill/>
                          </a:ln>
                          <a:solidFill>
                            <a:schemeClr val="tx1"/>
                          </a:solidFill>
                          <a:effectLst/>
                          <a:latin typeface="+mj-lt"/>
                          <a:ea typeface="Arial Unicode MS" pitchFamily="34" charset="-128"/>
                          <a:cs typeface="Arial" charset="0"/>
                        </a:rPr>
                        <a:t> </a:t>
                      </a:r>
                    </a:p>
                  </a:txBody>
                  <a:tcPr marL="9525" marR="952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C0C0C0">
                        <a:lumMod val="40000"/>
                        <a:lumOff val="60000"/>
                      </a:srgbClr>
                    </a:solidFill>
                  </a:tcPr>
                </a:tc>
                <a:tc vMerge="1">
                  <a:txBody>
                    <a:bodyPr/>
                    <a:lstStyle/>
                    <a:p>
                      <a:pPr marL="0" marR="0" lvl="0" indent="0" algn="ctr" defTabSz="939800" rtl="0" eaLnBrk="1" fontAlgn="base" latinLnBrk="0" hangingPunct="1">
                        <a:lnSpc>
                          <a:spcPct val="100000"/>
                        </a:lnSpc>
                        <a:spcBef>
                          <a:spcPct val="30000"/>
                        </a:spcBef>
                        <a:spcAft>
                          <a:spcPct val="0"/>
                        </a:spcAft>
                        <a:buClrTx/>
                        <a:buSzTx/>
                        <a:buFontTx/>
                        <a:buNone/>
                        <a:tabLst/>
                      </a:pPr>
                      <a:endParaRPr kumimoji="0" lang="en-US" sz="1200" b="1" i="0" u="none" strike="noStrike" kern="1200" cap="none" normalizeH="0" baseline="0" dirty="0" smtClean="0">
                        <a:ln>
                          <a:noFill/>
                        </a:ln>
                        <a:solidFill>
                          <a:schemeClr val="tx1"/>
                        </a:solidFill>
                        <a:effectLst/>
                        <a:latin typeface="+mj-lt"/>
                        <a:ea typeface="Arial Unicode MS" pitchFamily="34" charset="-128"/>
                        <a:cs typeface="Arial" charset="0"/>
                      </a:endParaRPr>
                    </a:p>
                  </a:txBody>
                  <a:tcPr marL="9525" marR="9525"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C0C0C0">
                        <a:lumMod val="40000"/>
                        <a:lumOff val="60000"/>
                      </a:srgbClr>
                    </a:solidFill>
                  </a:tcPr>
                </a:tc>
              </a:tr>
              <a:tr h="335702">
                <a:tc>
                  <a:txBody>
                    <a:bodyPr/>
                    <a:lstStyle>
                      <a:lvl1pPr marL="0" algn="l" defTabSz="914400" rtl="0" eaLnBrk="1" latinLnBrk="0" hangingPunct="1">
                        <a:defRPr sz="1200" kern="1200">
                          <a:solidFill>
                            <a:schemeClr val="tx1"/>
                          </a:solidFill>
                          <a:latin typeface="Arial"/>
                          <a:ea typeface="ＭＳ Ｐゴシック"/>
                          <a:cs typeface="ＭＳ Ｐゴシック"/>
                        </a:defRPr>
                      </a:lvl1pPr>
                      <a:lvl2pPr marL="457200" algn="l" defTabSz="914400" rtl="0" eaLnBrk="1" latinLnBrk="0" hangingPunct="1">
                        <a:defRPr sz="1200" kern="1200">
                          <a:solidFill>
                            <a:schemeClr val="tx1"/>
                          </a:solidFill>
                          <a:latin typeface="Arial"/>
                          <a:ea typeface="ＭＳ Ｐゴシック"/>
                          <a:cs typeface="ＭＳ Ｐゴシック"/>
                        </a:defRPr>
                      </a:lvl2pPr>
                      <a:lvl3pPr marL="914400" algn="l" defTabSz="914400" rtl="0" eaLnBrk="1" latinLnBrk="0" hangingPunct="1">
                        <a:defRPr sz="1200" kern="1200">
                          <a:solidFill>
                            <a:schemeClr val="tx1"/>
                          </a:solidFill>
                          <a:latin typeface="Arial"/>
                          <a:ea typeface="ＭＳ Ｐゴシック"/>
                          <a:cs typeface="ＭＳ Ｐゴシック"/>
                        </a:defRPr>
                      </a:lvl3pPr>
                      <a:lvl4pPr marL="1371600" algn="l" defTabSz="914400" rtl="0" eaLnBrk="1" latinLnBrk="0" hangingPunct="1">
                        <a:defRPr sz="1200" kern="1200">
                          <a:solidFill>
                            <a:schemeClr val="tx1"/>
                          </a:solidFill>
                          <a:latin typeface="Arial"/>
                          <a:ea typeface="ＭＳ Ｐゴシック"/>
                          <a:cs typeface="ＭＳ Ｐゴシック"/>
                        </a:defRPr>
                      </a:lvl4pPr>
                      <a:lvl5pPr marL="1828800" algn="l" defTabSz="914400" rtl="0" eaLnBrk="1" latinLnBrk="0" hangingPunct="1">
                        <a:defRPr sz="1200" kern="1200">
                          <a:solidFill>
                            <a:schemeClr val="tx1"/>
                          </a:solidFill>
                          <a:latin typeface="Arial"/>
                          <a:ea typeface="ＭＳ Ｐゴシック"/>
                          <a:cs typeface="ＭＳ Ｐゴシック"/>
                        </a:defRPr>
                      </a:lvl5pPr>
                      <a:lvl6pPr marL="2286000" algn="l" defTabSz="914400" rtl="0" eaLnBrk="1" latinLnBrk="0" hangingPunct="1">
                        <a:defRPr sz="1200" kern="1200">
                          <a:solidFill>
                            <a:schemeClr val="tx1"/>
                          </a:solidFill>
                          <a:latin typeface="Arial"/>
                          <a:ea typeface="ＭＳ Ｐゴシック"/>
                          <a:cs typeface="ＭＳ Ｐゴシック"/>
                        </a:defRPr>
                      </a:lvl6pPr>
                      <a:lvl7pPr marL="2743200" algn="l" defTabSz="914400" rtl="0" eaLnBrk="1" latinLnBrk="0" hangingPunct="1">
                        <a:defRPr sz="1200" kern="1200">
                          <a:solidFill>
                            <a:schemeClr val="tx1"/>
                          </a:solidFill>
                          <a:latin typeface="Arial"/>
                          <a:ea typeface="ＭＳ Ｐゴシック"/>
                          <a:cs typeface="ＭＳ Ｐゴシック"/>
                        </a:defRPr>
                      </a:lvl7pPr>
                      <a:lvl8pPr marL="3200400" algn="l" defTabSz="914400" rtl="0" eaLnBrk="1" latinLnBrk="0" hangingPunct="1">
                        <a:defRPr sz="1200" kern="1200">
                          <a:solidFill>
                            <a:schemeClr val="tx1"/>
                          </a:solidFill>
                          <a:latin typeface="Arial"/>
                          <a:ea typeface="ＭＳ Ｐゴシック"/>
                          <a:cs typeface="ＭＳ Ｐゴシック"/>
                        </a:defRPr>
                      </a:lvl8pPr>
                      <a:lvl9pPr marL="3657600" algn="l" defTabSz="914400" rtl="0" eaLnBrk="1" latinLnBrk="0" hangingPunct="1">
                        <a:defRPr sz="1800" kern="1200">
                          <a:solidFill>
                            <a:schemeClr val="tx1"/>
                          </a:solidFill>
                          <a:latin typeface="Arial"/>
                          <a:ea typeface="ＭＳ Ｐゴシック"/>
                          <a:cs typeface="ＭＳ Ｐゴシック"/>
                        </a:defRPr>
                      </a:lvl9pPr>
                    </a:lstStyle>
                    <a:p>
                      <a:pPr marL="0" marR="0" lvl="0" indent="0" algn="l" defTabSz="939800" rtl="0" eaLnBrk="1" fontAlgn="base" latinLnBrk="0" hangingPunct="1">
                        <a:lnSpc>
                          <a:spcPct val="100000"/>
                        </a:lnSpc>
                        <a:spcBef>
                          <a:spcPct val="30000"/>
                        </a:spcBef>
                        <a:spcAft>
                          <a:spcPct val="0"/>
                        </a:spcAft>
                        <a:buClrTx/>
                        <a:buSzTx/>
                        <a:buFontTx/>
                        <a:buNone/>
                        <a:tabLst/>
                        <a:defRPr/>
                      </a:pPr>
                      <a:r>
                        <a:rPr kumimoji="0" lang="en-US" sz="1200" b="1" i="0" u="none" strike="noStrike" cap="none" normalizeH="0" baseline="0" dirty="0" smtClean="0">
                          <a:ln>
                            <a:noFill/>
                          </a:ln>
                          <a:solidFill>
                            <a:schemeClr val="tx1"/>
                          </a:solidFill>
                          <a:effectLst/>
                          <a:latin typeface="+mj-lt"/>
                          <a:ea typeface="Arial Unicode MS" pitchFamily="34" charset="-128"/>
                          <a:cs typeface="Arial" charset="0"/>
                        </a:rPr>
                        <a:t>Q12011-Q42015</a:t>
                      </a: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gridSpan="2">
                  <a:txBody>
                    <a:bodyPr/>
                    <a:lstStyle/>
                    <a:p>
                      <a:pPr marL="0" marR="0" lvl="0" indent="0" algn="l" defTabSz="939800" rtl="0" eaLnBrk="1" fontAlgn="base" latinLnBrk="0" hangingPunct="1">
                        <a:lnSpc>
                          <a:spcPct val="100000"/>
                        </a:lnSpc>
                        <a:spcBef>
                          <a:spcPct val="30000"/>
                        </a:spcBef>
                        <a:spcAft>
                          <a:spcPct val="0"/>
                        </a:spcAft>
                        <a:buClrTx/>
                        <a:buSzTx/>
                        <a:buFontTx/>
                        <a:buNone/>
                        <a:tabLst/>
                        <a:defRPr/>
                      </a:pPr>
                      <a:r>
                        <a:rPr kumimoji="0" lang="en-US" sz="1200" b="1" i="0" u="none" strike="noStrike" cap="none" normalizeH="0" baseline="0" dirty="0" smtClean="0">
                          <a:ln>
                            <a:noFill/>
                          </a:ln>
                          <a:solidFill>
                            <a:schemeClr val="bg1"/>
                          </a:solidFill>
                          <a:effectLst/>
                          <a:latin typeface="+mj-lt"/>
                          <a:ea typeface="Arial Unicode MS" pitchFamily="34" charset="-128"/>
                          <a:cs typeface="Arial" charset="0"/>
                        </a:rPr>
                        <a:t>Q12008-Q42009</a:t>
                      </a:r>
                    </a:p>
                  </a:txBody>
                  <a:tcPr marL="45720" marR="45720" anchor="ctr" horzOverflow="overflow">
                    <a:lnL w="12700" cap="flat" cmpd="sng" algn="ctr">
                      <a:solidFill>
                        <a:schemeClr val="accent4"/>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0000">
                        <a:lumMod val="40000"/>
                        <a:lumOff val="60000"/>
                      </a:srgbClr>
                    </a:solidFill>
                  </a:tcPr>
                </a:tc>
                <a:tc hMerge="1">
                  <a:txBody>
                    <a:bodyPr/>
                    <a:lstStyle/>
                    <a:p>
                      <a:endParaRPr lang="en-GB"/>
                    </a:p>
                  </a:txBody>
                  <a:tcPr/>
                </a:tc>
              </a:tr>
              <a:tr h="335702">
                <a:tc>
                  <a:txBody>
                    <a:bodyPr/>
                    <a:lstStyle>
                      <a:lvl1pPr marL="0" algn="l" defTabSz="914400" rtl="0" eaLnBrk="1" latinLnBrk="0" hangingPunct="1">
                        <a:defRPr sz="1200" kern="1200">
                          <a:solidFill>
                            <a:schemeClr val="tx1"/>
                          </a:solidFill>
                          <a:latin typeface="Arial"/>
                          <a:ea typeface="ＭＳ Ｐゴシック"/>
                          <a:cs typeface="ＭＳ Ｐゴシック"/>
                        </a:defRPr>
                      </a:lvl1pPr>
                      <a:lvl2pPr marL="457200" algn="l" defTabSz="914400" rtl="0" eaLnBrk="1" latinLnBrk="0" hangingPunct="1">
                        <a:defRPr sz="1200" kern="1200">
                          <a:solidFill>
                            <a:schemeClr val="tx1"/>
                          </a:solidFill>
                          <a:latin typeface="Arial"/>
                          <a:ea typeface="ＭＳ Ｐゴシック"/>
                          <a:cs typeface="ＭＳ Ｐゴシック"/>
                        </a:defRPr>
                      </a:lvl2pPr>
                      <a:lvl3pPr marL="914400" algn="l" defTabSz="914400" rtl="0" eaLnBrk="1" latinLnBrk="0" hangingPunct="1">
                        <a:defRPr sz="1200" kern="1200">
                          <a:solidFill>
                            <a:schemeClr val="tx1"/>
                          </a:solidFill>
                          <a:latin typeface="Arial"/>
                          <a:ea typeface="ＭＳ Ｐゴシック"/>
                          <a:cs typeface="ＭＳ Ｐゴシック"/>
                        </a:defRPr>
                      </a:lvl3pPr>
                      <a:lvl4pPr marL="1371600" algn="l" defTabSz="914400" rtl="0" eaLnBrk="1" latinLnBrk="0" hangingPunct="1">
                        <a:defRPr sz="1200" kern="1200">
                          <a:solidFill>
                            <a:schemeClr val="tx1"/>
                          </a:solidFill>
                          <a:latin typeface="Arial"/>
                          <a:ea typeface="ＭＳ Ｐゴシック"/>
                          <a:cs typeface="ＭＳ Ｐゴシック"/>
                        </a:defRPr>
                      </a:lvl4pPr>
                      <a:lvl5pPr marL="1828800" algn="l" defTabSz="914400" rtl="0" eaLnBrk="1" latinLnBrk="0" hangingPunct="1">
                        <a:defRPr sz="1200" kern="1200">
                          <a:solidFill>
                            <a:schemeClr val="tx1"/>
                          </a:solidFill>
                          <a:latin typeface="Arial"/>
                          <a:ea typeface="ＭＳ Ｐゴシック"/>
                          <a:cs typeface="ＭＳ Ｐゴシック"/>
                        </a:defRPr>
                      </a:lvl5pPr>
                      <a:lvl6pPr marL="2286000" algn="l" defTabSz="914400" rtl="0" eaLnBrk="1" latinLnBrk="0" hangingPunct="1">
                        <a:defRPr sz="1200" kern="1200">
                          <a:solidFill>
                            <a:schemeClr val="tx1"/>
                          </a:solidFill>
                          <a:latin typeface="Arial"/>
                          <a:ea typeface="ＭＳ Ｐゴシック"/>
                          <a:cs typeface="ＭＳ Ｐゴシック"/>
                        </a:defRPr>
                      </a:lvl6pPr>
                      <a:lvl7pPr marL="2743200" algn="l" defTabSz="914400" rtl="0" eaLnBrk="1" latinLnBrk="0" hangingPunct="1">
                        <a:defRPr sz="1200" kern="1200">
                          <a:solidFill>
                            <a:schemeClr val="tx1"/>
                          </a:solidFill>
                          <a:latin typeface="Arial"/>
                          <a:ea typeface="ＭＳ Ｐゴシック"/>
                          <a:cs typeface="ＭＳ Ｐゴシック"/>
                        </a:defRPr>
                      </a:lvl7pPr>
                      <a:lvl8pPr marL="3200400" algn="l" defTabSz="914400" rtl="0" eaLnBrk="1" latinLnBrk="0" hangingPunct="1">
                        <a:defRPr sz="1200" kern="1200">
                          <a:solidFill>
                            <a:schemeClr val="tx1"/>
                          </a:solidFill>
                          <a:latin typeface="Arial"/>
                          <a:ea typeface="ＭＳ Ｐゴシック"/>
                          <a:cs typeface="ＭＳ Ｐゴシック"/>
                        </a:defRPr>
                      </a:lvl8pPr>
                      <a:lvl9pPr marL="3657600" algn="l" defTabSz="9144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200" b="0" i="0" u="none" strike="noStrike" kern="1200" dirty="0" smtClean="0">
                          <a:solidFill>
                            <a:srgbClr val="000000"/>
                          </a:solidFill>
                          <a:effectLst/>
                          <a:latin typeface="+mj-lt"/>
                          <a:ea typeface="+mn-ea"/>
                          <a:cs typeface="+mn-cs"/>
                        </a:rPr>
                        <a:t>0.98%</a:t>
                      </a:r>
                      <a:endParaRPr lang="en-US" sz="1200" b="0" i="0" u="none" strike="noStrike" kern="1200" dirty="0">
                        <a:solidFill>
                          <a:srgbClr val="000000"/>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200" b="0" i="0" u="none" strike="noStrike" kern="1200" dirty="0" smtClean="0">
                          <a:solidFill>
                            <a:srgbClr val="000000"/>
                          </a:solidFill>
                          <a:effectLst/>
                          <a:latin typeface="+mj-lt"/>
                          <a:ea typeface="+mn-ea"/>
                          <a:cs typeface="+mn-cs"/>
                        </a:rPr>
                        <a:t>2.91%</a:t>
                      </a:r>
                      <a:endParaRPr lang="en-US" sz="1200" b="0" i="0" u="none" strike="noStrike" kern="1200" dirty="0">
                        <a:solidFill>
                          <a:srgbClr val="000000"/>
                        </a:solidFill>
                        <a:effectLst/>
                        <a:latin typeface="+mj-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200" b="1" i="0" u="none" strike="noStrike" kern="1200" dirty="0" smtClean="0">
                          <a:solidFill>
                            <a:schemeClr val="bg1"/>
                          </a:solidFill>
                          <a:effectLst/>
                          <a:latin typeface="+mj-lt"/>
                          <a:ea typeface="+mn-ea"/>
                          <a:cs typeface="+mn-cs"/>
                        </a:rPr>
                        <a:t>2.96</a:t>
                      </a:r>
                      <a:endParaRPr lang="en-US" sz="1200" b="1" i="0" u="none" strike="noStrike" kern="1200" dirty="0">
                        <a:solidFill>
                          <a:schemeClr val="bg1"/>
                        </a:solidFill>
                        <a:effectLst/>
                        <a:latin typeface="+mj-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35702">
                <a:tc>
                  <a:txBody>
                    <a:bodyPr/>
                    <a:lstStyle>
                      <a:lvl1pPr marL="0" algn="l" defTabSz="914400" rtl="0" eaLnBrk="1" latinLnBrk="0" hangingPunct="1">
                        <a:defRPr sz="1200" kern="1200">
                          <a:solidFill>
                            <a:schemeClr val="tx1"/>
                          </a:solidFill>
                          <a:latin typeface="Arial"/>
                          <a:ea typeface="ＭＳ Ｐゴシック"/>
                          <a:cs typeface="ＭＳ Ｐゴシック"/>
                        </a:defRPr>
                      </a:lvl1pPr>
                      <a:lvl2pPr marL="457200" algn="l" defTabSz="914400" rtl="0" eaLnBrk="1" latinLnBrk="0" hangingPunct="1">
                        <a:defRPr sz="1200" kern="1200">
                          <a:solidFill>
                            <a:schemeClr val="tx1"/>
                          </a:solidFill>
                          <a:latin typeface="Arial"/>
                          <a:ea typeface="ＭＳ Ｐゴシック"/>
                          <a:cs typeface="ＭＳ Ｐゴシック"/>
                        </a:defRPr>
                      </a:lvl2pPr>
                      <a:lvl3pPr marL="914400" algn="l" defTabSz="914400" rtl="0" eaLnBrk="1" latinLnBrk="0" hangingPunct="1">
                        <a:defRPr sz="1200" kern="1200">
                          <a:solidFill>
                            <a:schemeClr val="tx1"/>
                          </a:solidFill>
                          <a:latin typeface="Arial"/>
                          <a:ea typeface="ＭＳ Ｐゴシック"/>
                          <a:cs typeface="ＭＳ Ｐゴシック"/>
                        </a:defRPr>
                      </a:lvl3pPr>
                      <a:lvl4pPr marL="1371600" algn="l" defTabSz="914400" rtl="0" eaLnBrk="1" latinLnBrk="0" hangingPunct="1">
                        <a:defRPr sz="1200" kern="1200">
                          <a:solidFill>
                            <a:schemeClr val="tx1"/>
                          </a:solidFill>
                          <a:latin typeface="Arial"/>
                          <a:ea typeface="ＭＳ Ｐゴシック"/>
                          <a:cs typeface="ＭＳ Ｐゴシック"/>
                        </a:defRPr>
                      </a:lvl4pPr>
                      <a:lvl5pPr marL="1828800" algn="l" defTabSz="914400" rtl="0" eaLnBrk="1" latinLnBrk="0" hangingPunct="1">
                        <a:defRPr sz="1200" kern="1200">
                          <a:solidFill>
                            <a:schemeClr val="tx1"/>
                          </a:solidFill>
                          <a:latin typeface="Arial"/>
                          <a:ea typeface="ＭＳ Ｐゴシック"/>
                          <a:cs typeface="ＭＳ Ｐゴシック"/>
                        </a:defRPr>
                      </a:lvl5pPr>
                      <a:lvl6pPr marL="2286000" algn="l" defTabSz="914400" rtl="0" eaLnBrk="1" latinLnBrk="0" hangingPunct="1">
                        <a:defRPr sz="1200" kern="1200">
                          <a:solidFill>
                            <a:schemeClr val="tx1"/>
                          </a:solidFill>
                          <a:latin typeface="Arial"/>
                          <a:ea typeface="ＭＳ Ｐゴシック"/>
                          <a:cs typeface="ＭＳ Ｐゴシック"/>
                        </a:defRPr>
                      </a:lvl6pPr>
                      <a:lvl7pPr marL="2743200" algn="l" defTabSz="914400" rtl="0" eaLnBrk="1" latinLnBrk="0" hangingPunct="1">
                        <a:defRPr sz="1200" kern="1200">
                          <a:solidFill>
                            <a:schemeClr val="tx1"/>
                          </a:solidFill>
                          <a:latin typeface="Arial"/>
                          <a:ea typeface="ＭＳ Ｐゴシック"/>
                          <a:cs typeface="ＭＳ Ｐゴシック"/>
                        </a:defRPr>
                      </a:lvl7pPr>
                      <a:lvl8pPr marL="3200400" algn="l" defTabSz="914400" rtl="0" eaLnBrk="1" latinLnBrk="0" hangingPunct="1">
                        <a:defRPr sz="1200" kern="1200">
                          <a:solidFill>
                            <a:schemeClr val="tx1"/>
                          </a:solidFill>
                          <a:latin typeface="Arial"/>
                          <a:ea typeface="ＭＳ Ｐゴシック"/>
                          <a:cs typeface="ＭＳ Ｐゴシック"/>
                        </a:defRPr>
                      </a:lvl8pPr>
                      <a:lvl9pPr marL="3657600" algn="l" defTabSz="914400" rtl="0" eaLnBrk="1" latinLnBrk="0" hangingPunct="1">
                        <a:defRPr sz="1800" kern="1200">
                          <a:solidFill>
                            <a:schemeClr val="tx1"/>
                          </a:solidFill>
                          <a:latin typeface="Arial"/>
                          <a:ea typeface="ＭＳ Ｐゴシック"/>
                          <a:cs typeface="ＭＳ Ｐゴシック"/>
                        </a:defRPr>
                      </a:lvl9p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200" b="1" i="0" u="none" strike="noStrike" cap="none" normalizeH="0" baseline="0" dirty="0" smtClean="0">
                          <a:ln>
                            <a:noFill/>
                          </a:ln>
                          <a:solidFill>
                            <a:schemeClr val="tx1"/>
                          </a:solidFill>
                          <a:effectLst/>
                          <a:latin typeface="+mj-lt"/>
                          <a:ea typeface="Arial Unicode MS" pitchFamily="34" charset="-128"/>
                          <a:cs typeface="Arial" charset="0"/>
                        </a:rPr>
                        <a:t>Q12011-Q42015</a:t>
                      </a: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gridSpan="2">
                  <a:txBody>
                    <a:bodyPr/>
                    <a:lstStyle/>
                    <a:p>
                      <a:pPr marL="0" marR="0" lvl="0" indent="0" algn="l" defTabSz="939800" rtl="0" eaLnBrk="1" fontAlgn="base" latinLnBrk="0" hangingPunct="1">
                        <a:lnSpc>
                          <a:spcPct val="100000"/>
                        </a:lnSpc>
                        <a:spcBef>
                          <a:spcPct val="30000"/>
                        </a:spcBef>
                        <a:spcAft>
                          <a:spcPct val="0"/>
                        </a:spcAft>
                        <a:buClrTx/>
                        <a:buSzTx/>
                        <a:buFontTx/>
                        <a:buNone/>
                        <a:tabLst/>
                        <a:defRPr/>
                      </a:pPr>
                      <a:r>
                        <a:rPr kumimoji="0" lang="en-US" sz="1200" b="1" i="0" u="none" strike="noStrike" cap="none" normalizeH="0" baseline="0" dirty="0" smtClean="0">
                          <a:ln>
                            <a:noFill/>
                          </a:ln>
                          <a:solidFill>
                            <a:schemeClr val="tx1"/>
                          </a:solidFill>
                          <a:effectLst/>
                          <a:latin typeface="+mj-lt"/>
                          <a:ea typeface="Arial Unicode MS" pitchFamily="34" charset="-128"/>
                          <a:cs typeface="Arial" charset="0"/>
                        </a:rPr>
                        <a:t>Q12008-Q42010</a:t>
                      </a:r>
                    </a:p>
                  </a:txBody>
                  <a:tcPr marL="45720" marR="45720" anchor="ctr" horzOverflow="overflow">
                    <a:lnL w="12700" cap="flat" cmpd="sng" algn="ctr">
                      <a:solidFill>
                        <a:schemeClr val="accent4"/>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hMerge="1">
                  <a:txBody>
                    <a:bodyPr/>
                    <a:lstStyle/>
                    <a:p>
                      <a:endParaRPr lang="en-GB"/>
                    </a:p>
                  </a:txBody>
                  <a:tcPr/>
                </a:tc>
              </a:tr>
              <a:tr h="335702">
                <a:tc>
                  <a:txBody>
                    <a:bodyPr/>
                    <a:lstStyle>
                      <a:lvl1pPr marL="0" algn="l" defTabSz="914400" rtl="0" eaLnBrk="1" latinLnBrk="0" hangingPunct="1">
                        <a:defRPr sz="1200" kern="1200">
                          <a:solidFill>
                            <a:schemeClr val="tx1"/>
                          </a:solidFill>
                          <a:latin typeface="Arial"/>
                          <a:ea typeface="ＭＳ Ｐゴシック"/>
                          <a:cs typeface="ＭＳ Ｐゴシック"/>
                        </a:defRPr>
                      </a:lvl1pPr>
                      <a:lvl2pPr marL="457200" algn="l" defTabSz="914400" rtl="0" eaLnBrk="1" latinLnBrk="0" hangingPunct="1">
                        <a:defRPr sz="1200" kern="1200">
                          <a:solidFill>
                            <a:schemeClr val="tx1"/>
                          </a:solidFill>
                          <a:latin typeface="Arial"/>
                          <a:ea typeface="ＭＳ Ｐゴシック"/>
                          <a:cs typeface="ＭＳ Ｐゴシック"/>
                        </a:defRPr>
                      </a:lvl2pPr>
                      <a:lvl3pPr marL="914400" algn="l" defTabSz="914400" rtl="0" eaLnBrk="1" latinLnBrk="0" hangingPunct="1">
                        <a:defRPr sz="1200" kern="1200">
                          <a:solidFill>
                            <a:schemeClr val="tx1"/>
                          </a:solidFill>
                          <a:latin typeface="Arial"/>
                          <a:ea typeface="ＭＳ Ｐゴシック"/>
                          <a:cs typeface="ＭＳ Ｐゴシック"/>
                        </a:defRPr>
                      </a:lvl3pPr>
                      <a:lvl4pPr marL="1371600" algn="l" defTabSz="914400" rtl="0" eaLnBrk="1" latinLnBrk="0" hangingPunct="1">
                        <a:defRPr sz="1200" kern="1200">
                          <a:solidFill>
                            <a:schemeClr val="tx1"/>
                          </a:solidFill>
                          <a:latin typeface="Arial"/>
                          <a:ea typeface="ＭＳ Ｐゴシック"/>
                          <a:cs typeface="ＭＳ Ｐゴシック"/>
                        </a:defRPr>
                      </a:lvl4pPr>
                      <a:lvl5pPr marL="1828800" algn="l" defTabSz="914400" rtl="0" eaLnBrk="1" latinLnBrk="0" hangingPunct="1">
                        <a:defRPr sz="1200" kern="1200">
                          <a:solidFill>
                            <a:schemeClr val="tx1"/>
                          </a:solidFill>
                          <a:latin typeface="Arial"/>
                          <a:ea typeface="ＭＳ Ｐゴシック"/>
                          <a:cs typeface="ＭＳ Ｐゴシック"/>
                        </a:defRPr>
                      </a:lvl5pPr>
                      <a:lvl6pPr marL="2286000" algn="l" defTabSz="914400" rtl="0" eaLnBrk="1" latinLnBrk="0" hangingPunct="1">
                        <a:defRPr sz="1200" kern="1200">
                          <a:solidFill>
                            <a:schemeClr val="tx1"/>
                          </a:solidFill>
                          <a:latin typeface="Arial"/>
                          <a:ea typeface="ＭＳ Ｐゴシック"/>
                          <a:cs typeface="ＭＳ Ｐゴシック"/>
                        </a:defRPr>
                      </a:lvl6pPr>
                      <a:lvl7pPr marL="2743200" algn="l" defTabSz="914400" rtl="0" eaLnBrk="1" latinLnBrk="0" hangingPunct="1">
                        <a:defRPr sz="1200" kern="1200">
                          <a:solidFill>
                            <a:schemeClr val="tx1"/>
                          </a:solidFill>
                          <a:latin typeface="Arial"/>
                          <a:ea typeface="ＭＳ Ｐゴシック"/>
                          <a:cs typeface="ＭＳ Ｐゴシック"/>
                        </a:defRPr>
                      </a:lvl7pPr>
                      <a:lvl8pPr marL="3200400" algn="l" defTabSz="914400" rtl="0" eaLnBrk="1" latinLnBrk="0" hangingPunct="1">
                        <a:defRPr sz="1200" kern="1200">
                          <a:solidFill>
                            <a:schemeClr val="tx1"/>
                          </a:solidFill>
                          <a:latin typeface="Arial"/>
                          <a:ea typeface="ＭＳ Ｐゴシック"/>
                          <a:cs typeface="ＭＳ Ｐゴシック"/>
                        </a:defRPr>
                      </a:lvl8pPr>
                      <a:lvl9pPr marL="3657600" algn="l" defTabSz="9144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200" b="0" i="0" u="none" strike="noStrike" kern="1200" dirty="0" smtClean="0">
                          <a:solidFill>
                            <a:srgbClr val="000000"/>
                          </a:solidFill>
                          <a:effectLst/>
                          <a:latin typeface="Arial"/>
                          <a:ea typeface="ＭＳ Ｐゴシック"/>
                          <a:cs typeface="ＭＳ Ｐゴシック"/>
                        </a:rPr>
                        <a:t>0.98</a:t>
                      </a:r>
                      <a:r>
                        <a:rPr lang="en-US" sz="1200" b="0" i="0" u="none" strike="noStrike" kern="1200" dirty="0" smtClean="0">
                          <a:solidFill>
                            <a:srgbClr val="000000"/>
                          </a:solidFill>
                          <a:effectLst/>
                          <a:latin typeface="+mj-lt"/>
                          <a:ea typeface="+mn-ea"/>
                          <a:cs typeface="+mn-cs"/>
                        </a:rPr>
                        <a:t>%</a:t>
                      </a:r>
                      <a:endParaRPr lang="en-US" sz="1200" b="0" i="0" u="none" strike="noStrike" kern="1200" dirty="0">
                        <a:solidFill>
                          <a:srgbClr val="000000"/>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200" b="0" i="0" u="none" strike="noStrike" kern="1200" dirty="0" smtClean="0">
                          <a:solidFill>
                            <a:srgbClr val="000000"/>
                          </a:solidFill>
                          <a:effectLst/>
                          <a:latin typeface="+mj-lt"/>
                          <a:ea typeface="+mn-ea"/>
                          <a:cs typeface="+mn-cs"/>
                        </a:rPr>
                        <a:t>2.67%</a:t>
                      </a:r>
                      <a:endParaRPr lang="en-US" sz="1200" b="0" i="0" u="none" strike="noStrike" kern="1200" dirty="0">
                        <a:solidFill>
                          <a:srgbClr val="000000"/>
                        </a:solidFill>
                        <a:effectLst/>
                        <a:latin typeface="+mj-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200" b="1" i="0" u="none" strike="noStrike" kern="1200" dirty="0" smtClean="0">
                          <a:solidFill>
                            <a:schemeClr val="bg1"/>
                          </a:solidFill>
                          <a:effectLst/>
                          <a:latin typeface="+mj-lt"/>
                          <a:ea typeface="+mn-ea"/>
                          <a:cs typeface="+mn-cs"/>
                        </a:rPr>
                        <a:t>2.72</a:t>
                      </a:r>
                      <a:endParaRPr lang="en-US" sz="1200" b="1" i="0" u="none" strike="noStrike" kern="1200" dirty="0">
                        <a:solidFill>
                          <a:schemeClr val="bg1"/>
                        </a:solidFill>
                        <a:effectLst/>
                        <a:latin typeface="+mj-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bl>
          </a:graphicData>
        </a:graphic>
      </p:graphicFrame>
      <p:sp>
        <p:nvSpPr>
          <p:cNvPr id="48" name="Rectangle 47"/>
          <p:cNvSpPr/>
          <p:nvPr/>
        </p:nvSpPr>
        <p:spPr>
          <a:xfrm>
            <a:off x="5138470" y="4956478"/>
            <a:ext cx="4005530" cy="882293"/>
          </a:xfrm>
          <a:prstGeom prst="rect">
            <a:avLst/>
          </a:prstGeom>
        </p:spPr>
        <p:txBody>
          <a:bodyPr wrap="square">
            <a:spAutoFit/>
          </a:bodyPr>
          <a:lstStyle/>
          <a:p>
            <a:pPr marL="171450" indent="-171450" algn="l" fontAlgn="b">
              <a:lnSpc>
                <a:spcPct val="100000"/>
              </a:lnSpc>
              <a:spcBef>
                <a:spcPts val="0"/>
              </a:spcBef>
              <a:spcAft>
                <a:spcPts val="400"/>
              </a:spcAft>
              <a:buFont typeface="Arial" panose="020B0604020202020204" pitchFamily="34" charset="0"/>
              <a:buChar char="•"/>
              <a:defRPr/>
            </a:pPr>
            <a:r>
              <a:rPr lang="en-US" sz="1200" dirty="0" smtClean="0"/>
              <a:t>Industry Other Consumer portfolio is not representative of SC’s Unsecured portfolio</a:t>
            </a:r>
          </a:p>
          <a:p>
            <a:pPr marL="171450" indent="-171450" algn="l" fontAlgn="b">
              <a:lnSpc>
                <a:spcPct val="100000"/>
              </a:lnSpc>
              <a:spcBef>
                <a:spcPts val="0"/>
              </a:spcBef>
              <a:spcAft>
                <a:spcPts val="400"/>
              </a:spcAft>
              <a:buFont typeface="Arial" panose="020B0604020202020204" pitchFamily="34" charset="0"/>
              <a:buChar char="•"/>
              <a:defRPr/>
            </a:pPr>
            <a:r>
              <a:rPr lang="en-US" sz="1200" dirty="0" smtClean="0"/>
              <a:t>Historical product mix is no longer comparable to SC Unsecured portfolio</a:t>
            </a:r>
          </a:p>
        </p:txBody>
      </p:sp>
      <p:sp>
        <p:nvSpPr>
          <p:cNvPr id="49" name="Text Placeholder 10"/>
          <p:cNvSpPr txBox="1">
            <a:spLocks/>
          </p:cNvSpPr>
          <p:nvPr/>
        </p:nvSpPr>
        <p:spPr>
          <a:xfrm>
            <a:off x="5138470" y="4645328"/>
            <a:ext cx="3944938" cy="336550"/>
          </a:xfrm>
          <a:prstGeom prst="rect">
            <a:avLst/>
          </a:prstGeom>
        </p:spPr>
        <p:txBody>
          <a:bodyPr lIns="0" tIns="0" rIns="0" bIns="0"/>
          <a:lstStyle>
            <a:lvl1pPr marL="0" indent="0" algn="l" rtl="0" eaLnBrk="1" fontAlgn="base" hangingPunct="1">
              <a:lnSpc>
                <a:spcPct val="100000"/>
              </a:lnSpc>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0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000">
                <a:solidFill>
                  <a:schemeClr val="accent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US" sz="1400" b="1" i="0" u="none" strike="noStrike" kern="0" cap="none" spc="0" normalizeH="0" baseline="0" noProof="0" dirty="0" smtClean="0">
                <a:ln>
                  <a:noFill/>
                </a:ln>
                <a:solidFill>
                  <a:srgbClr val="FF0000"/>
                </a:solidFill>
                <a:effectLst/>
                <a:uLnTx/>
                <a:uFillTx/>
                <a:latin typeface="Arial Bold"/>
                <a:ea typeface="ＭＳ Ｐゴシック"/>
              </a:rPr>
              <a:t>Evaluation</a:t>
            </a:r>
          </a:p>
          <a:p>
            <a:pPr marL="0" marR="0" lvl="0" indent="0" algn="l" defTabSz="914400" rtl="0" eaLnBrk="1" fontAlgn="base" latinLnBrk="0" hangingPunct="1">
              <a:lnSpc>
                <a:spcPct val="100000"/>
              </a:lnSpc>
              <a:spcBef>
                <a:spcPts val="0"/>
              </a:spcBef>
              <a:spcAft>
                <a:spcPct val="0"/>
              </a:spcAft>
              <a:buClrTx/>
              <a:buSzTx/>
              <a:buFontTx/>
              <a:buNone/>
              <a:tabLst/>
              <a:defRPr/>
            </a:pPr>
            <a:endParaRPr kumimoji="0" lang="en-GB" sz="1400" b="1" i="0" u="none" strike="noStrike" kern="0" cap="none" spc="0" normalizeH="0" baseline="0" noProof="0" dirty="0">
              <a:ln>
                <a:noFill/>
              </a:ln>
              <a:solidFill>
                <a:srgbClr val="FF0000"/>
              </a:solidFill>
              <a:effectLst/>
              <a:uLnTx/>
              <a:uFillTx/>
              <a:latin typeface="Arial Bold"/>
              <a:ea typeface="ＭＳ Ｐゴシック"/>
            </a:endParaRPr>
          </a:p>
        </p:txBody>
      </p:sp>
      <p:graphicFrame>
        <p:nvGraphicFramePr>
          <p:cNvPr id="50" name="Object 49"/>
          <p:cNvGraphicFramePr>
            <a:graphicFrameLocks/>
          </p:cNvGraphicFramePr>
          <p:nvPr>
            <p:custDataLst>
              <p:tags r:id="rId4"/>
            </p:custDataLst>
            <p:extLst>
              <p:ext uri="{D42A27DB-BD31-4B8C-83A1-F6EECF244321}">
                <p14:modId xmlns:p14="http://schemas.microsoft.com/office/powerpoint/2010/main" val="3009493097"/>
              </p:ext>
            </p:extLst>
          </p:nvPr>
        </p:nvGraphicFramePr>
        <p:xfrm>
          <a:off x="571500" y="2133600"/>
          <a:ext cx="4153024" cy="3647970"/>
        </p:xfrm>
        <a:graphic>
          <a:graphicData uri="http://schemas.openxmlformats.org/presentationml/2006/ole">
            <mc:AlternateContent xmlns:mc="http://schemas.openxmlformats.org/markup-compatibility/2006">
              <mc:Choice xmlns:v="urn:schemas-microsoft-com:vml" Requires="v">
                <p:oleObj spid="_x0000_s211989" name="Chart" r:id="rId30" imgW="4152900" imgH="3648165" progId="MSGraph.Chart.8">
                  <p:embed followColorScheme="full"/>
                </p:oleObj>
              </mc:Choice>
              <mc:Fallback>
                <p:oleObj name="Chart" r:id="rId30" imgW="4152900" imgH="3648165" progId="MSGraph.Chart.8">
                  <p:embed followColorScheme="full"/>
                  <p:pic>
                    <p:nvPicPr>
                      <p:cNvPr id="0" name=""/>
                      <p:cNvPicPr/>
                      <p:nvPr/>
                    </p:nvPicPr>
                    <p:blipFill>
                      <a:blip r:embed="rId31"/>
                      <a:stretch>
                        <a:fillRect/>
                      </a:stretch>
                    </p:blipFill>
                    <p:spPr>
                      <a:xfrm>
                        <a:off x="571500" y="2133600"/>
                        <a:ext cx="4153024" cy="3647970"/>
                      </a:xfrm>
                      <a:prstGeom prst="rect">
                        <a:avLst/>
                      </a:prstGeom>
                    </p:spPr>
                  </p:pic>
                </p:oleObj>
              </mc:Fallback>
            </mc:AlternateContent>
          </a:graphicData>
        </a:graphic>
      </p:graphicFrame>
      <p:sp>
        <p:nvSpPr>
          <p:cNvPr id="51" name="Text Placeholder 326"/>
          <p:cNvSpPr>
            <a:spLocks noGrp="1"/>
          </p:cNvSpPr>
          <p:nvPr>
            <p:custDataLst>
              <p:tags r:id="rId5"/>
            </p:custDataLst>
          </p:nvPr>
        </p:nvSpPr>
        <p:spPr bwMode="gray">
          <a:xfrm>
            <a:off x="425450" y="3886200"/>
            <a:ext cx="1397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B36DDC36-1F88-498F-B05B-C81DF952B313}" type="datetime'''''''''''''''''''''''''''''''''1''2'''''">
              <a:rPr lang="en-US" sz="1000">
                <a:solidFill>
                  <a:schemeClr val="tx1"/>
                </a:solidFill>
                <a:ea typeface="ＭＳ Ｐゴシック"/>
              </a:rPr>
              <a:pPr/>
              <a:t>12</a:t>
            </a:fld>
            <a:endParaRPr lang="en-US" sz="1000" dirty="0">
              <a:solidFill>
                <a:schemeClr val="tx1"/>
              </a:solidFill>
              <a:latin typeface="Arial"/>
              <a:ea typeface="ＭＳ Ｐゴシック"/>
              <a:sym typeface="Arial"/>
            </a:endParaRPr>
          </a:p>
        </p:txBody>
      </p:sp>
      <p:sp>
        <p:nvSpPr>
          <p:cNvPr id="53" name="Text Placeholder 332"/>
          <p:cNvSpPr>
            <a:spLocks noGrp="1"/>
          </p:cNvSpPr>
          <p:nvPr>
            <p:custDataLst>
              <p:tags r:id="rId6"/>
            </p:custDataLst>
          </p:nvPr>
        </p:nvSpPr>
        <p:spPr bwMode="gray">
          <a:xfrm>
            <a:off x="425450" y="2171700"/>
            <a:ext cx="1397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63F1C7D0-1A62-431F-BEBD-EF098A0ECE23}" type="datetime'''''''''''''2''4'''''''''''''''''''''''">
              <a:rPr lang="en-US" sz="1000">
                <a:solidFill>
                  <a:schemeClr val="tx1"/>
                </a:solidFill>
                <a:ea typeface="ＭＳ Ｐゴシック"/>
              </a:rPr>
              <a:pPr/>
              <a:t>24</a:t>
            </a:fld>
            <a:endParaRPr lang="en-US" sz="1000" dirty="0">
              <a:solidFill>
                <a:schemeClr val="tx1"/>
              </a:solidFill>
              <a:latin typeface="Arial"/>
              <a:ea typeface="ＭＳ Ｐゴシック"/>
              <a:sym typeface="Arial"/>
            </a:endParaRPr>
          </a:p>
        </p:txBody>
      </p:sp>
      <p:sp>
        <p:nvSpPr>
          <p:cNvPr id="56" name="Text Placeholder 328"/>
          <p:cNvSpPr>
            <a:spLocks noGrp="1"/>
          </p:cNvSpPr>
          <p:nvPr>
            <p:custDataLst>
              <p:tags r:id="rId7"/>
            </p:custDataLst>
          </p:nvPr>
        </p:nvSpPr>
        <p:spPr bwMode="gray">
          <a:xfrm>
            <a:off x="425450" y="3314700"/>
            <a:ext cx="1397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DD8CB330-8EE6-41BB-8634-9A610A548887}" type="datetime'''''''''''''''''''''1''''''''''''''''''''''6'">
              <a:rPr lang="en-US" sz="1000">
                <a:solidFill>
                  <a:schemeClr val="tx1"/>
                </a:solidFill>
                <a:ea typeface="ＭＳ Ｐゴシック"/>
              </a:rPr>
              <a:pPr/>
              <a:t>16</a:t>
            </a:fld>
            <a:endParaRPr lang="en-US" sz="1000" dirty="0">
              <a:solidFill>
                <a:schemeClr val="tx1"/>
              </a:solidFill>
              <a:latin typeface="Arial"/>
              <a:ea typeface="ＭＳ Ｐゴシック"/>
              <a:sym typeface="Arial"/>
            </a:endParaRPr>
          </a:p>
        </p:txBody>
      </p:sp>
      <p:sp>
        <p:nvSpPr>
          <p:cNvPr id="60" name="Text Placeholder 330"/>
          <p:cNvSpPr>
            <a:spLocks noGrp="1"/>
          </p:cNvSpPr>
          <p:nvPr>
            <p:custDataLst>
              <p:tags r:id="rId8"/>
            </p:custDataLst>
          </p:nvPr>
        </p:nvSpPr>
        <p:spPr bwMode="gray">
          <a:xfrm>
            <a:off x="425450" y="2743200"/>
            <a:ext cx="1397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E3DA405F-95E1-408A-8876-6DCDDC7DCD17}" type="datetime'2''''''''0'''''''''''''''''''''''''''''''">
              <a:rPr lang="en-US" sz="1000">
                <a:solidFill>
                  <a:schemeClr val="tx1"/>
                </a:solidFill>
                <a:ea typeface="ＭＳ Ｐゴシック"/>
              </a:rPr>
              <a:pPr/>
              <a:t>20</a:t>
            </a:fld>
            <a:endParaRPr lang="en-US" sz="1000" dirty="0">
              <a:solidFill>
                <a:schemeClr val="tx1"/>
              </a:solidFill>
              <a:latin typeface="Arial"/>
              <a:ea typeface="ＭＳ Ｐゴシック"/>
              <a:sym typeface="Arial"/>
            </a:endParaRPr>
          </a:p>
        </p:txBody>
      </p:sp>
      <p:sp>
        <p:nvSpPr>
          <p:cNvPr id="63" name="Text Placeholder 324"/>
          <p:cNvSpPr>
            <a:spLocks noGrp="1"/>
          </p:cNvSpPr>
          <p:nvPr>
            <p:custDataLst>
              <p:tags r:id="rId9"/>
            </p:custDataLst>
          </p:nvPr>
        </p:nvSpPr>
        <p:spPr bwMode="gray">
          <a:xfrm>
            <a:off x="495300" y="4457700"/>
            <a:ext cx="6985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C5C7D857-31E5-4D21-B38B-644FA93BCA30}" type="datetime'''''''''''''''''''''''''''''''''''''''''''''''''''''''8'''''">
              <a:rPr lang="en-US" sz="1000">
                <a:solidFill>
                  <a:schemeClr val="tx1"/>
                </a:solidFill>
                <a:ea typeface="ＭＳ Ｐゴシック"/>
              </a:rPr>
              <a:pPr/>
              <a:t>8</a:t>
            </a:fld>
            <a:endParaRPr lang="en-US" sz="1000" dirty="0">
              <a:solidFill>
                <a:schemeClr val="tx1"/>
              </a:solidFill>
              <a:latin typeface="Arial"/>
              <a:ea typeface="ＭＳ Ｐゴシック"/>
              <a:sym typeface="Arial"/>
            </a:endParaRPr>
          </a:p>
        </p:txBody>
      </p:sp>
      <p:sp>
        <p:nvSpPr>
          <p:cNvPr id="65" name="Text Placeholder 322"/>
          <p:cNvSpPr>
            <a:spLocks noGrp="1"/>
          </p:cNvSpPr>
          <p:nvPr>
            <p:custDataLst>
              <p:tags r:id="rId10"/>
            </p:custDataLst>
          </p:nvPr>
        </p:nvSpPr>
        <p:spPr bwMode="gray">
          <a:xfrm>
            <a:off x="495300" y="5029200"/>
            <a:ext cx="6985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DB304A5A-4FA4-4303-96ED-76CAE99AE979}" type="datetime'''''''''4'''''''''''''''''''''''''''''''''''''''''''''''''">
              <a:rPr lang="en-US" sz="1000">
                <a:solidFill>
                  <a:schemeClr val="tx1"/>
                </a:solidFill>
                <a:ea typeface="ＭＳ Ｐゴシック"/>
              </a:rPr>
              <a:pPr/>
              <a:t>4</a:t>
            </a:fld>
            <a:endParaRPr lang="en-US" sz="1000" dirty="0">
              <a:solidFill>
                <a:schemeClr val="tx1"/>
              </a:solidFill>
              <a:latin typeface="Arial"/>
              <a:ea typeface="ＭＳ Ｐゴシック"/>
              <a:sym typeface="Arial"/>
            </a:endParaRPr>
          </a:p>
        </p:txBody>
      </p:sp>
      <p:sp>
        <p:nvSpPr>
          <p:cNvPr id="67" name="Text Placeholder 88"/>
          <p:cNvSpPr>
            <a:spLocks noGrp="1"/>
          </p:cNvSpPr>
          <p:nvPr>
            <p:custDataLst>
              <p:tags r:id="rId11"/>
            </p:custDataLst>
          </p:nvPr>
        </p:nvSpPr>
        <p:spPr bwMode="gray">
          <a:xfrm>
            <a:off x="495300" y="5600700"/>
            <a:ext cx="6985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1C7A1848-3F38-42EE-8671-6C61E9E10527}" type="datetime'''''''''''''''''''''''''''''''''0'''''''">
              <a:rPr lang="en-US" sz="1000">
                <a:solidFill>
                  <a:schemeClr val="tx1"/>
                </a:solidFill>
              </a:rPr>
              <a:pPr/>
              <a:t>0</a:t>
            </a:fld>
            <a:endParaRPr lang="en-US" sz="1000" dirty="0">
              <a:solidFill>
                <a:schemeClr val="tx1"/>
              </a:solidFill>
              <a:latin typeface="Arial"/>
              <a:ea typeface="ＭＳ Ｐゴシック"/>
              <a:sym typeface="Arial"/>
            </a:endParaRPr>
          </a:p>
        </p:txBody>
      </p:sp>
      <p:sp>
        <p:nvSpPr>
          <p:cNvPr id="68" name="Text Placeholder 15"/>
          <p:cNvSpPr>
            <a:spLocks noGrp="1"/>
          </p:cNvSpPr>
          <p:nvPr>
            <p:custDataLst>
              <p:tags r:id="rId12"/>
            </p:custDataLst>
          </p:nvPr>
        </p:nvSpPr>
        <p:spPr bwMode="auto">
          <a:xfrm>
            <a:off x="4292600" y="579437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DC19816D-A8E0-4E75-98B8-3D6527297137}" type="datetime'''''''''''''''''''''''''''''20''1''''''''''''''''5'''''''">
              <a:rPr lang="en-US" sz="1000">
                <a:solidFill>
                  <a:schemeClr val="tx1"/>
                </a:solidFill>
              </a:rPr>
              <a:pPr/>
              <a:t>2015</a:t>
            </a:fld>
            <a:endParaRPr lang="en-US" sz="1000" dirty="0">
              <a:solidFill>
                <a:schemeClr val="tx1"/>
              </a:solidFill>
              <a:sym typeface="+mn-lt"/>
            </a:endParaRPr>
          </a:p>
        </p:txBody>
      </p:sp>
      <p:sp>
        <p:nvSpPr>
          <p:cNvPr id="69" name="Text Placeholder 14"/>
          <p:cNvSpPr>
            <a:spLocks noGrp="1"/>
          </p:cNvSpPr>
          <p:nvPr>
            <p:custDataLst>
              <p:tags r:id="rId13"/>
            </p:custDataLst>
          </p:nvPr>
        </p:nvSpPr>
        <p:spPr bwMode="auto">
          <a:xfrm>
            <a:off x="3873500" y="579437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0BCF070B-2B39-4A12-A48B-DB153BB22D46}" type="datetime'''''''''2''''''''''''0''''''''1''4'">
              <a:rPr lang="en-US" sz="1000">
                <a:solidFill>
                  <a:schemeClr val="tx1"/>
                </a:solidFill>
              </a:rPr>
              <a:pPr/>
              <a:t>2014</a:t>
            </a:fld>
            <a:endParaRPr lang="en-US" sz="1000" dirty="0">
              <a:solidFill>
                <a:schemeClr val="tx1"/>
              </a:solidFill>
              <a:sym typeface="+mn-lt"/>
            </a:endParaRPr>
          </a:p>
        </p:txBody>
      </p:sp>
      <p:sp>
        <p:nvSpPr>
          <p:cNvPr id="70" name="Text Placeholder 13"/>
          <p:cNvSpPr>
            <a:spLocks noGrp="1"/>
          </p:cNvSpPr>
          <p:nvPr>
            <p:custDataLst>
              <p:tags r:id="rId14"/>
            </p:custDataLst>
          </p:nvPr>
        </p:nvSpPr>
        <p:spPr bwMode="auto">
          <a:xfrm>
            <a:off x="3454400" y="579437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51329F7A-A694-4063-B7FD-10D8ECB70086}" type="datetime'''''''2''''''''''''''''''''''''''''''''0''''1''''''3'''''">
              <a:rPr lang="en-US" sz="1000">
                <a:solidFill>
                  <a:schemeClr val="tx1"/>
                </a:solidFill>
              </a:rPr>
              <a:pPr/>
              <a:t>2013</a:t>
            </a:fld>
            <a:endParaRPr lang="en-US" sz="1000" dirty="0">
              <a:solidFill>
                <a:schemeClr val="tx1"/>
              </a:solidFill>
              <a:sym typeface="+mn-lt"/>
            </a:endParaRPr>
          </a:p>
        </p:txBody>
      </p:sp>
      <p:sp>
        <p:nvSpPr>
          <p:cNvPr id="71" name="Text Placeholder 12"/>
          <p:cNvSpPr>
            <a:spLocks noGrp="1"/>
          </p:cNvSpPr>
          <p:nvPr>
            <p:custDataLst>
              <p:tags r:id="rId15"/>
            </p:custDataLst>
          </p:nvPr>
        </p:nvSpPr>
        <p:spPr bwMode="auto">
          <a:xfrm>
            <a:off x="3025775" y="579437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64C78F37-DFC4-4C58-AED6-A2F6BF9B1827}" type="datetime'''''''''2''''0''''''''1''''''''''''''2'''''''''''''''''">
              <a:rPr lang="en-US" sz="1000">
                <a:solidFill>
                  <a:schemeClr val="tx1"/>
                </a:solidFill>
              </a:rPr>
              <a:pPr/>
              <a:t>2012</a:t>
            </a:fld>
            <a:endParaRPr lang="en-US" sz="1000" dirty="0">
              <a:solidFill>
                <a:schemeClr val="tx1"/>
              </a:solidFill>
              <a:sym typeface="+mn-lt"/>
            </a:endParaRPr>
          </a:p>
        </p:txBody>
      </p:sp>
      <p:sp>
        <p:nvSpPr>
          <p:cNvPr id="72" name="Text Placeholder 11"/>
          <p:cNvSpPr>
            <a:spLocks noGrp="1"/>
          </p:cNvSpPr>
          <p:nvPr>
            <p:custDataLst>
              <p:tags r:id="rId16"/>
            </p:custDataLst>
          </p:nvPr>
        </p:nvSpPr>
        <p:spPr bwMode="auto">
          <a:xfrm>
            <a:off x="2606675" y="579437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B73723ED-091B-4314-A16A-C5D7EF7DBF27}" type="datetime'20''''''''''''''''''''''''''''''''''''''''''1''''''1'''''">
              <a:rPr lang="en-US" sz="1000">
                <a:solidFill>
                  <a:schemeClr val="tx1"/>
                </a:solidFill>
              </a:rPr>
              <a:pPr/>
              <a:t>2011</a:t>
            </a:fld>
            <a:endParaRPr lang="en-US" sz="1000" dirty="0">
              <a:solidFill>
                <a:schemeClr val="tx1"/>
              </a:solidFill>
              <a:sym typeface="+mn-lt"/>
            </a:endParaRPr>
          </a:p>
        </p:txBody>
      </p:sp>
      <p:sp>
        <p:nvSpPr>
          <p:cNvPr id="73" name="Text Placeholder 5"/>
          <p:cNvSpPr>
            <a:spLocks noGrp="1"/>
          </p:cNvSpPr>
          <p:nvPr>
            <p:custDataLst>
              <p:tags r:id="rId17"/>
            </p:custDataLst>
          </p:nvPr>
        </p:nvSpPr>
        <p:spPr bwMode="auto">
          <a:xfrm>
            <a:off x="2178050" y="579437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AC9D09CF-DBD2-474A-90A2-8F0BABE10025}" type="datetime'''''''''''''''''''''''''''''''''''''''2''''''0''''1''''''0'''">
              <a:rPr lang="en-US" sz="1000">
                <a:solidFill>
                  <a:schemeClr val="tx1"/>
                </a:solidFill>
              </a:rPr>
              <a:pPr/>
              <a:t>2010</a:t>
            </a:fld>
            <a:endParaRPr lang="en-US" sz="1000" dirty="0">
              <a:solidFill>
                <a:schemeClr val="tx1"/>
              </a:solidFill>
              <a:sym typeface="+mn-lt"/>
            </a:endParaRPr>
          </a:p>
        </p:txBody>
      </p:sp>
      <p:sp>
        <p:nvSpPr>
          <p:cNvPr id="74" name="Text Placeholder 4"/>
          <p:cNvSpPr>
            <a:spLocks noGrp="1"/>
          </p:cNvSpPr>
          <p:nvPr>
            <p:custDataLst>
              <p:tags r:id="rId18"/>
            </p:custDataLst>
          </p:nvPr>
        </p:nvSpPr>
        <p:spPr bwMode="auto">
          <a:xfrm>
            <a:off x="1758950" y="579437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8800DDCC-7280-4C18-81C1-23BDA59FD665}" type="datetime'''''20''''''''''''''''''0''''9'''''''''''''''''''''''''">
              <a:rPr lang="en-US" sz="1000">
                <a:solidFill>
                  <a:schemeClr val="tx1"/>
                </a:solidFill>
              </a:rPr>
              <a:pPr/>
              <a:t>2009</a:t>
            </a:fld>
            <a:endParaRPr lang="en-US" sz="1000" dirty="0">
              <a:solidFill>
                <a:schemeClr val="tx1"/>
              </a:solidFill>
              <a:sym typeface="+mn-lt"/>
            </a:endParaRPr>
          </a:p>
        </p:txBody>
      </p:sp>
      <p:sp>
        <p:nvSpPr>
          <p:cNvPr id="75" name="Text Placeholder 3"/>
          <p:cNvSpPr>
            <a:spLocks noGrp="1"/>
          </p:cNvSpPr>
          <p:nvPr>
            <p:custDataLst>
              <p:tags r:id="rId19"/>
            </p:custDataLst>
          </p:nvPr>
        </p:nvSpPr>
        <p:spPr bwMode="auto">
          <a:xfrm>
            <a:off x="1330325" y="579437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4558E4E2-92B3-4760-A633-1AC40F680F8B}" type="datetime'''''''2''''''''''''''''0''''''0''''''''''8'''''''''''''''''">
              <a:rPr lang="en-US" sz="1000">
                <a:solidFill>
                  <a:schemeClr val="tx1"/>
                </a:solidFill>
              </a:rPr>
              <a:pPr/>
              <a:t>2008</a:t>
            </a:fld>
            <a:endParaRPr lang="en-US" sz="1000" dirty="0">
              <a:solidFill>
                <a:schemeClr val="tx1"/>
              </a:solidFill>
              <a:sym typeface="+mn-lt"/>
            </a:endParaRPr>
          </a:p>
        </p:txBody>
      </p:sp>
      <p:sp>
        <p:nvSpPr>
          <p:cNvPr id="76" name="Text Placeholder 120"/>
          <p:cNvSpPr>
            <a:spLocks noGrp="1"/>
          </p:cNvSpPr>
          <p:nvPr>
            <p:custDataLst>
              <p:tags r:id="rId20"/>
            </p:custDataLst>
          </p:nvPr>
        </p:nvSpPr>
        <p:spPr bwMode="auto">
          <a:xfrm>
            <a:off x="939800" y="579437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9F85FA30-5D8D-4135-828C-ADFF86C20E44}" type="datetime'''''2''''''''''''''''''''''''0''0''''7'''''''''''">
              <a:rPr lang="en-US" sz="1000">
                <a:solidFill>
                  <a:schemeClr val="tx1"/>
                </a:solidFill>
                <a:ea typeface="ＭＳ Ｐゴシック"/>
              </a:rPr>
              <a:pPr/>
              <a:t>2007</a:t>
            </a:fld>
            <a:endParaRPr lang="en-US" sz="1000" dirty="0">
              <a:solidFill>
                <a:schemeClr val="tx1"/>
              </a:solidFill>
              <a:latin typeface="Arial"/>
              <a:ea typeface="ＭＳ Ｐゴシック"/>
              <a:sym typeface="Arial"/>
            </a:endParaRPr>
          </a:p>
        </p:txBody>
      </p:sp>
      <p:sp>
        <p:nvSpPr>
          <p:cNvPr id="77" name="Text Placeholder 2"/>
          <p:cNvSpPr>
            <a:spLocks noGrp="1"/>
          </p:cNvSpPr>
          <p:nvPr>
            <p:custDataLst>
              <p:tags r:id="rId21"/>
            </p:custDataLst>
          </p:nvPr>
        </p:nvSpPr>
        <p:spPr bwMode="auto">
          <a:xfrm>
            <a:off x="520700" y="579437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D716112B-4AAB-4BE8-BB26-075478CC3EA4}" type="datetime'''''2''''0''''''''''''''06'''''''''''''''">
              <a:rPr lang="en-US" sz="1000">
                <a:solidFill>
                  <a:schemeClr val="tx1"/>
                </a:solidFill>
              </a:rPr>
              <a:pPr/>
              <a:t>2006</a:t>
            </a:fld>
            <a:endParaRPr lang="en-US" sz="1000" dirty="0">
              <a:solidFill>
                <a:schemeClr val="tx1"/>
              </a:solidFill>
              <a:sym typeface="+mn-lt"/>
            </a:endParaRPr>
          </a:p>
        </p:txBody>
      </p:sp>
      <p:cxnSp>
        <p:nvCxnSpPr>
          <p:cNvPr id="78" name="Straight Connector 77"/>
          <p:cNvCxnSpPr/>
          <p:nvPr>
            <p:custDataLst>
              <p:tags r:id="rId22"/>
            </p:custDataLst>
          </p:nvPr>
        </p:nvCxnSpPr>
        <p:spPr bwMode="gray">
          <a:xfrm>
            <a:off x="1250950" y="6129338"/>
            <a:ext cx="219075" cy="0"/>
          </a:xfrm>
          <a:prstGeom prst="line">
            <a:avLst/>
          </a:prstGeom>
          <a:solidFill>
            <a:schemeClr val="accent1"/>
          </a:solidFill>
          <a:ln w="19050" cap="flat" cmpd="sng" algn="ctr">
            <a:solidFill>
              <a:srgbClr val="F21A29"/>
            </a:solidFill>
            <a:prstDash val="solid"/>
            <a:round/>
            <a:headEnd type="none" w="med" len="med"/>
            <a:tailEnd type="none" w="med" len="med"/>
          </a:ln>
          <a:effectLst/>
        </p:spPr>
      </p:cxnSp>
      <p:cxnSp>
        <p:nvCxnSpPr>
          <p:cNvPr id="79" name="Straight Connector 78"/>
          <p:cNvCxnSpPr/>
          <p:nvPr>
            <p:custDataLst>
              <p:tags r:id="rId23"/>
            </p:custDataLst>
          </p:nvPr>
        </p:nvCxnSpPr>
        <p:spPr bwMode="gray">
          <a:xfrm>
            <a:off x="2058988" y="6129338"/>
            <a:ext cx="219075" cy="0"/>
          </a:xfrm>
          <a:prstGeom prst="line">
            <a:avLst/>
          </a:prstGeom>
          <a:solidFill>
            <a:schemeClr val="accent1"/>
          </a:solidFill>
          <a:ln w="19050" cap="flat" cmpd="sng" algn="ctr">
            <a:solidFill>
              <a:srgbClr val="606060"/>
            </a:solidFill>
            <a:prstDash val="solid"/>
            <a:round/>
            <a:headEnd type="none" w="med" len="med"/>
            <a:tailEnd type="none" w="med" len="med"/>
          </a:ln>
          <a:effectLst/>
        </p:spPr>
      </p:cxnSp>
      <p:sp>
        <p:nvSpPr>
          <p:cNvPr id="80" name="Text Placeholder 14"/>
          <p:cNvSpPr>
            <a:spLocks noGrp="1"/>
          </p:cNvSpPr>
          <p:nvPr>
            <p:custDataLst>
              <p:tags r:id="rId24"/>
            </p:custDataLst>
          </p:nvPr>
        </p:nvSpPr>
        <p:spPr bwMode="auto">
          <a:xfrm>
            <a:off x="1520825" y="6059488"/>
            <a:ext cx="436563"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nSpc>
                <a:spcPct val="100000"/>
              </a:lnSpc>
              <a:spcBef>
                <a:spcPct val="0"/>
              </a:spcBef>
            </a:pPr>
            <a:fld id="{1CAFF154-61FB-4C7F-A7D3-669F1335A1BB}" type="datetime'''''''''''''''''''S''H''''''''''U''''''''''''''''''S''''A'''">
              <a:rPr lang="en-US" sz="1000">
                <a:solidFill>
                  <a:schemeClr val="tx1"/>
                </a:solidFill>
              </a:rPr>
              <a:pPr/>
              <a:t>SHUSA</a:t>
            </a:fld>
            <a:endParaRPr lang="en-US" sz="1000" dirty="0">
              <a:solidFill>
                <a:schemeClr val="tx1"/>
              </a:solidFill>
              <a:sym typeface="+mn-lt"/>
            </a:endParaRPr>
          </a:p>
        </p:txBody>
      </p:sp>
      <p:sp>
        <p:nvSpPr>
          <p:cNvPr id="81" name="Text Placeholder 13"/>
          <p:cNvSpPr>
            <a:spLocks noGrp="1"/>
          </p:cNvSpPr>
          <p:nvPr>
            <p:custDataLst>
              <p:tags r:id="rId25"/>
            </p:custDataLst>
          </p:nvPr>
        </p:nvSpPr>
        <p:spPr bwMode="auto">
          <a:xfrm>
            <a:off x="2328863" y="6059488"/>
            <a:ext cx="1284288"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nSpc>
                <a:spcPct val="100000"/>
              </a:lnSpc>
              <a:spcBef>
                <a:spcPct val="0"/>
              </a:spcBef>
            </a:pPr>
            <a:r>
              <a:rPr lang="en-US" sz="1000" dirty="0" smtClean="0">
                <a:solidFill>
                  <a:schemeClr val="tx1"/>
                </a:solidFill>
                <a:latin typeface="Arial"/>
                <a:ea typeface="ＭＳ Ｐゴシック"/>
                <a:sym typeface="Arial"/>
              </a:rPr>
              <a:t>FRB 100 largest banks</a:t>
            </a:r>
            <a:endParaRPr lang="en-US" sz="1000" dirty="0">
              <a:solidFill>
                <a:schemeClr val="tx1"/>
              </a:solidFill>
              <a:latin typeface="Arial"/>
              <a:ea typeface="ＭＳ Ｐゴシック"/>
              <a:sym typeface="Arial"/>
            </a:endParaRPr>
          </a:p>
        </p:txBody>
      </p:sp>
      <p:sp>
        <p:nvSpPr>
          <p:cNvPr id="82" name="Rectangle 81"/>
          <p:cNvSpPr/>
          <p:nvPr/>
        </p:nvSpPr>
        <p:spPr bwMode="auto">
          <a:xfrm>
            <a:off x="1511300" y="2255838"/>
            <a:ext cx="1344348" cy="3418164"/>
          </a:xfrm>
          <a:prstGeom prst="rect">
            <a:avLst/>
          </a:prstGeom>
          <a:solidFill>
            <a:srgbClr val="FF0000">
              <a:lumMod val="75000"/>
              <a:alpha val="10196"/>
            </a:srgb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en-US" sz="800" b="0" i="1" u="none" strike="noStrike" kern="0" cap="none" spc="0" normalizeH="0" baseline="0" noProof="0" dirty="0" smtClean="0">
              <a:ln>
                <a:noFill/>
              </a:ln>
              <a:solidFill>
                <a:srgbClr val="000000"/>
              </a:solidFill>
              <a:effectLst/>
              <a:uLnTx/>
              <a:uFillTx/>
              <a:ea typeface="ＭＳ Ｐゴシック" pitchFamily="-112" charset="-128"/>
              <a:cs typeface="ＭＳ Ｐゴシック" pitchFamily="-112" charset="-128"/>
            </a:endParaRPr>
          </a:p>
        </p:txBody>
      </p:sp>
      <p:sp>
        <p:nvSpPr>
          <p:cNvPr id="83" name="Rectangle 82"/>
          <p:cNvSpPr/>
          <p:nvPr/>
        </p:nvSpPr>
        <p:spPr bwMode="auto">
          <a:xfrm>
            <a:off x="2855913" y="2255838"/>
            <a:ext cx="1764874" cy="3418163"/>
          </a:xfrm>
          <a:prstGeom prst="rect">
            <a:avLst/>
          </a:prstGeom>
          <a:solidFill>
            <a:srgbClr val="404040">
              <a:alpha val="10196"/>
            </a:srgb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en-US" sz="800" b="0" i="1" u="none" strike="noStrike" kern="0" cap="none" spc="0" normalizeH="0" baseline="0" noProof="0" dirty="0" smtClean="0">
              <a:ln>
                <a:noFill/>
              </a:ln>
              <a:solidFill>
                <a:srgbClr val="000000"/>
              </a:solidFill>
              <a:effectLst/>
              <a:uLnTx/>
              <a:uFillTx/>
              <a:ea typeface="ＭＳ Ｐゴシック" pitchFamily="-112" charset="-128"/>
              <a:cs typeface="ＭＳ Ｐゴシック" pitchFamily="-112" charset="-128"/>
            </a:endParaRPr>
          </a:p>
        </p:txBody>
      </p:sp>
      <p:sp>
        <p:nvSpPr>
          <p:cNvPr id="84" name="Rectangle 83"/>
          <p:cNvSpPr/>
          <p:nvPr/>
        </p:nvSpPr>
        <p:spPr bwMode="auto">
          <a:xfrm>
            <a:off x="1511300" y="2260600"/>
            <a:ext cx="889588" cy="3418164"/>
          </a:xfrm>
          <a:prstGeom prst="rect">
            <a:avLst/>
          </a:prstGeom>
          <a:solidFill>
            <a:srgbClr val="FF0000">
              <a:lumMod val="75000"/>
              <a:alpha val="10196"/>
            </a:srgb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en-US" sz="800" b="0" i="1" u="none" strike="noStrike" kern="0" cap="none" spc="0" normalizeH="0" baseline="0" noProof="0" dirty="0" smtClean="0">
              <a:ln>
                <a:noFill/>
              </a:ln>
              <a:solidFill>
                <a:srgbClr val="000000"/>
              </a:solidFill>
              <a:effectLst/>
              <a:uLnTx/>
              <a:uFillTx/>
              <a:ea typeface="ＭＳ Ｐゴシック" pitchFamily="-112" charset="-128"/>
              <a:cs typeface="ＭＳ Ｐゴシック" pitchFamily="-112" charset="-128"/>
            </a:endParaRPr>
          </a:p>
        </p:txBody>
      </p:sp>
      <p:sp>
        <p:nvSpPr>
          <p:cNvPr id="85" name="TextBox 84"/>
          <p:cNvSpPr txBox="1"/>
          <p:nvPr/>
        </p:nvSpPr>
        <p:spPr>
          <a:xfrm>
            <a:off x="1511300" y="2289175"/>
            <a:ext cx="847725" cy="55399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b="0" i="1" u="none" strike="noStrike" kern="0" cap="none" spc="0" normalizeH="0" baseline="0" noProof="0" dirty="0" smtClean="0">
                <a:ln>
                  <a:noFill/>
                </a:ln>
                <a:solidFill>
                  <a:srgbClr val="000000"/>
                </a:solidFill>
                <a:effectLst/>
                <a:uLnTx/>
                <a:uFillTx/>
                <a:ea typeface="ＭＳ Ｐゴシック"/>
              </a:rPr>
              <a:t>Crisis</a:t>
            </a:r>
          </a:p>
          <a:p>
            <a:pPr marL="0" marR="0" lvl="0" indent="0" defTabSz="914400" eaLnBrk="1" fontAlgn="auto" latinLnBrk="0" hangingPunct="1">
              <a:lnSpc>
                <a:spcPct val="100000"/>
              </a:lnSpc>
              <a:spcBef>
                <a:spcPts val="0"/>
              </a:spcBef>
              <a:spcAft>
                <a:spcPts val="0"/>
              </a:spcAft>
              <a:buClrTx/>
              <a:buSzTx/>
              <a:buFontTx/>
              <a:buNone/>
              <a:tabLst/>
              <a:defRPr/>
            </a:pPr>
            <a:r>
              <a:rPr kumimoji="0" lang="en-US" b="0" i="1" u="none" strike="noStrike" kern="0" cap="none" spc="0" normalizeH="0" baseline="0" noProof="0" dirty="0" smtClean="0">
                <a:ln>
                  <a:noFill/>
                </a:ln>
                <a:solidFill>
                  <a:srgbClr val="000000"/>
                </a:solidFill>
                <a:effectLst/>
                <a:uLnTx/>
                <a:uFillTx/>
                <a:ea typeface="ＭＳ Ｐゴシック"/>
              </a:rPr>
              <a:t>conditions</a:t>
            </a:r>
            <a:r>
              <a:rPr kumimoji="0" lang="en-US" b="0" i="1" u="none" strike="noStrike" kern="0" cap="none" spc="0" normalizeH="0" baseline="30000" noProof="0" dirty="0" smtClean="0">
                <a:ln>
                  <a:noFill/>
                </a:ln>
                <a:solidFill>
                  <a:srgbClr val="000000"/>
                </a:solidFill>
                <a:effectLst/>
                <a:uLnTx/>
                <a:uFillTx/>
                <a:ea typeface="ＭＳ Ｐゴシック"/>
              </a:rPr>
              <a:t>1</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b="0" i="1" u="none" strike="noStrike" kern="0" cap="none" spc="0" normalizeH="0" baseline="0" noProof="0" dirty="0" smtClean="0">
              <a:ln>
                <a:noFill/>
              </a:ln>
              <a:solidFill>
                <a:srgbClr val="000000"/>
              </a:solidFill>
              <a:effectLst/>
              <a:uLnTx/>
              <a:uFillTx/>
              <a:ea typeface="ＭＳ Ｐゴシック"/>
            </a:endParaRPr>
          </a:p>
        </p:txBody>
      </p:sp>
      <p:sp>
        <p:nvSpPr>
          <p:cNvPr id="86" name="TextBox 85"/>
          <p:cNvSpPr txBox="1"/>
          <p:nvPr/>
        </p:nvSpPr>
        <p:spPr>
          <a:xfrm>
            <a:off x="3324225" y="2279650"/>
            <a:ext cx="847725"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b="0" i="1" u="none" strike="noStrike" kern="0" cap="none" spc="0" normalizeH="0" baseline="0" noProof="0" dirty="0" smtClean="0">
                <a:ln>
                  <a:noFill/>
                </a:ln>
                <a:solidFill>
                  <a:srgbClr val="000000"/>
                </a:solidFill>
                <a:effectLst/>
                <a:uLnTx/>
                <a:uFillTx/>
                <a:ea typeface="ＭＳ Ｐゴシック"/>
              </a:rPr>
              <a:t>Normal </a:t>
            </a:r>
          </a:p>
          <a:p>
            <a:pPr marL="0" marR="0" lvl="0" indent="0" defTabSz="914400" eaLnBrk="1" fontAlgn="auto" latinLnBrk="0" hangingPunct="1">
              <a:lnSpc>
                <a:spcPct val="100000"/>
              </a:lnSpc>
              <a:spcBef>
                <a:spcPts val="0"/>
              </a:spcBef>
              <a:spcAft>
                <a:spcPts val="0"/>
              </a:spcAft>
              <a:buClrTx/>
              <a:buSzTx/>
              <a:buFontTx/>
              <a:buNone/>
              <a:tabLst/>
              <a:defRPr/>
            </a:pPr>
            <a:r>
              <a:rPr kumimoji="0" lang="en-US" b="0" i="1" u="none" strike="noStrike" kern="0" cap="none" spc="0" normalizeH="0" baseline="0" noProof="0" dirty="0" smtClean="0">
                <a:ln>
                  <a:noFill/>
                </a:ln>
                <a:solidFill>
                  <a:srgbClr val="000000"/>
                </a:solidFill>
                <a:effectLst/>
                <a:uLnTx/>
                <a:uFillTx/>
                <a:ea typeface="ＭＳ Ｐゴシック"/>
              </a:rPr>
              <a:t>conditions</a:t>
            </a:r>
            <a:endParaRPr kumimoji="0" lang="en-US" b="0" i="1" u="none" strike="noStrike" kern="0" cap="none" spc="0" normalizeH="0" baseline="30000" noProof="0" dirty="0" smtClean="0">
              <a:ln>
                <a:noFill/>
              </a:ln>
              <a:solidFill>
                <a:srgbClr val="000000"/>
              </a:solidFill>
              <a:effectLst/>
              <a:uLnTx/>
              <a:uFillTx/>
              <a:ea typeface="ＭＳ Ｐゴシック"/>
            </a:endParaRPr>
          </a:p>
        </p:txBody>
      </p:sp>
      <p:sp>
        <p:nvSpPr>
          <p:cNvPr id="52" name="AutoShape 152"/>
          <p:cNvSpPr>
            <a:spLocks noChangeArrowheads="1"/>
          </p:cNvSpPr>
          <p:nvPr/>
        </p:nvSpPr>
        <p:spPr bwMode="gray">
          <a:xfrm>
            <a:off x="7836072" y="19889"/>
            <a:ext cx="457200" cy="365760"/>
          </a:xfrm>
          <a:prstGeom prst="chevron">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accent4"/>
                </a:solidFill>
                <a:latin typeface="+mn-lt"/>
              </a:rPr>
              <a:t>2</a:t>
            </a:r>
          </a:p>
        </p:txBody>
      </p:sp>
      <p:sp>
        <p:nvSpPr>
          <p:cNvPr id="54" name="AutoShape 155"/>
          <p:cNvSpPr>
            <a:spLocks noChangeArrowheads="1"/>
          </p:cNvSpPr>
          <p:nvPr/>
        </p:nvSpPr>
        <p:spPr bwMode="gray">
          <a:xfrm>
            <a:off x="8665351" y="19889"/>
            <a:ext cx="457200" cy="365760"/>
          </a:xfrm>
          <a:prstGeom prst="chevron">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smtClean="0">
                <a:solidFill>
                  <a:schemeClr val="accent4"/>
                </a:solidFill>
                <a:latin typeface="+mn-lt"/>
              </a:rPr>
              <a:t>4</a:t>
            </a:r>
            <a:endParaRPr lang="en-GB" altLang="zh-CN" sz="2400" b="1" dirty="0">
              <a:solidFill>
                <a:schemeClr val="accent4"/>
              </a:solidFill>
              <a:latin typeface="+mn-lt"/>
            </a:endParaRPr>
          </a:p>
        </p:txBody>
      </p:sp>
      <p:sp>
        <p:nvSpPr>
          <p:cNvPr id="55" name="AutoShape 156"/>
          <p:cNvSpPr>
            <a:spLocks noChangeArrowheads="1"/>
          </p:cNvSpPr>
          <p:nvPr/>
        </p:nvSpPr>
        <p:spPr bwMode="gray">
          <a:xfrm>
            <a:off x="8250711" y="19889"/>
            <a:ext cx="457200" cy="365760"/>
          </a:xfrm>
          <a:prstGeom prst="chevron">
            <a:avLst>
              <a:gd name="adj" fmla="val 20574"/>
            </a:avLst>
          </a:prstGeom>
          <a:solidFill>
            <a:srgbClr val="FF0000"/>
          </a:solidFill>
          <a:ln w="9525" algn="ctr">
            <a:solidFill>
              <a:srgbClr val="FF0000"/>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bg1"/>
                </a:solidFill>
                <a:latin typeface="+mn-lt"/>
              </a:rPr>
              <a:t>3</a:t>
            </a:r>
          </a:p>
        </p:txBody>
      </p:sp>
      <p:sp>
        <p:nvSpPr>
          <p:cNvPr id="57" name="AutoShape 157"/>
          <p:cNvSpPr>
            <a:spLocks noChangeArrowheads="1"/>
          </p:cNvSpPr>
          <p:nvPr/>
        </p:nvSpPr>
        <p:spPr bwMode="gray">
          <a:xfrm>
            <a:off x="7421433" y="19889"/>
            <a:ext cx="457200" cy="365760"/>
          </a:xfrm>
          <a:prstGeom prst="homePlate">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accent4"/>
                </a:solidFill>
                <a:latin typeface="+mn-lt"/>
              </a:rPr>
              <a:t>1</a:t>
            </a:r>
          </a:p>
        </p:txBody>
      </p:sp>
    </p:spTree>
    <p:extLst>
      <p:ext uri="{BB962C8B-B14F-4D97-AF65-F5344CB8AC3E}">
        <p14:creationId xmlns:p14="http://schemas.microsoft.com/office/powerpoint/2010/main" val="16983289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Object 27" hidden="1"/>
          <p:cNvGraphicFramePr>
            <a:graphicFrameLocks noChangeAspect="1"/>
          </p:cNvGraphicFramePr>
          <p:nvPr>
            <p:custDataLst>
              <p:tags r:id="rId2"/>
            </p:custDataLst>
            <p:extLst>
              <p:ext uri="{D42A27DB-BD31-4B8C-83A1-F6EECF244321}">
                <p14:modId xmlns:p14="http://schemas.microsoft.com/office/powerpoint/2010/main" val="262634003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6878" name="think-cell Slide" r:id="rId39" imgW="270" imgH="270" progId="TCLayout.ActiveDocument.1">
                  <p:embed/>
                </p:oleObj>
              </mc:Choice>
              <mc:Fallback>
                <p:oleObj name="think-cell Slide" r:id="rId39" imgW="270" imgH="270" progId="TCLayout.ActiveDocument.1">
                  <p:embed/>
                  <p:pic>
                    <p:nvPicPr>
                      <p:cNvPr id="0" name=""/>
                      <p:cNvPicPr/>
                      <p:nvPr/>
                    </p:nvPicPr>
                    <p:blipFill>
                      <a:blip r:embed="rId40"/>
                      <a:stretch>
                        <a:fillRect/>
                      </a:stretch>
                    </p:blipFill>
                    <p:spPr>
                      <a:xfrm>
                        <a:off x="1588" y="1588"/>
                        <a:ext cx="1587" cy="1587"/>
                      </a:xfrm>
                      <a:prstGeom prst="rect">
                        <a:avLst/>
                      </a:prstGeom>
                    </p:spPr>
                  </p:pic>
                </p:oleObj>
              </mc:Fallback>
            </mc:AlternateContent>
          </a:graphicData>
        </a:graphic>
      </p:graphicFrame>
      <p:sp>
        <p:nvSpPr>
          <p:cNvPr id="27" name="Rectangle 26" hidden="1"/>
          <p:cNvSpPr/>
          <p:nvPr>
            <p:custDataLst>
              <p:tags r:id="rId3"/>
            </p:custDataLst>
          </p:nvPr>
        </p:nvSpPr>
        <p:spPr bwMode="auto">
          <a:xfrm>
            <a:off x="0" y="0"/>
            <a:ext cx="158750" cy="158750"/>
          </a:xfrm>
          <a:prstGeom prst="rect">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nSpc>
                <a:spcPct val="100000"/>
              </a:lnSpc>
            </a:pPr>
            <a:endParaRPr lang="en-GB" dirty="0" smtClean="0">
              <a:solidFill>
                <a:schemeClr val="tx1"/>
              </a:solidFill>
              <a:latin typeface="Arial"/>
              <a:ea typeface="ＭＳ Ｐゴシック"/>
              <a:sym typeface="Arial"/>
            </a:endParaRPr>
          </a:p>
        </p:txBody>
      </p:sp>
      <p:graphicFrame>
        <p:nvGraphicFramePr>
          <p:cNvPr id="37" name="Object 36"/>
          <p:cNvGraphicFramePr>
            <a:graphicFrameLocks/>
          </p:cNvGraphicFramePr>
          <p:nvPr>
            <p:custDataLst>
              <p:tags r:id="rId4"/>
            </p:custDataLst>
            <p:extLst>
              <p:ext uri="{D42A27DB-BD31-4B8C-83A1-F6EECF244321}">
                <p14:modId xmlns:p14="http://schemas.microsoft.com/office/powerpoint/2010/main" val="1177569614"/>
              </p:ext>
            </p:extLst>
          </p:nvPr>
        </p:nvGraphicFramePr>
        <p:xfrm>
          <a:off x="571500" y="2095500"/>
          <a:ext cx="6134100" cy="3381285"/>
        </p:xfrm>
        <a:graphic>
          <a:graphicData uri="http://schemas.openxmlformats.org/presentationml/2006/ole">
            <mc:AlternateContent xmlns:mc="http://schemas.openxmlformats.org/markup-compatibility/2006">
              <mc:Choice xmlns:v="urn:schemas-microsoft-com:vml" Requires="v">
                <p:oleObj spid="_x0000_s206879" name="Chart" r:id="rId41" imgW="6134100" imgH="3381285" progId="MSGraph.Chart.8">
                  <p:embed followColorScheme="full"/>
                </p:oleObj>
              </mc:Choice>
              <mc:Fallback>
                <p:oleObj name="Chart" r:id="rId41" imgW="6134100" imgH="3381285" progId="MSGraph.Chart.8">
                  <p:embed followColorScheme="full"/>
                  <p:pic>
                    <p:nvPicPr>
                      <p:cNvPr id="0" name=""/>
                      <p:cNvPicPr/>
                      <p:nvPr/>
                    </p:nvPicPr>
                    <p:blipFill>
                      <a:blip r:embed="rId42"/>
                      <a:stretch>
                        <a:fillRect/>
                      </a:stretch>
                    </p:blipFill>
                    <p:spPr>
                      <a:xfrm>
                        <a:off x="571500" y="2095500"/>
                        <a:ext cx="6134100" cy="3381285"/>
                      </a:xfrm>
                      <a:prstGeom prst="rect">
                        <a:avLst/>
                      </a:prstGeom>
                    </p:spPr>
                  </p:pic>
                </p:oleObj>
              </mc:Fallback>
            </mc:AlternateContent>
          </a:graphicData>
        </a:graphic>
      </p:graphicFrame>
      <p:sp>
        <p:nvSpPr>
          <p:cNvPr id="68" name="Text Placeholder 6144"/>
          <p:cNvSpPr>
            <a:spLocks noGrp="1"/>
          </p:cNvSpPr>
          <p:nvPr>
            <p:custDataLst>
              <p:tags r:id="rId5"/>
            </p:custDataLst>
          </p:nvPr>
        </p:nvSpPr>
        <p:spPr bwMode="gray">
          <a:xfrm>
            <a:off x="425450" y="3171825"/>
            <a:ext cx="1397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97C645ED-BDC6-4DA2-AAE3-7AE44ECCFDE3}" type="datetime'''''''''''''''''''''''''''''''2''''''''''''''8'''">
              <a:rPr lang="en-US" sz="1000">
                <a:latin typeface="Arial"/>
                <a:ea typeface="ＭＳ Ｐゴシック"/>
                <a:sym typeface="Arial"/>
              </a:rPr>
              <a:pPr marL="0" indent="0" algn="r">
                <a:lnSpc>
                  <a:spcPct val="100000"/>
                </a:lnSpc>
                <a:spcBef>
                  <a:spcPct val="0"/>
                </a:spcBef>
                <a:spcAft>
                  <a:spcPct val="0"/>
                </a:spcAft>
                <a:buNone/>
              </a:pPr>
              <a:t>28</a:t>
            </a:fld>
            <a:endParaRPr lang="en-GB" sz="1000" dirty="0">
              <a:latin typeface="Arial"/>
              <a:ea typeface="ＭＳ Ｐゴシック"/>
              <a:sym typeface="Arial"/>
            </a:endParaRPr>
          </a:p>
        </p:txBody>
      </p:sp>
      <p:sp>
        <p:nvSpPr>
          <p:cNvPr id="65" name="Text Placeholder 30"/>
          <p:cNvSpPr>
            <a:spLocks noGrp="1"/>
          </p:cNvSpPr>
          <p:nvPr>
            <p:custDataLst>
              <p:tags r:id="rId6"/>
            </p:custDataLst>
          </p:nvPr>
        </p:nvSpPr>
        <p:spPr bwMode="gray">
          <a:xfrm>
            <a:off x="425450" y="3514725"/>
            <a:ext cx="1397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B7846481-58A0-4304-B924-2F2D656E10A0}" type="datetime'''''''2''''''''6'''">
              <a:rPr lang="en-US" sz="1000">
                <a:latin typeface="Arial"/>
                <a:ea typeface="ＭＳ Ｐゴシック"/>
                <a:sym typeface="Arial"/>
              </a:rPr>
              <a:pPr marL="0" indent="0" algn="r">
                <a:lnSpc>
                  <a:spcPct val="100000"/>
                </a:lnSpc>
                <a:spcBef>
                  <a:spcPct val="0"/>
                </a:spcBef>
                <a:spcAft>
                  <a:spcPct val="0"/>
                </a:spcAft>
                <a:buNone/>
              </a:pPr>
              <a:t>26</a:t>
            </a:fld>
            <a:endParaRPr lang="en-GB" sz="1000" dirty="0">
              <a:latin typeface="Arial"/>
              <a:ea typeface="ＭＳ Ｐゴシック"/>
              <a:sym typeface="Arial"/>
            </a:endParaRPr>
          </a:p>
        </p:txBody>
      </p:sp>
      <p:sp>
        <p:nvSpPr>
          <p:cNvPr id="62" name="Text Placeholder 28"/>
          <p:cNvSpPr>
            <a:spLocks noGrp="1"/>
          </p:cNvSpPr>
          <p:nvPr>
            <p:custDataLst>
              <p:tags r:id="rId7"/>
            </p:custDataLst>
          </p:nvPr>
        </p:nvSpPr>
        <p:spPr bwMode="gray">
          <a:xfrm>
            <a:off x="425450" y="3848100"/>
            <a:ext cx="1397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21B53797-6722-4065-BA89-1AEB27405097}" type="datetime'2''''''''''''''''''''''''''''''''''''''''''''''''4'''''''">
              <a:rPr lang="en-US" sz="1000">
                <a:latin typeface="Arial"/>
                <a:ea typeface="ＭＳ Ｐゴシック"/>
                <a:sym typeface="Arial"/>
              </a:rPr>
              <a:pPr marL="0" indent="0" algn="r">
                <a:lnSpc>
                  <a:spcPct val="100000"/>
                </a:lnSpc>
                <a:spcBef>
                  <a:spcPct val="0"/>
                </a:spcBef>
                <a:spcAft>
                  <a:spcPct val="0"/>
                </a:spcAft>
                <a:buNone/>
              </a:pPr>
              <a:t>24</a:t>
            </a:fld>
            <a:endParaRPr lang="en-GB" sz="1000" dirty="0">
              <a:latin typeface="Arial"/>
              <a:ea typeface="ＭＳ Ｐゴシック"/>
              <a:sym typeface="Arial"/>
            </a:endParaRPr>
          </a:p>
        </p:txBody>
      </p:sp>
      <p:sp>
        <p:nvSpPr>
          <p:cNvPr id="57" name="Text Placeholder 26"/>
          <p:cNvSpPr>
            <a:spLocks noGrp="1"/>
          </p:cNvSpPr>
          <p:nvPr>
            <p:custDataLst>
              <p:tags r:id="rId8"/>
            </p:custDataLst>
          </p:nvPr>
        </p:nvSpPr>
        <p:spPr bwMode="gray">
          <a:xfrm>
            <a:off x="425450" y="4191000"/>
            <a:ext cx="1397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B3856D43-EE6F-405E-9961-E548961A1438}" type="datetime'''''''''''''''''''''''''''2''''''''''''''''''''''2'''''''''">
              <a:rPr lang="en-US" sz="1000">
                <a:latin typeface="Arial"/>
                <a:ea typeface="ＭＳ Ｐゴシック"/>
                <a:sym typeface="Arial"/>
              </a:rPr>
              <a:pPr marL="0" indent="0" algn="r">
                <a:lnSpc>
                  <a:spcPct val="100000"/>
                </a:lnSpc>
                <a:spcBef>
                  <a:spcPct val="0"/>
                </a:spcBef>
                <a:spcAft>
                  <a:spcPct val="0"/>
                </a:spcAft>
                <a:buNone/>
              </a:pPr>
              <a:t>22</a:t>
            </a:fld>
            <a:endParaRPr lang="en-GB" sz="1000" dirty="0">
              <a:latin typeface="Arial"/>
              <a:ea typeface="ＭＳ Ｐゴシック"/>
              <a:sym typeface="Arial"/>
            </a:endParaRPr>
          </a:p>
        </p:txBody>
      </p:sp>
      <p:sp>
        <p:nvSpPr>
          <p:cNvPr id="44" name="Text Placeholder 22"/>
          <p:cNvSpPr>
            <a:spLocks noGrp="1"/>
          </p:cNvSpPr>
          <p:nvPr>
            <p:custDataLst>
              <p:tags r:id="rId9"/>
            </p:custDataLst>
          </p:nvPr>
        </p:nvSpPr>
        <p:spPr bwMode="gray">
          <a:xfrm>
            <a:off x="495300" y="5305425"/>
            <a:ext cx="698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9803AB76-849D-4B63-9E09-F15CA7D93E03}" type="datetime'''''0'''''''''''''''''''''''">
              <a:rPr lang="en-US" sz="1000">
                <a:latin typeface="Arial"/>
                <a:ea typeface="ＭＳ Ｐゴシック"/>
                <a:sym typeface="Arial"/>
              </a:rPr>
              <a:pPr marL="0" indent="0" algn="r">
                <a:lnSpc>
                  <a:spcPct val="100000"/>
                </a:lnSpc>
                <a:spcBef>
                  <a:spcPct val="0"/>
                </a:spcBef>
                <a:spcAft>
                  <a:spcPct val="0"/>
                </a:spcAft>
                <a:buNone/>
              </a:pPr>
              <a:t>0</a:t>
            </a:fld>
            <a:endParaRPr lang="en-GB" sz="1000" dirty="0">
              <a:latin typeface="Arial"/>
              <a:ea typeface="ＭＳ Ｐゴシック"/>
              <a:sym typeface="Arial"/>
            </a:endParaRPr>
          </a:p>
        </p:txBody>
      </p:sp>
      <p:sp>
        <p:nvSpPr>
          <p:cNvPr id="72" name="Text Placeholder 6149"/>
          <p:cNvSpPr>
            <a:spLocks noGrp="1"/>
          </p:cNvSpPr>
          <p:nvPr>
            <p:custDataLst>
              <p:tags r:id="rId10"/>
            </p:custDataLst>
          </p:nvPr>
        </p:nvSpPr>
        <p:spPr bwMode="gray">
          <a:xfrm>
            <a:off x="425450" y="2495550"/>
            <a:ext cx="1397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46F2F524-2AC0-40B1-A597-D94EC00AD866}" type="datetime'''''''''''''''''''3''''''''''''''''''''''2'''''''">
              <a:rPr lang="en-US" sz="1000">
                <a:latin typeface="Arial"/>
                <a:ea typeface="ＭＳ Ｐゴシック"/>
                <a:sym typeface="Arial"/>
              </a:rPr>
              <a:pPr marL="0" indent="0" algn="r">
                <a:lnSpc>
                  <a:spcPct val="100000"/>
                </a:lnSpc>
                <a:spcBef>
                  <a:spcPct val="0"/>
                </a:spcBef>
                <a:spcAft>
                  <a:spcPct val="0"/>
                </a:spcAft>
                <a:buNone/>
              </a:pPr>
              <a:t>32</a:t>
            </a:fld>
            <a:endParaRPr lang="en-GB" sz="1000" dirty="0">
              <a:latin typeface="Arial"/>
              <a:ea typeface="ＭＳ Ｐゴシック"/>
              <a:sym typeface="Arial"/>
            </a:endParaRPr>
          </a:p>
        </p:txBody>
      </p:sp>
      <p:sp>
        <p:nvSpPr>
          <p:cNvPr id="90" name="Text Placeholder 6143"/>
          <p:cNvSpPr>
            <a:spLocks noGrp="1"/>
          </p:cNvSpPr>
          <p:nvPr>
            <p:custDataLst>
              <p:tags r:id="rId11"/>
            </p:custDataLst>
          </p:nvPr>
        </p:nvSpPr>
        <p:spPr bwMode="gray">
          <a:xfrm>
            <a:off x="2476500" y="5499100"/>
            <a:ext cx="4000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06ACADDE-3FA9-4FCB-BFB4-4E064AE57788}" type="datetime'''''''''''''''''F''''''''''''''''e''''''''''b''-''''16'">
              <a:rPr lang="en-US" sz="1000"/>
              <a:pPr marL="0" indent="0" algn="ctr">
                <a:lnSpc>
                  <a:spcPct val="100000"/>
                </a:lnSpc>
                <a:spcBef>
                  <a:spcPct val="0"/>
                </a:spcBef>
                <a:spcAft>
                  <a:spcPct val="0"/>
                </a:spcAft>
                <a:buNone/>
              </a:pPr>
              <a:t>Feb-16</a:t>
            </a:fld>
            <a:endParaRPr lang="en-GB" sz="1000" dirty="0"/>
          </a:p>
        </p:txBody>
      </p:sp>
      <p:sp>
        <p:nvSpPr>
          <p:cNvPr id="89" name="Text Placeholder 30"/>
          <p:cNvSpPr>
            <a:spLocks noGrp="1"/>
          </p:cNvSpPr>
          <p:nvPr>
            <p:custDataLst>
              <p:tags r:id="rId12"/>
            </p:custDataLst>
          </p:nvPr>
        </p:nvSpPr>
        <p:spPr bwMode="gray">
          <a:xfrm>
            <a:off x="1484313" y="5499100"/>
            <a:ext cx="385763"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50549232-3A24-4A62-BE79-D8B7C16F1BD6}" type="datetime'''J''''''''''an''''''''''-''''''''''''1''''6'''''''''''''''">
              <a:rPr lang="en-US" sz="1000"/>
              <a:pPr marL="0" indent="0" algn="ctr">
                <a:lnSpc>
                  <a:spcPct val="100000"/>
                </a:lnSpc>
                <a:spcBef>
                  <a:spcPct val="0"/>
                </a:spcBef>
                <a:spcAft>
                  <a:spcPct val="0"/>
                </a:spcAft>
                <a:buNone/>
              </a:pPr>
              <a:t>Jan-16</a:t>
            </a:fld>
            <a:endParaRPr lang="en-GB" sz="1000" dirty="0"/>
          </a:p>
        </p:txBody>
      </p:sp>
      <p:sp>
        <p:nvSpPr>
          <p:cNvPr id="88" name="Text Placeholder 29"/>
          <p:cNvSpPr>
            <a:spLocks noGrp="1"/>
          </p:cNvSpPr>
          <p:nvPr>
            <p:custDataLst>
              <p:tags r:id="rId13"/>
            </p:custDataLst>
          </p:nvPr>
        </p:nvSpPr>
        <p:spPr bwMode="gray">
          <a:xfrm>
            <a:off x="463550" y="5499100"/>
            <a:ext cx="407988"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DEB77088-E4F2-4841-B88D-21BE261A9C3E}" type="datetime'D''''e''''''''''c''''''-''''''''1''''''''''''''''''''5'''">
              <a:rPr lang="en-US" sz="1000"/>
              <a:pPr marL="0" indent="0" algn="ctr">
                <a:lnSpc>
                  <a:spcPct val="100000"/>
                </a:lnSpc>
                <a:spcBef>
                  <a:spcPct val="0"/>
                </a:spcBef>
                <a:spcAft>
                  <a:spcPct val="0"/>
                </a:spcAft>
                <a:buNone/>
              </a:pPr>
              <a:t>Dec-15</a:t>
            </a:fld>
            <a:endParaRPr lang="en-GB" sz="1000" dirty="0"/>
          </a:p>
        </p:txBody>
      </p:sp>
      <p:sp>
        <p:nvSpPr>
          <p:cNvPr id="92" name="Text Placeholder 6146"/>
          <p:cNvSpPr>
            <a:spLocks noGrp="1"/>
          </p:cNvSpPr>
          <p:nvPr>
            <p:custDataLst>
              <p:tags r:id="rId14"/>
            </p:custDataLst>
          </p:nvPr>
        </p:nvSpPr>
        <p:spPr bwMode="gray">
          <a:xfrm>
            <a:off x="4430713" y="5499100"/>
            <a:ext cx="379413"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DFF65D70-2CB3-4E77-83F8-48C5D074453A}" type="datetime'''''''''A''''''''''''''''''''''''pr''-''''''''''''''16'''''''">
              <a:rPr lang="en-US" sz="1000"/>
              <a:pPr marL="0" indent="0" algn="ctr">
                <a:lnSpc>
                  <a:spcPct val="100000"/>
                </a:lnSpc>
                <a:spcBef>
                  <a:spcPct val="0"/>
                </a:spcBef>
                <a:spcAft>
                  <a:spcPct val="0"/>
                </a:spcAft>
                <a:buNone/>
              </a:pPr>
              <a:t>Apr-16</a:t>
            </a:fld>
            <a:endParaRPr lang="en-GB" sz="1000" dirty="0"/>
          </a:p>
        </p:txBody>
      </p:sp>
      <p:sp>
        <p:nvSpPr>
          <p:cNvPr id="91" name="Text Placeholder 6144"/>
          <p:cNvSpPr>
            <a:spLocks noGrp="1"/>
          </p:cNvSpPr>
          <p:nvPr>
            <p:custDataLst>
              <p:tags r:id="rId15"/>
            </p:custDataLst>
          </p:nvPr>
        </p:nvSpPr>
        <p:spPr bwMode="gray">
          <a:xfrm>
            <a:off x="3419475" y="5499100"/>
            <a:ext cx="401638"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11B7B1A8-FA68-4A53-A309-044C91DC90F4}" type="datetime'''''''M''''''a''''''''''r''''''''-''''''''''''''''1''''6'''">
              <a:rPr lang="en-US" sz="1000"/>
              <a:pPr marL="0" indent="0" algn="ctr">
                <a:lnSpc>
                  <a:spcPct val="100000"/>
                </a:lnSpc>
                <a:spcBef>
                  <a:spcPct val="0"/>
                </a:spcBef>
                <a:spcAft>
                  <a:spcPct val="0"/>
                </a:spcAft>
                <a:buNone/>
              </a:pPr>
              <a:t>Mar-16</a:t>
            </a:fld>
            <a:endParaRPr lang="en-GB" sz="1000" dirty="0"/>
          </a:p>
        </p:txBody>
      </p:sp>
      <p:sp>
        <p:nvSpPr>
          <p:cNvPr id="74" name="Text Placeholder 6151"/>
          <p:cNvSpPr>
            <a:spLocks noGrp="1"/>
          </p:cNvSpPr>
          <p:nvPr>
            <p:custDataLst>
              <p:tags r:id="rId16"/>
            </p:custDataLst>
          </p:nvPr>
        </p:nvSpPr>
        <p:spPr bwMode="gray">
          <a:xfrm>
            <a:off x="425450" y="4867275"/>
            <a:ext cx="1397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892F34DE-19BF-41E8-BC4A-AE85FB21A7D5}" type="datetime'1''''''''''''''''''''''''''''''''''''8'''">
              <a:rPr lang="en-US" sz="1000">
                <a:latin typeface="Arial"/>
                <a:ea typeface="ＭＳ Ｐゴシック"/>
                <a:sym typeface="Arial"/>
              </a:rPr>
              <a:pPr marL="0" indent="0" algn="r">
                <a:lnSpc>
                  <a:spcPct val="100000"/>
                </a:lnSpc>
                <a:spcBef>
                  <a:spcPct val="0"/>
                </a:spcBef>
                <a:spcAft>
                  <a:spcPct val="0"/>
                </a:spcAft>
                <a:buNone/>
              </a:pPr>
              <a:t>18</a:t>
            </a:fld>
            <a:endParaRPr lang="en-GB" sz="1000" dirty="0">
              <a:latin typeface="Arial"/>
              <a:ea typeface="ＭＳ Ｐゴシック"/>
              <a:sym typeface="Arial"/>
            </a:endParaRPr>
          </a:p>
        </p:txBody>
      </p:sp>
      <p:sp>
        <p:nvSpPr>
          <p:cNvPr id="84" name="Text Placeholder 6161"/>
          <p:cNvSpPr>
            <a:spLocks noGrp="1"/>
          </p:cNvSpPr>
          <p:nvPr>
            <p:custDataLst>
              <p:tags r:id="rId17"/>
            </p:custDataLst>
          </p:nvPr>
        </p:nvSpPr>
        <p:spPr bwMode="gray">
          <a:xfrm>
            <a:off x="425450" y="2152650"/>
            <a:ext cx="1397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B50A2FF1-46D1-449E-92AD-1D3D64C527CA}" type="datetime'''''''''3''''''''''''''4'''''">
              <a:rPr lang="en-US" sz="1000">
                <a:latin typeface="Arial"/>
                <a:ea typeface="ＭＳ Ｐゴシック"/>
                <a:sym typeface="Arial"/>
              </a:rPr>
              <a:pPr marL="0" indent="0" algn="r">
                <a:lnSpc>
                  <a:spcPct val="100000"/>
                </a:lnSpc>
                <a:spcBef>
                  <a:spcPct val="0"/>
                </a:spcBef>
                <a:spcAft>
                  <a:spcPct val="0"/>
                </a:spcAft>
                <a:buNone/>
              </a:pPr>
              <a:t>34</a:t>
            </a:fld>
            <a:endParaRPr lang="en-GB" sz="1000" dirty="0">
              <a:latin typeface="Arial"/>
              <a:ea typeface="ＭＳ Ｐゴシック"/>
              <a:sym typeface="Arial"/>
            </a:endParaRPr>
          </a:p>
        </p:txBody>
      </p:sp>
      <p:sp>
        <p:nvSpPr>
          <p:cNvPr id="70" name="Text Placeholder 6147"/>
          <p:cNvSpPr>
            <a:spLocks noGrp="1"/>
          </p:cNvSpPr>
          <p:nvPr>
            <p:custDataLst>
              <p:tags r:id="rId18"/>
            </p:custDataLst>
          </p:nvPr>
        </p:nvSpPr>
        <p:spPr bwMode="gray">
          <a:xfrm>
            <a:off x="425450" y="2828925"/>
            <a:ext cx="1397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C0198695-D1B3-4560-BAF8-A57BD2B1D528}" type="datetime'''3''''''''''0'''''''''''''''''''''''''''''">
              <a:rPr lang="en-US" sz="1000">
                <a:latin typeface="Arial"/>
                <a:ea typeface="ＭＳ Ｐゴシック"/>
                <a:sym typeface="Arial"/>
              </a:rPr>
              <a:pPr marL="0" indent="0" algn="r">
                <a:lnSpc>
                  <a:spcPct val="100000"/>
                </a:lnSpc>
                <a:spcBef>
                  <a:spcPct val="0"/>
                </a:spcBef>
                <a:spcAft>
                  <a:spcPct val="0"/>
                </a:spcAft>
                <a:buNone/>
              </a:pPr>
              <a:t>30</a:t>
            </a:fld>
            <a:endParaRPr lang="en-GB" sz="1000" dirty="0">
              <a:latin typeface="Arial"/>
              <a:ea typeface="ＭＳ Ｐゴシック"/>
              <a:sym typeface="Arial"/>
            </a:endParaRPr>
          </a:p>
        </p:txBody>
      </p:sp>
      <p:sp>
        <p:nvSpPr>
          <p:cNvPr id="46" name="Text Placeholder 24"/>
          <p:cNvSpPr>
            <a:spLocks noGrp="1"/>
          </p:cNvSpPr>
          <p:nvPr>
            <p:custDataLst>
              <p:tags r:id="rId19"/>
            </p:custDataLst>
          </p:nvPr>
        </p:nvSpPr>
        <p:spPr bwMode="gray">
          <a:xfrm>
            <a:off x="425450" y="4533900"/>
            <a:ext cx="1397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95120688-8D9A-4A90-810F-293B1F0E93D3}" type="datetime'''2''''''''''''''''''''''''''''''''0'''''''''''''''">
              <a:rPr lang="en-US" sz="1000">
                <a:latin typeface="Arial"/>
                <a:ea typeface="ＭＳ Ｐゴシック"/>
                <a:sym typeface="Arial"/>
              </a:rPr>
              <a:pPr marL="0" indent="0" algn="r">
                <a:lnSpc>
                  <a:spcPct val="100000"/>
                </a:lnSpc>
                <a:spcBef>
                  <a:spcPct val="0"/>
                </a:spcBef>
                <a:spcAft>
                  <a:spcPct val="0"/>
                </a:spcAft>
                <a:buNone/>
              </a:pPr>
              <a:t>20</a:t>
            </a:fld>
            <a:endParaRPr lang="en-GB" sz="1000" dirty="0">
              <a:latin typeface="Arial"/>
              <a:ea typeface="ＭＳ Ｐゴシック"/>
              <a:sym typeface="Arial"/>
            </a:endParaRPr>
          </a:p>
        </p:txBody>
      </p:sp>
      <p:sp>
        <p:nvSpPr>
          <p:cNvPr id="93" name="Text Placeholder 6147"/>
          <p:cNvSpPr>
            <a:spLocks noGrp="1"/>
          </p:cNvSpPr>
          <p:nvPr>
            <p:custDataLst>
              <p:tags r:id="rId20"/>
            </p:custDataLst>
          </p:nvPr>
        </p:nvSpPr>
        <p:spPr bwMode="gray">
          <a:xfrm>
            <a:off x="5380038" y="5499100"/>
            <a:ext cx="4222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B0A7073D-9E8F-4655-A0C6-FE2DD7EEBFE6}" type="datetime'''''M''''''''''''''''''''''''''''ay''''''-1''''''''6'''">
              <a:rPr lang="en-US" sz="1000"/>
              <a:pPr marL="0" indent="0" algn="ctr">
                <a:lnSpc>
                  <a:spcPct val="100000"/>
                </a:lnSpc>
                <a:spcBef>
                  <a:spcPct val="0"/>
                </a:spcBef>
                <a:spcAft>
                  <a:spcPct val="0"/>
                </a:spcAft>
                <a:buNone/>
              </a:pPr>
              <a:t>May-16</a:t>
            </a:fld>
            <a:endParaRPr lang="en-GB" sz="1000" dirty="0"/>
          </a:p>
        </p:txBody>
      </p:sp>
      <p:sp>
        <p:nvSpPr>
          <p:cNvPr id="94" name="Text Placeholder 6148"/>
          <p:cNvSpPr>
            <a:spLocks noGrp="1"/>
          </p:cNvSpPr>
          <p:nvPr>
            <p:custDataLst>
              <p:tags r:id="rId21"/>
            </p:custDataLst>
          </p:nvPr>
        </p:nvSpPr>
        <p:spPr bwMode="gray">
          <a:xfrm>
            <a:off x="6408738" y="5499100"/>
            <a:ext cx="385763"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72032753-8B19-4149-895E-885CA8067BB6}" type="datetime'''''''''''J''''u''''''''''n''''''''''''''''''''-16'">
              <a:rPr lang="en-US" sz="1000"/>
              <a:pPr marL="0" indent="0" algn="ctr">
                <a:lnSpc>
                  <a:spcPct val="100000"/>
                </a:lnSpc>
                <a:spcBef>
                  <a:spcPct val="0"/>
                </a:spcBef>
                <a:spcAft>
                  <a:spcPct val="0"/>
                </a:spcAft>
                <a:buNone/>
              </a:pPr>
              <a:t>Jun-16</a:t>
            </a:fld>
            <a:endParaRPr lang="en-GB" sz="1000" dirty="0"/>
          </a:p>
        </p:txBody>
      </p:sp>
      <p:sp useBgFill="1">
        <p:nvSpPr>
          <p:cNvPr id="5" name="Freeform 4"/>
          <p:cNvSpPr/>
          <p:nvPr>
            <p:custDataLst>
              <p:tags r:id="rId22"/>
            </p:custDataLst>
          </p:nvPr>
        </p:nvSpPr>
        <p:spPr bwMode="auto">
          <a:xfrm>
            <a:off x="601663" y="5114925"/>
            <a:ext cx="146051" cy="96839"/>
          </a:xfrm>
          <a:custGeom>
            <a:avLst/>
            <a:gdLst/>
            <a:ahLst/>
            <a:cxnLst/>
            <a:rect l="0" t="0" r="0" b="0"/>
            <a:pathLst>
              <a:path w="146051" h="96839">
                <a:moveTo>
                  <a:pt x="0" y="39688"/>
                </a:moveTo>
                <a:lnTo>
                  <a:pt x="146050" y="0"/>
                </a:lnTo>
                <a:lnTo>
                  <a:pt x="146050" y="57150"/>
                </a:lnTo>
                <a:lnTo>
                  <a:pt x="0" y="96838"/>
                </a:lnTo>
                <a:close/>
              </a:path>
            </a:pathLst>
          </a:custGeom>
          <a:ln w="9525" cap="flat" cmpd="sng" algn="ctr">
            <a:noFill/>
            <a:prstDash val="solid"/>
          </a:ln>
          <a:effectLst/>
          <a:extLst>
            <a:ext uri="{91240B29-F687-4F45-9708-019B960494DF}">
              <a14:hiddenLine xmlns:a14="http://schemas.microsoft.com/office/drawing/2010/main" w="9525" cap="flat" cmpd="sng" algn="ctr">
                <a:solidFill>
                  <a:schemeClr val="accent3"/>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sp>
        <p:nvSpPr>
          <p:cNvPr id="4" name="Freeform 3"/>
          <p:cNvSpPr/>
          <p:nvPr>
            <p:custDataLst>
              <p:tags r:id="rId23"/>
            </p:custDataLst>
          </p:nvPr>
        </p:nvSpPr>
        <p:spPr bwMode="auto">
          <a:xfrm>
            <a:off x="601663" y="5172075"/>
            <a:ext cx="146051" cy="39689"/>
          </a:xfrm>
          <a:custGeom>
            <a:avLst/>
            <a:gdLst/>
            <a:ahLst/>
            <a:cxnLst/>
            <a:rect l="0" t="0" r="0" b="0"/>
            <a:pathLst>
              <a:path w="146051" h="39689">
                <a:moveTo>
                  <a:pt x="0" y="39688"/>
                </a:moveTo>
                <a:lnTo>
                  <a:pt x="146050" y="0"/>
                </a:lnTo>
              </a:path>
            </a:pathLst>
          </a:custGeom>
          <a:ln w="9525">
            <a:solidFill>
              <a:srgbClr val="606060"/>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 name="Freeform 2"/>
          <p:cNvSpPr/>
          <p:nvPr>
            <p:custDataLst>
              <p:tags r:id="rId24"/>
            </p:custDataLst>
          </p:nvPr>
        </p:nvSpPr>
        <p:spPr bwMode="auto">
          <a:xfrm>
            <a:off x="601663" y="5114925"/>
            <a:ext cx="146051" cy="39689"/>
          </a:xfrm>
          <a:custGeom>
            <a:avLst/>
            <a:gdLst/>
            <a:ahLst/>
            <a:cxnLst/>
            <a:rect l="0" t="0" r="0" b="0"/>
            <a:pathLst>
              <a:path w="146051" h="39689">
                <a:moveTo>
                  <a:pt x="0" y="39688"/>
                </a:moveTo>
                <a:lnTo>
                  <a:pt x="146050" y="0"/>
                </a:lnTo>
              </a:path>
            </a:pathLst>
          </a:custGeom>
          <a:ln w="9525">
            <a:solidFill>
              <a:srgbClr val="606060"/>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53" name="Straight Connector 52"/>
          <p:cNvCxnSpPr/>
          <p:nvPr>
            <p:custDataLst>
              <p:tags r:id="rId25"/>
            </p:custDataLst>
          </p:nvPr>
        </p:nvCxnSpPr>
        <p:spPr bwMode="gray">
          <a:xfrm>
            <a:off x="3400425" y="5851525"/>
            <a:ext cx="219075" cy="0"/>
          </a:xfrm>
          <a:prstGeom prst="line">
            <a:avLst/>
          </a:prstGeom>
          <a:ln w="19050">
            <a:solidFill>
              <a:srgbClr val="FFBF2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custDataLst>
              <p:tags r:id="rId26"/>
            </p:custDataLst>
          </p:nvPr>
        </p:nvCxnSpPr>
        <p:spPr bwMode="gray">
          <a:xfrm>
            <a:off x="5416550" y="6054725"/>
            <a:ext cx="219075" cy="0"/>
          </a:xfrm>
          <a:prstGeom prst="line">
            <a:avLst/>
          </a:prstGeom>
          <a:ln w="19050">
            <a:solidFill>
              <a:srgbClr val="EB0326"/>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custDataLst>
              <p:tags r:id="rId27"/>
            </p:custDataLst>
          </p:nvPr>
        </p:nvCxnSpPr>
        <p:spPr bwMode="gray">
          <a:xfrm>
            <a:off x="3400425" y="6054725"/>
            <a:ext cx="219075" cy="0"/>
          </a:xfrm>
          <a:prstGeom prst="line">
            <a:avLst/>
          </a:prstGeom>
          <a:ln w="19050">
            <a:solidFill>
              <a:srgbClr val="EB032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custDataLst>
              <p:tags r:id="rId28"/>
            </p:custDataLst>
          </p:nvPr>
        </p:nvCxnSpPr>
        <p:spPr bwMode="gray">
          <a:xfrm>
            <a:off x="725488" y="5851525"/>
            <a:ext cx="219075" cy="0"/>
          </a:xfrm>
          <a:prstGeom prst="line">
            <a:avLst/>
          </a:prstGeom>
          <a:ln w="19050">
            <a:solidFill>
              <a:srgbClr val="646AAC"/>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custDataLst>
              <p:tags r:id="rId29"/>
            </p:custDataLst>
          </p:nvPr>
        </p:nvCxnSpPr>
        <p:spPr bwMode="gray">
          <a:xfrm>
            <a:off x="5416550" y="5851525"/>
            <a:ext cx="219075" cy="0"/>
          </a:xfrm>
          <a:prstGeom prst="line">
            <a:avLst/>
          </a:prstGeom>
          <a:ln w="19050">
            <a:solidFill>
              <a:srgbClr val="FFBF27"/>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custDataLst>
              <p:tags r:id="rId30"/>
            </p:custDataLst>
          </p:nvPr>
        </p:nvCxnSpPr>
        <p:spPr bwMode="gray">
          <a:xfrm>
            <a:off x="725488" y="6054725"/>
            <a:ext cx="219075" cy="0"/>
          </a:xfrm>
          <a:prstGeom prst="line">
            <a:avLst/>
          </a:prstGeom>
          <a:ln w="19050">
            <a:solidFill>
              <a:srgbClr val="41A44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3" name="Text Placeholder 6238"/>
          <p:cNvSpPr>
            <a:spLocks noGrp="1"/>
          </p:cNvSpPr>
          <p:nvPr>
            <p:custDataLst>
              <p:tags r:id="rId31"/>
            </p:custDataLst>
          </p:nvPr>
        </p:nvSpPr>
        <p:spPr bwMode="auto">
          <a:xfrm>
            <a:off x="5686425" y="5984875"/>
            <a:ext cx="7588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1441C91B-7122-494A-A9ED-E41763A4BC5D}" type="datetime'2''''''01''''''''5 r''''e''d'''''''''''''''' ''l''imi''t'''''">
              <a:rPr lang="en-US" sz="1000"/>
              <a:pPr/>
              <a:t>2015 red limit</a:t>
            </a:fld>
            <a:endParaRPr lang="en-GB" sz="1000" dirty="0">
              <a:latin typeface="Arial"/>
              <a:sym typeface="Arial"/>
            </a:endParaRPr>
          </a:p>
        </p:txBody>
      </p:sp>
      <p:sp>
        <p:nvSpPr>
          <p:cNvPr id="58" name="Text Placeholder 6236"/>
          <p:cNvSpPr>
            <a:spLocks noGrp="1"/>
          </p:cNvSpPr>
          <p:nvPr>
            <p:custDataLst>
              <p:tags r:id="rId32"/>
            </p:custDataLst>
          </p:nvPr>
        </p:nvSpPr>
        <p:spPr bwMode="auto">
          <a:xfrm>
            <a:off x="3670300" y="5984875"/>
            <a:ext cx="13366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D4CE1855-FF15-4379-8F6B-E838C6A20E4B}" type="datetime'''''Recom''''''''''m''''en''''''d''''e''d r''''ed ''limi''t'">
              <a:rPr lang="en-US" sz="1000"/>
              <a:pPr/>
              <a:t>Recommended red limit</a:t>
            </a:fld>
            <a:endParaRPr lang="en-GB" sz="1000" dirty="0">
              <a:latin typeface="Arial"/>
              <a:sym typeface="Arial"/>
            </a:endParaRPr>
          </a:p>
        </p:txBody>
      </p:sp>
      <p:sp>
        <p:nvSpPr>
          <p:cNvPr id="61" name="Text Placeholder 6237"/>
          <p:cNvSpPr>
            <a:spLocks noGrp="1"/>
          </p:cNvSpPr>
          <p:nvPr>
            <p:custDataLst>
              <p:tags r:id="rId33"/>
            </p:custDataLst>
          </p:nvPr>
        </p:nvSpPr>
        <p:spPr bwMode="auto">
          <a:xfrm>
            <a:off x="5686425" y="5781675"/>
            <a:ext cx="10668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8D6C66CF-D27B-4DC9-AABB-4AE42C5C6454}" type="datetime'''''''2''0''1''5'''' a''''mber ''''''tr''ig''''''''g''''er'''">
              <a:rPr lang="en-US" sz="1000"/>
              <a:pPr/>
              <a:t>2015 amber trigger</a:t>
            </a:fld>
            <a:endParaRPr lang="en-GB" sz="1000" dirty="0">
              <a:latin typeface="Arial"/>
              <a:sym typeface="Arial"/>
            </a:endParaRPr>
          </a:p>
        </p:txBody>
      </p:sp>
      <p:sp>
        <p:nvSpPr>
          <p:cNvPr id="60" name="Text Placeholder 6235"/>
          <p:cNvSpPr>
            <a:spLocks noGrp="1"/>
          </p:cNvSpPr>
          <p:nvPr>
            <p:custDataLst>
              <p:tags r:id="rId34"/>
            </p:custDataLst>
          </p:nvPr>
        </p:nvSpPr>
        <p:spPr bwMode="auto">
          <a:xfrm>
            <a:off x="3670300" y="5781675"/>
            <a:ext cx="16446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2A9387AC-C399-4198-990D-7F5CA488AD65}" type="datetime'R''e''''commen''de''d ''''''''a''mber'''' trig''''''ge''''r'">
              <a:rPr lang="en-US" sz="1000"/>
              <a:pPr/>
              <a:t>Recommended amber trigger</a:t>
            </a:fld>
            <a:endParaRPr lang="en-GB" sz="1000" dirty="0">
              <a:latin typeface="Arial"/>
              <a:sym typeface="Arial"/>
            </a:endParaRPr>
          </a:p>
        </p:txBody>
      </p:sp>
      <p:sp>
        <p:nvSpPr>
          <p:cNvPr id="125" name="Text Placeholder 6179"/>
          <p:cNvSpPr>
            <a:spLocks noGrp="1"/>
          </p:cNvSpPr>
          <p:nvPr>
            <p:custDataLst>
              <p:tags r:id="rId35"/>
            </p:custDataLst>
          </p:nvPr>
        </p:nvSpPr>
        <p:spPr bwMode="auto">
          <a:xfrm>
            <a:off x="995363" y="5984875"/>
            <a:ext cx="22923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3795225F-0C59-46AE-9030-4C6C45F555CA}" type="datetime'Hi''''sto''r''i''cal loss'' rate (annu''al ''traili''ng 12mo)'">
              <a:rPr lang="en-US" sz="1000"/>
              <a:pPr/>
              <a:t>Historical loss rate (annual trailing 12mo)</a:t>
            </a:fld>
            <a:endParaRPr lang="en-GB" sz="1000" dirty="0">
              <a:latin typeface="Arial"/>
              <a:sym typeface="Arial"/>
            </a:endParaRPr>
          </a:p>
        </p:txBody>
      </p:sp>
      <p:sp>
        <p:nvSpPr>
          <p:cNvPr id="66" name="Text Placeholder 6224"/>
          <p:cNvSpPr>
            <a:spLocks noGrp="1"/>
          </p:cNvSpPr>
          <p:nvPr>
            <p:custDataLst>
              <p:tags r:id="rId36"/>
            </p:custDataLst>
          </p:nvPr>
        </p:nvSpPr>
        <p:spPr bwMode="auto">
          <a:xfrm>
            <a:off x="995363" y="5781675"/>
            <a:ext cx="2303463"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54B5787A-85E9-4099-9666-4C7C8C50CCB8}" type="datetime'Projecte''d loss'' rate (annua''l tra''ili''''''n''g'' 12mo)'">
              <a:rPr lang="en-US" sz="1000"/>
              <a:pPr/>
              <a:t>Projected loss rate (annual trailing 12mo)</a:t>
            </a:fld>
            <a:endParaRPr lang="en-GB" sz="1000" dirty="0"/>
          </a:p>
        </p:txBody>
      </p:sp>
      <p:sp>
        <p:nvSpPr>
          <p:cNvPr id="39" name="Rectangle 38"/>
          <p:cNvSpPr/>
          <p:nvPr/>
        </p:nvSpPr>
        <p:spPr>
          <a:xfrm>
            <a:off x="457200" y="1256365"/>
            <a:ext cx="5730949" cy="462947"/>
          </a:xfrm>
          <a:prstGeom prst="rect">
            <a:avLst/>
          </a:prstGeom>
        </p:spPr>
        <p:txBody>
          <a:bodyPr wrap="square">
            <a:spAutoFit/>
          </a:bodyPr>
          <a:lstStyle/>
          <a:p>
            <a:pPr algn="l"/>
            <a:r>
              <a:rPr lang="en-GB" sz="1400" b="1" dirty="0" smtClean="0">
                <a:solidFill>
                  <a:srgbClr val="FF0000"/>
                </a:solidFill>
                <a:latin typeface="Arial" panose="020B0604020202020204" pitchFamily="34" charset="0"/>
                <a:cs typeface="Arial" panose="020B0604020202020204" pitchFamily="34" charset="0"/>
              </a:rPr>
              <a:t>CCAR SC Unsecured projected charge-off rates in Base</a:t>
            </a:r>
          </a:p>
          <a:p>
            <a:pPr algn="l"/>
            <a:r>
              <a:rPr lang="en-GB" sz="1400" kern="0" dirty="0" smtClean="0">
                <a:solidFill>
                  <a:srgbClr val="FF0000"/>
                </a:solidFill>
                <a:latin typeface="Arial"/>
                <a:ea typeface="ＭＳ Ｐゴシック"/>
              </a:rPr>
              <a:t>%, Q4 2015 – Q2 2016, vs 2016 NCO anchor points</a:t>
            </a:r>
            <a:endParaRPr lang="en-GB" sz="1400" kern="0" dirty="0">
              <a:solidFill>
                <a:srgbClr val="FF0000"/>
              </a:solidFill>
              <a:latin typeface="Arial"/>
              <a:ea typeface="ＭＳ Ｐゴシック"/>
            </a:endParaRPr>
          </a:p>
        </p:txBody>
      </p:sp>
      <p:sp>
        <p:nvSpPr>
          <p:cNvPr id="36" name="TextBox 35"/>
          <p:cNvSpPr txBox="1"/>
          <p:nvPr/>
        </p:nvSpPr>
        <p:spPr>
          <a:xfrm>
            <a:off x="305483" y="19889"/>
            <a:ext cx="8928633" cy="621709"/>
          </a:xfrm>
          <a:prstGeom prst="rect">
            <a:avLst/>
          </a:prstGeom>
          <a:noFill/>
        </p:spPr>
        <p:txBody>
          <a:bodyPr wrap="square" rtlCol="0">
            <a:spAutoFit/>
          </a:bodyPr>
          <a:lstStyle/>
          <a:p>
            <a:pPr lvl="0" algn="l"/>
            <a:r>
              <a:rPr lang="en-GB" altLang="zh-CN" sz="2000" b="1" kern="0" dirty="0">
                <a:solidFill>
                  <a:srgbClr val="000000"/>
                </a:solidFill>
                <a:ea typeface="SimSun" pitchFamily="2" charset="-122"/>
              </a:rPr>
              <a:t>Calculate CCAR-based NCO </a:t>
            </a:r>
            <a:r>
              <a:rPr lang="en-GB" altLang="zh-CN" sz="2000" b="1" kern="0" dirty="0" smtClean="0">
                <a:solidFill>
                  <a:srgbClr val="000000"/>
                </a:solidFill>
                <a:ea typeface="SimSun" pitchFamily="2" charset="-122"/>
              </a:rPr>
              <a:t>limit</a:t>
            </a:r>
            <a:endParaRPr lang="it-IT" sz="2000" b="1" dirty="0"/>
          </a:p>
          <a:p>
            <a:pPr algn="l"/>
            <a:r>
              <a:rPr lang="en-US" sz="2000" b="1" dirty="0" smtClean="0">
                <a:solidFill>
                  <a:srgbClr val="FF0000"/>
                </a:solidFill>
              </a:rPr>
              <a:t>NCO anchor points – SC Unsecured</a:t>
            </a:r>
            <a:endParaRPr lang="en-US" sz="2000" b="1" dirty="0">
              <a:solidFill>
                <a:srgbClr val="FF0000"/>
              </a:solidFill>
            </a:endParaRPr>
          </a:p>
        </p:txBody>
      </p:sp>
      <p:sp>
        <p:nvSpPr>
          <p:cNvPr id="38" name="Rectangle 37"/>
          <p:cNvSpPr/>
          <p:nvPr/>
        </p:nvSpPr>
        <p:spPr>
          <a:xfrm>
            <a:off x="6857999" y="1256365"/>
            <a:ext cx="2789881" cy="277640"/>
          </a:xfrm>
          <a:prstGeom prst="rect">
            <a:avLst/>
          </a:prstGeom>
        </p:spPr>
        <p:txBody>
          <a:bodyPr wrap="square">
            <a:spAutoFit/>
          </a:bodyPr>
          <a:lstStyle/>
          <a:p>
            <a:pPr algn="l"/>
            <a:r>
              <a:rPr lang="en-GB" sz="1400" b="1" dirty="0" smtClean="0">
                <a:solidFill>
                  <a:srgbClr val="FF0000"/>
                </a:solidFill>
                <a:latin typeface="Arial" panose="020B0604020202020204" pitchFamily="34" charset="0"/>
                <a:cs typeface="Arial" panose="020B0604020202020204" pitchFamily="34" charset="0"/>
              </a:rPr>
              <a:t>Proposed anchor points</a:t>
            </a:r>
            <a:endParaRPr lang="en-GB" sz="1400" kern="0" dirty="0">
              <a:solidFill>
                <a:srgbClr val="FF0000"/>
              </a:solidFill>
              <a:latin typeface="Arial"/>
              <a:ea typeface="ＭＳ Ｐゴシック"/>
            </a:endParaRPr>
          </a:p>
        </p:txBody>
      </p:sp>
      <p:graphicFrame>
        <p:nvGraphicFramePr>
          <p:cNvPr id="40" name="Table 39"/>
          <p:cNvGraphicFramePr>
            <a:graphicFrameLocks noGrp="1"/>
          </p:cNvGraphicFramePr>
          <p:nvPr>
            <p:extLst>
              <p:ext uri="{D42A27DB-BD31-4B8C-83A1-F6EECF244321}">
                <p14:modId xmlns:p14="http://schemas.microsoft.com/office/powerpoint/2010/main" val="1115800955"/>
              </p:ext>
            </p:extLst>
          </p:nvPr>
        </p:nvGraphicFramePr>
        <p:xfrm>
          <a:off x="6953696" y="2351088"/>
          <a:ext cx="2277778" cy="1629662"/>
        </p:xfrm>
        <a:graphic>
          <a:graphicData uri="http://schemas.openxmlformats.org/drawingml/2006/table">
            <a:tbl>
              <a:tblPr firstRow="1" bandRow="1">
                <a:tableStyleId>{839DD9DD-9E6C-4910-8AC0-68ADFF6A6AFC}</a:tableStyleId>
              </a:tblPr>
              <a:tblGrid>
                <a:gridCol w="989112"/>
                <a:gridCol w="648586"/>
                <a:gridCol w="640080"/>
              </a:tblGrid>
              <a:tr h="288122">
                <a:tc>
                  <a:txBody>
                    <a:bodyPr/>
                    <a:lstStyle/>
                    <a:p>
                      <a:r>
                        <a:rPr lang="en-GB" sz="1100" dirty="0" smtClean="0">
                          <a:solidFill>
                            <a:schemeClr val="bg1"/>
                          </a:solidFill>
                        </a:rPr>
                        <a:t>Limit</a:t>
                      </a:r>
                      <a:r>
                        <a:rPr lang="en-GB" sz="1100" baseline="30000" dirty="0" smtClean="0">
                          <a:solidFill>
                            <a:schemeClr val="bg1"/>
                          </a:solidFill>
                        </a:rPr>
                        <a:t>1</a:t>
                      </a:r>
                      <a:endParaRPr lang="en-GB" sz="1100" dirty="0">
                        <a:solidFill>
                          <a:schemeClr val="bg1"/>
                        </a:solidFill>
                      </a:endParaRPr>
                    </a:p>
                  </a:txBody>
                  <a:tcPr>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r>
                        <a:rPr lang="en-GB" sz="1100" dirty="0" smtClean="0">
                          <a:solidFill>
                            <a:schemeClr val="bg1"/>
                          </a:solidFill>
                        </a:rPr>
                        <a:t>Value</a:t>
                      </a:r>
                      <a:endParaRPr lang="en-GB" sz="1100" dirty="0">
                        <a:solidFill>
                          <a:schemeClr val="bg1"/>
                        </a:solidFill>
                      </a:endParaRPr>
                    </a:p>
                  </a:txBody>
                  <a:tcPr>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r>
                        <a:rPr lang="en-GB" sz="1100" dirty="0" smtClean="0">
                          <a:solidFill>
                            <a:schemeClr val="bg1"/>
                          </a:solidFill>
                        </a:rPr>
                        <a:t>Scalar</a:t>
                      </a:r>
                      <a:endParaRPr lang="en-GB" sz="1100" dirty="0">
                        <a:solidFill>
                          <a:schemeClr val="bg1"/>
                        </a:solidFill>
                      </a:endParaRPr>
                    </a:p>
                  </a:txBody>
                  <a:tcPr>
                    <a:lnB w="12700" cap="flat" cmpd="sng" algn="ctr">
                      <a:solidFill>
                        <a:schemeClr val="bg1">
                          <a:lumMod val="75000"/>
                        </a:schemeClr>
                      </a:solidFill>
                      <a:prstDash val="solid"/>
                      <a:round/>
                      <a:headEnd type="none" w="med" len="med"/>
                      <a:tailEnd type="none" w="med" len="med"/>
                    </a:lnB>
                    <a:solidFill>
                      <a:srgbClr val="FF0000"/>
                    </a:solidFill>
                  </a:tcPr>
                </a:tc>
              </a:tr>
              <a:tr h="335385">
                <a:tc>
                  <a:txBody>
                    <a:bodyPr/>
                    <a:lstStyle/>
                    <a:p>
                      <a:r>
                        <a:rPr lang="en-GB" sz="1100" b="1" dirty="0" smtClean="0">
                          <a:solidFill>
                            <a:srgbClr val="FF0000"/>
                          </a:solidFill>
                        </a:rPr>
                        <a:t>2015 Red</a:t>
                      </a:r>
                      <a:endParaRPr lang="en-GB" sz="1100" b="1" dirty="0">
                        <a:solidFill>
                          <a:srgbClr val="FF0000"/>
                        </a:solidFill>
                      </a:endParaRP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accent4"/>
                      </a:solidFill>
                      <a:prstDash val="sysDash"/>
                      <a:round/>
                      <a:headEnd type="none" w="med" len="med"/>
                      <a:tailEnd type="none" w="med" len="med"/>
                    </a:lnB>
                  </a:tcPr>
                </a:tc>
                <a:tc>
                  <a:txBody>
                    <a:bodyPr/>
                    <a:lstStyle/>
                    <a:p>
                      <a:r>
                        <a:rPr lang="en-GB" sz="1100" b="1" dirty="0" smtClean="0">
                          <a:solidFill>
                            <a:srgbClr val="FF0000"/>
                          </a:solidFill>
                        </a:rPr>
                        <a:t>20.0%</a:t>
                      </a:r>
                      <a:endParaRPr lang="en-GB" sz="1100" b="1" dirty="0">
                        <a:solidFill>
                          <a:srgbClr val="FF0000"/>
                        </a:solidFill>
                      </a:endParaRP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accent4"/>
                      </a:solidFill>
                      <a:prstDash val="sysDash"/>
                      <a:round/>
                      <a:headEnd type="none" w="med" len="med"/>
                      <a:tailEnd type="none" w="med" len="med"/>
                    </a:lnB>
                  </a:tcPr>
                </a:tc>
                <a:tc rowSpan="2">
                  <a:txBody>
                    <a:bodyPr/>
                    <a:lstStyle/>
                    <a:p>
                      <a:pPr algn="ctr"/>
                      <a:r>
                        <a:rPr lang="en-GB" sz="1100" b="1" dirty="0" smtClean="0"/>
                        <a:t>1.4x</a:t>
                      </a:r>
                      <a:endParaRPr lang="en-GB" sz="1100" b="1" dirty="0"/>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335385">
                <a:tc>
                  <a:txBody>
                    <a:bodyPr/>
                    <a:lstStyle/>
                    <a:p>
                      <a:r>
                        <a:rPr lang="en-GB" sz="1100" b="1" dirty="0" smtClean="0">
                          <a:solidFill>
                            <a:schemeClr val="accent5"/>
                          </a:solidFill>
                        </a:rPr>
                        <a:t>2015 Amber</a:t>
                      </a:r>
                      <a:endParaRPr lang="en-GB" sz="1100" b="1" dirty="0">
                        <a:solidFill>
                          <a:schemeClr val="accent5"/>
                        </a:solidFill>
                      </a:endParaRPr>
                    </a:p>
                  </a:txBody>
                  <a:tcPr anchor="ctr">
                    <a:lnT w="12700" cap="flat" cmpd="sng" algn="ctr">
                      <a:solidFill>
                        <a:schemeClr val="accent4"/>
                      </a:solidFill>
                      <a:prstDash val="sysDash"/>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r>
                        <a:rPr lang="en-GB" sz="1100" b="1" dirty="0" smtClean="0">
                          <a:solidFill>
                            <a:schemeClr val="accent5"/>
                          </a:solidFill>
                        </a:rPr>
                        <a:t>18.0%</a:t>
                      </a:r>
                      <a:endParaRPr lang="en-GB" sz="1100" b="1" dirty="0">
                        <a:solidFill>
                          <a:schemeClr val="accent5"/>
                        </a:solidFill>
                      </a:endParaRPr>
                    </a:p>
                  </a:txBody>
                  <a:tcPr anchor="ctr">
                    <a:lnT w="12700" cap="flat" cmpd="sng" algn="ctr">
                      <a:solidFill>
                        <a:schemeClr val="accent4"/>
                      </a:solidFill>
                      <a:prstDash val="sysDash"/>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vMerge="1">
                  <a:txBody>
                    <a:bodyPr/>
                    <a:lstStyle/>
                    <a:p>
                      <a:endParaRPr lang="en-GB" sz="1100" dirty="0"/>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335385">
                <a:tc>
                  <a:txBody>
                    <a:bodyPr/>
                    <a:lstStyle/>
                    <a:p>
                      <a:r>
                        <a:rPr lang="en-GB" sz="1100" b="1" dirty="0" smtClean="0">
                          <a:solidFill>
                            <a:srgbClr val="FF0000"/>
                          </a:solidFill>
                        </a:rPr>
                        <a:t>2016 Red</a:t>
                      </a:r>
                      <a:endParaRPr lang="en-GB" sz="1100" b="1" dirty="0">
                        <a:solidFill>
                          <a:srgbClr val="FF0000"/>
                        </a:solidFill>
                      </a:endParaRP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accent4"/>
                      </a:solidFill>
                      <a:prstDash val="sysDash"/>
                      <a:round/>
                      <a:headEnd type="none" w="med" len="med"/>
                      <a:tailEnd type="none" w="med" len="med"/>
                    </a:lnB>
                  </a:tcPr>
                </a:tc>
                <a:tc>
                  <a:txBody>
                    <a:bodyPr/>
                    <a:lstStyle/>
                    <a:p>
                      <a:r>
                        <a:rPr lang="en-GB" sz="1100" b="1" dirty="0" smtClean="0">
                          <a:solidFill>
                            <a:srgbClr val="FF0000"/>
                          </a:solidFill>
                        </a:rPr>
                        <a:t>32.1%</a:t>
                      </a:r>
                      <a:endParaRPr lang="en-GB" sz="1100" b="1" dirty="0">
                        <a:solidFill>
                          <a:srgbClr val="FF0000"/>
                        </a:solidFill>
                      </a:endParaRP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accent4"/>
                      </a:solidFill>
                      <a:prstDash val="sysDash"/>
                      <a:round/>
                      <a:headEnd type="none" w="med" len="med"/>
                      <a:tailEnd type="none" w="med" len="med"/>
                    </a:lnB>
                  </a:tcPr>
                </a:tc>
                <a:tc rowSpan="2">
                  <a:txBody>
                    <a:bodyPr/>
                    <a:lstStyle/>
                    <a:p>
                      <a:pPr algn="ctr"/>
                      <a:r>
                        <a:rPr lang="en-GB" sz="1100" b="1" dirty="0" smtClean="0"/>
                        <a:t>1.1x</a:t>
                      </a:r>
                      <a:endParaRPr lang="en-GB" sz="1100" b="1" dirty="0"/>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335385">
                <a:tc>
                  <a:txBody>
                    <a:bodyPr/>
                    <a:lstStyle/>
                    <a:p>
                      <a:r>
                        <a:rPr lang="en-GB" sz="1100" b="1" dirty="0" smtClean="0">
                          <a:solidFill>
                            <a:schemeClr val="accent5"/>
                          </a:solidFill>
                        </a:rPr>
                        <a:t>2016 Amber</a:t>
                      </a:r>
                      <a:endParaRPr lang="en-GB" sz="1100" b="1" dirty="0">
                        <a:solidFill>
                          <a:schemeClr val="accent5"/>
                        </a:solidFill>
                      </a:endParaRPr>
                    </a:p>
                  </a:txBody>
                  <a:tcPr anchor="ctr">
                    <a:lnT w="12700" cap="flat" cmpd="sng" algn="ctr">
                      <a:solidFill>
                        <a:schemeClr val="accent4"/>
                      </a:solidFill>
                      <a:prstDash val="sysDash"/>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r>
                        <a:rPr lang="en-GB" sz="1100" b="1" dirty="0" smtClean="0">
                          <a:solidFill>
                            <a:schemeClr val="accent5"/>
                          </a:solidFill>
                        </a:rPr>
                        <a:t>31.3%</a:t>
                      </a:r>
                      <a:endParaRPr lang="en-GB" sz="1100" b="1" dirty="0">
                        <a:solidFill>
                          <a:schemeClr val="accent5"/>
                        </a:solidFill>
                      </a:endParaRPr>
                    </a:p>
                  </a:txBody>
                  <a:tcPr anchor="ctr">
                    <a:lnT w="12700" cap="flat" cmpd="sng" algn="ctr">
                      <a:solidFill>
                        <a:schemeClr val="accent4"/>
                      </a:solidFill>
                      <a:prstDash val="sysDash"/>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vMerge="1">
                  <a:txBody>
                    <a:bodyPr/>
                    <a:lstStyle/>
                    <a:p>
                      <a:endParaRPr lang="en-GB" sz="1100" dirty="0"/>
                    </a:p>
                  </a:txBody>
                  <a:tcPr/>
                </a:tc>
              </a:tr>
            </a:tbl>
          </a:graphicData>
        </a:graphic>
      </p:graphicFrame>
      <p:sp>
        <p:nvSpPr>
          <p:cNvPr id="42" name="Footnote"/>
          <p:cNvSpPr/>
          <p:nvPr/>
        </p:nvSpPr>
        <p:spPr bwMode="auto">
          <a:xfrm>
            <a:off x="447146" y="6604680"/>
            <a:ext cx="86868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indent="-228600" algn="l">
              <a:lnSpc>
                <a:spcPct val="100000"/>
              </a:lnSpc>
              <a:buAutoNum type="arabicPeriod"/>
            </a:pPr>
            <a:r>
              <a:rPr lang="en-US" sz="800" dirty="0" smtClean="0">
                <a:latin typeface="Arial"/>
                <a:ea typeface="ＭＳ Ｐゴシック"/>
                <a:sym typeface="Arial"/>
              </a:rPr>
              <a:t>2015 limits after management adjustment</a:t>
            </a:r>
          </a:p>
        </p:txBody>
      </p:sp>
      <p:sp>
        <p:nvSpPr>
          <p:cNvPr id="43" name="AutoShape 152"/>
          <p:cNvSpPr>
            <a:spLocks noChangeArrowheads="1"/>
          </p:cNvSpPr>
          <p:nvPr/>
        </p:nvSpPr>
        <p:spPr bwMode="gray">
          <a:xfrm>
            <a:off x="7836072" y="19889"/>
            <a:ext cx="457200" cy="365760"/>
          </a:xfrm>
          <a:prstGeom prst="chevron">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accent4"/>
                </a:solidFill>
                <a:latin typeface="+mn-lt"/>
              </a:rPr>
              <a:t>2</a:t>
            </a:r>
          </a:p>
        </p:txBody>
      </p:sp>
      <p:sp>
        <p:nvSpPr>
          <p:cNvPr id="48" name="AutoShape 155"/>
          <p:cNvSpPr>
            <a:spLocks noChangeArrowheads="1"/>
          </p:cNvSpPr>
          <p:nvPr/>
        </p:nvSpPr>
        <p:spPr bwMode="gray">
          <a:xfrm>
            <a:off x="8665351" y="19889"/>
            <a:ext cx="457200" cy="365760"/>
          </a:xfrm>
          <a:prstGeom prst="chevron">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smtClean="0">
                <a:solidFill>
                  <a:schemeClr val="accent4"/>
                </a:solidFill>
                <a:latin typeface="+mn-lt"/>
              </a:rPr>
              <a:t>4</a:t>
            </a:r>
            <a:endParaRPr lang="en-GB" altLang="zh-CN" sz="2400" b="1" dirty="0">
              <a:solidFill>
                <a:schemeClr val="accent4"/>
              </a:solidFill>
              <a:latin typeface="+mn-lt"/>
            </a:endParaRPr>
          </a:p>
        </p:txBody>
      </p:sp>
      <p:sp>
        <p:nvSpPr>
          <p:cNvPr id="49" name="AutoShape 156"/>
          <p:cNvSpPr>
            <a:spLocks noChangeArrowheads="1"/>
          </p:cNvSpPr>
          <p:nvPr/>
        </p:nvSpPr>
        <p:spPr bwMode="gray">
          <a:xfrm>
            <a:off x="8250711" y="19889"/>
            <a:ext cx="457200" cy="365760"/>
          </a:xfrm>
          <a:prstGeom prst="chevron">
            <a:avLst>
              <a:gd name="adj" fmla="val 20574"/>
            </a:avLst>
          </a:prstGeom>
          <a:solidFill>
            <a:srgbClr val="FF0000"/>
          </a:solidFill>
          <a:ln w="9525" algn="ctr">
            <a:solidFill>
              <a:srgbClr val="FF0000"/>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bg1"/>
                </a:solidFill>
                <a:latin typeface="+mn-lt"/>
              </a:rPr>
              <a:t>3</a:t>
            </a:r>
          </a:p>
        </p:txBody>
      </p:sp>
      <p:sp>
        <p:nvSpPr>
          <p:cNvPr id="50" name="AutoShape 157"/>
          <p:cNvSpPr>
            <a:spLocks noChangeArrowheads="1"/>
          </p:cNvSpPr>
          <p:nvPr/>
        </p:nvSpPr>
        <p:spPr bwMode="gray">
          <a:xfrm>
            <a:off x="7421433" y="19889"/>
            <a:ext cx="457200" cy="365760"/>
          </a:xfrm>
          <a:prstGeom prst="homePlate">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accent4"/>
                </a:solidFill>
                <a:latin typeface="+mn-lt"/>
              </a:rPr>
              <a:t>1</a:t>
            </a:r>
          </a:p>
        </p:txBody>
      </p:sp>
    </p:spTree>
    <p:extLst>
      <p:ext uri="{BB962C8B-B14F-4D97-AF65-F5344CB8AC3E}">
        <p14:creationId xmlns:p14="http://schemas.microsoft.com/office/powerpoint/2010/main" val="37914424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Object 27" hidden="1"/>
          <p:cNvGraphicFramePr>
            <a:graphicFrameLocks noChangeAspect="1"/>
          </p:cNvGraphicFramePr>
          <p:nvPr>
            <p:custDataLst>
              <p:tags r:id="rId2"/>
            </p:custDataLst>
            <p:extLst>
              <p:ext uri="{D42A27DB-BD31-4B8C-83A1-F6EECF244321}">
                <p14:modId xmlns:p14="http://schemas.microsoft.com/office/powerpoint/2010/main" val="390075150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7916" name="think-cell Slide" r:id="rId30" imgW="270" imgH="270" progId="TCLayout.ActiveDocument.1">
                  <p:embed/>
                </p:oleObj>
              </mc:Choice>
              <mc:Fallback>
                <p:oleObj name="think-cell Slide" r:id="rId30" imgW="270" imgH="270" progId="TCLayout.ActiveDocument.1">
                  <p:embed/>
                  <p:pic>
                    <p:nvPicPr>
                      <p:cNvPr id="0" name=""/>
                      <p:cNvPicPr/>
                      <p:nvPr/>
                    </p:nvPicPr>
                    <p:blipFill>
                      <a:blip r:embed="rId31"/>
                      <a:stretch>
                        <a:fillRect/>
                      </a:stretch>
                    </p:blipFill>
                    <p:spPr>
                      <a:xfrm>
                        <a:off x="1588" y="1588"/>
                        <a:ext cx="1587" cy="1587"/>
                      </a:xfrm>
                      <a:prstGeom prst="rect">
                        <a:avLst/>
                      </a:prstGeom>
                    </p:spPr>
                  </p:pic>
                </p:oleObj>
              </mc:Fallback>
            </mc:AlternateContent>
          </a:graphicData>
        </a:graphic>
      </p:graphicFrame>
      <p:sp>
        <p:nvSpPr>
          <p:cNvPr id="27" name="Rectangle 26" hidden="1"/>
          <p:cNvSpPr/>
          <p:nvPr>
            <p:custDataLst>
              <p:tags r:id="rId3"/>
            </p:custDataLst>
          </p:nvPr>
        </p:nvSpPr>
        <p:spPr bwMode="auto">
          <a:xfrm>
            <a:off x="0" y="0"/>
            <a:ext cx="158750" cy="158750"/>
          </a:xfrm>
          <a:prstGeom prst="rect">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nSpc>
                <a:spcPct val="100000"/>
              </a:lnSpc>
            </a:pPr>
            <a:endParaRPr lang="en-GB" dirty="0" smtClean="0">
              <a:solidFill>
                <a:schemeClr val="tx1"/>
              </a:solidFill>
              <a:latin typeface="Arial"/>
              <a:ea typeface="ＭＳ Ｐゴシック"/>
              <a:sym typeface="Arial"/>
            </a:endParaRPr>
          </a:p>
        </p:txBody>
      </p:sp>
      <p:graphicFrame>
        <p:nvGraphicFramePr>
          <p:cNvPr id="33" name="Object 32"/>
          <p:cNvGraphicFramePr>
            <a:graphicFrameLocks/>
          </p:cNvGraphicFramePr>
          <p:nvPr>
            <p:custDataLst>
              <p:tags r:id="rId4"/>
            </p:custDataLst>
            <p:extLst>
              <p:ext uri="{D42A27DB-BD31-4B8C-83A1-F6EECF244321}">
                <p14:modId xmlns:p14="http://schemas.microsoft.com/office/powerpoint/2010/main" val="2064747409"/>
              </p:ext>
            </p:extLst>
          </p:nvPr>
        </p:nvGraphicFramePr>
        <p:xfrm>
          <a:off x="266700" y="2095500"/>
          <a:ext cx="4486343" cy="3200400"/>
        </p:xfrm>
        <a:graphic>
          <a:graphicData uri="http://schemas.openxmlformats.org/presentationml/2006/ole">
            <mc:AlternateContent xmlns:mc="http://schemas.openxmlformats.org/markup-compatibility/2006">
              <mc:Choice xmlns:v="urn:schemas-microsoft-com:vml" Requires="v">
                <p:oleObj spid="_x0000_s207917" name="Chart" r:id="rId32" imgW="4486343" imgH="3200400" progId="MSGraph.Chart.8">
                  <p:embed followColorScheme="full"/>
                </p:oleObj>
              </mc:Choice>
              <mc:Fallback>
                <p:oleObj name="Chart" r:id="rId32" imgW="4486343" imgH="3200400" progId="MSGraph.Chart.8">
                  <p:embed followColorScheme="full"/>
                  <p:pic>
                    <p:nvPicPr>
                      <p:cNvPr id="0" name=""/>
                      <p:cNvPicPr/>
                      <p:nvPr/>
                    </p:nvPicPr>
                    <p:blipFill>
                      <a:blip r:embed="rId33"/>
                      <a:stretch>
                        <a:fillRect/>
                      </a:stretch>
                    </p:blipFill>
                    <p:spPr>
                      <a:xfrm>
                        <a:off x="266700" y="2095500"/>
                        <a:ext cx="4486343" cy="3200400"/>
                      </a:xfrm>
                      <a:prstGeom prst="rect">
                        <a:avLst/>
                      </a:prstGeom>
                    </p:spPr>
                  </p:pic>
                </p:oleObj>
              </mc:Fallback>
            </mc:AlternateContent>
          </a:graphicData>
        </a:graphic>
      </p:graphicFrame>
      <p:sp>
        <p:nvSpPr>
          <p:cNvPr id="45" name="Text Placeholder 24"/>
          <p:cNvSpPr>
            <a:spLocks noGrp="1"/>
          </p:cNvSpPr>
          <p:nvPr>
            <p:custDataLst>
              <p:tags r:id="rId5"/>
            </p:custDataLst>
          </p:nvPr>
        </p:nvSpPr>
        <p:spPr bwMode="gray">
          <a:xfrm>
            <a:off x="560388" y="5165725"/>
            <a:ext cx="385763"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8968B43E-B9FC-4D15-B315-069E500C99ED}" type="datetime'J''''''''''''a''''''''n''''''''''''''''''''-''''''''''16'''''">
              <a:rPr lang="en-US" sz="1000"/>
              <a:pPr marL="0" indent="0" algn="ctr">
                <a:lnSpc>
                  <a:spcPct val="100000"/>
                </a:lnSpc>
                <a:spcBef>
                  <a:spcPct val="0"/>
                </a:spcBef>
                <a:spcAft>
                  <a:spcPct val="0"/>
                </a:spcAft>
                <a:buNone/>
              </a:pPr>
              <a:t>Jan-16</a:t>
            </a:fld>
            <a:endParaRPr lang="en-GB" sz="1000" dirty="0"/>
          </a:p>
        </p:txBody>
      </p:sp>
      <p:sp>
        <p:nvSpPr>
          <p:cNvPr id="46" name="Text Placeholder 25"/>
          <p:cNvSpPr>
            <a:spLocks noGrp="1"/>
          </p:cNvSpPr>
          <p:nvPr>
            <p:custDataLst>
              <p:tags r:id="rId6"/>
            </p:custDataLst>
          </p:nvPr>
        </p:nvSpPr>
        <p:spPr bwMode="gray">
          <a:xfrm>
            <a:off x="1343025" y="5165725"/>
            <a:ext cx="4000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3016743A-B059-4A72-8741-EB2FC51217AC}" type="datetime'''Feb''''''-''''''''''''''1''6'''''''''''">
              <a:rPr lang="en-US" sz="1000"/>
              <a:pPr marL="0" indent="0" algn="ctr">
                <a:lnSpc>
                  <a:spcPct val="100000"/>
                </a:lnSpc>
                <a:spcBef>
                  <a:spcPct val="0"/>
                </a:spcBef>
                <a:spcAft>
                  <a:spcPct val="0"/>
                </a:spcAft>
                <a:buNone/>
              </a:pPr>
              <a:t>Feb-16</a:t>
            </a:fld>
            <a:endParaRPr lang="en-GB" sz="1000" dirty="0"/>
          </a:p>
        </p:txBody>
      </p:sp>
      <p:sp>
        <p:nvSpPr>
          <p:cNvPr id="47" name="Text Placeholder 26"/>
          <p:cNvSpPr>
            <a:spLocks noGrp="1"/>
          </p:cNvSpPr>
          <p:nvPr>
            <p:custDataLst>
              <p:tags r:id="rId7"/>
            </p:custDataLst>
          </p:nvPr>
        </p:nvSpPr>
        <p:spPr bwMode="gray">
          <a:xfrm>
            <a:off x="2085975" y="5165725"/>
            <a:ext cx="401638"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C11A37F5-C265-4153-A81C-6D44E6FABFF9}" type="datetime'''''''''''''''''''''''Ma''''r''''''''''''''''-1''''''''''6'''">
              <a:rPr lang="en-US" sz="1000"/>
              <a:pPr marL="0" indent="0" algn="ctr">
                <a:lnSpc>
                  <a:spcPct val="100000"/>
                </a:lnSpc>
                <a:spcBef>
                  <a:spcPct val="0"/>
                </a:spcBef>
                <a:spcAft>
                  <a:spcPct val="0"/>
                </a:spcAft>
                <a:buNone/>
              </a:pPr>
              <a:t>Mar-16</a:t>
            </a:fld>
            <a:endParaRPr lang="en-GB" sz="1000" dirty="0"/>
          </a:p>
        </p:txBody>
      </p:sp>
      <p:sp>
        <p:nvSpPr>
          <p:cNvPr id="50" name="Text Placeholder 27"/>
          <p:cNvSpPr>
            <a:spLocks noGrp="1"/>
          </p:cNvSpPr>
          <p:nvPr>
            <p:custDataLst>
              <p:tags r:id="rId8"/>
            </p:custDataLst>
          </p:nvPr>
        </p:nvSpPr>
        <p:spPr bwMode="gray">
          <a:xfrm>
            <a:off x="2887663" y="5165725"/>
            <a:ext cx="379413"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4DA272F3-2A52-43F2-BBFD-B2FEA700D94A}" type="datetime'A''''''''''''''''''''p''r''''''''-16'''''''''''''''''''''''">
              <a:rPr lang="en-US" sz="1000"/>
              <a:pPr marL="0" indent="0" algn="ctr">
                <a:lnSpc>
                  <a:spcPct val="100000"/>
                </a:lnSpc>
                <a:spcBef>
                  <a:spcPct val="0"/>
                </a:spcBef>
                <a:spcAft>
                  <a:spcPct val="0"/>
                </a:spcAft>
                <a:buNone/>
              </a:pPr>
              <a:t>Apr-16</a:t>
            </a:fld>
            <a:endParaRPr lang="en-GB" sz="1000" dirty="0"/>
          </a:p>
        </p:txBody>
      </p:sp>
      <p:sp>
        <p:nvSpPr>
          <p:cNvPr id="57" name="Text Placeholder 28"/>
          <p:cNvSpPr>
            <a:spLocks noGrp="1"/>
          </p:cNvSpPr>
          <p:nvPr>
            <p:custDataLst>
              <p:tags r:id="rId9"/>
            </p:custDataLst>
          </p:nvPr>
        </p:nvSpPr>
        <p:spPr bwMode="gray">
          <a:xfrm>
            <a:off x="3636963" y="5165725"/>
            <a:ext cx="4222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43039492-ECE1-4CEA-8A32-E8A1D3BB79F8}" type="datetime'M''a''''''''''y-''''''''''''1''''''''''''''6'''">
              <a:rPr lang="en-US" sz="1000"/>
              <a:pPr marL="0" indent="0" algn="ctr">
                <a:lnSpc>
                  <a:spcPct val="100000"/>
                </a:lnSpc>
                <a:spcBef>
                  <a:spcPct val="0"/>
                </a:spcBef>
                <a:spcAft>
                  <a:spcPct val="0"/>
                </a:spcAft>
                <a:buNone/>
              </a:pPr>
              <a:t>May-16</a:t>
            </a:fld>
            <a:endParaRPr lang="en-GB" sz="1000" dirty="0"/>
          </a:p>
        </p:txBody>
      </p:sp>
      <p:sp>
        <p:nvSpPr>
          <p:cNvPr id="58" name="Text Placeholder 29"/>
          <p:cNvSpPr>
            <a:spLocks noGrp="1"/>
          </p:cNvSpPr>
          <p:nvPr>
            <p:custDataLst>
              <p:tags r:id="rId10"/>
            </p:custDataLst>
          </p:nvPr>
        </p:nvSpPr>
        <p:spPr bwMode="gray">
          <a:xfrm>
            <a:off x="4446588" y="5165725"/>
            <a:ext cx="385763"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26F4DE14-2AA7-4CEF-9959-78F1D95EDE8F}" type="datetime'''''''J''''''''u''n-''1''''''''6'''''''''''''''''">
              <a:rPr lang="en-US" sz="1000"/>
              <a:pPr marL="0" indent="0" algn="ctr">
                <a:lnSpc>
                  <a:spcPct val="100000"/>
                </a:lnSpc>
                <a:spcBef>
                  <a:spcPct val="0"/>
                </a:spcBef>
                <a:spcAft>
                  <a:spcPct val="0"/>
                </a:spcAft>
                <a:buNone/>
              </a:pPr>
              <a:t>Jun-16</a:t>
            </a:fld>
            <a:endParaRPr lang="en-GB" sz="1000" dirty="0"/>
          </a:p>
        </p:txBody>
      </p:sp>
      <p:sp>
        <p:nvSpPr>
          <p:cNvPr id="35" name="TextBox 34"/>
          <p:cNvSpPr txBox="1"/>
          <p:nvPr/>
        </p:nvSpPr>
        <p:spPr>
          <a:xfrm>
            <a:off x="297712" y="19889"/>
            <a:ext cx="9066856" cy="621709"/>
          </a:xfrm>
          <a:prstGeom prst="rect">
            <a:avLst/>
          </a:prstGeom>
          <a:noFill/>
        </p:spPr>
        <p:txBody>
          <a:bodyPr wrap="square" rtlCol="0">
            <a:spAutoFit/>
          </a:bodyPr>
          <a:lstStyle/>
          <a:p>
            <a:pPr lvl="0" algn="l"/>
            <a:r>
              <a:rPr lang="en-GB" altLang="zh-CN" sz="2000" b="1" kern="0" dirty="0">
                <a:solidFill>
                  <a:srgbClr val="000000"/>
                </a:solidFill>
                <a:ea typeface="SimSun" pitchFamily="2" charset="-122"/>
              </a:rPr>
              <a:t>Calculate CCAR-based Delinquency limit</a:t>
            </a:r>
            <a:endParaRPr lang="en-US" sz="2000" b="1" dirty="0"/>
          </a:p>
          <a:p>
            <a:pPr algn="l"/>
            <a:r>
              <a:rPr lang="en-US" sz="2000" b="1" dirty="0" smtClean="0">
                <a:solidFill>
                  <a:srgbClr val="FF0000"/>
                </a:solidFill>
              </a:rPr>
              <a:t>Relating delinquency rate to NCO limits – SC Unsecured</a:t>
            </a:r>
            <a:endParaRPr lang="en-US" sz="2000" dirty="0">
              <a:solidFill>
                <a:srgbClr val="FF0000"/>
              </a:solidFill>
            </a:endParaRPr>
          </a:p>
        </p:txBody>
      </p:sp>
      <p:sp>
        <p:nvSpPr>
          <p:cNvPr id="581" name="Rectangle 580"/>
          <p:cNvSpPr/>
          <p:nvPr/>
        </p:nvSpPr>
        <p:spPr>
          <a:xfrm>
            <a:off x="457200" y="1256365"/>
            <a:ext cx="4408714" cy="462947"/>
          </a:xfrm>
          <a:prstGeom prst="rect">
            <a:avLst/>
          </a:prstGeom>
        </p:spPr>
        <p:txBody>
          <a:bodyPr wrap="square">
            <a:spAutoFit/>
          </a:bodyPr>
          <a:lstStyle/>
          <a:p>
            <a:pPr algn="l"/>
            <a:r>
              <a:rPr lang="en-GB" sz="1400" b="1" dirty="0">
                <a:solidFill>
                  <a:srgbClr val="FF0000"/>
                </a:solidFill>
                <a:latin typeface="Arial" panose="020B0604020202020204" pitchFamily="34" charset="0"/>
                <a:cs typeface="Arial" panose="020B0604020202020204" pitchFamily="34" charset="0"/>
              </a:rPr>
              <a:t>SC </a:t>
            </a:r>
            <a:r>
              <a:rPr lang="en-GB" sz="1400" b="1" dirty="0" smtClean="0">
                <a:solidFill>
                  <a:srgbClr val="FF0000"/>
                </a:solidFill>
                <a:latin typeface="Arial" panose="020B0604020202020204" pitchFamily="34" charset="0"/>
                <a:cs typeface="Arial" panose="020B0604020202020204" pitchFamily="34" charset="0"/>
              </a:rPr>
              <a:t>Unsecured: CCAR Base 60+DPD and NCO</a:t>
            </a:r>
          </a:p>
          <a:p>
            <a:pPr algn="l"/>
            <a:r>
              <a:rPr lang="en-GB" sz="1400" kern="0" dirty="0" smtClean="0">
                <a:solidFill>
                  <a:srgbClr val="FF0000"/>
                </a:solidFill>
                <a:latin typeface="Arial"/>
                <a:ea typeface="ＭＳ Ｐゴシック"/>
              </a:rPr>
              <a:t>Monthly %, Q1 2016 – Q1 2018</a:t>
            </a:r>
            <a:endParaRPr lang="en-GB" sz="1400" kern="0" dirty="0">
              <a:solidFill>
                <a:srgbClr val="FF0000"/>
              </a:solidFill>
              <a:latin typeface="Arial"/>
              <a:ea typeface="ＭＳ Ｐゴシック"/>
            </a:endParaRPr>
          </a:p>
        </p:txBody>
      </p:sp>
      <p:sp>
        <p:nvSpPr>
          <p:cNvPr id="56" name="Footnote"/>
          <p:cNvSpPr/>
          <p:nvPr/>
        </p:nvSpPr>
        <p:spPr>
          <a:xfrm>
            <a:off x="462987" y="6593689"/>
            <a:ext cx="8686800" cy="246221"/>
          </a:xfrm>
          <a:prstGeom prst="rect">
            <a:avLst/>
          </a:prstGeom>
          <a:solidFill>
            <a:schemeClr val="bg1"/>
          </a:solidFill>
          <a:ln>
            <a:noFill/>
          </a:ln>
          <a:effectLst/>
          <a:extLst/>
        </p:spPr>
        <p:txBody>
          <a:bodyPr vert="horz" wrap="square" lIns="0" tIns="0" rIns="0" bIns="0" numCol="1" anchor="b" anchorCtr="0" compatLnSpc="1">
            <a:prstTxWarp prst="textNoShape">
              <a:avLst/>
            </a:prstTxWarp>
            <a:spAutoFit/>
          </a:bodyPr>
          <a:lstStyle/>
          <a:p>
            <a:pPr marL="228600" indent="-228600" algn="l">
              <a:lnSpc>
                <a:spcPct val="100000"/>
              </a:lnSpc>
              <a:spcBef>
                <a:spcPts val="0"/>
              </a:spcBef>
              <a:spcAft>
                <a:spcPts val="0"/>
              </a:spcAft>
              <a:buFontTx/>
              <a:buAutoNum type="arabicPeriod"/>
            </a:pPr>
            <a:r>
              <a:rPr lang="en-GB" sz="800" dirty="0" smtClean="0">
                <a:latin typeface="Arial"/>
                <a:sym typeface="Arial"/>
              </a:rPr>
              <a:t>According to CCAR analysis, 1 month period lag provides strongest R^2 of delinquency to default relationships for 60-120 day delinquent accounts</a:t>
            </a:r>
          </a:p>
          <a:p>
            <a:pPr algn="l">
              <a:lnSpc>
                <a:spcPct val="100000"/>
              </a:lnSpc>
              <a:spcBef>
                <a:spcPts val="0"/>
              </a:spcBef>
              <a:spcAft>
                <a:spcPts val="0"/>
              </a:spcAft>
            </a:pPr>
            <a:r>
              <a:rPr lang="en-GB" sz="800" dirty="0" smtClean="0">
                <a:solidFill>
                  <a:schemeClr val="tx1"/>
                </a:solidFill>
                <a:latin typeface="+mj-lt"/>
                <a:sym typeface="+mn-lt"/>
              </a:rPr>
              <a:t>Source: </a:t>
            </a:r>
            <a:r>
              <a:rPr lang="en-US" sz="800" dirty="0" smtClean="0">
                <a:latin typeface="+mj-lt"/>
                <a:sym typeface="+mn-lt"/>
              </a:rPr>
              <a:t>CCAR 2016 results</a:t>
            </a:r>
            <a:endParaRPr lang="en-GB" sz="800" dirty="0">
              <a:solidFill>
                <a:schemeClr val="tx1"/>
              </a:solidFill>
              <a:latin typeface="+mj-lt"/>
              <a:sym typeface="+mn-lt"/>
            </a:endParaRPr>
          </a:p>
        </p:txBody>
      </p:sp>
      <p:sp>
        <p:nvSpPr>
          <p:cNvPr id="110" name="AutoShape 152"/>
          <p:cNvSpPr>
            <a:spLocks noChangeArrowheads="1"/>
          </p:cNvSpPr>
          <p:nvPr/>
        </p:nvSpPr>
        <p:spPr bwMode="gray">
          <a:xfrm>
            <a:off x="7836072" y="19889"/>
            <a:ext cx="457200" cy="365760"/>
          </a:xfrm>
          <a:prstGeom prst="chevron">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accent4"/>
                </a:solidFill>
                <a:latin typeface="+mn-lt"/>
              </a:rPr>
              <a:t>2</a:t>
            </a:r>
          </a:p>
        </p:txBody>
      </p:sp>
      <p:sp>
        <p:nvSpPr>
          <p:cNvPr id="111" name="AutoShape 155"/>
          <p:cNvSpPr>
            <a:spLocks noChangeArrowheads="1"/>
          </p:cNvSpPr>
          <p:nvPr/>
        </p:nvSpPr>
        <p:spPr bwMode="gray">
          <a:xfrm>
            <a:off x="8665351" y="19889"/>
            <a:ext cx="457200" cy="365760"/>
          </a:xfrm>
          <a:prstGeom prst="chevron">
            <a:avLst>
              <a:gd name="adj" fmla="val 20574"/>
            </a:avLst>
          </a:prstGeom>
          <a:solidFill>
            <a:srgbClr val="FF0000"/>
          </a:solidFill>
          <a:ln w="9525" algn="ctr">
            <a:solidFill>
              <a:srgbClr val="FF0000"/>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bg1"/>
                </a:solidFill>
                <a:latin typeface="+mn-lt"/>
              </a:rPr>
              <a:t>4</a:t>
            </a:r>
          </a:p>
        </p:txBody>
      </p:sp>
      <p:sp>
        <p:nvSpPr>
          <p:cNvPr id="112" name="AutoShape 156"/>
          <p:cNvSpPr>
            <a:spLocks noChangeArrowheads="1"/>
          </p:cNvSpPr>
          <p:nvPr/>
        </p:nvSpPr>
        <p:spPr bwMode="gray">
          <a:xfrm>
            <a:off x="8250711" y="19889"/>
            <a:ext cx="457200" cy="365760"/>
          </a:xfrm>
          <a:prstGeom prst="chevron">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accent4"/>
                </a:solidFill>
                <a:latin typeface="+mn-lt"/>
              </a:rPr>
              <a:t>3</a:t>
            </a:r>
          </a:p>
        </p:txBody>
      </p:sp>
      <p:sp>
        <p:nvSpPr>
          <p:cNvPr id="113" name="AutoShape 157"/>
          <p:cNvSpPr>
            <a:spLocks noChangeArrowheads="1"/>
          </p:cNvSpPr>
          <p:nvPr/>
        </p:nvSpPr>
        <p:spPr bwMode="gray">
          <a:xfrm>
            <a:off x="7421433" y="19889"/>
            <a:ext cx="457200" cy="365760"/>
          </a:xfrm>
          <a:prstGeom prst="homePlate">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accent4"/>
                </a:solidFill>
                <a:latin typeface="+mn-lt"/>
              </a:rPr>
              <a:t>1</a:t>
            </a:r>
          </a:p>
        </p:txBody>
      </p:sp>
      <p:cxnSp>
        <p:nvCxnSpPr>
          <p:cNvPr id="42" name="Straight Connector 41"/>
          <p:cNvCxnSpPr/>
          <p:nvPr>
            <p:custDataLst>
              <p:tags r:id="rId11"/>
            </p:custDataLst>
          </p:nvPr>
        </p:nvCxnSpPr>
        <p:spPr bwMode="gray">
          <a:xfrm>
            <a:off x="811213" y="5559425"/>
            <a:ext cx="179388" cy="0"/>
          </a:xfrm>
          <a:prstGeom prst="line">
            <a:avLst/>
          </a:prstGeom>
          <a:ln w="9525">
            <a:solidFill>
              <a:srgbClr val="646AAC"/>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custDataLst>
              <p:tags r:id="rId12"/>
            </p:custDataLst>
          </p:nvPr>
        </p:nvCxnSpPr>
        <p:spPr bwMode="gray">
          <a:xfrm>
            <a:off x="2478088" y="5559425"/>
            <a:ext cx="179388" cy="0"/>
          </a:xfrm>
          <a:prstGeom prst="line">
            <a:avLst/>
          </a:prstGeom>
          <a:ln w="9525">
            <a:solidFill>
              <a:srgbClr val="41A44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49" name="Text Placeholder 6143"/>
          <p:cNvSpPr>
            <a:spLocks noGrp="1"/>
          </p:cNvSpPr>
          <p:nvPr>
            <p:custDataLst>
              <p:tags r:id="rId13"/>
            </p:custDataLst>
          </p:nvPr>
        </p:nvSpPr>
        <p:spPr bwMode="auto">
          <a:xfrm>
            <a:off x="1041400" y="5489575"/>
            <a:ext cx="1335088"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02F32859-52F4-4020-BDA5-5178A517BCC5}" type="datetime'''''''''Bas''''''e'''' ''''monthly'''' ''NC''''O'' ''rat''e'''">
              <a:rPr lang="en-US" sz="1000"/>
              <a:pPr/>
              <a:t>Base monthly NCO rate</a:t>
            </a:fld>
            <a:endParaRPr lang="en-GB" sz="1000" dirty="0">
              <a:latin typeface="Arial"/>
              <a:sym typeface="Arial"/>
            </a:endParaRPr>
          </a:p>
        </p:txBody>
      </p:sp>
      <p:sp>
        <p:nvSpPr>
          <p:cNvPr id="48" name="Text Placeholder 1"/>
          <p:cNvSpPr>
            <a:spLocks noGrp="1"/>
          </p:cNvSpPr>
          <p:nvPr>
            <p:custDataLst>
              <p:tags r:id="rId14"/>
            </p:custDataLst>
          </p:nvPr>
        </p:nvSpPr>
        <p:spPr bwMode="auto">
          <a:xfrm>
            <a:off x="2708275" y="5489575"/>
            <a:ext cx="1535113"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8CDC5981-D00F-4820-9CE0-AF73AA855362}" type="datetime'''B''''''''a''''se ''''m''''o''nth''l''''y 60+''DPD r''ate'">
              <a:rPr lang="en-US" sz="1000"/>
              <a:pPr/>
              <a:t>Base monthly 60+DPD rate</a:t>
            </a:fld>
            <a:endParaRPr lang="en-GB" sz="1000" dirty="0">
              <a:latin typeface="Arial"/>
              <a:sym typeface="Arial"/>
            </a:endParaRPr>
          </a:p>
        </p:txBody>
      </p:sp>
      <p:graphicFrame>
        <p:nvGraphicFramePr>
          <p:cNvPr id="51" name="Object 50"/>
          <p:cNvGraphicFramePr>
            <a:graphicFrameLocks/>
          </p:cNvGraphicFramePr>
          <p:nvPr>
            <p:custDataLst>
              <p:tags r:id="rId15"/>
            </p:custDataLst>
            <p:extLst>
              <p:ext uri="{D42A27DB-BD31-4B8C-83A1-F6EECF244321}">
                <p14:modId xmlns:p14="http://schemas.microsoft.com/office/powerpoint/2010/main" val="1178771816"/>
              </p:ext>
            </p:extLst>
          </p:nvPr>
        </p:nvGraphicFramePr>
        <p:xfrm>
          <a:off x="4724400" y="2095500"/>
          <a:ext cx="4390957" cy="3200400"/>
        </p:xfrm>
        <a:graphic>
          <a:graphicData uri="http://schemas.openxmlformats.org/presentationml/2006/ole">
            <mc:AlternateContent xmlns:mc="http://schemas.openxmlformats.org/markup-compatibility/2006">
              <mc:Choice xmlns:v="urn:schemas-microsoft-com:vml" Requires="v">
                <p:oleObj spid="_x0000_s207918" name="Chart" r:id="rId34" imgW="4390957" imgH="3200400" progId="MSGraph.Chart.8">
                  <p:embed followColorScheme="full"/>
                </p:oleObj>
              </mc:Choice>
              <mc:Fallback>
                <p:oleObj name="Chart" r:id="rId34" imgW="4390957" imgH="3200400" progId="MSGraph.Chart.8">
                  <p:embed followColorScheme="full"/>
                  <p:pic>
                    <p:nvPicPr>
                      <p:cNvPr id="0" name=""/>
                      <p:cNvPicPr/>
                      <p:nvPr/>
                    </p:nvPicPr>
                    <p:blipFill>
                      <a:blip r:embed="rId35"/>
                      <a:stretch>
                        <a:fillRect/>
                      </a:stretch>
                    </p:blipFill>
                    <p:spPr>
                      <a:xfrm>
                        <a:off x="4724400" y="2095500"/>
                        <a:ext cx="4390957" cy="3200400"/>
                      </a:xfrm>
                      <a:prstGeom prst="rect">
                        <a:avLst/>
                      </a:prstGeom>
                    </p:spPr>
                  </p:pic>
                </p:oleObj>
              </mc:Fallback>
            </mc:AlternateContent>
          </a:graphicData>
        </a:graphic>
      </p:graphicFrame>
      <p:sp>
        <p:nvSpPr>
          <p:cNvPr id="61" name="Text Placeholder 6143"/>
          <p:cNvSpPr>
            <a:spLocks noGrp="1"/>
          </p:cNvSpPr>
          <p:nvPr>
            <p:custDataLst>
              <p:tags r:id="rId16"/>
            </p:custDataLst>
          </p:nvPr>
        </p:nvSpPr>
        <p:spPr bwMode="gray">
          <a:xfrm>
            <a:off x="4932363" y="5165725"/>
            <a:ext cx="385763"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747205C1-53ED-4F83-AC72-B669808CC392}" type="datetime'''J''''''an''''''-''''''''1''''''6'''''''''''''''''">
              <a:rPr lang="en-US" sz="1000"/>
              <a:pPr marL="0" indent="0" algn="ctr">
                <a:lnSpc>
                  <a:spcPct val="100000"/>
                </a:lnSpc>
                <a:spcBef>
                  <a:spcPct val="0"/>
                </a:spcBef>
                <a:spcAft>
                  <a:spcPct val="0"/>
                </a:spcAft>
                <a:buNone/>
              </a:pPr>
              <a:t>Jan-16</a:t>
            </a:fld>
            <a:endParaRPr lang="en-GB" sz="1000" dirty="0"/>
          </a:p>
        </p:txBody>
      </p:sp>
      <p:sp>
        <p:nvSpPr>
          <p:cNvPr id="62" name="Text Placeholder 6144"/>
          <p:cNvSpPr>
            <a:spLocks noGrp="1"/>
          </p:cNvSpPr>
          <p:nvPr>
            <p:custDataLst>
              <p:tags r:id="rId17"/>
            </p:custDataLst>
          </p:nvPr>
        </p:nvSpPr>
        <p:spPr bwMode="gray">
          <a:xfrm>
            <a:off x="5915025" y="5165725"/>
            <a:ext cx="4000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395B325C-C626-442E-98BE-AAC83703ADB3}" type="datetime'Fe''b''''-''''''''''''''''''''1''''''6'''''''">
              <a:rPr lang="en-US" sz="1000"/>
              <a:pPr marL="0" indent="0" algn="ctr">
                <a:lnSpc>
                  <a:spcPct val="100000"/>
                </a:lnSpc>
                <a:spcBef>
                  <a:spcPct val="0"/>
                </a:spcBef>
                <a:spcAft>
                  <a:spcPct val="0"/>
                </a:spcAft>
                <a:buNone/>
              </a:pPr>
              <a:t>Feb-16</a:t>
            </a:fld>
            <a:endParaRPr lang="en-GB" sz="1000" dirty="0"/>
          </a:p>
        </p:txBody>
      </p:sp>
      <p:sp>
        <p:nvSpPr>
          <p:cNvPr id="63" name="Text Placeholder 6146"/>
          <p:cNvSpPr>
            <a:spLocks noGrp="1"/>
          </p:cNvSpPr>
          <p:nvPr>
            <p:custDataLst>
              <p:tags r:id="rId18"/>
            </p:custDataLst>
          </p:nvPr>
        </p:nvSpPr>
        <p:spPr bwMode="gray">
          <a:xfrm>
            <a:off x="6848475" y="5165725"/>
            <a:ext cx="401638"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3D6E0119-FB00-4E81-98E5-C7E84A171D54}" type="datetime'M''a''''''''''''''''r''-''''''''''''''''''''''1''''6'''''''''">
              <a:rPr lang="en-US" sz="1000"/>
              <a:pPr marL="0" indent="0" algn="ctr">
                <a:lnSpc>
                  <a:spcPct val="100000"/>
                </a:lnSpc>
                <a:spcBef>
                  <a:spcPct val="0"/>
                </a:spcBef>
                <a:spcAft>
                  <a:spcPct val="0"/>
                </a:spcAft>
                <a:buNone/>
              </a:pPr>
              <a:t>Mar-16</a:t>
            </a:fld>
            <a:endParaRPr lang="en-GB" sz="1000" dirty="0"/>
          </a:p>
        </p:txBody>
      </p:sp>
      <p:sp>
        <p:nvSpPr>
          <p:cNvPr id="64" name="Text Placeholder 6147"/>
          <p:cNvSpPr>
            <a:spLocks noGrp="1"/>
          </p:cNvSpPr>
          <p:nvPr>
            <p:custDataLst>
              <p:tags r:id="rId19"/>
            </p:custDataLst>
          </p:nvPr>
        </p:nvSpPr>
        <p:spPr bwMode="gray">
          <a:xfrm>
            <a:off x="7850188" y="5165725"/>
            <a:ext cx="379413"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054746A2-8691-49C0-8260-3EF229166624}" type="datetime'A''''''pr''''''-''''''''''''''''''''''''1''6'''''''''''''''">
              <a:rPr lang="en-US" sz="1000"/>
              <a:pPr marL="0" indent="0" algn="ctr">
                <a:lnSpc>
                  <a:spcPct val="100000"/>
                </a:lnSpc>
                <a:spcBef>
                  <a:spcPct val="0"/>
                </a:spcBef>
                <a:spcAft>
                  <a:spcPct val="0"/>
                </a:spcAft>
                <a:buNone/>
              </a:pPr>
              <a:t>Apr-16</a:t>
            </a:fld>
            <a:endParaRPr lang="en-GB" sz="1000" dirty="0"/>
          </a:p>
        </p:txBody>
      </p:sp>
      <p:sp>
        <p:nvSpPr>
          <p:cNvPr id="66" name="Text Placeholder 6148"/>
          <p:cNvSpPr>
            <a:spLocks noGrp="1"/>
          </p:cNvSpPr>
          <p:nvPr>
            <p:custDataLst>
              <p:tags r:id="rId20"/>
            </p:custDataLst>
          </p:nvPr>
        </p:nvSpPr>
        <p:spPr bwMode="gray">
          <a:xfrm>
            <a:off x="8789988" y="5165725"/>
            <a:ext cx="4222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DE64A943-56B7-400A-91A2-72D8CD5B8B6C}" type="datetime'''M''''a''''''''''''''''''''''''''''''''y-16'''''">
              <a:rPr lang="en-US" sz="1000"/>
              <a:pPr marL="0" indent="0" algn="ctr">
                <a:lnSpc>
                  <a:spcPct val="100000"/>
                </a:lnSpc>
                <a:spcBef>
                  <a:spcPct val="0"/>
                </a:spcBef>
                <a:spcAft>
                  <a:spcPct val="0"/>
                </a:spcAft>
                <a:buNone/>
              </a:pPr>
              <a:t>May-16</a:t>
            </a:fld>
            <a:endParaRPr lang="en-GB" sz="1000" dirty="0"/>
          </a:p>
        </p:txBody>
      </p:sp>
      <p:cxnSp>
        <p:nvCxnSpPr>
          <p:cNvPr id="13" name="Straight Connector 12"/>
          <p:cNvCxnSpPr/>
          <p:nvPr>
            <p:custDataLst>
              <p:tags r:id="rId21"/>
            </p:custDataLst>
          </p:nvPr>
        </p:nvCxnSpPr>
        <p:spPr bwMode="gray">
          <a:xfrm>
            <a:off x="5176838" y="5408613"/>
            <a:ext cx="285750" cy="0"/>
          </a:xfrm>
          <a:prstGeom prst="line">
            <a:avLst/>
          </a:prstGeom>
          <a:ln w="19050">
            <a:solidFill>
              <a:srgbClr val="008AB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 name="Straight Connector 1"/>
          <p:cNvCxnSpPr/>
          <p:nvPr>
            <p:custDataLst>
              <p:tags r:id="rId22"/>
            </p:custDataLst>
          </p:nvPr>
        </p:nvCxnSpPr>
        <p:spPr bwMode="gray">
          <a:xfrm>
            <a:off x="6753225" y="5611813"/>
            <a:ext cx="285750" cy="0"/>
          </a:xfrm>
          <a:prstGeom prst="line">
            <a:avLst/>
          </a:prstGeom>
          <a:ln w="19050">
            <a:solidFill>
              <a:srgbClr val="9DE0ED"/>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custDataLst>
              <p:tags r:id="rId23"/>
            </p:custDataLst>
          </p:nvPr>
        </p:nvCxnSpPr>
        <p:spPr bwMode="gray">
          <a:xfrm>
            <a:off x="6753225" y="5408613"/>
            <a:ext cx="285750" cy="0"/>
          </a:xfrm>
          <a:prstGeom prst="line">
            <a:avLst/>
          </a:prstGeom>
          <a:ln w="19050">
            <a:solidFill>
              <a:srgbClr val="008AB3"/>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custDataLst>
              <p:tags r:id="rId24"/>
            </p:custDataLst>
          </p:nvPr>
        </p:nvCxnSpPr>
        <p:spPr bwMode="gray">
          <a:xfrm>
            <a:off x="5176838" y="5611813"/>
            <a:ext cx="285750" cy="0"/>
          </a:xfrm>
          <a:prstGeom prst="line">
            <a:avLst/>
          </a:prstGeom>
          <a:ln w="19050">
            <a:solidFill>
              <a:srgbClr val="60606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8" name="Text Placeholder 19"/>
          <p:cNvSpPr>
            <a:spLocks noGrp="1"/>
          </p:cNvSpPr>
          <p:nvPr>
            <p:custDataLst>
              <p:tags r:id="rId25"/>
            </p:custDataLst>
          </p:nvPr>
        </p:nvSpPr>
        <p:spPr bwMode="auto">
          <a:xfrm>
            <a:off x="7089775" y="5541963"/>
            <a:ext cx="5778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6A937836-296F-424D-BFDD-8C5A54A08A93}" type="datetime'''''''''Mi''''''n'''' ''''sc''''a''l''''''a''r'''''''''''''''">
              <a:rPr lang="en-US" sz="1000">
                <a:latin typeface="Arial"/>
                <a:sym typeface="Arial"/>
              </a:rPr>
              <a:pPr marL="0" indent="0">
                <a:lnSpc>
                  <a:spcPct val="100000"/>
                </a:lnSpc>
                <a:spcBef>
                  <a:spcPct val="0"/>
                </a:spcBef>
                <a:spcAft>
                  <a:spcPct val="0"/>
                </a:spcAft>
                <a:buNone/>
              </a:pPr>
              <a:t>Min scalar</a:t>
            </a:fld>
            <a:endParaRPr lang="en-GB" sz="1000" dirty="0">
              <a:latin typeface="Arial"/>
              <a:sym typeface="Arial"/>
            </a:endParaRPr>
          </a:p>
        </p:txBody>
      </p:sp>
      <p:sp>
        <p:nvSpPr>
          <p:cNvPr id="69" name="Text Placeholder 6324"/>
          <p:cNvSpPr>
            <a:spLocks noGrp="1"/>
          </p:cNvSpPr>
          <p:nvPr>
            <p:custDataLst>
              <p:tags r:id="rId26"/>
            </p:custDataLst>
          </p:nvPr>
        </p:nvSpPr>
        <p:spPr bwMode="auto">
          <a:xfrm>
            <a:off x="7089775" y="5338763"/>
            <a:ext cx="6127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1ED06F07-B8C4-433E-8F59-435871A7DCB0}" type="datetime'Ma''''''x'''''''' ''''''s''''''''c''''a''''l''''''''ar'''''''">
              <a:rPr lang="en-US" sz="1000"/>
              <a:pPr/>
              <a:t>Max scalar</a:t>
            </a:fld>
            <a:endParaRPr lang="en-GB" sz="1000" dirty="0">
              <a:latin typeface="Arial"/>
              <a:sym typeface="Arial"/>
            </a:endParaRPr>
          </a:p>
        </p:txBody>
      </p:sp>
      <p:sp>
        <p:nvSpPr>
          <p:cNvPr id="78" name="Text Placeholder 11"/>
          <p:cNvSpPr>
            <a:spLocks noGrp="1"/>
          </p:cNvSpPr>
          <p:nvPr>
            <p:custDataLst>
              <p:tags r:id="rId27"/>
            </p:custDataLst>
          </p:nvPr>
        </p:nvSpPr>
        <p:spPr bwMode="auto">
          <a:xfrm>
            <a:off x="5513388" y="5338763"/>
            <a:ext cx="1138238"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779B508B-EC21-4407-9895-7F8D6B03BD70}" type="datetime'Ba''s''e'' m''o''n''t''hl''''y ''sca''''''''l''''a''''''r'">
              <a:rPr lang="en-US" sz="1000"/>
              <a:pPr/>
              <a:t>Base monthly scalar</a:t>
            </a:fld>
            <a:endParaRPr lang="en-GB" sz="1000" dirty="0">
              <a:latin typeface="Arial"/>
              <a:sym typeface="Arial"/>
            </a:endParaRPr>
          </a:p>
        </p:txBody>
      </p:sp>
      <p:sp>
        <p:nvSpPr>
          <p:cNvPr id="79" name="Text Placeholder 12"/>
          <p:cNvSpPr>
            <a:spLocks noGrp="1"/>
          </p:cNvSpPr>
          <p:nvPr>
            <p:custDataLst>
              <p:tags r:id="rId28"/>
            </p:custDataLst>
          </p:nvPr>
        </p:nvSpPr>
        <p:spPr bwMode="auto">
          <a:xfrm>
            <a:off x="5513388" y="5541963"/>
            <a:ext cx="1103313"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5A11645C-4428-41F0-B6B8-CA448045A992}" type="datetime'''A''vg.'''' ''''mo''nthly ''s''''''''c''''a''''''l''''a''''r'">
              <a:rPr lang="en-US" sz="1000"/>
              <a:pPr/>
              <a:t>Avg. monthly scalar</a:t>
            </a:fld>
            <a:endParaRPr lang="en-GB" sz="1000" dirty="0">
              <a:latin typeface="Arial"/>
              <a:sym typeface="Arial"/>
            </a:endParaRPr>
          </a:p>
        </p:txBody>
      </p:sp>
      <p:sp>
        <p:nvSpPr>
          <p:cNvPr id="92" name="Rectangle 91"/>
          <p:cNvSpPr/>
          <p:nvPr/>
        </p:nvSpPr>
        <p:spPr>
          <a:xfrm>
            <a:off x="4865914" y="1256365"/>
            <a:ext cx="4408714" cy="462947"/>
          </a:xfrm>
          <a:prstGeom prst="rect">
            <a:avLst/>
          </a:prstGeom>
        </p:spPr>
        <p:txBody>
          <a:bodyPr wrap="square">
            <a:spAutoFit/>
          </a:bodyPr>
          <a:lstStyle/>
          <a:p>
            <a:pPr algn="l"/>
            <a:r>
              <a:rPr lang="en-GB" sz="1400" b="1" dirty="0">
                <a:solidFill>
                  <a:srgbClr val="FF0000"/>
                </a:solidFill>
                <a:latin typeface="Arial" panose="020B0604020202020204" pitchFamily="34" charset="0"/>
                <a:cs typeface="Arial" panose="020B0604020202020204" pitchFamily="34" charset="0"/>
              </a:rPr>
              <a:t>SC </a:t>
            </a:r>
            <a:r>
              <a:rPr lang="en-GB" sz="1400" b="1" dirty="0" smtClean="0">
                <a:solidFill>
                  <a:srgbClr val="FF0000"/>
                </a:solidFill>
                <a:latin typeface="Arial" panose="020B0604020202020204" pitchFamily="34" charset="0"/>
                <a:cs typeface="Arial" panose="020B0604020202020204" pitchFamily="34" charset="0"/>
              </a:rPr>
              <a:t>Unsecured: 60+DPD / next month NCO  scalar</a:t>
            </a:r>
            <a:r>
              <a:rPr lang="en-GB" sz="1400" b="1" baseline="30000" dirty="0" smtClean="0">
                <a:solidFill>
                  <a:srgbClr val="FF0000"/>
                </a:solidFill>
                <a:latin typeface="Arial" panose="020B0604020202020204" pitchFamily="34" charset="0"/>
                <a:cs typeface="Arial" panose="020B0604020202020204" pitchFamily="34" charset="0"/>
              </a:rPr>
              <a:t>1</a:t>
            </a:r>
            <a:endParaRPr lang="en-GB" sz="1400" b="1" dirty="0" smtClean="0">
              <a:solidFill>
                <a:srgbClr val="FF0000"/>
              </a:solidFill>
              <a:latin typeface="Arial" panose="020B0604020202020204" pitchFamily="34" charset="0"/>
              <a:cs typeface="Arial" panose="020B0604020202020204" pitchFamily="34" charset="0"/>
            </a:endParaRPr>
          </a:p>
          <a:p>
            <a:pPr algn="l"/>
            <a:r>
              <a:rPr lang="en-GB" sz="1400" kern="0" dirty="0" smtClean="0">
                <a:solidFill>
                  <a:srgbClr val="FF0000"/>
                </a:solidFill>
                <a:latin typeface="Arial"/>
                <a:ea typeface="ＭＳ Ｐゴシック"/>
              </a:rPr>
              <a:t>Monthly, Q1 2016 – Q1 2018</a:t>
            </a:r>
            <a:endParaRPr lang="en-GB" sz="1400" kern="0" dirty="0">
              <a:solidFill>
                <a:srgbClr val="FF0000"/>
              </a:solidFill>
              <a:latin typeface="Arial"/>
              <a:ea typeface="ＭＳ Ｐゴシック"/>
            </a:endParaRPr>
          </a:p>
        </p:txBody>
      </p:sp>
      <p:graphicFrame>
        <p:nvGraphicFramePr>
          <p:cNvPr id="74" name="Conclusion"/>
          <p:cNvGraphicFramePr>
            <a:graphicFrameLocks noGrp="1"/>
          </p:cNvGraphicFramePr>
          <p:nvPr>
            <p:extLst>
              <p:ext uri="{D42A27DB-BD31-4B8C-83A1-F6EECF244321}">
                <p14:modId xmlns:p14="http://schemas.microsoft.com/office/powerpoint/2010/main" val="1840754555"/>
              </p:ext>
            </p:extLst>
          </p:nvPr>
        </p:nvGraphicFramePr>
        <p:xfrm>
          <a:off x="457200" y="5827244"/>
          <a:ext cx="8777288" cy="640080"/>
        </p:xfrm>
        <a:graphic>
          <a:graphicData uri="http://schemas.openxmlformats.org/drawingml/2006/table">
            <a:tbl>
              <a:tblPr firstRow="1" bandRow="1">
                <a:tableStyleId>{839DD9DD-9E6C-4910-8AC0-68ADFF6A6AFC}</a:tableStyleId>
              </a:tblPr>
              <a:tblGrid>
                <a:gridCol w="8777288"/>
              </a:tblGrid>
              <a:tr h="254000">
                <a:tc>
                  <a:txBody>
                    <a:bodyPr/>
                    <a:lstStyle/>
                    <a:p>
                      <a:r>
                        <a:rPr kumimoji="0" lang="en-US" sz="1800" b="0" i="0" u="none" kern="1200" baseline="0" dirty="0" smtClean="0">
                          <a:solidFill>
                            <a:srgbClr val="FF0000"/>
                          </a:solidFill>
                          <a:latin typeface="+mn-lt"/>
                          <a:ea typeface="+mn-ea"/>
                          <a:cs typeface="+mj-lt"/>
                          <a:sym typeface="+mj-lt"/>
                        </a:rPr>
                        <a:t>Comparing a flow (annual NCO) vs stock (monthly DPD) metric creates a scalar representing the speed of accounts moving through delinquency stages to charge-off</a:t>
                      </a:r>
                      <a:endParaRPr kumimoji="0" lang="en-GB" sz="1800" b="0" i="0" u="none" kern="1200" baseline="0" dirty="0">
                        <a:solidFill>
                          <a:srgbClr val="FF0000"/>
                        </a:solidFill>
                        <a:latin typeface="+mn-lt"/>
                        <a:ea typeface="+mn-ea"/>
                        <a:cs typeface="+mj-lt"/>
                        <a:sym typeface="+mj-lt"/>
                      </a:endParaRPr>
                    </a:p>
                  </a:txBody>
                  <a:tcPr anchor="b">
                    <a:lnT w="9525">
                      <a:solidFill>
                        <a:schemeClr val="accent4"/>
                      </a:solidFill>
                    </a:lnT>
                    <a:lnB w="9525" cap="flat" cmpd="sng" algn="ctr">
                      <a:solidFill>
                        <a:schemeClr val="accent4"/>
                      </a:solidFill>
                    </a:lnB>
                  </a:tcPr>
                </a:tc>
              </a:tr>
            </a:tbl>
          </a:graphicData>
        </a:graphic>
      </p:graphicFrame>
      <p:sp>
        <p:nvSpPr>
          <p:cNvPr id="39" name="Rectangular Callout 38"/>
          <p:cNvSpPr/>
          <p:nvPr/>
        </p:nvSpPr>
        <p:spPr>
          <a:xfrm>
            <a:off x="2322661" y="4146705"/>
            <a:ext cx="2269671" cy="415906"/>
          </a:xfrm>
          <a:prstGeom prst="wedgeRectCallout">
            <a:avLst>
              <a:gd name="adj1" fmla="val 43225"/>
              <a:gd name="adj2" fmla="val 171090"/>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2009" tIns="72009" rIns="72009" bIns="72009" rtlCol="0" anchor="ctr">
            <a:noAutofit/>
          </a:bodyPr>
          <a:lstStyle/>
          <a:p>
            <a:pPr algn="ctr">
              <a:lnSpc>
                <a:spcPct val="100000"/>
              </a:lnSpc>
            </a:pPr>
            <a:r>
              <a:rPr lang="en-GB" dirty="0" smtClean="0">
                <a:solidFill>
                  <a:schemeClr val="tx1"/>
                </a:solidFill>
                <a:latin typeface="Arial"/>
                <a:sym typeface="Arial"/>
              </a:rPr>
              <a:t>CCAR Base projections for 6 months only; assuming 2016Q3 sale</a:t>
            </a:r>
          </a:p>
        </p:txBody>
      </p:sp>
    </p:spTree>
    <p:extLst>
      <p:ext uri="{BB962C8B-B14F-4D97-AF65-F5344CB8AC3E}">
        <p14:creationId xmlns:p14="http://schemas.microsoft.com/office/powerpoint/2010/main" val="15390027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Object 27" hidden="1"/>
          <p:cNvGraphicFramePr>
            <a:graphicFrameLocks noChangeAspect="1"/>
          </p:cNvGraphicFramePr>
          <p:nvPr>
            <p:custDataLst>
              <p:tags r:id="rId2"/>
            </p:custDataLst>
            <p:extLst>
              <p:ext uri="{D42A27DB-BD31-4B8C-83A1-F6EECF244321}">
                <p14:modId xmlns:p14="http://schemas.microsoft.com/office/powerpoint/2010/main" val="39398713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8943" name="think-cell Slide" r:id="rId43" imgW="270" imgH="270" progId="TCLayout.ActiveDocument.1">
                  <p:embed/>
                </p:oleObj>
              </mc:Choice>
              <mc:Fallback>
                <p:oleObj name="think-cell Slide" r:id="rId43" imgW="270" imgH="270" progId="TCLayout.ActiveDocument.1">
                  <p:embed/>
                  <p:pic>
                    <p:nvPicPr>
                      <p:cNvPr id="0" name=""/>
                      <p:cNvPicPr/>
                      <p:nvPr/>
                    </p:nvPicPr>
                    <p:blipFill>
                      <a:blip r:embed="rId44"/>
                      <a:stretch>
                        <a:fillRect/>
                      </a:stretch>
                    </p:blipFill>
                    <p:spPr>
                      <a:xfrm>
                        <a:off x="1588" y="1588"/>
                        <a:ext cx="1587" cy="1587"/>
                      </a:xfrm>
                      <a:prstGeom prst="rect">
                        <a:avLst/>
                      </a:prstGeom>
                    </p:spPr>
                  </p:pic>
                </p:oleObj>
              </mc:Fallback>
            </mc:AlternateContent>
          </a:graphicData>
        </a:graphic>
      </p:graphicFrame>
      <p:sp>
        <p:nvSpPr>
          <p:cNvPr id="27" name="Rectangle 26" hidden="1"/>
          <p:cNvSpPr/>
          <p:nvPr>
            <p:custDataLst>
              <p:tags r:id="rId3"/>
            </p:custDataLst>
          </p:nvPr>
        </p:nvSpPr>
        <p:spPr bwMode="auto">
          <a:xfrm>
            <a:off x="0" y="0"/>
            <a:ext cx="158750" cy="158750"/>
          </a:xfrm>
          <a:prstGeom prst="rect">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nSpc>
                <a:spcPct val="100000"/>
              </a:lnSpc>
            </a:pPr>
            <a:endParaRPr lang="en-GB" dirty="0" smtClean="0">
              <a:solidFill>
                <a:schemeClr val="tx1"/>
              </a:solidFill>
              <a:latin typeface="Arial"/>
              <a:ea typeface="ＭＳ Ｐゴシック"/>
              <a:sym typeface="Arial"/>
            </a:endParaRPr>
          </a:p>
        </p:txBody>
      </p:sp>
      <p:graphicFrame>
        <p:nvGraphicFramePr>
          <p:cNvPr id="193" name="Object 192"/>
          <p:cNvGraphicFramePr>
            <a:graphicFrameLocks/>
          </p:cNvGraphicFramePr>
          <p:nvPr>
            <p:custDataLst>
              <p:tags r:id="rId4"/>
            </p:custDataLst>
            <p:extLst>
              <p:ext uri="{D42A27DB-BD31-4B8C-83A1-F6EECF244321}">
                <p14:modId xmlns:p14="http://schemas.microsoft.com/office/powerpoint/2010/main" val="2709047390"/>
              </p:ext>
            </p:extLst>
          </p:nvPr>
        </p:nvGraphicFramePr>
        <p:xfrm>
          <a:off x="5334000" y="2095500"/>
          <a:ext cx="3838643" cy="2905215"/>
        </p:xfrm>
        <a:graphic>
          <a:graphicData uri="http://schemas.openxmlformats.org/presentationml/2006/ole">
            <mc:AlternateContent xmlns:mc="http://schemas.openxmlformats.org/markup-compatibility/2006">
              <mc:Choice xmlns:v="urn:schemas-microsoft-com:vml" Requires="v">
                <p:oleObj spid="_x0000_s208944" name="Chart" r:id="rId45" imgW="3838643" imgH="2905215" progId="MSGraph.Chart.8">
                  <p:embed followColorScheme="full"/>
                </p:oleObj>
              </mc:Choice>
              <mc:Fallback>
                <p:oleObj name="Chart" r:id="rId45" imgW="3838643" imgH="2905215" progId="MSGraph.Chart.8">
                  <p:embed followColorScheme="full"/>
                  <p:pic>
                    <p:nvPicPr>
                      <p:cNvPr id="0" name=""/>
                      <p:cNvPicPr/>
                      <p:nvPr/>
                    </p:nvPicPr>
                    <p:blipFill>
                      <a:blip r:embed="rId46"/>
                      <a:stretch>
                        <a:fillRect/>
                      </a:stretch>
                    </p:blipFill>
                    <p:spPr>
                      <a:xfrm>
                        <a:off x="5334000" y="2095500"/>
                        <a:ext cx="3838643" cy="2905215"/>
                      </a:xfrm>
                      <a:prstGeom prst="rect">
                        <a:avLst/>
                      </a:prstGeom>
                    </p:spPr>
                  </p:pic>
                </p:oleObj>
              </mc:Fallback>
            </mc:AlternateContent>
          </a:graphicData>
        </a:graphic>
      </p:graphicFrame>
      <p:sp>
        <p:nvSpPr>
          <p:cNvPr id="64" name="Text Placeholder 6214"/>
          <p:cNvSpPr>
            <a:spLocks noGrp="1"/>
          </p:cNvSpPr>
          <p:nvPr>
            <p:custDataLst>
              <p:tags r:id="rId5"/>
            </p:custDataLst>
          </p:nvPr>
        </p:nvSpPr>
        <p:spPr bwMode="gray">
          <a:xfrm>
            <a:off x="5191125" y="2133600"/>
            <a:ext cx="1746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8428B2FF-7A59-4DE9-897C-2E219FB7DD41}" type="datetime'''''''''''''''''''''''''''''''6''''''''''.''''''''''0'''">
              <a:rPr lang="en-US" sz="1000">
                <a:latin typeface="Arial"/>
                <a:ea typeface="ＭＳ Ｐゴシック"/>
                <a:sym typeface="Arial"/>
              </a:rPr>
              <a:pPr marL="0" indent="0" algn="r">
                <a:lnSpc>
                  <a:spcPct val="100000"/>
                </a:lnSpc>
                <a:spcBef>
                  <a:spcPct val="0"/>
                </a:spcBef>
                <a:spcAft>
                  <a:spcPct val="0"/>
                </a:spcAft>
                <a:buNone/>
              </a:pPr>
              <a:t>6.0</a:t>
            </a:fld>
            <a:endParaRPr lang="en-GB" sz="1000" dirty="0">
              <a:latin typeface="Arial"/>
              <a:ea typeface="ＭＳ Ｐゴシック"/>
              <a:sym typeface="Arial"/>
            </a:endParaRPr>
          </a:p>
        </p:txBody>
      </p:sp>
      <p:sp>
        <p:nvSpPr>
          <p:cNvPr id="194" name="Text Placeholder 6213"/>
          <p:cNvSpPr>
            <a:spLocks noGrp="1"/>
          </p:cNvSpPr>
          <p:nvPr>
            <p:custDataLst>
              <p:tags r:id="rId6"/>
            </p:custDataLst>
          </p:nvPr>
        </p:nvSpPr>
        <p:spPr bwMode="gray">
          <a:xfrm>
            <a:off x="5191125" y="2581275"/>
            <a:ext cx="1746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1307859E-9B06-412D-8F2D-E7E87775ECA3}" type="datetime'''''''''''''''''''''5''''''''.''0'">
              <a:rPr lang="en-US" sz="1000">
                <a:ea typeface="ＭＳ Ｐゴシック"/>
              </a:rPr>
              <a:pPr/>
              <a:t>5.0</a:t>
            </a:fld>
            <a:endParaRPr lang="en-GB" sz="1000" dirty="0">
              <a:latin typeface="Arial"/>
              <a:ea typeface="ＭＳ Ｐゴシック"/>
              <a:sym typeface="Arial"/>
            </a:endParaRPr>
          </a:p>
        </p:txBody>
      </p:sp>
      <p:sp>
        <p:nvSpPr>
          <p:cNvPr id="198" name="Text Placeholder 6261"/>
          <p:cNvSpPr>
            <a:spLocks noGrp="1"/>
          </p:cNvSpPr>
          <p:nvPr>
            <p:custDataLst>
              <p:tags r:id="rId7"/>
            </p:custDataLst>
          </p:nvPr>
        </p:nvSpPr>
        <p:spPr bwMode="gray">
          <a:xfrm>
            <a:off x="5191125" y="3028950"/>
            <a:ext cx="1746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8D0D94F9-D16E-4CBB-A26E-B7BA233A51F2}" type="datetime'''''''4''''''''''''''''''''.''''''0'''''''''''''''">
              <a:rPr lang="en-US" sz="1000">
                <a:ea typeface="ＭＳ Ｐゴシック"/>
              </a:rPr>
              <a:pPr/>
              <a:t>4.0</a:t>
            </a:fld>
            <a:endParaRPr lang="en-GB" sz="1000" dirty="0">
              <a:latin typeface="Arial"/>
              <a:ea typeface="ＭＳ Ｐゴシック"/>
              <a:sym typeface="Arial"/>
            </a:endParaRPr>
          </a:p>
        </p:txBody>
      </p:sp>
      <p:sp>
        <p:nvSpPr>
          <p:cNvPr id="199" name="Text Placeholder 6260"/>
          <p:cNvSpPr>
            <a:spLocks noGrp="1"/>
          </p:cNvSpPr>
          <p:nvPr>
            <p:custDataLst>
              <p:tags r:id="rId8"/>
            </p:custDataLst>
          </p:nvPr>
        </p:nvSpPr>
        <p:spPr bwMode="gray">
          <a:xfrm>
            <a:off x="5191125" y="3486150"/>
            <a:ext cx="1746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835CD414-F499-49A8-966D-86DA9AFB737B}" type="datetime'''''''''''''''''''''''''''''3''''''.''0'''''''''''''''''''''">
              <a:rPr lang="en-US" sz="1000">
                <a:ea typeface="ＭＳ Ｐゴシック"/>
              </a:rPr>
              <a:pPr/>
              <a:t>3.0</a:t>
            </a:fld>
            <a:endParaRPr lang="en-GB" sz="1000" dirty="0">
              <a:latin typeface="Arial"/>
              <a:ea typeface="ＭＳ Ｐゴシック"/>
              <a:sym typeface="Arial"/>
            </a:endParaRPr>
          </a:p>
        </p:txBody>
      </p:sp>
      <p:sp>
        <p:nvSpPr>
          <p:cNvPr id="195" name="Text Placeholder 6259"/>
          <p:cNvSpPr>
            <a:spLocks noGrp="1"/>
          </p:cNvSpPr>
          <p:nvPr>
            <p:custDataLst>
              <p:tags r:id="rId9"/>
            </p:custDataLst>
          </p:nvPr>
        </p:nvSpPr>
        <p:spPr bwMode="gray">
          <a:xfrm>
            <a:off x="5191125" y="3933825"/>
            <a:ext cx="1746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A36CB409-0AC0-41C5-A2E5-7DD4450C4A2B}" type="datetime'''2''''''''''''''''''''.''''0'">
              <a:rPr lang="en-US" sz="1000">
                <a:ea typeface="ＭＳ Ｐゴシック"/>
              </a:rPr>
              <a:pPr/>
              <a:t>2.0</a:t>
            </a:fld>
            <a:endParaRPr lang="en-GB" sz="1000" dirty="0">
              <a:latin typeface="Arial"/>
              <a:ea typeface="ＭＳ Ｐゴシック"/>
              <a:sym typeface="Arial"/>
            </a:endParaRPr>
          </a:p>
        </p:txBody>
      </p:sp>
      <p:sp>
        <p:nvSpPr>
          <p:cNvPr id="196" name="Text Placeholder 6258"/>
          <p:cNvSpPr>
            <a:spLocks noGrp="1"/>
          </p:cNvSpPr>
          <p:nvPr>
            <p:custDataLst>
              <p:tags r:id="rId10"/>
            </p:custDataLst>
          </p:nvPr>
        </p:nvSpPr>
        <p:spPr bwMode="gray">
          <a:xfrm>
            <a:off x="5191125" y="4381500"/>
            <a:ext cx="1746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C0AD51CE-9462-4D20-9091-542ADEF25D81}" type="datetime'''''''''''1''''''''''''''''''''''.''''''''''''''0'''''''">
              <a:rPr lang="en-US" sz="1000">
                <a:ea typeface="ＭＳ Ｐゴシック"/>
              </a:rPr>
              <a:pPr/>
              <a:t>1.0</a:t>
            </a:fld>
            <a:endParaRPr lang="en-GB" sz="1000" dirty="0">
              <a:latin typeface="Arial"/>
              <a:ea typeface="ＭＳ Ｐゴシック"/>
              <a:sym typeface="Arial"/>
            </a:endParaRPr>
          </a:p>
        </p:txBody>
      </p:sp>
      <p:sp>
        <p:nvSpPr>
          <p:cNvPr id="197" name="Text Placeholder 6252"/>
          <p:cNvSpPr>
            <a:spLocks noGrp="1"/>
          </p:cNvSpPr>
          <p:nvPr>
            <p:custDataLst>
              <p:tags r:id="rId11"/>
            </p:custDataLst>
          </p:nvPr>
        </p:nvSpPr>
        <p:spPr bwMode="gray">
          <a:xfrm>
            <a:off x="5191125" y="4829175"/>
            <a:ext cx="1746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81047096-D7D9-4B0E-8C88-3392461E5B92}" type="datetime'''''''0''''''''''''''''''.0'''''''''''">
              <a:rPr lang="en-US" sz="1000">
                <a:ea typeface="ＭＳ Ｐゴシック"/>
              </a:rPr>
              <a:pPr/>
              <a:t>0.0</a:t>
            </a:fld>
            <a:endParaRPr lang="en-GB" sz="1000" dirty="0">
              <a:latin typeface="Arial"/>
              <a:ea typeface="ＭＳ Ｐゴシック"/>
              <a:sym typeface="Arial"/>
            </a:endParaRPr>
          </a:p>
        </p:txBody>
      </p:sp>
      <p:sp>
        <p:nvSpPr>
          <p:cNvPr id="66" name="Text Placeholder 6216"/>
          <p:cNvSpPr>
            <a:spLocks noGrp="1"/>
          </p:cNvSpPr>
          <p:nvPr>
            <p:custDataLst>
              <p:tags r:id="rId12"/>
            </p:custDataLst>
          </p:nvPr>
        </p:nvSpPr>
        <p:spPr bwMode="auto">
          <a:xfrm>
            <a:off x="8863013" y="5022850"/>
            <a:ext cx="3905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9ED23B0B-11C7-4A0E-9B37-6A1DB416325E}" type="datetime'''''Ju''''''''''''''n ''16'''''''''''''''">
              <a:rPr lang="en-US" sz="1000"/>
              <a:pPr/>
              <a:t>Jun 16</a:t>
            </a:fld>
            <a:endParaRPr lang="en-GB" sz="1000" dirty="0">
              <a:latin typeface="Arial"/>
              <a:sym typeface="Arial"/>
            </a:endParaRPr>
          </a:p>
        </p:txBody>
      </p:sp>
      <p:sp>
        <p:nvSpPr>
          <p:cNvPr id="201" name="Text Placeholder 6194"/>
          <p:cNvSpPr>
            <a:spLocks noGrp="1"/>
          </p:cNvSpPr>
          <p:nvPr>
            <p:custDataLst>
              <p:tags r:id="rId13"/>
            </p:custDataLst>
          </p:nvPr>
        </p:nvSpPr>
        <p:spPr bwMode="auto">
          <a:xfrm>
            <a:off x="7399338" y="5022850"/>
            <a:ext cx="4413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8D63FBCA-60B5-44A7-A0E6-46A88ED50EAE}" type="datetime'''''''''A''''''p''''''''r''''i''l'' 1''''''6'''">
              <a:rPr lang="en-US" sz="1000"/>
              <a:pPr/>
              <a:t>April 16</a:t>
            </a:fld>
            <a:endParaRPr lang="en-GB" sz="1000" dirty="0"/>
          </a:p>
        </p:txBody>
      </p:sp>
      <p:sp>
        <p:nvSpPr>
          <p:cNvPr id="202" name="Text Placeholder 6193"/>
          <p:cNvSpPr>
            <a:spLocks noGrp="1"/>
          </p:cNvSpPr>
          <p:nvPr>
            <p:custDataLst>
              <p:tags r:id="rId14"/>
            </p:custDataLst>
          </p:nvPr>
        </p:nvSpPr>
        <p:spPr bwMode="auto">
          <a:xfrm>
            <a:off x="5272088" y="5022850"/>
            <a:ext cx="3905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35CF7EE2-3472-42CF-A056-F2E1C0F538AD}" type="datetime'''''''''''''''J''''''''''a''''''''n'''''''' ''''1''6'''''">
              <a:rPr lang="en-US" sz="1000"/>
              <a:pPr/>
              <a:t>Jan 16</a:t>
            </a:fld>
            <a:endParaRPr lang="en-GB" sz="1000" dirty="0"/>
          </a:p>
        </p:txBody>
      </p:sp>
      <p:graphicFrame>
        <p:nvGraphicFramePr>
          <p:cNvPr id="33" name="Object 32"/>
          <p:cNvGraphicFramePr>
            <a:graphicFrameLocks/>
          </p:cNvGraphicFramePr>
          <p:nvPr>
            <p:custDataLst>
              <p:tags r:id="rId15"/>
            </p:custDataLst>
            <p:extLst>
              <p:ext uri="{D42A27DB-BD31-4B8C-83A1-F6EECF244321}">
                <p14:modId xmlns:p14="http://schemas.microsoft.com/office/powerpoint/2010/main" val="994812227"/>
              </p:ext>
            </p:extLst>
          </p:nvPr>
        </p:nvGraphicFramePr>
        <p:xfrm>
          <a:off x="876300" y="2095500"/>
          <a:ext cx="3810000" cy="2905215"/>
        </p:xfrm>
        <a:graphic>
          <a:graphicData uri="http://schemas.openxmlformats.org/presentationml/2006/ole">
            <mc:AlternateContent xmlns:mc="http://schemas.openxmlformats.org/markup-compatibility/2006">
              <mc:Choice xmlns:v="urn:schemas-microsoft-com:vml" Requires="v">
                <p:oleObj spid="_x0000_s208945" name="Chart" r:id="rId47" imgW="3810000" imgH="2905215" progId="MSGraph.Chart.8">
                  <p:embed followColorScheme="full"/>
                </p:oleObj>
              </mc:Choice>
              <mc:Fallback>
                <p:oleObj name="Chart" r:id="rId47" imgW="3810000" imgH="2905215" progId="MSGraph.Chart.8">
                  <p:embed followColorScheme="full"/>
                  <p:pic>
                    <p:nvPicPr>
                      <p:cNvPr id="0" name=""/>
                      <p:cNvPicPr/>
                      <p:nvPr/>
                    </p:nvPicPr>
                    <p:blipFill>
                      <a:blip r:embed="rId48"/>
                      <a:stretch>
                        <a:fillRect/>
                      </a:stretch>
                    </p:blipFill>
                    <p:spPr>
                      <a:xfrm>
                        <a:off x="876300" y="2095500"/>
                        <a:ext cx="3810000" cy="2905215"/>
                      </a:xfrm>
                      <a:prstGeom prst="rect">
                        <a:avLst/>
                      </a:prstGeom>
                    </p:spPr>
                  </p:pic>
                </p:oleObj>
              </mc:Fallback>
            </mc:AlternateContent>
          </a:graphicData>
        </a:graphic>
      </p:graphicFrame>
      <p:sp>
        <p:nvSpPr>
          <p:cNvPr id="95" name="Text Placeholder 6207"/>
          <p:cNvSpPr>
            <a:spLocks noGrp="1"/>
          </p:cNvSpPr>
          <p:nvPr>
            <p:custDataLst>
              <p:tags r:id="rId16"/>
            </p:custDataLst>
          </p:nvPr>
        </p:nvSpPr>
        <p:spPr bwMode="gray">
          <a:xfrm>
            <a:off x="695325" y="3486150"/>
            <a:ext cx="1746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21214957-2CEB-41D2-B00F-6979E49E9DDA}" type="datetime'''''''''''''''''3''''''.''''''''''''''0'''''''''''''''''''">
              <a:rPr lang="en-US" sz="1000">
                <a:latin typeface="Arial"/>
                <a:ea typeface="ＭＳ Ｐゴシック"/>
                <a:sym typeface="Arial"/>
              </a:rPr>
              <a:pPr marL="0" indent="0" algn="r">
                <a:lnSpc>
                  <a:spcPct val="100000"/>
                </a:lnSpc>
                <a:spcBef>
                  <a:spcPct val="0"/>
                </a:spcBef>
                <a:spcAft>
                  <a:spcPct val="0"/>
                </a:spcAft>
                <a:buNone/>
              </a:pPr>
              <a:t>3.0</a:t>
            </a:fld>
            <a:endParaRPr lang="en-GB" sz="1000" dirty="0">
              <a:latin typeface="Arial"/>
              <a:ea typeface="ＭＳ Ｐゴシック"/>
              <a:sym typeface="Arial"/>
            </a:endParaRPr>
          </a:p>
        </p:txBody>
      </p:sp>
      <p:sp>
        <p:nvSpPr>
          <p:cNvPr id="94" name="Text Placeholder 6206"/>
          <p:cNvSpPr>
            <a:spLocks noGrp="1"/>
          </p:cNvSpPr>
          <p:nvPr>
            <p:custDataLst>
              <p:tags r:id="rId17"/>
            </p:custDataLst>
          </p:nvPr>
        </p:nvSpPr>
        <p:spPr bwMode="gray">
          <a:xfrm>
            <a:off x="695325" y="4381500"/>
            <a:ext cx="1746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62F8688F-10C7-4720-91C7-AD33D243A342}" type="datetime'''''''''''''1''''''''.''''''''''''''''0'''''''''''''''''''''''">
              <a:rPr lang="en-US" sz="1000">
                <a:latin typeface="Arial"/>
                <a:ea typeface="ＭＳ Ｐゴシック"/>
                <a:sym typeface="Arial"/>
              </a:rPr>
              <a:pPr marL="0" indent="0" algn="r">
                <a:lnSpc>
                  <a:spcPct val="100000"/>
                </a:lnSpc>
                <a:spcBef>
                  <a:spcPct val="0"/>
                </a:spcBef>
                <a:spcAft>
                  <a:spcPct val="0"/>
                </a:spcAft>
                <a:buNone/>
              </a:pPr>
              <a:t>1.0</a:t>
            </a:fld>
            <a:endParaRPr lang="en-GB" sz="1000" dirty="0">
              <a:latin typeface="Arial"/>
              <a:ea typeface="ＭＳ Ｐゴシック"/>
              <a:sym typeface="Arial"/>
            </a:endParaRPr>
          </a:p>
        </p:txBody>
      </p:sp>
      <p:sp>
        <p:nvSpPr>
          <p:cNvPr id="81" name="Text Placeholder 6193"/>
          <p:cNvSpPr>
            <a:spLocks noGrp="1"/>
          </p:cNvSpPr>
          <p:nvPr>
            <p:custDataLst>
              <p:tags r:id="rId18"/>
            </p:custDataLst>
          </p:nvPr>
        </p:nvSpPr>
        <p:spPr bwMode="gray">
          <a:xfrm>
            <a:off x="695325" y="3933825"/>
            <a:ext cx="1746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EF01C88C-96A0-48F7-9953-840BE235088F}" type="datetime'''''''''''''''2''''.''0'''''''''''''''''''">
              <a:rPr lang="en-US" sz="1000">
                <a:latin typeface="Arial"/>
                <a:ea typeface="ＭＳ Ｐゴシック"/>
                <a:sym typeface="Arial"/>
              </a:rPr>
              <a:pPr marL="0" indent="0" algn="r">
                <a:lnSpc>
                  <a:spcPct val="100000"/>
                </a:lnSpc>
                <a:spcBef>
                  <a:spcPct val="0"/>
                </a:spcBef>
                <a:spcAft>
                  <a:spcPct val="0"/>
                </a:spcAft>
                <a:buNone/>
              </a:pPr>
              <a:t>2.0</a:t>
            </a:fld>
            <a:endParaRPr lang="en-GB" sz="1000" dirty="0">
              <a:latin typeface="Arial"/>
              <a:ea typeface="ＭＳ Ｐゴシック"/>
              <a:sym typeface="Arial"/>
            </a:endParaRPr>
          </a:p>
        </p:txBody>
      </p:sp>
      <p:sp>
        <p:nvSpPr>
          <p:cNvPr id="82" name="Text Placeholder 6194"/>
          <p:cNvSpPr>
            <a:spLocks noGrp="1"/>
          </p:cNvSpPr>
          <p:nvPr>
            <p:custDataLst>
              <p:tags r:id="rId19"/>
            </p:custDataLst>
          </p:nvPr>
        </p:nvSpPr>
        <p:spPr bwMode="gray">
          <a:xfrm>
            <a:off x="695325" y="3028950"/>
            <a:ext cx="1746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A82C6F06-094F-4237-AAB6-DED1A0CE32F1}" type="datetime'''''''''''4''''''''''.0'''''''''''''''''''''''">
              <a:rPr lang="en-US" sz="1000">
                <a:latin typeface="Arial"/>
                <a:ea typeface="ＭＳ Ｐゴシック"/>
                <a:sym typeface="Arial"/>
              </a:rPr>
              <a:pPr marL="0" indent="0" algn="r">
                <a:lnSpc>
                  <a:spcPct val="100000"/>
                </a:lnSpc>
                <a:spcBef>
                  <a:spcPct val="0"/>
                </a:spcBef>
                <a:spcAft>
                  <a:spcPct val="0"/>
                </a:spcAft>
                <a:buNone/>
              </a:pPr>
              <a:t>4.0</a:t>
            </a:fld>
            <a:endParaRPr lang="en-GB" sz="1000" dirty="0">
              <a:latin typeface="Arial"/>
              <a:ea typeface="ＭＳ Ｐゴシック"/>
              <a:sym typeface="Arial"/>
            </a:endParaRPr>
          </a:p>
        </p:txBody>
      </p:sp>
      <p:sp>
        <p:nvSpPr>
          <p:cNvPr id="83" name="Text Placeholder 6195"/>
          <p:cNvSpPr>
            <a:spLocks noGrp="1"/>
          </p:cNvSpPr>
          <p:nvPr>
            <p:custDataLst>
              <p:tags r:id="rId20"/>
            </p:custDataLst>
          </p:nvPr>
        </p:nvSpPr>
        <p:spPr bwMode="gray">
          <a:xfrm>
            <a:off x="695325" y="2133600"/>
            <a:ext cx="1746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2FC17CEA-7AB8-44CF-B601-85B1B29D89ED}" type="datetime'''''''''6''''''''.0'''''''''''">
              <a:rPr lang="en-US" sz="1000">
                <a:latin typeface="Arial"/>
                <a:ea typeface="ＭＳ Ｐゴシック"/>
                <a:sym typeface="Arial"/>
              </a:rPr>
              <a:pPr marL="0" indent="0" algn="r">
                <a:lnSpc>
                  <a:spcPct val="100000"/>
                </a:lnSpc>
                <a:spcBef>
                  <a:spcPct val="0"/>
                </a:spcBef>
                <a:spcAft>
                  <a:spcPct val="0"/>
                </a:spcAft>
                <a:buNone/>
              </a:pPr>
              <a:t>6.0</a:t>
            </a:fld>
            <a:endParaRPr lang="en-GB" sz="1000" dirty="0">
              <a:latin typeface="Arial"/>
              <a:ea typeface="ＭＳ Ｐゴシック"/>
              <a:sym typeface="Arial"/>
            </a:endParaRPr>
          </a:p>
        </p:txBody>
      </p:sp>
      <p:sp>
        <p:nvSpPr>
          <p:cNvPr id="96" name="Text Placeholder 6208"/>
          <p:cNvSpPr>
            <a:spLocks noGrp="1"/>
          </p:cNvSpPr>
          <p:nvPr>
            <p:custDataLst>
              <p:tags r:id="rId21"/>
            </p:custDataLst>
          </p:nvPr>
        </p:nvSpPr>
        <p:spPr bwMode="gray">
          <a:xfrm>
            <a:off x="695325" y="2581275"/>
            <a:ext cx="1746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80B05DD6-AAE7-4D4C-898F-41801F0C5868}" type="datetime'''''''''''''''5''.''''''''''''''''''''''''''''''0'''''''''''">
              <a:rPr lang="en-US" sz="1000">
                <a:latin typeface="Arial"/>
                <a:ea typeface="ＭＳ Ｐゴシック"/>
                <a:sym typeface="Arial"/>
              </a:rPr>
              <a:pPr marL="0" indent="0" algn="r">
                <a:lnSpc>
                  <a:spcPct val="100000"/>
                </a:lnSpc>
                <a:spcBef>
                  <a:spcPct val="0"/>
                </a:spcBef>
                <a:spcAft>
                  <a:spcPct val="0"/>
                </a:spcAft>
                <a:buNone/>
              </a:pPr>
              <a:t>5.0</a:t>
            </a:fld>
            <a:endParaRPr lang="en-GB" sz="1000" dirty="0">
              <a:latin typeface="Arial"/>
              <a:ea typeface="ＭＳ Ｐゴシック"/>
              <a:sym typeface="Arial"/>
            </a:endParaRPr>
          </a:p>
        </p:txBody>
      </p:sp>
      <p:sp>
        <p:nvSpPr>
          <p:cNvPr id="101" name="Text Placeholder 6252"/>
          <p:cNvSpPr>
            <a:spLocks noGrp="1"/>
          </p:cNvSpPr>
          <p:nvPr>
            <p:custDataLst>
              <p:tags r:id="rId22"/>
            </p:custDataLst>
          </p:nvPr>
        </p:nvSpPr>
        <p:spPr bwMode="gray">
          <a:xfrm>
            <a:off x="695325" y="4829175"/>
            <a:ext cx="1746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9475ACB4-3564-4141-9F3E-7694B65FF63E}" type="datetime'''''''''''''''''''''0''.''''''''''''''''''''''''''''''''''0'''">
              <a:rPr lang="en-US" sz="1000" smtClean="0">
                <a:ea typeface="ＭＳ Ｐゴシック"/>
              </a:rPr>
              <a:pPr/>
              <a:t>0.0</a:t>
            </a:fld>
            <a:endParaRPr lang="en-GB" sz="1000" dirty="0">
              <a:latin typeface="Arial"/>
              <a:ea typeface="ＭＳ Ｐゴシック"/>
              <a:sym typeface="Arial"/>
            </a:endParaRPr>
          </a:p>
        </p:txBody>
      </p:sp>
      <p:sp>
        <p:nvSpPr>
          <p:cNvPr id="65" name="Text Placeholder 6215"/>
          <p:cNvSpPr>
            <a:spLocks noGrp="1"/>
          </p:cNvSpPr>
          <p:nvPr>
            <p:custDataLst>
              <p:tags r:id="rId23"/>
            </p:custDataLst>
          </p:nvPr>
        </p:nvSpPr>
        <p:spPr bwMode="auto">
          <a:xfrm>
            <a:off x="4386263" y="5022850"/>
            <a:ext cx="3905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AA168F68-6C45-4C2B-8F5B-583C5AA07848}" type="datetime'''''''''''''''''J''''u''n'''' 16'''">
              <a:rPr lang="en-US" sz="1000"/>
              <a:pPr/>
              <a:t>Jun 16</a:t>
            </a:fld>
            <a:endParaRPr lang="en-GB" sz="1000" dirty="0">
              <a:latin typeface="Arial"/>
              <a:sym typeface="Arial"/>
            </a:endParaRPr>
          </a:p>
        </p:txBody>
      </p:sp>
      <p:sp>
        <p:nvSpPr>
          <p:cNvPr id="173" name="Text Placeholder 6194"/>
          <p:cNvSpPr>
            <a:spLocks noGrp="1"/>
          </p:cNvSpPr>
          <p:nvPr>
            <p:custDataLst>
              <p:tags r:id="rId24"/>
            </p:custDataLst>
          </p:nvPr>
        </p:nvSpPr>
        <p:spPr bwMode="auto">
          <a:xfrm>
            <a:off x="2913063" y="5022850"/>
            <a:ext cx="4413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F764A372-7BB8-49BA-945C-3F1003423AFE}" type="datetime'''A''''p''''''''r''''''''''i''''''''l'''' ''1''6'''''">
              <a:rPr lang="en-US" sz="1000"/>
              <a:pPr/>
              <a:t>April 16</a:t>
            </a:fld>
            <a:endParaRPr lang="en-GB" sz="1000" dirty="0"/>
          </a:p>
        </p:txBody>
      </p:sp>
      <p:sp>
        <p:nvSpPr>
          <p:cNvPr id="172" name="Text Placeholder 6193"/>
          <p:cNvSpPr>
            <a:spLocks noGrp="1"/>
          </p:cNvSpPr>
          <p:nvPr>
            <p:custDataLst>
              <p:tags r:id="rId25"/>
            </p:custDataLst>
          </p:nvPr>
        </p:nvSpPr>
        <p:spPr bwMode="auto">
          <a:xfrm>
            <a:off x="776288" y="5022850"/>
            <a:ext cx="3905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334BEB68-4C97-4BA0-83CC-A2ECCF40EAD8}" type="datetime'''''''''J''''''''''''''a''''''''n'''' ''''''1''''''6'">
              <a:rPr lang="en-US" sz="1000"/>
              <a:pPr/>
              <a:t>Jan 16</a:t>
            </a:fld>
            <a:endParaRPr lang="en-GB" sz="1000" dirty="0"/>
          </a:p>
        </p:txBody>
      </p:sp>
      <p:sp>
        <p:nvSpPr>
          <p:cNvPr id="56" name="Footnote"/>
          <p:cNvSpPr/>
          <p:nvPr/>
        </p:nvSpPr>
        <p:spPr>
          <a:xfrm>
            <a:off x="462987" y="6578570"/>
            <a:ext cx="8686800" cy="123111"/>
          </a:xfrm>
          <a:prstGeom prst="rect">
            <a:avLst/>
          </a:prstGeom>
          <a:solidFill>
            <a:schemeClr val="bg1"/>
          </a:solidFill>
          <a:ln>
            <a:noFill/>
          </a:ln>
          <a:effectLst/>
          <a:extLst/>
        </p:spPr>
        <p:txBody>
          <a:bodyPr vert="horz" wrap="square" lIns="0" tIns="0" rIns="0" bIns="0" numCol="1" anchor="b" anchorCtr="0" compatLnSpc="1">
            <a:prstTxWarp prst="textNoShape">
              <a:avLst/>
            </a:prstTxWarp>
            <a:spAutoFit/>
          </a:bodyPr>
          <a:lstStyle/>
          <a:p>
            <a:pPr algn="l">
              <a:lnSpc>
                <a:spcPct val="100000"/>
              </a:lnSpc>
              <a:spcBef>
                <a:spcPts val="0"/>
              </a:spcBef>
              <a:spcAft>
                <a:spcPts val="0"/>
              </a:spcAft>
            </a:pPr>
            <a:r>
              <a:rPr lang="en-GB" sz="800" dirty="0" smtClean="0">
                <a:solidFill>
                  <a:schemeClr val="tx1"/>
                </a:solidFill>
                <a:latin typeface="+mj-lt"/>
                <a:sym typeface="+mn-lt"/>
              </a:rPr>
              <a:t>Source: </a:t>
            </a:r>
            <a:r>
              <a:rPr lang="en-US" sz="800" dirty="0" smtClean="0">
                <a:latin typeface="+mj-lt"/>
                <a:sym typeface="+mn-lt"/>
              </a:rPr>
              <a:t>CCAR 2016 results</a:t>
            </a:r>
            <a:endParaRPr lang="en-GB" sz="800" dirty="0">
              <a:solidFill>
                <a:schemeClr val="tx1"/>
              </a:solidFill>
              <a:latin typeface="+mj-lt"/>
              <a:sym typeface="+mn-lt"/>
            </a:endParaRPr>
          </a:p>
        </p:txBody>
      </p:sp>
      <p:sp>
        <p:nvSpPr>
          <p:cNvPr id="110" name="AutoShape 152"/>
          <p:cNvSpPr>
            <a:spLocks noChangeArrowheads="1"/>
          </p:cNvSpPr>
          <p:nvPr/>
        </p:nvSpPr>
        <p:spPr bwMode="gray">
          <a:xfrm>
            <a:off x="7836072" y="19889"/>
            <a:ext cx="457200" cy="365760"/>
          </a:xfrm>
          <a:prstGeom prst="chevron">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accent4"/>
                </a:solidFill>
                <a:latin typeface="+mn-lt"/>
              </a:rPr>
              <a:t>2</a:t>
            </a:r>
          </a:p>
        </p:txBody>
      </p:sp>
      <p:sp>
        <p:nvSpPr>
          <p:cNvPr id="111" name="AutoShape 155"/>
          <p:cNvSpPr>
            <a:spLocks noChangeArrowheads="1"/>
          </p:cNvSpPr>
          <p:nvPr/>
        </p:nvSpPr>
        <p:spPr bwMode="gray">
          <a:xfrm>
            <a:off x="8665351" y="19889"/>
            <a:ext cx="457200" cy="365760"/>
          </a:xfrm>
          <a:prstGeom prst="chevron">
            <a:avLst>
              <a:gd name="adj" fmla="val 20574"/>
            </a:avLst>
          </a:prstGeom>
          <a:solidFill>
            <a:srgbClr val="FF0000"/>
          </a:solidFill>
          <a:ln w="9525" algn="ctr">
            <a:solidFill>
              <a:srgbClr val="FF0000"/>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bg1"/>
                </a:solidFill>
                <a:latin typeface="+mn-lt"/>
              </a:rPr>
              <a:t>4</a:t>
            </a:r>
          </a:p>
        </p:txBody>
      </p:sp>
      <p:sp>
        <p:nvSpPr>
          <p:cNvPr id="112" name="AutoShape 156"/>
          <p:cNvSpPr>
            <a:spLocks noChangeArrowheads="1"/>
          </p:cNvSpPr>
          <p:nvPr/>
        </p:nvSpPr>
        <p:spPr bwMode="gray">
          <a:xfrm>
            <a:off x="8250711" y="19889"/>
            <a:ext cx="457200" cy="365760"/>
          </a:xfrm>
          <a:prstGeom prst="chevron">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accent4"/>
                </a:solidFill>
                <a:latin typeface="+mn-lt"/>
              </a:rPr>
              <a:t>3</a:t>
            </a:r>
          </a:p>
        </p:txBody>
      </p:sp>
      <p:sp>
        <p:nvSpPr>
          <p:cNvPr id="113" name="AutoShape 157"/>
          <p:cNvSpPr>
            <a:spLocks noChangeArrowheads="1"/>
          </p:cNvSpPr>
          <p:nvPr/>
        </p:nvSpPr>
        <p:spPr bwMode="gray">
          <a:xfrm>
            <a:off x="7421433" y="19889"/>
            <a:ext cx="457200" cy="365760"/>
          </a:xfrm>
          <a:prstGeom prst="homePlate">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accent4"/>
                </a:solidFill>
                <a:latin typeface="+mn-lt"/>
              </a:rPr>
              <a:t>1</a:t>
            </a:r>
          </a:p>
        </p:txBody>
      </p:sp>
      <p:cxnSp>
        <p:nvCxnSpPr>
          <p:cNvPr id="7" name="Straight Connector 6"/>
          <p:cNvCxnSpPr/>
          <p:nvPr>
            <p:custDataLst>
              <p:tags r:id="rId26"/>
            </p:custDataLst>
          </p:nvPr>
        </p:nvCxnSpPr>
        <p:spPr bwMode="gray">
          <a:xfrm>
            <a:off x="3148013" y="5626100"/>
            <a:ext cx="428625" cy="0"/>
          </a:xfrm>
          <a:prstGeom prst="line">
            <a:avLst/>
          </a:prstGeom>
          <a:ln w="28575">
            <a:solidFill>
              <a:srgbClr val="FFBF27"/>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custDataLst>
              <p:tags r:id="rId27"/>
            </p:custDataLst>
          </p:nvPr>
        </p:nvCxnSpPr>
        <p:spPr bwMode="gray">
          <a:xfrm>
            <a:off x="3148013" y="5422900"/>
            <a:ext cx="428625" cy="0"/>
          </a:xfrm>
          <a:prstGeom prst="line">
            <a:avLst/>
          </a:prstGeom>
          <a:ln w="19050">
            <a:solidFill>
              <a:srgbClr val="808080"/>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custDataLst>
              <p:tags r:id="rId28"/>
            </p:custDataLst>
          </p:nvPr>
        </p:nvCxnSpPr>
        <p:spPr bwMode="gray">
          <a:xfrm>
            <a:off x="1031875" y="5422900"/>
            <a:ext cx="428625" cy="0"/>
          </a:xfrm>
          <a:prstGeom prst="line">
            <a:avLst/>
          </a:prstGeom>
          <a:ln w="19050">
            <a:solidFill>
              <a:srgbClr val="008AB3"/>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custDataLst>
              <p:tags r:id="rId29"/>
            </p:custDataLst>
          </p:nvPr>
        </p:nvCxnSpPr>
        <p:spPr bwMode="gray">
          <a:xfrm>
            <a:off x="1031875" y="5626100"/>
            <a:ext cx="428625" cy="0"/>
          </a:xfrm>
          <a:prstGeom prst="line">
            <a:avLst/>
          </a:prstGeom>
          <a:ln w="19050">
            <a:solidFill>
              <a:srgbClr val="969696"/>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63" name="Text Placeholder 6199"/>
          <p:cNvSpPr>
            <a:spLocks noGrp="1"/>
          </p:cNvSpPr>
          <p:nvPr>
            <p:custDataLst>
              <p:tags r:id="rId30"/>
            </p:custDataLst>
          </p:nvPr>
        </p:nvSpPr>
        <p:spPr bwMode="auto">
          <a:xfrm>
            <a:off x="3627438" y="5556250"/>
            <a:ext cx="611188"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6141F445-15BF-4D10-9B05-478C37D2A8C1}" type="datetime'''''A''vg'''' ''t''r''''''''''''ig''''ge''''''''''''''''''r'''">
              <a:rPr lang="en-US" sz="1000"/>
              <a:pPr/>
              <a:t>Avg trigger</a:t>
            </a:fld>
            <a:endParaRPr lang="en-GB" sz="1000" dirty="0">
              <a:latin typeface="Arial"/>
              <a:sym typeface="Arial"/>
            </a:endParaRPr>
          </a:p>
        </p:txBody>
      </p:sp>
      <p:sp>
        <p:nvSpPr>
          <p:cNvPr id="62" name="Text Placeholder 6198"/>
          <p:cNvSpPr>
            <a:spLocks noGrp="1"/>
          </p:cNvSpPr>
          <p:nvPr>
            <p:custDataLst>
              <p:tags r:id="rId31"/>
            </p:custDataLst>
          </p:nvPr>
        </p:nvSpPr>
        <p:spPr bwMode="auto">
          <a:xfrm>
            <a:off x="3627438" y="5353050"/>
            <a:ext cx="633413"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AD0033DB-5191-42E6-9D41-90CA2D244637}" type="datetime'M''a''x'''''''''''''' t''r''''''''''''''ig''g''e''''''r'''''''">
              <a:rPr lang="en-US" sz="1000"/>
              <a:pPr/>
              <a:t>Max trigger</a:t>
            </a:fld>
            <a:endParaRPr lang="en-GB" sz="1000" dirty="0">
              <a:latin typeface="Arial"/>
              <a:sym typeface="Arial"/>
            </a:endParaRPr>
          </a:p>
        </p:txBody>
      </p:sp>
      <p:sp>
        <p:nvSpPr>
          <p:cNvPr id="61" name="Text Placeholder 6197"/>
          <p:cNvSpPr>
            <a:spLocks noGrp="1"/>
          </p:cNvSpPr>
          <p:nvPr>
            <p:custDataLst>
              <p:tags r:id="rId32"/>
            </p:custDataLst>
          </p:nvPr>
        </p:nvSpPr>
        <p:spPr bwMode="auto">
          <a:xfrm>
            <a:off x="1511300" y="5556250"/>
            <a:ext cx="598488"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647C43B7-A12C-4819-BC19-47C29DA5AC15}" type="datetime'M''i''''n ''''''tri''''''''''''gg''''''''''''er'''''''''">
              <a:rPr lang="en-US" sz="1000"/>
              <a:pPr/>
              <a:t>Min trigger</a:t>
            </a:fld>
            <a:endParaRPr lang="en-GB" sz="1000" dirty="0">
              <a:latin typeface="Arial"/>
              <a:sym typeface="Arial"/>
            </a:endParaRPr>
          </a:p>
        </p:txBody>
      </p:sp>
      <p:sp>
        <p:nvSpPr>
          <p:cNvPr id="48" name="Text Placeholder 1"/>
          <p:cNvSpPr>
            <a:spLocks noGrp="1"/>
          </p:cNvSpPr>
          <p:nvPr>
            <p:custDataLst>
              <p:tags r:id="rId33"/>
            </p:custDataLst>
          </p:nvPr>
        </p:nvSpPr>
        <p:spPr bwMode="auto">
          <a:xfrm>
            <a:off x="1511301" y="5353050"/>
            <a:ext cx="1535113"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0E83A351-A8FF-4ACB-A814-1C10D01414EE}" type="datetime'''B''ase ''''''''mo''nt''hl''y'' ''60+D''''''PD ''ra''''te'''">
              <a:rPr lang="en-US" sz="1000"/>
              <a:pPr/>
              <a:t>Base monthly 60+DPD rate</a:t>
            </a:fld>
            <a:endParaRPr lang="en-GB" sz="1000" dirty="0">
              <a:latin typeface="Arial"/>
              <a:sym typeface="Arial"/>
            </a:endParaRPr>
          </a:p>
        </p:txBody>
      </p:sp>
      <p:sp>
        <p:nvSpPr>
          <p:cNvPr id="80" name="TextBox 79"/>
          <p:cNvSpPr txBox="1"/>
          <p:nvPr/>
        </p:nvSpPr>
        <p:spPr>
          <a:xfrm rot="16200000">
            <a:off x="-173038" y="3332163"/>
            <a:ext cx="1446031" cy="184666"/>
          </a:xfrm>
          <a:prstGeom prst="rect">
            <a:avLst/>
          </a:prstGeom>
          <a:noFill/>
        </p:spPr>
        <p:txBody>
          <a:bodyPr wrap="square" lIns="0" tIns="0" rIns="0" bIns="0" rtlCol="0">
            <a:spAutoFit/>
          </a:bodyPr>
          <a:lstStyle/>
          <a:p>
            <a:pPr>
              <a:lnSpc>
                <a:spcPct val="100000"/>
              </a:lnSpc>
            </a:pPr>
            <a:r>
              <a:rPr lang="en-GB" sz="1200" b="1" dirty="0" smtClean="0"/>
              <a:t>60+ DPD %</a:t>
            </a:r>
          </a:p>
        </p:txBody>
      </p:sp>
      <p:sp>
        <p:nvSpPr>
          <p:cNvPr id="10" name="Rectangle 9"/>
          <p:cNvSpPr/>
          <p:nvPr/>
        </p:nvSpPr>
        <p:spPr>
          <a:xfrm>
            <a:off x="970277" y="2765573"/>
            <a:ext cx="3609975" cy="1148417"/>
          </a:xfrm>
          <a:prstGeom prst="rect">
            <a:avLst/>
          </a:prstGeom>
          <a:solidFill>
            <a:srgbClr val="FFC000">
              <a:alpha val="25098"/>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sp>
        <p:nvSpPr>
          <p:cNvPr id="139" name="TextBox 138"/>
          <p:cNvSpPr txBox="1"/>
          <p:nvPr/>
        </p:nvSpPr>
        <p:spPr>
          <a:xfrm rot="16200000">
            <a:off x="4302125" y="3332163"/>
            <a:ext cx="1446031" cy="184666"/>
          </a:xfrm>
          <a:prstGeom prst="rect">
            <a:avLst/>
          </a:prstGeom>
          <a:noFill/>
        </p:spPr>
        <p:txBody>
          <a:bodyPr wrap="square" lIns="0" tIns="0" rIns="0" bIns="0" rtlCol="0">
            <a:spAutoFit/>
          </a:bodyPr>
          <a:lstStyle/>
          <a:p>
            <a:pPr>
              <a:lnSpc>
                <a:spcPct val="100000"/>
              </a:lnSpc>
            </a:pPr>
            <a:r>
              <a:rPr lang="en-GB" sz="1200" b="1" dirty="0" smtClean="0"/>
              <a:t>60+ DPD %</a:t>
            </a:r>
          </a:p>
        </p:txBody>
      </p:sp>
      <p:sp>
        <p:nvSpPr>
          <p:cNvPr id="140" name="Rectangle 139"/>
          <p:cNvSpPr/>
          <p:nvPr/>
        </p:nvSpPr>
        <p:spPr>
          <a:xfrm>
            <a:off x="5462588" y="2657351"/>
            <a:ext cx="3609975" cy="1188720"/>
          </a:xfrm>
          <a:prstGeom prst="rect">
            <a:avLst/>
          </a:prstGeom>
          <a:solidFill>
            <a:srgbClr val="FF9B9B">
              <a:alpha val="25098"/>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cxnSp>
        <p:nvCxnSpPr>
          <p:cNvPr id="208" name="Straight Connector 207"/>
          <p:cNvCxnSpPr/>
          <p:nvPr>
            <p:custDataLst>
              <p:tags r:id="rId34"/>
            </p:custDataLst>
          </p:nvPr>
        </p:nvCxnSpPr>
        <p:spPr bwMode="gray">
          <a:xfrm>
            <a:off x="5513388" y="5626100"/>
            <a:ext cx="428625" cy="0"/>
          </a:xfrm>
          <a:prstGeom prst="line">
            <a:avLst/>
          </a:prstGeom>
          <a:ln w="19050">
            <a:solidFill>
              <a:srgbClr val="969696"/>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custDataLst>
              <p:tags r:id="rId35"/>
            </p:custDataLst>
          </p:nvPr>
        </p:nvCxnSpPr>
        <p:spPr bwMode="gray">
          <a:xfrm>
            <a:off x="5513388" y="5422900"/>
            <a:ext cx="428625" cy="0"/>
          </a:xfrm>
          <a:prstGeom prst="line">
            <a:avLst/>
          </a:prstGeom>
          <a:ln w="19050">
            <a:solidFill>
              <a:srgbClr val="008AB3"/>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custDataLst>
              <p:tags r:id="rId36"/>
            </p:custDataLst>
          </p:nvPr>
        </p:nvCxnSpPr>
        <p:spPr bwMode="gray">
          <a:xfrm>
            <a:off x="7629525" y="5626100"/>
            <a:ext cx="428625" cy="0"/>
          </a:xfrm>
          <a:prstGeom prst="line">
            <a:avLst/>
          </a:prstGeom>
          <a:ln w="28575">
            <a:solidFill>
              <a:srgbClr val="EB0326"/>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custDataLst>
              <p:tags r:id="rId37"/>
            </p:custDataLst>
          </p:nvPr>
        </p:nvCxnSpPr>
        <p:spPr bwMode="gray">
          <a:xfrm>
            <a:off x="7629525" y="5422900"/>
            <a:ext cx="428625" cy="0"/>
          </a:xfrm>
          <a:prstGeom prst="line">
            <a:avLst/>
          </a:prstGeom>
          <a:ln w="19050">
            <a:solidFill>
              <a:srgbClr val="808080"/>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210" name="Text Placeholder 6199"/>
          <p:cNvSpPr>
            <a:spLocks noGrp="1"/>
          </p:cNvSpPr>
          <p:nvPr>
            <p:custDataLst>
              <p:tags r:id="rId38"/>
            </p:custDataLst>
          </p:nvPr>
        </p:nvSpPr>
        <p:spPr bwMode="auto">
          <a:xfrm>
            <a:off x="8108950" y="5556250"/>
            <a:ext cx="611188"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26D72062-BC84-4AD0-96AD-E7E0089ADCF1}" type="datetime'''''''''''''''''''A''v''''''g'' tr''''''ig''''g''''''e''r'''''">
              <a:rPr lang="en-US" sz="1000"/>
              <a:pPr/>
              <a:t>Avg trigger</a:t>
            </a:fld>
            <a:endParaRPr lang="en-GB" sz="1000" dirty="0">
              <a:latin typeface="Arial"/>
              <a:sym typeface="Arial"/>
            </a:endParaRPr>
          </a:p>
        </p:txBody>
      </p:sp>
      <p:sp>
        <p:nvSpPr>
          <p:cNvPr id="212" name="Text Placeholder 6197"/>
          <p:cNvSpPr>
            <a:spLocks noGrp="1"/>
          </p:cNvSpPr>
          <p:nvPr>
            <p:custDataLst>
              <p:tags r:id="rId39"/>
            </p:custDataLst>
          </p:nvPr>
        </p:nvSpPr>
        <p:spPr bwMode="auto">
          <a:xfrm>
            <a:off x="5992813" y="5556250"/>
            <a:ext cx="598488"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1DA94ABB-F377-4C2A-BD30-FCD016790DE7}" type="datetime'''''Mi''''n'' t''r''i''''g''''''''''''''''g''er'''''''''''''">
              <a:rPr lang="en-US" sz="1000"/>
              <a:pPr/>
              <a:t>Min trigger</a:t>
            </a:fld>
            <a:endParaRPr lang="en-GB" sz="1000" dirty="0">
              <a:latin typeface="Arial"/>
              <a:sym typeface="Arial"/>
            </a:endParaRPr>
          </a:p>
        </p:txBody>
      </p:sp>
      <p:sp>
        <p:nvSpPr>
          <p:cNvPr id="211" name="Text Placeholder 6198"/>
          <p:cNvSpPr>
            <a:spLocks noGrp="1"/>
          </p:cNvSpPr>
          <p:nvPr>
            <p:custDataLst>
              <p:tags r:id="rId40"/>
            </p:custDataLst>
          </p:nvPr>
        </p:nvSpPr>
        <p:spPr bwMode="auto">
          <a:xfrm>
            <a:off x="8108950" y="5353050"/>
            <a:ext cx="633413"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FC65350C-35BA-4905-B6B9-779E112EB854}" type="datetime'''''''''M''''''''''''''a''''x tr''''i''g''ge''r'''''''">
              <a:rPr lang="en-US" sz="1000"/>
              <a:pPr/>
              <a:t>Max trigger</a:t>
            </a:fld>
            <a:endParaRPr lang="en-GB" sz="1000" dirty="0">
              <a:latin typeface="Arial"/>
              <a:sym typeface="Arial"/>
            </a:endParaRPr>
          </a:p>
        </p:txBody>
      </p:sp>
      <p:sp>
        <p:nvSpPr>
          <p:cNvPr id="213" name="Text Placeholder 1"/>
          <p:cNvSpPr>
            <a:spLocks noGrp="1"/>
          </p:cNvSpPr>
          <p:nvPr>
            <p:custDataLst>
              <p:tags r:id="rId41"/>
            </p:custDataLst>
          </p:nvPr>
        </p:nvSpPr>
        <p:spPr bwMode="auto">
          <a:xfrm>
            <a:off x="5992814" y="5353050"/>
            <a:ext cx="1535113"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D5ACDA71-AA4D-4445-9173-DCFADE44B7CA}" type="datetime'''B''''''''ase mont''h''ly 60''+D''''PD rat''''''''e'''''">
              <a:rPr lang="en-US" sz="1000"/>
              <a:pPr/>
              <a:t>Base monthly 60+DPD rate</a:t>
            </a:fld>
            <a:endParaRPr lang="en-GB" sz="1000" dirty="0">
              <a:latin typeface="Arial"/>
              <a:sym typeface="Arial"/>
            </a:endParaRPr>
          </a:p>
        </p:txBody>
      </p:sp>
      <p:sp>
        <p:nvSpPr>
          <p:cNvPr id="58" name="TextBox 57"/>
          <p:cNvSpPr txBox="1"/>
          <p:nvPr/>
        </p:nvSpPr>
        <p:spPr>
          <a:xfrm>
            <a:off x="297712" y="19889"/>
            <a:ext cx="9066856" cy="621709"/>
          </a:xfrm>
          <a:prstGeom prst="rect">
            <a:avLst/>
          </a:prstGeom>
          <a:noFill/>
        </p:spPr>
        <p:txBody>
          <a:bodyPr wrap="square" rtlCol="0">
            <a:spAutoFit/>
          </a:bodyPr>
          <a:lstStyle/>
          <a:p>
            <a:pPr lvl="0" algn="l"/>
            <a:r>
              <a:rPr lang="en-GB" altLang="zh-CN" sz="2000" b="1" kern="0" dirty="0">
                <a:solidFill>
                  <a:srgbClr val="000000"/>
                </a:solidFill>
                <a:ea typeface="SimSun" pitchFamily="2" charset="-122"/>
              </a:rPr>
              <a:t>Calculate CCAR-based Delinquency limit</a:t>
            </a:r>
            <a:endParaRPr lang="en-US" sz="2000" b="1" dirty="0"/>
          </a:p>
          <a:p>
            <a:pPr algn="l"/>
            <a:r>
              <a:rPr lang="en-US" sz="2000" b="1" dirty="0" smtClean="0">
                <a:solidFill>
                  <a:srgbClr val="FF0000"/>
                </a:solidFill>
              </a:rPr>
              <a:t>Delinquency limits – SC Unsecured</a:t>
            </a:r>
            <a:endParaRPr lang="en-US" sz="2000" dirty="0">
              <a:solidFill>
                <a:srgbClr val="FF0000"/>
              </a:solidFill>
            </a:endParaRPr>
          </a:p>
        </p:txBody>
      </p:sp>
      <p:sp>
        <p:nvSpPr>
          <p:cNvPr id="67" name="Rectangle 66"/>
          <p:cNvSpPr/>
          <p:nvPr/>
        </p:nvSpPr>
        <p:spPr>
          <a:xfrm>
            <a:off x="457200" y="1256365"/>
            <a:ext cx="4424363" cy="462947"/>
          </a:xfrm>
          <a:prstGeom prst="rect">
            <a:avLst/>
          </a:prstGeom>
        </p:spPr>
        <p:txBody>
          <a:bodyPr wrap="square">
            <a:spAutoFit/>
          </a:bodyPr>
          <a:lstStyle/>
          <a:p>
            <a:pPr algn="l"/>
            <a:r>
              <a:rPr lang="en-GB" sz="1400" b="1" dirty="0" smtClean="0">
                <a:solidFill>
                  <a:srgbClr val="FF0000"/>
                </a:solidFill>
                <a:latin typeface="Arial" panose="020B0604020202020204" pitchFamily="34" charset="0"/>
                <a:cs typeface="Arial" panose="020B0604020202020204" pitchFamily="34" charset="0"/>
              </a:rPr>
              <a:t>SC Unsecured – Amber delinquency trigger range</a:t>
            </a:r>
          </a:p>
          <a:p>
            <a:pPr algn="l"/>
            <a:r>
              <a:rPr lang="en-GB" sz="1400" kern="0" dirty="0" smtClean="0">
                <a:solidFill>
                  <a:srgbClr val="FF0000"/>
                </a:solidFill>
                <a:latin typeface="Arial"/>
                <a:ea typeface="ＭＳ Ｐゴシック"/>
              </a:rPr>
              <a:t>Limit % vs projected 60+ DPD (Jan 16’ – Jun 16’)</a:t>
            </a:r>
            <a:endParaRPr lang="en-GB" sz="1400" kern="0" dirty="0">
              <a:solidFill>
                <a:srgbClr val="FF0000"/>
              </a:solidFill>
              <a:latin typeface="Arial"/>
              <a:ea typeface="ＭＳ Ｐゴシック"/>
            </a:endParaRPr>
          </a:p>
        </p:txBody>
      </p:sp>
      <p:sp>
        <p:nvSpPr>
          <p:cNvPr id="68" name="Rectangle 67"/>
          <p:cNvSpPr/>
          <p:nvPr/>
        </p:nvSpPr>
        <p:spPr>
          <a:xfrm>
            <a:off x="4940300" y="1255713"/>
            <a:ext cx="4424363" cy="462947"/>
          </a:xfrm>
          <a:prstGeom prst="rect">
            <a:avLst/>
          </a:prstGeom>
        </p:spPr>
        <p:txBody>
          <a:bodyPr wrap="square">
            <a:spAutoFit/>
          </a:bodyPr>
          <a:lstStyle/>
          <a:p>
            <a:pPr algn="l"/>
            <a:r>
              <a:rPr lang="en-GB" sz="1400" b="1" dirty="0" smtClean="0">
                <a:solidFill>
                  <a:srgbClr val="FF0000"/>
                </a:solidFill>
                <a:latin typeface="Arial" panose="020B0604020202020204" pitchFamily="34" charset="0"/>
                <a:cs typeface="Arial" panose="020B0604020202020204" pitchFamily="34" charset="0"/>
              </a:rPr>
              <a:t>SC Unsecured – Red delinquency limit range</a:t>
            </a:r>
          </a:p>
          <a:p>
            <a:pPr algn="l"/>
            <a:r>
              <a:rPr lang="en-GB" sz="1400" kern="0" dirty="0">
                <a:solidFill>
                  <a:srgbClr val="FF0000"/>
                </a:solidFill>
                <a:latin typeface="Arial"/>
                <a:ea typeface="ＭＳ Ｐゴシック"/>
              </a:rPr>
              <a:t>Limit % vs </a:t>
            </a:r>
            <a:r>
              <a:rPr lang="en-GB" sz="1400" kern="0" dirty="0" smtClean="0">
                <a:solidFill>
                  <a:srgbClr val="FF0000"/>
                </a:solidFill>
                <a:latin typeface="Arial"/>
                <a:ea typeface="ＭＳ Ｐゴシック"/>
              </a:rPr>
              <a:t>projected 60</a:t>
            </a:r>
            <a:r>
              <a:rPr lang="en-GB" sz="1400" kern="0" dirty="0">
                <a:solidFill>
                  <a:srgbClr val="FF0000"/>
                </a:solidFill>
                <a:latin typeface="Arial"/>
                <a:ea typeface="ＭＳ Ｐゴシック"/>
              </a:rPr>
              <a:t>+ DPD (Jan 16’ – </a:t>
            </a:r>
            <a:r>
              <a:rPr lang="en-GB" sz="1400" kern="0" dirty="0" smtClean="0">
                <a:solidFill>
                  <a:srgbClr val="FF0000"/>
                </a:solidFill>
                <a:latin typeface="Arial"/>
                <a:ea typeface="ＭＳ Ｐゴシック"/>
              </a:rPr>
              <a:t>Jun 16’)</a:t>
            </a:r>
            <a:endParaRPr lang="en-GB" sz="1400" kern="0" dirty="0">
              <a:solidFill>
                <a:srgbClr val="FF0000"/>
              </a:solidFill>
              <a:latin typeface="Arial"/>
              <a:ea typeface="ＭＳ Ｐゴシック"/>
            </a:endParaRPr>
          </a:p>
        </p:txBody>
      </p:sp>
      <p:sp>
        <p:nvSpPr>
          <p:cNvPr id="54" name="Rectangle 53"/>
          <p:cNvSpPr/>
          <p:nvPr/>
        </p:nvSpPr>
        <p:spPr>
          <a:xfrm>
            <a:off x="3134519" y="2209800"/>
            <a:ext cx="1447007" cy="21748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r>
              <a:rPr lang="en-GB" sz="1400" b="1" dirty="0" smtClean="0">
                <a:solidFill>
                  <a:schemeClr val="accent5"/>
                </a:solidFill>
              </a:rPr>
              <a:t>Amber trigger</a:t>
            </a:r>
          </a:p>
        </p:txBody>
      </p:sp>
      <p:sp>
        <p:nvSpPr>
          <p:cNvPr id="55" name="Rectangle 54"/>
          <p:cNvSpPr/>
          <p:nvPr/>
        </p:nvSpPr>
        <p:spPr>
          <a:xfrm>
            <a:off x="8043863" y="2209800"/>
            <a:ext cx="1019175" cy="21748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r>
              <a:rPr lang="en-GB" sz="1400" b="1" dirty="0" smtClean="0">
                <a:solidFill>
                  <a:srgbClr val="FF0000"/>
                </a:solidFill>
              </a:rPr>
              <a:t>Red limit</a:t>
            </a:r>
          </a:p>
        </p:txBody>
      </p:sp>
    </p:spTree>
    <p:extLst>
      <p:ext uri="{BB962C8B-B14F-4D97-AF65-F5344CB8AC3E}">
        <p14:creationId xmlns:p14="http://schemas.microsoft.com/office/powerpoint/2010/main" val="4598412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236355"/>
            <a:ext cx="4800600" cy="621645"/>
          </a:xfrm>
          <a:prstGeom prst="rect">
            <a:avLst/>
          </a:prstGeom>
          <a:noFill/>
        </p:spPr>
        <p:txBody>
          <a:bodyPr>
            <a:spAutoFit/>
          </a:bodyPr>
          <a:lstStyle/>
          <a:p>
            <a:pPr marL="228600" indent="-228600" algn="l">
              <a:buFontTx/>
              <a:buAutoNum type="arabicPeriod"/>
            </a:pPr>
            <a:r>
              <a:rPr lang="en-GB" sz="800" dirty="0"/>
              <a:t>Based on 2016 CCAR engine data, excludes Lending Club balances</a:t>
            </a:r>
          </a:p>
          <a:p>
            <a:pPr marL="228600" lvl="0" indent="-228600" algn="l">
              <a:buAutoNum type="arabicPeriod"/>
            </a:pPr>
            <a:r>
              <a:rPr lang="en-GB" sz="800" dirty="0" smtClean="0"/>
              <a:t>Based on 2015 CCAR Y14-As, includes Lending Club balances</a:t>
            </a:r>
          </a:p>
          <a:p>
            <a:pPr marL="228600" lvl="0" indent="-228600" algn="l">
              <a:buAutoNum type="arabicPeriod"/>
            </a:pPr>
            <a:r>
              <a:rPr lang="en-GB" sz="800" dirty="0" smtClean="0"/>
              <a:t>Eligible – FICO &gt;640 and new vehicle vs Ineligible – FICO &lt;640 or used vehicle</a:t>
            </a:r>
          </a:p>
          <a:p>
            <a:pPr marL="228600" lvl="0" indent="-228600" algn="l">
              <a:buAutoNum type="arabicPeriod"/>
            </a:pPr>
            <a:r>
              <a:rPr lang="en-GB" sz="800" dirty="0" smtClean="0"/>
              <a:t>Includes CRE and C&amp;I Y14-A line items</a:t>
            </a:r>
          </a:p>
          <a:p>
            <a:pPr marL="228600" lvl="0" indent="-228600" algn="l">
              <a:buAutoNum type="arabicPeriod"/>
            </a:pPr>
            <a:r>
              <a:rPr lang="en-GB" sz="800" dirty="0" smtClean="0"/>
              <a:t>Balance Sheet line item 127</a:t>
            </a:r>
          </a:p>
        </p:txBody>
      </p:sp>
      <p:graphicFrame>
        <p:nvGraphicFramePr>
          <p:cNvPr id="4" name="Table 3"/>
          <p:cNvGraphicFramePr>
            <a:graphicFrameLocks noGrp="1"/>
          </p:cNvGraphicFramePr>
          <p:nvPr>
            <p:extLst>
              <p:ext uri="{D42A27DB-BD31-4B8C-83A1-F6EECF244321}">
                <p14:modId xmlns:p14="http://schemas.microsoft.com/office/powerpoint/2010/main" val="2295859207"/>
              </p:ext>
            </p:extLst>
          </p:nvPr>
        </p:nvGraphicFramePr>
        <p:xfrm>
          <a:off x="457202" y="1924177"/>
          <a:ext cx="4051004" cy="4159740"/>
        </p:xfrm>
        <a:graphic>
          <a:graphicData uri="http://schemas.openxmlformats.org/drawingml/2006/table">
            <a:tbl>
              <a:tblPr firstRow="1" bandRow="1">
                <a:tableStyleId>{839DD9DD-9E6C-4910-8AC0-68ADFF6A6AFC}</a:tableStyleId>
              </a:tblPr>
              <a:tblGrid>
                <a:gridCol w="1532417"/>
                <a:gridCol w="839529"/>
                <a:gridCol w="839529"/>
                <a:gridCol w="839529"/>
              </a:tblGrid>
              <a:tr h="261976">
                <a:tc rowSpan="2">
                  <a:txBody>
                    <a:bodyPr/>
                    <a:lstStyle/>
                    <a:p>
                      <a:endParaRPr lang="en-GB" sz="1200" dirty="0">
                        <a:latin typeface="+mj-lt"/>
                      </a:endParaRPr>
                    </a:p>
                  </a:txBody>
                  <a:tcPr anchor="b">
                    <a:lnL>
                      <a:noFill/>
                    </a:lnL>
                    <a:lnR w="12700" cap="flat" cmpd="sng" algn="ctr">
                      <a:noFill/>
                      <a:prstDash val="solid"/>
                      <a:round/>
                      <a:headEnd type="none" w="med" len="med"/>
                      <a:tailEnd type="none" w="med" len="med"/>
                    </a:lnR>
                    <a:lnT>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algn="ctr"/>
                      <a:r>
                        <a:rPr lang="en-GB" sz="1200" baseline="0" dirty="0" smtClean="0">
                          <a:solidFill>
                            <a:schemeClr val="bg1"/>
                          </a:solidFill>
                          <a:latin typeface="+mj-lt"/>
                        </a:rPr>
                        <a:t>Balances</a:t>
                      </a:r>
                      <a:endParaRPr lang="en-GB" sz="1200" dirty="0" smtClean="0">
                        <a:solidFill>
                          <a:schemeClr val="bg1"/>
                        </a:solidFill>
                        <a:latin typeface="+mj-lt"/>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algn="ctr"/>
                      <a:endParaRPr lang="en-GB" sz="1200" dirty="0" smtClean="0">
                        <a:solidFill>
                          <a:schemeClr val="bg1"/>
                        </a:solidFill>
                        <a:latin typeface="+mj-lt"/>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algn="ctr"/>
                      <a:endParaRPr lang="en-GB" sz="1200" dirty="0" smtClean="0">
                        <a:solidFill>
                          <a:schemeClr val="bg1"/>
                        </a:solidFill>
                        <a:latin typeface="+mj-lt"/>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61976">
                <a:tc vMerge="1">
                  <a:txBody>
                    <a:bodyPr/>
                    <a:lstStyle/>
                    <a:p>
                      <a:endParaRPr lang="en-GB" sz="1200" dirty="0">
                        <a:latin typeface="+mj-lt"/>
                      </a:endParaRPr>
                    </a:p>
                  </a:txBody>
                  <a:tcPr anchor="ctr">
                    <a:lnL>
                      <a:noFill/>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1200" i="0" dirty="0" smtClean="0">
                          <a:solidFill>
                            <a:schemeClr val="bg1"/>
                          </a:solidFill>
                          <a:latin typeface="+mj-lt"/>
                        </a:rPr>
                        <a:t>Sep</a:t>
                      </a:r>
                      <a:r>
                        <a:rPr lang="en-GB" sz="1200" i="0" baseline="0" dirty="0" smtClean="0">
                          <a:solidFill>
                            <a:schemeClr val="bg1"/>
                          </a:solidFill>
                          <a:latin typeface="+mj-lt"/>
                        </a:rPr>
                        <a:t> ’14</a:t>
                      </a:r>
                      <a:r>
                        <a:rPr lang="en-GB" sz="1200" i="0" baseline="30000" dirty="0" smtClean="0">
                          <a:solidFill>
                            <a:schemeClr val="bg1"/>
                          </a:solidFill>
                          <a:latin typeface="+mj-lt"/>
                        </a:rPr>
                        <a:t>2</a:t>
                      </a:r>
                      <a:endParaRPr lang="en-GB" sz="1200" i="0" dirty="0" smtClean="0">
                        <a:solidFill>
                          <a:schemeClr val="bg1"/>
                        </a:solidFill>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GB" sz="1200" baseline="0" dirty="0" smtClean="0">
                          <a:solidFill>
                            <a:schemeClr val="bg1"/>
                          </a:solidFill>
                          <a:latin typeface="+mj-lt"/>
                        </a:rPr>
                        <a:t>Dec ’15</a:t>
                      </a:r>
                      <a:r>
                        <a:rPr lang="en-GB" sz="1200" baseline="30000" dirty="0" smtClean="0">
                          <a:solidFill>
                            <a:schemeClr val="bg1"/>
                          </a:solidFill>
                          <a:latin typeface="+mj-lt"/>
                        </a:rPr>
                        <a:t>1</a:t>
                      </a:r>
                      <a:endParaRPr lang="en-GB" sz="1200" dirty="0" smtClean="0">
                        <a:solidFill>
                          <a:schemeClr val="bg1"/>
                        </a:solidFill>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bg1"/>
                          </a:solidFill>
                          <a:latin typeface="+mj-lt"/>
                          <a:ea typeface="+mn-ea"/>
                          <a:cs typeface="Arial" panose="020B0604020202020204" pitchFamily="34" charset="0"/>
                        </a:rPr>
                        <a:t>%</a:t>
                      </a:r>
                      <a:r>
                        <a:rPr lang="el-GR" sz="1200" b="0" i="0" kern="1200" baseline="0" dirty="0" smtClean="0">
                          <a:solidFill>
                            <a:schemeClr val="bg1"/>
                          </a:solidFill>
                          <a:latin typeface="+mj-lt"/>
                          <a:ea typeface="+mn-ea"/>
                          <a:cs typeface="Arial" panose="020B0604020202020204" pitchFamily="34" charset="0"/>
                        </a:rPr>
                        <a:t>Δ</a:t>
                      </a:r>
                      <a:endParaRPr lang="en-US" sz="1200" b="0" i="0" kern="1200" baseline="0" dirty="0" smtClean="0">
                        <a:solidFill>
                          <a:schemeClr val="bg1"/>
                        </a:solidFill>
                        <a:latin typeface="+mj-lt"/>
                        <a:ea typeface="+mn-ea"/>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78065">
                <a:tc>
                  <a:txBody>
                    <a:bodyPr/>
                    <a:lstStyle/>
                    <a:p>
                      <a:pPr marL="4763" marR="0" indent="0" algn="l" defTabSz="914400" rtl="0" eaLnBrk="1" fontAlgn="auto" latinLnBrk="0" hangingPunct="1">
                        <a:lnSpc>
                          <a:spcPct val="100000"/>
                        </a:lnSpc>
                        <a:spcBef>
                          <a:spcPts val="0"/>
                        </a:spcBef>
                        <a:spcAft>
                          <a:spcPts val="0"/>
                        </a:spcAft>
                        <a:buClrTx/>
                        <a:buSzTx/>
                        <a:buFontTx/>
                        <a:buNone/>
                        <a:tabLst/>
                        <a:defRPr/>
                      </a:pPr>
                      <a:r>
                        <a:rPr lang="en-GB" sz="1200" b="1" i="0" dirty="0" smtClean="0">
                          <a:solidFill>
                            <a:schemeClr val="bg1"/>
                          </a:solidFill>
                          <a:latin typeface="+mj-lt"/>
                        </a:rPr>
                        <a:t>SC Auto</a:t>
                      </a:r>
                    </a:p>
                  </a:txBody>
                  <a:tcPr anchor="ctr">
                    <a:lnL>
                      <a:noFill/>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ysDash"/>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i="0" dirty="0" smtClean="0">
                          <a:solidFill>
                            <a:schemeClr val="bg1"/>
                          </a:solidFill>
                          <a:latin typeface="+mj-lt"/>
                        </a:rPr>
                        <a:t>24.1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ysDash"/>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dirty="0" smtClean="0">
                          <a:solidFill>
                            <a:schemeClr val="bg1"/>
                          </a:solidFill>
                          <a:latin typeface="+mj-lt"/>
                        </a:rPr>
                        <a:t>28.1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ysDash"/>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1200" b="1" i="0" u="none" strike="noStrike" dirty="0" smtClean="0">
                          <a:solidFill>
                            <a:srgbClr val="BDDDA3"/>
                          </a:solidFill>
                          <a:effectLst/>
                          <a:latin typeface="+mj-lt"/>
                        </a:rPr>
                        <a:t>+17%</a:t>
                      </a:r>
                      <a:endParaRPr lang="en-US" sz="1200" b="1" i="0" u="none" strike="noStrike" dirty="0">
                        <a:solidFill>
                          <a:srgbClr val="BDDDA3"/>
                        </a:solidFill>
                        <a:effectLst/>
                        <a:latin typeface="+mj-l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ysDash"/>
                      <a:round/>
                      <a:headEnd type="none" w="med" len="med"/>
                      <a:tailEnd type="none" w="med" len="med"/>
                    </a:lnB>
                    <a:lnTlToBr w="12700" cmpd="sng">
                      <a:noFill/>
                      <a:prstDash val="solid"/>
                    </a:lnTlToBr>
                    <a:lnBlToTr w="12700" cmpd="sng">
                      <a:noFill/>
                      <a:prstDash val="solid"/>
                    </a:lnBlToTr>
                    <a:solidFill>
                      <a:schemeClr val="accent3"/>
                    </a:solidFill>
                  </a:tcPr>
                </a:tc>
              </a:tr>
              <a:tr h="278065">
                <a:tc>
                  <a:txBody>
                    <a:bodyPr/>
                    <a:lstStyle/>
                    <a:p>
                      <a:pPr marL="4763" marR="0" indent="0" algn="l" defTabSz="914400" rtl="0" eaLnBrk="1" fontAlgn="auto" latinLnBrk="0" hangingPunct="1">
                        <a:lnSpc>
                          <a:spcPct val="100000"/>
                        </a:lnSpc>
                        <a:spcBef>
                          <a:spcPts val="0"/>
                        </a:spcBef>
                        <a:spcAft>
                          <a:spcPts val="0"/>
                        </a:spcAft>
                        <a:buClrTx/>
                        <a:buSzTx/>
                        <a:buFontTx/>
                        <a:buNone/>
                        <a:tabLst/>
                        <a:defRPr/>
                      </a:pPr>
                      <a:r>
                        <a:rPr lang="en-GB" sz="1200" b="1" i="0" dirty="0" smtClean="0">
                          <a:solidFill>
                            <a:schemeClr val="bg1"/>
                          </a:solidFill>
                          <a:latin typeface="+mj-lt"/>
                        </a:rPr>
                        <a:t>Auto</a:t>
                      </a:r>
                    </a:p>
                  </a:txBody>
                  <a:tcPr anchor="ctr">
                    <a:lnL>
                      <a:noFill/>
                    </a:lnL>
                    <a:lnR w="12700" cap="flat" cmpd="sng" algn="ctr">
                      <a:noFill/>
                      <a:prstDash val="solid"/>
                      <a:round/>
                      <a:headEnd type="none" w="med" len="med"/>
                      <a:tailEnd type="none" w="med" len="med"/>
                    </a:lnR>
                    <a:lnT w="12700" cap="flat" cmpd="sng" algn="ctr">
                      <a:solidFill>
                        <a:schemeClr val="accent3"/>
                      </a:solidFill>
                      <a:prstDash val="sysDash"/>
                      <a:round/>
                      <a:headEnd type="none" w="med" len="med"/>
                      <a:tailEnd type="none" w="med" len="med"/>
                    </a:lnT>
                    <a:lnB w="12700" cap="flat" cmpd="sng" algn="ctr">
                      <a:solidFill>
                        <a:schemeClr val="accent3"/>
                      </a:solidFill>
                      <a:prstDash val="sysDash"/>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i="0" dirty="0" smtClean="0">
                          <a:solidFill>
                            <a:schemeClr val="bg1"/>
                          </a:solidFill>
                          <a:latin typeface="+mj-lt"/>
                        </a:rPr>
                        <a:t>23.2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ysDash"/>
                      <a:round/>
                      <a:headEnd type="none" w="med" len="med"/>
                      <a:tailEnd type="none" w="med" len="med"/>
                    </a:lnT>
                    <a:lnB w="12700" cap="flat" cmpd="sng" algn="ctr">
                      <a:solidFill>
                        <a:schemeClr val="accent3"/>
                      </a:solidFill>
                      <a:prstDash val="sysDash"/>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dirty="0" smtClean="0">
                          <a:solidFill>
                            <a:schemeClr val="bg1"/>
                          </a:solidFill>
                          <a:latin typeface="+mj-lt"/>
                        </a:rPr>
                        <a:t>26.7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ysDash"/>
                      <a:round/>
                      <a:headEnd type="none" w="med" len="med"/>
                      <a:tailEnd type="none" w="med" len="med"/>
                    </a:lnT>
                    <a:lnB w="12700" cap="flat" cmpd="sng" algn="ctr">
                      <a:solidFill>
                        <a:schemeClr val="accent3"/>
                      </a:solidFill>
                      <a:prstDash val="sysDash"/>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US" sz="1200" b="1" i="0" u="none" strike="noStrike" dirty="0" smtClean="0">
                          <a:solidFill>
                            <a:srgbClr val="BDDDA3"/>
                          </a:solidFill>
                          <a:effectLst/>
                          <a:latin typeface="+mj-lt"/>
                        </a:rPr>
                        <a:t>+15%</a:t>
                      </a:r>
                      <a:endParaRPr lang="en-US" sz="1200" b="1" i="0" u="none" strike="noStrike" dirty="0">
                        <a:solidFill>
                          <a:srgbClr val="BDDDA3"/>
                        </a:solidFill>
                        <a:effectLst/>
                        <a:latin typeface="+mj-l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ysDash"/>
                      <a:round/>
                      <a:headEnd type="none" w="med" len="med"/>
                      <a:tailEnd type="none" w="med" len="med"/>
                    </a:lnT>
                    <a:lnB w="12700" cap="flat" cmpd="sng" algn="ctr">
                      <a:solidFill>
                        <a:schemeClr val="accent3"/>
                      </a:solidFill>
                      <a:prstDash val="sysDash"/>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r h="278065">
                <a:tc>
                  <a:txBody>
                    <a:bodyPr/>
                    <a:lstStyle/>
                    <a:p>
                      <a:pPr marL="180975" marR="0" indent="0" algn="l" defTabSz="914400" rtl="0" eaLnBrk="1" fontAlgn="auto" latinLnBrk="0" hangingPunct="1">
                        <a:lnSpc>
                          <a:spcPct val="100000"/>
                        </a:lnSpc>
                        <a:spcBef>
                          <a:spcPts val="0"/>
                        </a:spcBef>
                        <a:spcAft>
                          <a:spcPts val="0"/>
                        </a:spcAft>
                        <a:buClrTx/>
                        <a:buSzTx/>
                        <a:buFontTx/>
                        <a:buNone/>
                        <a:tabLst/>
                        <a:defRPr/>
                      </a:pPr>
                      <a:r>
                        <a:rPr lang="en-GB" sz="1200" b="1" i="0" dirty="0" smtClean="0">
                          <a:latin typeface="+mj-lt"/>
                        </a:rPr>
                        <a:t>Core Auto</a:t>
                      </a:r>
                    </a:p>
                  </a:txBody>
                  <a:tcPr anchor="ctr">
                    <a:lnL>
                      <a:noFill/>
                    </a:lnL>
                    <a:lnR w="12700" cap="flat" cmpd="sng" algn="ctr">
                      <a:noFill/>
                      <a:prstDash val="solid"/>
                      <a:round/>
                      <a:headEnd type="none" w="med" len="med"/>
                      <a:tailEnd type="none" w="med" len="med"/>
                    </a:lnR>
                    <a:lnT w="12700" cap="flat" cmpd="sng" algn="ctr">
                      <a:solidFill>
                        <a:schemeClr val="accent3"/>
                      </a:solidFill>
                      <a:prstDash val="sysDash"/>
                      <a:round/>
                      <a:headEnd type="none" w="med" len="med"/>
                      <a:tailEnd type="none" w="med" len="med"/>
                    </a:lnT>
                    <a:lnB w="12700" cap="flat" cmpd="sng" algn="ctr">
                      <a:solidFill>
                        <a:schemeClr val="accent3"/>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row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1200" b="1" i="1" dirty="0" smtClean="0">
                        <a:solidFill>
                          <a:schemeClr val="accent3"/>
                        </a:solidFill>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ysDash"/>
                      <a:round/>
                      <a:headEnd type="none" w="med" len="med"/>
                      <a:tailEnd type="none" w="med" len="med"/>
                    </a:lnT>
                    <a:lnB w="12700" cap="flat" cmpd="sng" algn="ctr">
                      <a:solidFill>
                        <a:schemeClr val="accent3"/>
                      </a:solidFill>
                      <a:prstDash val="sysDash"/>
                      <a:round/>
                      <a:headEnd type="none" w="med" len="med"/>
                      <a:tailEnd type="none" w="med" len="med"/>
                    </a:lnB>
                    <a:lnTlToBr w="12700" cmpd="sng">
                      <a:noFill/>
                      <a:prstDash val="solid"/>
                    </a:lnTlToBr>
                    <a:lnBlToTr w="12700" cmpd="sng">
                      <a:noFill/>
                      <a:prstDash val="solid"/>
                    </a:lnBlToTr>
                    <a:pattFill prst="ltUpDiag">
                      <a:fgClr>
                        <a:schemeClr val="bg1">
                          <a:lumMod val="85000"/>
                        </a:schemeClr>
                      </a:fgClr>
                      <a:bgClr>
                        <a:schemeClr val="bg1"/>
                      </a:bgClr>
                    </a:patt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i="0" dirty="0" smtClean="0">
                          <a:solidFill>
                            <a:schemeClr val="accent3"/>
                          </a:solidFill>
                          <a:latin typeface="+mj-lt"/>
                        </a:rPr>
                        <a:t>18.5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ysDash"/>
                      <a:round/>
                      <a:headEnd type="none" w="med" len="med"/>
                      <a:tailEnd type="none" w="med" len="med"/>
                    </a:lnT>
                    <a:lnB w="12700" cap="flat" cmpd="sng" algn="ctr">
                      <a:solidFill>
                        <a:schemeClr val="accent3"/>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row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1200" i="0" dirty="0" smtClean="0">
                        <a:solidFill>
                          <a:schemeClr val="accent3"/>
                        </a:solidFill>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ysDash"/>
                      <a:round/>
                      <a:headEnd type="none" w="med" len="med"/>
                      <a:tailEnd type="none" w="med" len="med"/>
                    </a:lnT>
                    <a:lnB w="12700" cap="flat" cmpd="sng" algn="ctr">
                      <a:solidFill>
                        <a:schemeClr val="accent3"/>
                      </a:solidFill>
                      <a:prstDash val="sysDash"/>
                      <a:round/>
                      <a:headEnd type="none" w="med" len="med"/>
                      <a:tailEnd type="none" w="med" len="med"/>
                    </a:lnB>
                    <a:lnTlToBr w="12700" cmpd="sng">
                      <a:noFill/>
                      <a:prstDash val="solid"/>
                    </a:lnTlToBr>
                    <a:lnBlToTr w="12700" cmpd="sng">
                      <a:noFill/>
                      <a:prstDash val="solid"/>
                    </a:lnBlToTr>
                    <a:pattFill prst="ltUpDiag">
                      <a:fgClr>
                        <a:schemeClr val="bg1">
                          <a:lumMod val="85000"/>
                        </a:schemeClr>
                      </a:fgClr>
                      <a:bgClr>
                        <a:schemeClr val="bg1"/>
                      </a:bgClr>
                    </a:pattFill>
                  </a:tcPr>
                </a:tc>
              </a:tr>
              <a:tr h="278065">
                <a:tc>
                  <a:txBody>
                    <a:bodyPr/>
                    <a:lstStyle/>
                    <a:p>
                      <a:pPr marL="463550" marR="0" indent="0" algn="l" defTabSz="914400" rtl="0" eaLnBrk="1" fontAlgn="auto" latinLnBrk="0" hangingPunct="1">
                        <a:lnSpc>
                          <a:spcPct val="100000"/>
                        </a:lnSpc>
                        <a:spcBef>
                          <a:spcPts val="0"/>
                        </a:spcBef>
                        <a:spcAft>
                          <a:spcPts val="0"/>
                        </a:spcAft>
                        <a:buClrTx/>
                        <a:buSzTx/>
                        <a:buFontTx/>
                        <a:buNone/>
                        <a:tabLst/>
                        <a:defRPr/>
                      </a:pPr>
                      <a:r>
                        <a:rPr lang="en-GB" sz="1200" b="0" i="1" dirty="0" smtClean="0">
                          <a:solidFill>
                            <a:schemeClr val="accent3"/>
                          </a:solidFill>
                          <a:latin typeface="+mj-lt"/>
                        </a:rPr>
                        <a:t>FICO &lt;640</a:t>
                      </a:r>
                    </a:p>
                  </a:txBody>
                  <a:tcPr anchor="ctr">
                    <a:lnL>
                      <a:noFill/>
                    </a:lnL>
                    <a:lnR w="12700" cap="flat" cmpd="sng" algn="ctr">
                      <a:noFill/>
                      <a:prstDash val="solid"/>
                      <a:round/>
                      <a:headEnd type="none" w="med" len="med"/>
                      <a:tailEnd type="none" w="med" len="med"/>
                    </a:lnR>
                    <a:lnT w="12700" cap="flat" cmpd="sng" algn="ctr">
                      <a:solidFill>
                        <a:schemeClr val="accent3"/>
                      </a:solidFill>
                      <a:prstDash val="sysDash"/>
                      <a:round/>
                      <a:headEnd type="none" w="med" len="med"/>
                      <a:tailEnd type="none" w="med" len="med"/>
                    </a:lnT>
                    <a:lnB w="12700" cap="flat" cmpd="sng" algn="ctr">
                      <a:solidFill>
                        <a:schemeClr val="accent3"/>
                      </a:solidFill>
                      <a:prstDash val="sysDash"/>
                      <a:round/>
                      <a:headEnd type="none" w="med" len="med"/>
                      <a:tailEnd type="none" w="med" len="med"/>
                    </a:lnB>
                    <a:lnTlToBr w="12700" cmpd="sng">
                      <a:noFill/>
                      <a:prstDash val="solid"/>
                    </a:lnTlToBr>
                    <a:lnBlToTr w="12700" cmpd="sng">
                      <a:noFill/>
                      <a:prstDash val="solid"/>
                    </a:lnBlToTr>
                  </a:tcPr>
                </a:tc>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1200" i="0" dirty="0" smtClean="0">
                        <a:solidFill>
                          <a:schemeClr val="accent3"/>
                        </a:solidFill>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ysDash"/>
                      <a:round/>
                      <a:headEnd type="none" w="med" len="med"/>
                      <a:tailEnd type="none" w="med" len="med"/>
                    </a:lnT>
                    <a:lnB w="12700" cap="flat" cmpd="sng" algn="ctr">
                      <a:solidFill>
                        <a:schemeClr val="accent3"/>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0" i="1" dirty="0" smtClean="0">
                          <a:solidFill>
                            <a:schemeClr val="accent3"/>
                          </a:solidFill>
                          <a:latin typeface="+mj-lt"/>
                        </a:rPr>
                        <a:t>16.0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ysDash"/>
                      <a:round/>
                      <a:headEnd type="none" w="med" len="med"/>
                      <a:tailEnd type="none" w="med" len="med"/>
                    </a:lnT>
                    <a:lnB w="12700" cap="flat" cmpd="sng" algn="ctr">
                      <a:solidFill>
                        <a:schemeClr val="accent3"/>
                      </a:solidFill>
                      <a:prstDash val="sysDash"/>
                      <a:round/>
                      <a:headEnd type="none" w="med" len="med"/>
                      <a:tailEnd type="none" w="med" len="med"/>
                    </a:lnB>
                    <a:lnTlToBr w="12700" cmpd="sng">
                      <a:noFill/>
                      <a:prstDash val="solid"/>
                    </a:lnTlToBr>
                    <a:lnBlToTr w="12700" cmpd="sng">
                      <a:noFill/>
                      <a:prstDash val="solid"/>
                    </a:lnBlToTr>
                  </a:tcPr>
                </a:tc>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1200" i="0" dirty="0" smtClean="0">
                        <a:solidFill>
                          <a:schemeClr val="accent3"/>
                        </a:solidFill>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ysDash"/>
                      <a:round/>
                      <a:headEnd type="none" w="med" len="med"/>
                      <a:tailEnd type="none" w="med" len="med"/>
                    </a:lnT>
                    <a:lnB w="12700" cap="flat" cmpd="sng" algn="ctr">
                      <a:solidFill>
                        <a:schemeClr val="accent3"/>
                      </a:solidFill>
                      <a:prstDash val="sysDash"/>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r>
              <a:tr h="278065">
                <a:tc>
                  <a:txBody>
                    <a:bodyPr/>
                    <a:lstStyle/>
                    <a:p>
                      <a:pPr marL="463550" marR="0" indent="0" algn="l" defTabSz="914400" rtl="0" eaLnBrk="1" fontAlgn="auto" latinLnBrk="0" hangingPunct="1">
                        <a:lnSpc>
                          <a:spcPct val="100000"/>
                        </a:lnSpc>
                        <a:spcBef>
                          <a:spcPts val="0"/>
                        </a:spcBef>
                        <a:spcAft>
                          <a:spcPts val="0"/>
                        </a:spcAft>
                        <a:buClrTx/>
                        <a:buSzTx/>
                        <a:buFontTx/>
                        <a:buNone/>
                        <a:tabLst/>
                        <a:defRPr/>
                      </a:pPr>
                      <a:r>
                        <a:rPr lang="en-GB" sz="1200" b="0" i="1" dirty="0" smtClean="0">
                          <a:solidFill>
                            <a:schemeClr val="accent3"/>
                          </a:solidFill>
                          <a:latin typeface="+mj-lt"/>
                        </a:rPr>
                        <a:t>FICO &gt;640</a:t>
                      </a:r>
                    </a:p>
                  </a:txBody>
                  <a:tcPr anchor="ctr">
                    <a:lnL>
                      <a:noFill/>
                    </a:lnL>
                    <a:lnR w="12700" cap="flat" cmpd="sng" algn="ctr">
                      <a:noFill/>
                      <a:prstDash val="solid"/>
                      <a:round/>
                      <a:headEnd type="none" w="med" len="med"/>
                      <a:tailEnd type="none" w="med" len="med"/>
                    </a:lnR>
                    <a:lnT w="12700" cap="flat" cmpd="sng" algn="ctr">
                      <a:solidFill>
                        <a:schemeClr val="accent3"/>
                      </a:solidFill>
                      <a:prstDash val="sysDash"/>
                      <a:round/>
                      <a:headEnd type="none" w="med" len="med"/>
                      <a:tailEnd type="none" w="med" len="med"/>
                    </a:lnT>
                    <a:lnB w="12700" cap="flat" cmpd="sng" algn="ctr">
                      <a:solidFill>
                        <a:schemeClr val="accent3"/>
                      </a:solidFill>
                      <a:prstDash val="sysDash"/>
                      <a:round/>
                      <a:headEnd type="none" w="med" len="med"/>
                      <a:tailEnd type="none" w="med" len="med"/>
                    </a:lnB>
                    <a:lnTlToBr w="12700" cmpd="sng">
                      <a:noFill/>
                      <a:prstDash val="solid"/>
                    </a:lnTlToBr>
                    <a:lnBlToTr w="12700" cmpd="sng">
                      <a:noFill/>
                      <a:prstDash val="solid"/>
                    </a:lnBlToTr>
                  </a:tcPr>
                </a:tc>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1200" i="1" dirty="0" smtClean="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ysDash"/>
                      <a:round/>
                      <a:headEnd type="none" w="med" len="med"/>
                      <a:tailEnd type="none" w="med" len="med"/>
                    </a:lnT>
                    <a:lnB w="12700" cap="flat" cmpd="sng" algn="ctr">
                      <a:solidFill>
                        <a:schemeClr val="accent3"/>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0" i="1" dirty="0" smtClean="0">
                          <a:solidFill>
                            <a:schemeClr val="accent3"/>
                          </a:solidFill>
                          <a:latin typeface="+mj-lt"/>
                        </a:rPr>
                        <a:t>2.5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ysDash"/>
                      <a:round/>
                      <a:headEnd type="none" w="med" len="med"/>
                      <a:tailEnd type="none" w="med" len="med"/>
                    </a:lnT>
                    <a:lnB w="12700" cap="flat" cmpd="sng" algn="ctr">
                      <a:solidFill>
                        <a:schemeClr val="accent3"/>
                      </a:solidFill>
                      <a:prstDash val="sysDash"/>
                      <a:round/>
                      <a:headEnd type="none" w="med" len="med"/>
                      <a:tailEnd type="none" w="med" len="med"/>
                    </a:lnB>
                    <a:lnTlToBr w="12700" cmpd="sng">
                      <a:noFill/>
                      <a:prstDash val="solid"/>
                    </a:lnTlToBr>
                    <a:lnBlToTr w="12700" cmpd="sng">
                      <a:noFill/>
                      <a:prstDash val="solid"/>
                    </a:lnBlToTr>
                  </a:tcPr>
                </a:tc>
                <a:tc vMerge="1">
                  <a:txBody>
                    <a:bodyPr/>
                    <a:lstStyle/>
                    <a:p>
                      <a:pPr algn="ctr" fontAlgn="b"/>
                      <a:endParaRPr lang="en-US" sz="1400" b="1" i="1" u="none" strike="noStrike" dirty="0">
                        <a:solidFill>
                          <a:srgbClr val="000000"/>
                        </a:solidFill>
                        <a:effectLst/>
                        <a:latin typeface="Arial"/>
                      </a:endParaRP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ysDash"/>
                      <a:round/>
                      <a:headEnd type="none" w="med" len="med"/>
                      <a:tailEnd type="none" w="med" len="med"/>
                    </a:lnT>
                    <a:lnB w="12700" cap="flat" cmpd="sng" algn="ctr">
                      <a:solidFill>
                        <a:schemeClr val="accent3"/>
                      </a:solidFill>
                      <a:prstDash val="sysDash"/>
                      <a:round/>
                      <a:headEnd type="none" w="med" len="med"/>
                      <a:tailEnd type="none" w="med" len="med"/>
                    </a:lnB>
                    <a:lnTlToBr w="12700" cmpd="sng">
                      <a:noFill/>
                      <a:prstDash val="solid"/>
                    </a:lnTlToBr>
                    <a:lnBlToTr w="12700" cmpd="sng">
                      <a:noFill/>
                      <a:prstDash val="solid"/>
                    </a:lnBlToTr>
                  </a:tcPr>
                </a:tc>
              </a:tr>
              <a:tr h="278065">
                <a:tc>
                  <a:txBody>
                    <a:bodyPr/>
                    <a:lstStyle/>
                    <a:p>
                      <a:pPr marL="180975" marR="0" indent="0" algn="l" defTabSz="914400" rtl="0" eaLnBrk="1" fontAlgn="auto" latinLnBrk="0" hangingPunct="1">
                        <a:lnSpc>
                          <a:spcPct val="100000"/>
                        </a:lnSpc>
                        <a:spcBef>
                          <a:spcPts val="0"/>
                        </a:spcBef>
                        <a:spcAft>
                          <a:spcPts val="0"/>
                        </a:spcAft>
                        <a:buClrTx/>
                        <a:buSzTx/>
                        <a:buFontTx/>
                        <a:buNone/>
                        <a:tabLst/>
                        <a:defRPr/>
                      </a:pPr>
                      <a:r>
                        <a:rPr lang="en-GB" sz="1200" b="1" i="0" dirty="0" smtClean="0">
                          <a:latin typeface="+mj-lt"/>
                        </a:rPr>
                        <a:t>Chrysler Auto</a:t>
                      </a:r>
                      <a:r>
                        <a:rPr lang="en-GB" sz="1200" b="1" i="0" baseline="30000" dirty="0" smtClean="0">
                          <a:latin typeface="+mj-lt"/>
                        </a:rPr>
                        <a:t>3</a:t>
                      </a:r>
                      <a:endParaRPr lang="en-GB" sz="1200" b="1" i="0" dirty="0" smtClean="0">
                        <a:latin typeface="+mj-lt"/>
                      </a:endParaRPr>
                    </a:p>
                  </a:txBody>
                  <a:tcPr anchor="ctr">
                    <a:lnL>
                      <a:noFill/>
                    </a:lnL>
                    <a:lnR w="12700" cap="flat" cmpd="sng" algn="ctr">
                      <a:noFill/>
                      <a:prstDash val="solid"/>
                      <a:round/>
                      <a:headEnd type="none" w="med" len="med"/>
                      <a:tailEnd type="none" w="med" len="med"/>
                    </a:lnR>
                    <a:lnT w="12700" cap="flat" cmpd="sng" algn="ctr">
                      <a:solidFill>
                        <a:schemeClr val="accent3"/>
                      </a:solidFill>
                      <a:prstDash val="sysDash"/>
                      <a:round/>
                      <a:headEnd type="none" w="med" len="med"/>
                      <a:tailEnd type="none" w="med" len="med"/>
                    </a:lnT>
                    <a:lnB w="12700" cap="flat" cmpd="sng" algn="ctr">
                      <a:solidFill>
                        <a:schemeClr val="accent3"/>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vMerge="1">
                  <a:txBody>
                    <a:bodyPr/>
                    <a:lstStyle/>
                    <a:p>
                      <a:endParaRPr lang="en-GB"/>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i="0" dirty="0" smtClean="0">
                          <a:solidFill>
                            <a:schemeClr val="accent3"/>
                          </a:solidFill>
                          <a:latin typeface="+mj-lt"/>
                        </a:rPr>
                        <a:t>8.2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ysDash"/>
                      <a:round/>
                      <a:headEnd type="none" w="med" len="med"/>
                      <a:tailEnd type="none" w="med" len="med"/>
                    </a:lnT>
                    <a:lnB w="12700" cap="flat" cmpd="sng" algn="ctr">
                      <a:solidFill>
                        <a:schemeClr val="accent3"/>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vMerge="1">
                  <a:txBody>
                    <a:bodyPr/>
                    <a:lstStyle/>
                    <a:p>
                      <a:endParaRPr lang="en-GB"/>
                    </a:p>
                  </a:txBody>
                  <a:tcPr/>
                </a:tc>
              </a:tr>
              <a:tr h="278065">
                <a:tc>
                  <a:txBody>
                    <a:bodyPr/>
                    <a:lstStyle/>
                    <a:p>
                      <a:pPr marL="463550" marR="0" indent="0" algn="l" defTabSz="914400" rtl="0" eaLnBrk="1" fontAlgn="auto" latinLnBrk="0" hangingPunct="1">
                        <a:lnSpc>
                          <a:spcPct val="100000"/>
                        </a:lnSpc>
                        <a:spcBef>
                          <a:spcPts val="0"/>
                        </a:spcBef>
                        <a:spcAft>
                          <a:spcPts val="0"/>
                        </a:spcAft>
                        <a:buClrTx/>
                        <a:buSzTx/>
                        <a:buFontTx/>
                        <a:buNone/>
                        <a:tabLst/>
                        <a:defRPr/>
                      </a:pPr>
                      <a:r>
                        <a:rPr lang="en-GB" sz="1200" b="0" i="1" dirty="0" smtClean="0">
                          <a:solidFill>
                            <a:schemeClr val="accent3"/>
                          </a:solidFill>
                          <a:latin typeface="+mj-lt"/>
                        </a:rPr>
                        <a:t>Eligible</a:t>
                      </a:r>
                    </a:p>
                  </a:txBody>
                  <a:tcPr anchor="ctr">
                    <a:lnL>
                      <a:noFill/>
                    </a:lnL>
                    <a:lnR w="12700" cap="flat" cmpd="sng" algn="ctr">
                      <a:noFill/>
                      <a:prstDash val="solid"/>
                      <a:round/>
                      <a:headEnd type="none" w="med" len="med"/>
                      <a:tailEnd type="none" w="med" len="med"/>
                    </a:lnR>
                    <a:lnT w="12700" cap="flat" cmpd="sng" algn="ctr">
                      <a:solidFill>
                        <a:schemeClr val="accent3"/>
                      </a:solidFill>
                      <a:prstDash val="sysDash"/>
                      <a:round/>
                      <a:headEnd type="none" w="med" len="med"/>
                      <a:tailEnd type="none" w="med" len="med"/>
                    </a:lnT>
                    <a:lnB w="12700" cap="flat" cmpd="sng" algn="ctr">
                      <a:solidFill>
                        <a:schemeClr val="accent3"/>
                      </a:solidFill>
                      <a:prstDash val="sysDash"/>
                      <a:round/>
                      <a:headEnd type="none" w="med" len="med"/>
                      <a:tailEnd type="none" w="med" len="med"/>
                    </a:lnB>
                    <a:lnTlToBr w="12700" cmpd="sng">
                      <a:noFill/>
                      <a:prstDash val="solid"/>
                    </a:lnTlToBr>
                    <a:lnBlToTr w="12700" cmpd="sng">
                      <a:noFill/>
                      <a:prstDash val="solid"/>
                    </a:lnBlToTr>
                  </a:tcPr>
                </a:tc>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1200" i="1" dirty="0" smtClean="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ysDash"/>
                      <a:round/>
                      <a:headEnd type="none" w="med" len="med"/>
                      <a:tailEnd type="none" w="med" len="med"/>
                    </a:lnT>
                    <a:lnB w="12700" cap="flat" cmpd="sng" algn="ctr">
                      <a:solidFill>
                        <a:schemeClr val="accent3"/>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0" i="1" dirty="0" smtClean="0">
                          <a:solidFill>
                            <a:schemeClr val="accent3"/>
                          </a:solidFill>
                          <a:latin typeface="+mj-lt"/>
                        </a:rPr>
                        <a:t>1.3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ysDash"/>
                      <a:round/>
                      <a:headEnd type="none" w="med" len="med"/>
                      <a:tailEnd type="none" w="med" len="med"/>
                    </a:lnT>
                    <a:lnB w="12700" cap="flat" cmpd="sng" algn="ctr">
                      <a:solidFill>
                        <a:schemeClr val="accent3"/>
                      </a:solidFill>
                      <a:prstDash val="sysDash"/>
                      <a:round/>
                      <a:headEnd type="none" w="med" len="med"/>
                      <a:tailEnd type="none" w="med" len="med"/>
                    </a:lnB>
                    <a:lnTlToBr w="12700" cmpd="sng">
                      <a:noFill/>
                      <a:prstDash val="solid"/>
                    </a:lnTlToBr>
                    <a:lnBlToTr w="12700" cmpd="sng">
                      <a:noFill/>
                      <a:prstDash val="solid"/>
                    </a:lnBlToTr>
                  </a:tcPr>
                </a:tc>
                <a:tc vMerge="1">
                  <a:txBody>
                    <a:bodyPr/>
                    <a:lstStyle/>
                    <a:p>
                      <a:pPr algn="ctr" fontAlgn="b"/>
                      <a:endParaRPr lang="en-US" sz="1400" b="1" i="1" u="none" strike="noStrike" dirty="0">
                        <a:solidFill>
                          <a:srgbClr val="000000"/>
                        </a:solidFill>
                        <a:effectLst/>
                        <a:latin typeface="Arial"/>
                      </a:endParaRP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ysDash"/>
                      <a:round/>
                      <a:headEnd type="none" w="med" len="med"/>
                      <a:tailEnd type="none" w="med" len="med"/>
                    </a:lnT>
                    <a:lnB w="12700" cap="flat" cmpd="sng" algn="ctr">
                      <a:solidFill>
                        <a:schemeClr val="accent3"/>
                      </a:solidFill>
                      <a:prstDash val="sysDash"/>
                      <a:round/>
                      <a:headEnd type="none" w="med" len="med"/>
                      <a:tailEnd type="none" w="med" len="med"/>
                    </a:lnB>
                    <a:lnTlToBr w="12700" cmpd="sng">
                      <a:noFill/>
                      <a:prstDash val="solid"/>
                    </a:lnTlToBr>
                    <a:lnBlToTr w="12700" cmpd="sng">
                      <a:noFill/>
                      <a:prstDash val="solid"/>
                    </a:lnBlToTr>
                  </a:tcPr>
                </a:tc>
              </a:tr>
              <a:tr h="278065">
                <a:tc>
                  <a:txBody>
                    <a:bodyPr/>
                    <a:lstStyle/>
                    <a:p>
                      <a:pPr marL="463550" marR="0" indent="0" algn="l" defTabSz="914400" rtl="0" eaLnBrk="1" fontAlgn="auto" latinLnBrk="0" hangingPunct="1">
                        <a:lnSpc>
                          <a:spcPct val="100000"/>
                        </a:lnSpc>
                        <a:spcBef>
                          <a:spcPts val="0"/>
                        </a:spcBef>
                        <a:spcAft>
                          <a:spcPts val="0"/>
                        </a:spcAft>
                        <a:buClrTx/>
                        <a:buSzTx/>
                        <a:buFontTx/>
                        <a:buNone/>
                        <a:tabLst/>
                        <a:defRPr/>
                      </a:pPr>
                      <a:r>
                        <a:rPr lang="en-GB" sz="1200" b="0" i="1" dirty="0" smtClean="0">
                          <a:solidFill>
                            <a:schemeClr val="accent3"/>
                          </a:solidFill>
                          <a:latin typeface="+mj-lt"/>
                        </a:rPr>
                        <a:t>Ineligible</a:t>
                      </a:r>
                    </a:p>
                  </a:txBody>
                  <a:tcPr anchor="ctr">
                    <a:lnL>
                      <a:noFill/>
                    </a:lnL>
                    <a:lnR w="12700" cap="flat" cmpd="sng" algn="ctr">
                      <a:noFill/>
                      <a:prstDash val="solid"/>
                      <a:round/>
                      <a:headEnd type="none" w="med" len="med"/>
                      <a:tailEnd type="none" w="med" len="med"/>
                    </a:lnR>
                    <a:lnT w="12700" cap="flat" cmpd="sng" algn="ctr">
                      <a:solidFill>
                        <a:schemeClr val="accent3"/>
                      </a:solidFill>
                      <a:prstDash val="sysDash"/>
                      <a:round/>
                      <a:headEnd type="none" w="med" len="med"/>
                      <a:tailEnd type="none" w="med" len="med"/>
                    </a:lnT>
                    <a:lnB w="12700" cap="flat" cmpd="sng" algn="ctr">
                      <a:solidFill>
                        <a:schemeClr val="accent3"/>
                      </a:solidFill>
                      <a:prstDash val="sysDash"/>
                      <a:round/>
                      <a:headEnd type="none" w="med" len="med"/>
                      <a:tailEnd type="none" w="med" len="med"/>
                    </a:lnB>
                    <a:lnTlToBr w="12700" cmpd="sng">
                      <a:noFill/>
                      <a:prstDash val="solid"/>
                    </a:lnTlToBr>
                    <a:lnBlToTr w="12700" cmpd="sng">
                      <a:noFill/>
                      <a:prstDash val="solid"/>
                    </a:lnBlToTr>
                  </a:tcPr>
                </a:tc>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1200" i="1" dirty="0" smtClean="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ysDash"/>
                      <a:round/>
                      <a:headEnd type="none" w="med" len="med"/>
                      <a:tailEnd type="none" w="med" len="med"/>
                    </a:lnT>
                    <a:lnB w="12700" cap="flat" cmpd="sng" algn="ctr">
                      <a:solidFill>
                        <a:schemeClr val="accent3"/>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0" i="1" dirty="0" smtClean="0">
                          <a:solidFill>
                            <a:schemeClr val="accent3"/>
                          </a:solidFill>
                          <a:latin typeface="+mj-lt"/>
                        </a:rPr>
                        <a:t>6.9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ysDash"/>
                      <a:round/>
                      <a:headEnd type="none" w="med" len="med"/>
                      <a:tailEnd type="none" w="med" len="med"/>
                    </a:lnT>
                    <a:lnB w="12700" cap="flat" cmpd="sng" algn="ctr">
                      <a:solidFill>
                        <a:schemeClr val="accent3"/>
                      </a:solidFill>
                      <a:prstDash val="sysDash"/>
                      <a:round/>
                      <a:headEnd type="none" w="med" len="med"/>
                      <a:tailEnd type="none" w="med" len="med"/>
                    </a:lnB>
                    <a:lnTlToBr w="12700" cmpd="sng">
                      <a:noFill/>
                      <a:prstDash val="solid"/>
                    </a:lnTlToBr>
                    <a:lnBlToTr w="12700" cmpd="sng">
                      <a:noFill/>
                      <a:prstDash val="solid"/>
                    </a:lnBlToTr>
                  </a:tcPr>
                </a:tc>
                <a:tc vMerge="1">
                  <a:txBody>
                    <a:bodyPr/>
                    <a:lstStyle/>
                    <a:p>
                      <a:pPr algn="ctr" fontAlgn="b"/>
                      <a:endParaRPr lang="en-US" sz="1400" b="1" i="1" u="none" strike="noStrike" dirty="0">
                        <a:solidFill>
                          <a:srgbClr val="000000"/>
                        </a:solidFill>
                        <a:effectLst/>
                        <a:latin typeface="Arial"/>
                      </a:endParaRP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ysDash"/>
                      <a:round/>
                      <a:headEnd type="none" w="med" len="med"/>
                      <a:tailEnd type="none" w="med" len="med"/>
                    </a:lnT>
                    <a:lnB w="12700" cap="flat" cmpd="sng" algn="ctr">
                      <a:solidFill>
                        <a:schemeClr val="accent3"/>
                      </a:solidFill>
                      <a:prstDash val="sysDash"/>
                      <a:round/>
                      <a:headEnd type="none" w="med" len="med"/>
                      <a:tailEnd type="none" w="med" len="med"/>
                    </a:lnB>
                    <a:lnTlToBr w="12700" cmpd="sng">
                      <a:noFill/>
                      <a:prstDash val="solid"/>
                    </a:lnTlToBr>
                    <a:lnBlToTr w="12700" cmpd="sng">
                      <a:noFill/>
                      <a:prstDash val="solid"/>
                    </a:lnBlToTr>
                  </a:tcPr>
                </a:tc>
              </a:tr>
              <a:tr h="278065">
                <a:tc>
                  <a:txBody>
                    <a:bodyPr/>
                    <a:lstStyle/>
                    <a:p>
                      <a:pPr marL="4763" marR="0" indent="0" algn="l" defTabSz="914400" rtl="0" eaLnBrk="1" fontAlgn="auto" latinLnBrk="0" hangingPunct="1">
                        <a:lnSpc>
                          <a:spcPct val="100000"/>
                        </a:lnSpc>
                        <a:spcBef>
                          <a:spcPts val="0"/>
                        </a:spcBef>
                        <a:spcAft>
                          <a:spcPts val="0"/>
                        </a:spcAft>
                        <a:buClrTx/>
                        <a:buSzTx/>
                        <a:buFontTx/>
                        <a:buNone/>
                        <a:tabLst/>
                        <a:defRPr/>
                      </a:pPr>
                      <a:r>
                        <a:rPr lang="en-GB" sz="1200" b="1" i="0" dirty="0" smtClean="0">
                          <a:solidFill>
                            <a:schemeClr val="bg1"/>
                          </a:solidFill>
                          <a:latin typeface="+mj-lt"/>
                        </a:rPr>
                        <a:t>Other</a:t>
                      </a:r>
                      <a:r>
                        <a:rPr lang="en-GB" sz="1200" b="1" i="0" baseline="30000" dirty="0" smtClean="0">
                          <a:solidFill>
                            <a:schemeClr val="bg1"/>
                          </a:solidFill>
                          <a:latin typeface="+mj-lt"/>
                        </a:rPr>
                        <a:t>4</a:t>
                      </a:r>
                      <a:endParaRPr lang="en-GB" sz="1200" b="1" i="0" dirty="0" smtClean="0">
                        <a:solidFill>
                          <a:schemeClr val="bg1"/>
                        </a:solidFill>
                        <a:latin typeface="+mj-lt"/>
                      </a:endParaRPr>
                    </a:p>
                  </a:txBody>
                  <a:tcPr anchor="ctr">
                    <a:lnL>
                      <a:noFill/>
                    </a:lnL>
                    <a:lnR w="12700" cap="flat" cmpd="sng" algn="ctr">
                      <a:noFill/>
                      <a:prstDash val="solid"/>
                      <a:round/>
                      <a:headEnd type="none" w="med" len="med"/>
                      <a:tailEnd type="none" w="med" len="med"/>
                    </a:lnR>
                    <a:lnT w="12700" cap="flat" cmpd="sng" algn="ctr">
                      <a:solidFill>
                        <a:schemeClr val="accent3"/>
                      </a:solidFill>
                      <a:prstDash val="sysDash"/>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i="0" dirty="0" smtClean="0">
                          <a:solidFill>
                            <a:schemeClr val="bg1"/>
                          </a:solidFill>
                          <a:latin typeface="+mj-lt"/>
                        </a:rPr>
                        <a:t>0.8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ysDash"/>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dirty="0" smtClean="0">
                          <a:solidFill>
                            <a:schemeClr val="bg1"/>
                          </a:solidFill>
                          <a:latin typeface="+mj-lt"/>
                        </a:rPr>
                        <a:t>1.4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ysDash"/>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US" sz="1200" b="1" i="0" u="none" strike="noStrike" dirty="0" smtClean="0">
                          <a:solidFill>
                            <a:srgbClr val="BDDDA3"/>
                          </a:solidFill>
                          <a:effectLst/>
                          <a:latin typeface="+mj-lt"/>
                        </a:rPr>
                        <a:t>+60%</a:t>
                      </a:r>
                      <a:endParaRPr lang="en-US" sz="1200" b="1" i="0" u="none" strike="noStrike" dirty="0">
                        <a:solidFill>
                          <a:srgbClr val="BDDDA3"/>
                        </a:solidFill>
                        <a:effectLst/>
                        <a:latin typeface="+mj-l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ysDash"/>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r h="2780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1" dirty="0" smtClean="0">
                          <a:solidFill>
                            <a:schemeClr val="bg1"/>
                          </a:solidFill>
                          <a:latin typeface="+mj-lt"/>
                        </a:rPr>
                        <a:t>SC Unsecured</a:t>
                      </a:r>
                    </a:p>
                  </a:txBody>
                  <a:tcPr anchor="ctr">
                    <a:lnL>
                      <a:noFill/>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i="0" dirty="0" smtClean="0">
                          <a:solidFill>
                            <a:schemeClr val="bg1"/>
                          </a:solidFill>
                          <a:latin typeface="+mj-lt"/>
                        </a:rPr>
                        <a:t>1.9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dirty="0" smtClean="0">
                          <a:solidFill>
                            <a:schemeClr val="bg1"/>
                          </a:solidFill>
                          <a:latin typeface="+mj-lt"/>
                        </a:rPr>
                        <a:t>1.3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1200" b="1" i="0" u="none" strike="noStrike" dirty="0">
                          <a:solidFill>
                            <a:srgbClr val="FFC000"/>
                          </a:solidFill>
                          <a:effectLst/>
                          <a:latin typeface="+mj-lt"/>
                        </a:rPr>
                        <a:t>-</a:t>
                      </a:r>
                      <a:r>
                        <a:rPr lang="en-US" sz="1200" b="1" i="0" u="none" strike="noStrike" dirty="0" smtClean="0">
                          <a:solidFill>
                            <a:srgbClr val="FFC000"/>
                          </a:solidFill>
                          <a:effectLst/>
                          <a:latin typeface="+mj-lt"/>
                        </a:rPr>
                        <a:t>30%</a:t>
                      </a:r>
                      <a:endParaRPr lang="en-US" sz="1200" b="1" i="0" u="none" strike="noStrike" dirty="0">
                        <a:solidFill>
                          <a:srgbClr val="FFC000"/>
                        </a:solidFill>
                        <a:effectLst/>
                        <a:latin typeface="+mj-l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r>
              <a:tr h="2780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1" dirty="0" smtClean="0">
                          <a:solidFill>
                            <a:schemeClr val="tx1"/>
                          </a:solidFill>
                          <a:latin typeface="+mj-lt"/>
                        </a:rPr>
                        <a:t>Total Loans</a:t>
                      </a:r>
                      <a:r>
                        <a:rPr lang="en-GB" sz="1200" b="1" baseline="0" dirty="0" smtClean="0">
                          <a:solidFill>
                            <a:schemeClr val="tx1"/>
                          </a:solidFill>
                          <a:latin typeface="+mj-lt"/>
                        </a:rPr>
                        <a:t> </a:t>
                      </a:r>
                      <a:endParaRPr lang="en-GB" sz="1200" b="1" dirty="0" smtClean="0">
                        <a:solidFill>
                          <a:schemeClr val="tx1"/>
                        </a:solidFill>
                        <a:latin typeface="+mj-lt"/>
                      </a:endParaRPr>
                    </a:p>
                  </a:txBody>
                  <a:tcPr anchor="ctr">
                    <a:lnL>
                      <a:noFill/>
                    </a:lnL>
                    <a:lnR w="1270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9B9B"/>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i="0" dirty="0" smtClean="0">
                          <a:solidFill>
                            <a:schemeClr val="tx1"/>
                          </a:solidFill>
                          <a:latin typeface="+mj-lt"/>
                        </a:rPr>
                        <a:t>26.0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9B9B"/>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dirty="0" smtClean="0">
                          <a:solidFill>
                            <a:schemeClr val="tx1"/>
                          </a:solidFill>
                          <a:latin typeface="+mj-lt"/>
                        </a:rPr>
                        <a:t>29.4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9B9B"/>
                    </a:solidFill>
                  </a:tcPr>
                </a:tc>
                <a:tc>
                  <a:txBody>
                    <a:bodyPr/>
                    <a:lstStyle/>
                    <a:p>
                      <a:pPr algn="ctr" fontAlgn="b"/>
                      <a:r>
                        <a:rPr lang="en-US" sz="1200" b="1" i="0" u="none" strike="noStrike" dirty="0" smtClean="0">
                          <a:solidFill>
                            <a:srgbClr val="BDDDA3"/>
                          </a:solidFill>
                          <a:effectLst/>
                          <a:latin typeface="+mj-lt"/>
                        </a:rPr>
                        <a:t>+13%</a:t>
                      </a:r>
                      <a:endParaRPr lang="en-US" sz="1200" b="1" i="0" u="none" strike="noStrike" dirty="0">
                        <a:solidFill>
                          <a:srgbClr val="BDDDA3"/>
                        </a:solidFill>
                        <a:effectLst/>
                        <a:latin typeface="+mj-l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9B9B"/>
                    </a:solidFill>
                  </a:tcPr>
                </a:tc>
              </a:tr>
              <a:tr h="2780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1" dirty="0" smtClean="0">
                          <a:solidFill>
                            <a:schemeClr val="tx1"/>
                          </a:solidFill>
                          <a:latin typeface="+mj-lt"/>
                        </a:rPr>
                        <a:t>Total Leases</a:t>
                      </a:r>
                      <a:r>
                        <a:rPr lang="en-GB" sz="1200" b="1" baseline="30000" dirty="0" smtClean="0">
                          <a:solidFill>
                            <a:schemeClr val="tx1"/>
                          </a:solidFill>
                          <a:latin typeface="+mj-lt"/>
                        </a:rPr>
                        <a:t>5</a:t>
                      </a:r>
                      <a:endParaRPr lang="en-GB" sz="1200" b="1" dirty="0" smtClean="0">
                        <a:solidFill>
                          <a:schemeClr val="tx1"/>
                        </a:solidFill>
                        <a:latin typeface="+mj-lt"/>
                      </a:endParaRPr>
                    </a:p>
                  </a:txBody>
                  <a:tcPr anchor="ctr">
                    <a:lnL>
                      <a:noFill/>
                    </a:lnL>
                    <a:lnR w="1270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9B9B"/>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i="0" dirty="0" smtClean="0">
                          <a:solidFill>
                            <a:schemeClr val="tx1"/>
                          </a:solidFill>
                          <a:latin typeface="+mj-lt"/>
                        </a:rPr>
                        <a:t>4.4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9B9B"/>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dirty="0" smtClean="0">
                          <a:solidFill>
                            <a:schemeClr val="tx1"/>
                          </a:solidFill>
                          <a:latin typeface="+mj-lt"/>
                        </a:rPr>
                        <a:t>6.5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9B9B"/>
                    </a:solidFill>
                  </a:tcPr>
                </a:tc>
                <a:tc>
                  <a:txBody>
                    <a:bodyPr/>
                    <a:lstStyle/>
                    <a:p>
                      <a:pPr algn="ctr" fontAlgn="b"/>
                      <a:r>
                        <a:rPr lang="en-US" sz="1200" b="1" i="0" u="none" strike="noStrike" dirty="0" smtClean="0">
                          <a:solidFill>
                            <a:srgbClr val="BDDDA3"/>
                          </a:solidFill>
                          <a:effectLst/>
                          <a:latin typeface="+mj-lt"/>
                        </a:rPr>
                        <a:t>+48%</a:t>
                      </a:r>
                      <a:endParaRPr lang="en-US" sz="1200" b="1" i="0" u="none" strike="noStrike" dirty="0">
                        <a:solidFill>
                          <a:srgbClr val="BDDDA3"/>
                        </a:solidFill>
                        <a:effectLst/>
                        <a:latin typeface="+mj-l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9B9B"/>
                    </a:solidFill>
                  </a:tcPr>
                </a:tc>
              </a:tr>
              <a:tr h="2463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1" baseline="0" dirty="0" smtClean="0">
                          <a:solidFill>
                            <a:schemeClr val="bg1"/>
                          </a:solidFill>
                          <a:latin typeface="+mj-lt"/>
                        </a:rPr>
                        <a:t>Loans &amp; Leases</a:t>
                      </a:r>
                      <a:endParaRPr lang="en-GB" sz="1200" b="1" dirty="0" smtClean="0">
                        <a:solidFill>
                          <a:schemeClr val="bg1"/>
                        </a:solidFill>
                        <a:latin typeface="+mj-lt"/>
                      </a:endParaRPr>
                    </a:p>
                  </a:txBody>
                  <a:tcPr anchor="ctr">
                    <a:lnL>
                      <a:noFill/>
                    </a:lnL>
                    <a:lnR w="1270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9525" cap="flat" cmpd="sng" algn="ctr">
                      <a:noFill/>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i="0" dirty="0" smtClean="0">
                          <a:solidFill>
                            <a:schemeClr val="bg1"/>
                          </a:solidFill>
                          <a:latin typeface="+mj-lt"/>
                        </a:rPr>
                        <a:t>30.4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dirty="0" smtClean="0">
                          <a:solidFill>
                            <a:schemeClr val="bg1"/>
                          </a:solidFill>
                          <a:latin typeface="+mj-lt"/>
                        </a:rPr>
                        <a:t>35.3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fontAlgn="b"/>
                      <a:r>
                        <a:rPr lang="en-US" sz="1200" b="1" i="0" u="none" strike="noStrike" dirty="0" smtClean="0">
                          <a:solidFill>
                            <a:srgbClr val="BDDDA3"/>
                          </a:solidFill>
                          <a:effectLst/>
                          <a:latin typeface="+mj-lt"/>
                        </a:rPr>
                        <a:t>+16%</a:t>
                      </a:r>
                      <a:endParaRPr lang="en-US" sz="1200" b="1" i="0" u="none" strike="noStrike" dirty="0">
                        <a:solidFill>
                          <a:srgbClr val="BDDDA3"/>
                        </a:solidFill>
                        <a:effectLst/>
                        <a:latin typeface="+mj-l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r>
            </a:tbl>
          </a:graphicData>
        </a:graphic>
      </p:graphicFrame>
      <p:sp>
        <p:nvSpPr>
          <p:cNvPr id="31" name="TextBox 30"/>
          <p:cNvSpPr txBox="1"/>
          <p:nvPr/>
        </p:nvSpPr>
        <p:spPr>
          <a:xfrm>
            <a:off x="457199" y="1250950"/>
            <a:ext cx="3618411" cy="462947"/>
          </a:xfrm>
          <a:prstGeom prst="rect">
            <a:avLst/>
          </a:prstGeom>
        </p:spPr>
        <p:txBody>
          <a:bodyPr wrap="square">
            <a:spAutoFit/>
          </a:bodyPr>
          <a:lstStyle>
            <a:defPPr>
              <a:defRPr lang="en-GB"/>
            </a:defPPr>
            <a:lvl1pPr algn="l">
              <a:defRPr sz="1400" b="1">
                <a:solidFill>
                  <a:srgbClr val="FF0000"/>
                </a:solidFill>
                <a:latin typeface="Arial" panose="020B0604020202020204" pitchFamily="34" charset="0"/>
                <a:cs typeface="Arial" panose="020B0604020202020204" pitchFamily="34" charset="0"/>
              </a:defRPr>
            </a:lvl1pPr>
          </a:lstStyle>
          <a:p>
            <a:r>
              <a:rPr lang="en-GB" dirty="0"/>
              <a:t>SC Credit portfolio balances</a:t>
            </a:r>
          </a:p>
          <a:p>
            <a:r>
              <a:rPr lang="en-US" b="0" dirty="0" smtClean="0"/>
              <a:t>$ BN, September 2014 vs December 2015</a:t>
            </a:r>
            <a:endParaRPr lang="en-GB" b="0" dirty="0"/>
          </a:p>
        </p:txBody>
      </p:sp>
      <p:sp>
        <p:nvSpPr>
          <p:cNvPr id="9" name="TextBox 8"/>
          <p:cNvSpPr txBox="1"/>
          <p:nvPr/>
        </p:nvSpPr>
        <p:spPr>
          <a:xfrm>
            <a:off x="266744" y="19889"/>
            <a:ext cx="9336044" cy="621709"/>
          </a:xfrm>
          <a:prstGeom prst="rect">
            <a:avLst/>
          </a:prstGeom>
          <a:noFill/>
        </p:spPr>
        <p:txBody>
          <a:bodyPr wrap="square" rtlCol="0">
            <a:spAutoFit/>
          </a:bodyPr>
          <a:lstStyle/>
          <a:p>
            <a:pPr algn="l"/>
            <a:r>
              <a:rPr lang="en-US" sz="2000" b="1" dirty="0" smtClean="0"/>
              <a:t>SC portfolio overview</a:t>
            </a:r>
          </a:p>
          <a:p>
            <a:pPr algn="l"/>
            <a:r>
              <a:rPr lang="en-US" sz="2000" b="1" dirty="0" smtClean="0">
                <a:solidFill>
                  <a:srgbClr val="FF0000"/>
                </a:solidFill>
              </a:rPr>
              <a:t>CCAR portfolio breakdown</a:t>
            </a:r>
            <a:endParaRPr lang="en-US" sz="2000" dirty="0">
              <a:solidFill>
                <a:srgbClr val="FF0000"/>
              </a:solidFill>
            </a:endParaRPr>
          </a:p>
        </p:txBody>
      </p:sp>
      <p:sp>
        <p:nvSpPr>
          <p:cNvPr id="5" name="Right Brace 4"/>
          <p:cNvSpPr/>
          <p:nvPr/>
        </p:nvSpPr>
        <p:spPr>
          <a:xfrm>
            <a:off x="4514114" y="2744280"/>
            <a:ext cx="91440" cy="2231758"/>
          </a:xfrm>
          <a:prstGeom prst="rightBrace">
            <a:avLst>
              <a:gd name="adj1" fmla="val 0"/>
              <a:gd name="adj2" fmla="val 50000"/>
            </a:avLst>
          </a:prstGeom>
          <a:ln w="9525">
            <a:solidFill>
              <a:schemeClr val="accent3"/>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6" name="TextBox 5"/>
          <p:cNvSpPr txBox="1"/>
          <p:nvPr/>
        </p:nvSpPr>
        <p:spPr>
          <a:xfrm>
            <a:off x="4643581" y="3620735"/>
            <a:ext cx="534459" cy="769441"/>
          </a:xfrm>
          <a:prstGeom prst="rect">
            <a:avLst/>
          </a:prstGeom>
          <a:noFill/>
        </p:spPr>
        <p:txBody>
          <a:bodyPr wrap="square" lIns="0" tIns="0" rIns="0" bIns="0" rtlCol="0">
            <a:spAutoFit/>
          </a:bodyPr>
          <a:lstStyle/>
          <a:p>
            <a:pPr algn="l">
              <a:lnSpc>
                <a:spcPct val="100000"/>
              </a:lnSpc>
            </a:pPr>
            <a:r>
              <a:rPr lang="en-GB" dirty="0" smtClean="0"/>
              <a:t>Grouped under ‘Auto’ for CCAR purposes</a:t>
            </a:r>
          </a:p>
        </p:txBody>
      </p:sp>
      <p:sp>
        <p:nvSpPr>
          <p:cNvPr id="15" name="Rectangle 14"/>
          <p:cNvSpPr/>
          <p:nvPr/>
        </p:nvSpPr>
        <p:spPr>
          <a:xfrm>
            <a:off x="5348178" y="1831650"/>
            <a:ext cx="3884722" cy="4452501"/>
          </a:xfrm>
          <a:prstGeom prst="rect">
            <a:avLst/>
          </a:prstGeom>
        </p:spPr>
        <p:txBody>
          <a:bodyPr wrap="square">
            <a:spAutoFit/>
          </a:bodyPr>
          <a:lstStyle/>
          <a:p>
            <a:pPr marL="171450" lvl="1" indent="-171450" algn="l">
              <a:lnSpc>
                <a:spcPct val="100000"/>
              </a:lnSpc>
              <a:spcBef>
                <a:spcPts val="400"/>
              </a:spcBef>
              <a:spcAft>
                <a:spcPts val="400"/>
              </a:spcAft>
              <a:buFont typeface="Arial" panose="020B0604020202020204" pitchFamily="34" charset="0"/>
              <a:buChar char="•"/>
            </a:pPr>
            <a:r>
              <a:rPr lang="en-US" sz="1200" b="1" dirty="0" smtClean="0"/>
              <a:t>Portfolio balances:</a:t>
            </a:r>
            <a:endParaRPr lang="en-US" sz="1200" b="1" dirty="0"/>
          </a:p>
          <a:p>
            <a:pPr marL="233363" lvl="2" indent="-106363" algn="l">
              <a:lnSpc>
                <a:spcPct val="100000"/>
              </a:lnSpc>
              <a:spcBef>
                <a:spcPts val="400"/>
              </a:spcBef>
              <a:spcAft>
                <a:spcPts val="400"/>
              </a:spcAft>
              <a:buFont typeface="Arial" panose="020B0604020202020204" pitchFamily="34" charset="0"/>
              <a:buChar char="−"/>
            </a:pPr>
            <a:r>
              <a:rPr lang="en-US" sz="1200" dirty="0"/>
              <a:t>Limit on assets replaced with RWA limit, allowing recent growth acceleration </a:t>
            </a:r>
          </a:p>
          <a:p>
            <a:pPr marL="233363" lvl="2" indent="-106363" algn="l">
              <a:lnSpc>
                <a:spcPct val="100000"/>
              </a:lnSpc>
              <a:spcBef>
                <a:spcPts val="400"/>
              </a:spcBef>
              <a:spcAft>
                <a:spcPts val="0"/>
              </a:spcAft>
              <a:buFont typeface="Arial" panose="020B0604020202020204" pitchFamily="34" charset="0"/>
              <a:buChar char="−"/>
            </a:pPr>
            <a:r>
              <a:rPr lang="en-US" sz="1200" dirty="0" smtClean="0"/>
              <a:t>Auto portfolio shift </a:t>
            </a:r>
            <a:r>
              <a:rPr lang="en-US" sz="1200" dirty="0"/>
              <a:t>toward thin file </a:t>
            </a:r>
            <a:r>
              <a:rPr lang="en-US" sz="1200" dirty="0" smtClean="0"/>
              <a:t>originations</a:t>
            </a:r>
            <a:endParaRPr lang="en-US" sz="1200" dirty="0"/>
          </a:p>
          <a:p>
            <a:pPr marL="233363" lvl="2" indent="-106363" algn="l">
              <a:lnSpc>
                <a:spcPct val="100000"/>
              </a:lnSpc>
              <a:spcBef>
                <a:spcPts val="400"/>
              </a:spcBef>
              <a:spcAft>
                <a:spcPts val="400"/>
              </a:spcAft>
              <a:buFont typeface="Arial" panose="020B0604020202020204" pitchFamily="34" charset="0"/>
              <a:buChar char="−"/>
            </a:pPr>
            <a:r>
              <a:rPr lang="en-US" sz="1200" dirty="0" smtClean="0"/>
              <a:t>Sale of Lending Club (BlueStem moved to AFS)</a:t>
            </a:r>
          </a:p>
          <a:p>
            <a:pPr marL="171450" lvl="1" indent="-171450" algn="l">
              <a:lnSpc>
                <a:spcPct val="100000"/>
              </a:lnSpc>
              <a:spcBef>
                <a:spcPts val="400"/>
              </a:spcBef>
              <a:spcAft>
                <a:spcPts val="400"/>
              </a:spcAft>
              <a:buFont typeface="Arial" panose="020B0604020202020204" pitchFamily="34" charset="0"/>
              <a:buChar char="•"/>
            </a:pPr>
            <a:r>
              <a:rPr lang="en-US" sz="1200" b="1" dirty="0" smtClean="0"/>
              <a:t>Portfolio breakdown: </a:t>
            </a:r>
            <a:r>
              <a:rPr lang="en-US" sz="1200" dirty="0" smtClean="0"/>
              <a:t>Business unit data used in 2016 vs Y14-A line items used in 2015; </a:t>
            </a:r>
            <a:r>
              <a:rPr lang="en-US" sz="1200" b="1" i="1" dirty="0" smtClean="0"/>
              <a:t>granularity available as shown, preferred level of RAS reporting to be discussed</a:t>
            </a:r>
          </a:p>
          <a:p>
            <a:pPr marL="171450" lvl="1" indent="-171450" algn="l">
              <a:lnSpc>
                <a:spcPct val="100000"/>
              </a:lnSpc>
              <a:spcBef>
                <a:spcPts val="400"/>
              </a:spcBef>
              <a:spcAft>
                <a:spcPts val="400"/>
              </a:spcAft>
              <a:buFont typeface="Arial" panose="020B0604020202020204" pitchFamily="34" charset="0"/>
              <a:buChar char="•"/>
            </a:pPr>
            <a:r>
              <a:rPr lang="en-US" sz="1200" b="1" dirty="0" smtClean="0"/>
              <a:t>2016 </a:t>
            </a:r>
            <a:r>
              <a:rPr lang="en-US" sz="1200" b="1" dirty="0"/>
              <a:t>CCAR </a:t>
            </a:r>
            <a:r>
              <a:rPr lang="en-US" sz="1200" b="1" dirty="0" smtClean="0"/>
              <a:t>models: </a:t>
            </a:r>
            <a:r>
              <a:rPr lang="en-US" sz="1200" dirty="0" smtClean="0"/>
              <a:t>New </a:t>
            </a:r>
            <a:r>
              <a:rPr lang="en-US" sz="1200" dirty="0"/>
              <a:t>models </a:t>
            </a:r>
            <a:r>
              <a:rPr lang="en-US" sz="1200" dirty="0" smtClean="0"/>
              <a:t>have </a:t>
            </a:r>
            <a:r>
              <a:rPr lang="en-US" sz="1200" dirty="0"/>
              <a:t>more robust macro-economic sensitivities, providing a higher degree of confidence in CCAR stress relativity </a:t>
            </a:r>
            <a:r>
              <a:rPr lang="en-US" sz="1200" dirty="0" smtClean="0"/>
              <a:t>scalars</a:t>
            </a:r>
          </a:p>
          <a:p>
            <a:pPr marL="171450" lvl="1" indent="-171450" algn="l">
              <a:lnSpc>
                <a:spcPct val="100000"/>
              </a:lnSpc>
              <a:spcBef>
                <a:spcPts val="400"/>
              </a:spcBef>
              <a:spcAft>
                <a:spcPts val="400"/>
              </a:spcAft>
              <a:buFont typeface="Arial" panose="020B0604020202020204" pitchFamily="34" charset="0"/>
              <a:buChar char="•"/>
            </a:pPr>
            <a:r>
              <a:rPr lang="en-US" sz="1200" b="1" dirty="0" smtClean="0"/>
              <a:t>BHC Stress scenario design: </a:t>
            </a:r>
            <a:r>
              <a:rPr lang="en-US" sz="1200" dirty="0" smtClean="0"/>
              <a:t>Idiosyncratic stress for 2016 BHC Stress scenario designed to apply severe stress to SC Auto portfolio, reducing stress and losses in SBNA CRE &amp; GCB </a:t>
            </a:r>
          </a:p>
          <a:p>
            <a:pPr marL="171450" lvl="1" indent="-171450" algn="l">
              <a:lnSpc>
                <a:spcPct val="100000"/>
              </a:lnSpc>
              <a:spcBef>
                <a:spcPts val="400"/>
              </a:spcBef>
              <a:spcAft>
                <a:spcPts val="400"/>
              </a:spcAft>
              <a:buFont typeface="Arial" panose="020B0604020202020204" pitchFamily="34" charset="0"/>
              <a:buChar char="•"/>
            </a:pPr>
            <a:r>
              <a:rPr lang="en-US" sz="1200" b="1" dirty="0" smtClean="0"/>
              <a:t>Base scenario design:</a:t>
            </a:r>
            <a:r>
              <a:rPr lang="en-US" sz="1200" dirty="0" smtClean="0"/>
              <a:t> Macro economic cyclicality compared to tight 2016 limits drive potential projected breaches</a:t>
            </a:r>
            <a:endParaRPr lang="en-US" sz="1200" dirty="0"/>
          </a:p>
        </p:txBody>
      </p:sp>
      <p:sp>
        <p:nvSpPr>
          <p:cNvPr id="16" name="TextBox 15"/>
          <p:cNvSpPr txBox="1"/>
          <p:nvPr/>
        </p:nvSpPr>
        <p:spPr>
          <a:xfrm>
            <a:off x="5348178" y="1250950"/>
            <a:ext cx="3715421" cy="277640"/>
          </a:xfrm>
          <a:prstGeom prst="rect">
            <a:avLst/>
          </a:prstGeom>
        </p:spPr>
        <p:txBody>
          <a:bodyPr wrap="square">
            <a:spAutoFit/>
          </a:bodyPr>
          <a:lstStyle>
            <a:defPPr>
              <a:defRPr lang="en-GB"/>
            </a:defPPr>
            <a:lvl1pPr algn="l">
              <a:defRPr sz="1400" b="1">
                <a:solidFill>
                  <a:srgbClr val="FF0000"/>
                </a:solidFill>
                <a:latin typeface="Arial" panose="020B0604020202020204" pitchFamily="34" charset="0"/>
                <a:cs typeface="Arial" panose="020B0604020202020204" pitchFamily="34" charset="0"/>
              </a:defRPr>
            </a:lvl1pPr>
          </a:lstStyle>
          <a:p>
            <a:r>
              <a:rPr lang="en-GB" dirty="0" smtClean="0"/>
              <a:t>Changes since 2015 RAS calibration</a:t>
            </a:r>
            <a:endParaRPr lang="en-GB" dirty="0"/>
          </a:p>
        </p:txBody>
      </p:sp>
      <p:sp>
        <p:nvSpPr>
          <p:cNvPr id="10" name="Rectangular Callout 9"/>
          <p:cNvSpPr/>
          <p:nvPr/>
        </p:nvSpPr>
        <p:spPr>
          <a:xfrm>
            <a:off x="1915661" y="3638295"/>
            <a:ext cx="891324" cy="636551"/>
          </a:xfrm>
          <a:prstGeom prst="wedgeRectCallout">
            <a:avLst>
              <a:gd name="adj1" fmla="val -42721"/>
              <a:gd name="adj2" fmla="val 70611"/>
            </a:avLst>
          </a:prstGeom>
          <a:solidFill>
            <a:schemeClr val="accent3">
              <a:lumMod val="20000"/>
              <a:lumOff val="80000"/>
            </a:schemeClr>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2009" tIns="72009" rIns="72009" bIns="72009" rtlCol="0" anchor="ctr">
            <a:noAutofit/>
          </a:bodyPr>
          <a:lstStyle/>
          <a:p>
            <a:pPr algn="ctr">
              <a:lnSpc>
                <a:spcPct val="100000"/>
              </a:lnSpc>
            </a:pPr>
            <a:r>
              <a:rPr lang="en-GB" sz="900" dirty="0" smtClean="0">
                <a:solidFill>
                  <a:schemeClr val="tx1"/>
                </a:solidFill>
                <a:latin typeface="Arial"/>
                <a:sym typeface="Arial"/>
              </a:rPr>
              <a:t>Current reporting splits portfolio at  FICO&lt;630</a:t>
            </a:r>
          </a:p>
        </p:txBody>
      </p:sp>
      <p:sp>
        <p:nvSpPr>
          <p:cNvPr id="11" name="Rectangular Callout 10"/>
          <p:cNvSpPr/>
          <p:nvPr/>
        </p:nvSpPr>
        <p:spPr>
          <a:xfrm>
            <a:off x="1915661" y="3633167"/>
            <a:ext cx="891324" cy="636551"/>
          </a:xfrm>
          <a:prstGeom prst="wedgeRectCallout">
            <a:avLst>
              <a:gd name="adj1" fmla="val -43914"/>
              <a:gd name="adj2" fmla="val -71368"/>
            </a:avLst>
          </a:prstGeom>
          <a:solidFill>
            <a:schemeClr val="accent3">
              <a:lumMod val="20000"/>
              <a:lumOff val="80000"/>
            </a:schemeClr>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2009" tIns="72009" rIns="72009" bIns="72009" rtlCol="0" anchor="ctr">
            <a:noAutofit/>
          </a:bodyPr>
          <a:lstStyle/>
          <a:p>
            <a:pPr algn="ctr">
              <a:lnSpc>
                <a:spcPct val="100000"/>
              </a:lnSpc>
            </a:pPr>
            <a:r>
              <a:rPr lang="en-GB" sz="900" dirty="0" smtClean="0">
                <a:solidFill>
                  <a:schemeClr val="tx1"/>
                </a:solidFill>
                <a:latin typeface="Arial"/>
                <a:sym typeface="Arial"/>
              </a:rPr>
              <a:t>Current reporting splits Sub-prime at  FICO&lt;630</a:t>
            </a:r>
          </a:p>
        </p:txBody>
      </p:sp>
    </p:spTree>
    <p:extLst>
      <p:ext uri="{BB962C8B-B14F-4D97-AF65-F5344CB8AC3E}">
        <p14:creationId xmlns:p14="http://schemas.microsoft.com/office/powerpoint/2010/main" val="163815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230752015"/>
              </p:ext>
            </p:extLst>
          </p:nvPr>
        </p:nvGraphicFramePr>
        <p:xfrm>
          <a:off x="457200" y="1957387"/>
          <a:ext cx="2590800" cy="4316327"/>
        </p:xfrm>
        <a:graphic>
          <a:graphicData uri="http://schemas.openxmlformats.org/drawingml/2006/table">
            <a:tbl>
              <a:tblPr firstRow="1" bandRow="1">
                <a:tableStyleId>{839DD9DD-9E6C-4910-8AC0-68ADFF6A6AFC}</a:tableStyleId>
              </a:tblPr>
              <a:tblGrid>
                <a:gridCol w="605118"/>
                <a:gridCol w="1985682"/>
              </a:tblGrid>
              <a:tr h="1034619">
                <a:tc>
                  <a:txBody>
                    <a:bodyPr/>
                    <a:lstStyle/>
                    <a:p>
                      <a:r>
                        <a:rPr lang="en-US" sz="3200" b="1" dirty="0" smtClean="0">
                          <a:solidFill>
                            <a:schemeClr val="bg1">
                              <a:lumMod val="65000"/>
                            </a:schemeClr>
                          </a:solidFill>
                        </a:rPr>
                        <a:t>I</a:t>
                      </a:r>
                      <a:endParaRPr lang="en-US" sz="3200" b="1" dirty="0">
                        <a:solidFill>
                          <a:schemeClr val="bg1">
                            <a:lumMod val="65000"/>
                          </a:schemeClr>
                        </a:solidFill>
                      </a:endParaRPr>
                    </a:p>
                  </a:txBody>
                  <a:tcPr anchor="ctr">
                    <a:lnL w="12700" cap="flat" cmpd="sng" algn="ctr">
                      <a:solidFill>
                        <a:srgbClr val="FF0000"/>
                      </a:solid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l">
                        <a:lnSpc>
                          <a:spcPct val="100000"/>
                        </a:lnSpc>
                      </a:pPr>
                      <a:r>
                        <a:rPr lang="en-US" sz="1200" b="1" dirty="0" smtClean="0">
                          <a:solidFill>
                            <a:schemeClr val="tx1"/>
                          </a:solidFill>
                        </a:rPr>
                        <a:t>Meet regulatory constraints</a:t>
                      </a:r>
                      <a:endParaRPr lang="en-US" sz="1200" b="1" dirty="0">
                        <a:solidFill>
                          <a:schemeClr val="tx1"/>
                        </a:solidFill>
                      </a:endParaRPr>
                    </a:p>
                  </a:txBody>
                  <a:tcPr anchor="ctr">
                    <a:lnL>
                      <a:noFill/>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CE0E2"/>
                    </a:solidFill>
                  </a:tcPr>
                </a:tc>
              </a:tr>
              <a:tr h="1062715">
                <a:tc>
                  <a:txBody>
                    <a:bodyPr/>
                    <a:lstStyle/>
                    <a:p>
                      <a:r>
                        <a:rPr lang="en-US" sz="3200" b="1" dirty="0" smtClean="0">
                          <a:solidFill>
                            <a:schemeClr val="bg1">
                              <a:lumMod val="65000"/>
                            </a:schemeClr>
                          </a:solidFill>
                        </a:rPr>
                        <a:t>II</a:t>
                      </a:r>
                      <a:endParaRPr lang="en-US" sz="3200" b="1" dirty="0">
                        <a:solidFill>
                          <a:schemeClr val="bg1">
                            <a:lumMod val="65000"/>
                          </a:schemeClr>
                        </a:solidFill>
                      </a:endParaRPr>
                    </a:p>
                  </a:txBody>
                  <a:tcPr anchor="ctr">
                    <a:lnL w="19050" cap="flat" cmpd="sng" algn="ctr">
                      <a:solidFill>
                        <a:schemeClr val="bg1"/>
                      </a:solid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dirty="0" smtClean="0">
                          <a:solidFill>
                            <a:schemeClr val="tx1"/>
                          </a:solidFill>
                        </a:rPr>
                        <a:t>Sustain </a:t>
                      </a:r>
                      <a:r>
                        <a:rPr lang="en-US" sz="1200" b="0" kern="1200" baseline="0" dirty="0" smtClean="0">
                          <a:solidFill>
                            <a:schemeClr val="tx1"/>
                          </a:solidFill>
                          <a:latin typeface="+mn-lt"/>
                          <a:ea typeface="+mn-ea"/>
                          <a:cs typeface="+mn-cs"/>
                        </a:rPr>
                        <a:t>confidence of external stakeholders (e.g., rating agencies)</a:t>
                      </a:r>
                    </a:p>
                  </a:txBody>
                  <a:tcPr anchor="ctr">
                    <a:lnL>
                      <a:noFill/>
                    </a:lnL>
                    <a:lnR w="19050" cap="flat" cmpd="sng" algn="ctr">
                      <a:solidFill>
                        <a:schemeClr val="bg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r>
              <a:tr h="1147072">
                <a:tc>
                  <a:txBody>
                    <a:bodyPr/>
                    <a:lstStyle/>
                    <a:p>
                      <a:r>
                        <a:rPr lang="en-US" sz="3200" b="1" dirty="0" smtClean="0">
                          <a:solidFill>
                            <a:schemeClr val="bg1">
                              <a:lumMod val="65000"/>
                            </a:schemeClr>
                          </a:solidFill>
                        </a:rPr>
                        <a:t>III</a:t>
                      </a:r>
                      <a:endParaRPr lang="en-US" sz="3200" b="1" dirty="0">
                        <a:solidFill>
                          <a:schemeClr val="bg1">
                            <a:lumMod val="65000"/>
                          </a:schemeClr>
                        </a:solidFill>
                      </a:endParaRPr>
                    </a:p>
                  </a:txBody>
                  <a:tcPr anchor="ctr">
                    <a:lnL w="19050" cap="flat" cmpd="sng" algn="ctr">
                      <a:solidFill>
                        <a:schemeClr val="bg1"/>
                      </a:solid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kern="1200" dirty="0" smtClean="0">
                          <a:solidFill>
                            <a:schemeClr val="tx1"/>
                          </a:solidFill>
                          <a:latin typeface="+mn-lt"/>
                          <a:ea typeface="+mn-ea"/>
                          <a:cs typeface="+mn-cs"/>
                        </a:rPr>
                        <a:t>Minimize</a:t>
                      </a:r>
                      <a:r>
                        <a:rPr lang="en-US" sz="1200" b="0" kern="1200" baseline="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risks that do not generate incremental earnings</a:t>
                      </a:r>
                    </a:p>
                  </a:txBody>
                  <a:tcPr anchor="ctr">
                    <a:lnL>
                      <a:noFill/>
                    </a:lnL>
                    <a:lnR w="1905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r>
              <a:tr h="1071921">
                <a:tc>
                  <a:txBody>
                    <a:bodyPr/>
                    <a:lstStyle/>
                    <a:p>
                      <a:r>
                        <a:rPr lang="en-US" sz="3200" b="1" dirty="0" smtClean="0">
                          <a:solidFill>
                            <a:schemeClr val="bg1">
                              <a:lumMod val="65000"/>
                            </a:schemeClr>
                          </a:solidFill>
                        </a:rPr>
                        <a:t>IV</a:t>
                      </a:r>
                      <a:endParaRPr lang="en-US" sz="3200" b="1" dirty="0">
                        <a:solidFill>
                          <a:schemeClr val="bg1">
                            <a:lumMod val="65000"/>
                          </a:schemeClr>
                        </a:solidFill>
                      </a:endParaRPr>
                    </a:p>
                  </a:txBody>
                  <a:tcPr anchor="ctr">
                    <a:lnL w="19050" cap="flat" cmpd="sng" algn="ctr">
                      <a:solidFill>
                        <a:schemeClr val="bg1"/>
                      </a:solid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dirty="0" smtClean="0">
                          <a:solidFill>
                            <a:schemeClr val="tx1"/>
                          </a:solidFill>
                        </a:rPr>
                        <a:t>Comply with Group-level</a:t>
                      </a:r>
                      <a:r>
                        <a:rPr lang="en-US" sz="1200" b="0" baseline="0" dirty="0" smtClean="0">
                          <a:solidFill>
                            <a:schemeClr val="tx1"/>
                          </a:solidFill>
                        </a:rPr>
                        <a:t> Risk A</a:t>
                      </a:r>
                      <a:r>
                        <a:rPr lang="en-US" sz="1200" b="0" dirty="0" smtClean="0">
                          <a:solidFill>
                            <a:schemeClr val="tx1"/>
                          </a:solidFill>
                        </a:rPr>
                        <a:t>ppetite expectations</a:t>
                      </a:r>
                      <a:endParaRPr lang="en-GB" sz="1200" b="0" dirty="0" smtClean="0">
                        <a:solidFill>
                          <a:schemeClr val="tx1"/>
                        </a:solidFill>
                      </a:endParaRPr>
                    </a:p>
                  </a:txBody>
                  <a:tcPr anchor="ctr">
                    <a:lnL>
                      <a:noFill/>
                    </a:lnL>
                    <a:lnR w="1905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r>
            </a:tbl>
          </a:graphicData>
        </a:graphic>
      </p:graphicFrame>
      <p:grpSp>
        <p:nvGrpSpPr>
          <p:cNvPr id="4" name="Group 3"/>
          <p:cNvGrpSpPr/>
          <p:nvPr/>
        </p:nvGrpSpPr>
        <p:grpSpPr>
          <a:xfrm>
            <a:off x="3588028" y="1932878"/>
            <a:ext cx="2479337" cy="4346898"/>
            <a:chOff x="3588028" y="2148030"/>
            <a:chExt cx="2479337" cy="4208815"/>
          </a:xfrm>
        </p:grpSpPr>
        <p:sp>
          <p:nvSpPr>
            <p:cNvPr id="7" name="Rectangle 6"/>
            <p:cNvSpPr>
              <a:spLocks noChangeArrowheads="1"/>
            </p:cNvSpPr>
            <p:nvPr/>
          </p:nvSpPr>
          <p:spPr bwMode="gray">
            <a:xfrm>
              <a:off x="3588028" y="2159258"/>
              <a:ext cx="911873" cy="2489562"/>
            </a:xfrm>
            <a:prstGeom prst="rect">
              <a:avLst/>
            </a:prstGeom>
            <a:solidFill>
              <a:srgbClr val="FCE0E2"/>
            </a:solidFill>
            <a:ln w="9525" algn="ctr">
              <a:solidFill>
                <a:srgbClr val="FF0000"/>
              </a:solidFill>
              <a:miter lim="800000"/>
              <a:headEnd/>
              <a:tailEnd/>
            </a:ln>
            <a:effectLst/>
            <a:extLst/>
          </p:spPr>
          <p:txBody>
            <a:bodyPr lIns="36576" tIns="36576" rIns="36576" bIns="36576" anchor="ctr"/>
            <a:lstStyle/>
            <a:p>
              <a:pPr marL="0" marR="0" lvl="0" indent="0" algn="ctr" defTabSz="914400" eaLnBrk="1" fontAlgn="auto" latinLnBrk="0" hangingPunct="1">
                <a:lnSpc>
                  <a:spcPct val="100000"/>
                </a:lnSpc>
                <a:spcBef>
                  <a:spcPts val="0"/>
                </a:spcBef>
                <a:spcAft>
                  <a:spcPts val="0"/>
                </a:spcAft>
                <a:buClrTx/>
                <a:buSzTx/>
                <a:buFontTx/>
                <a:buNone/>
                <a:tabLst>
                  <a:tab pos="517525" algn="r"/>
                </a:tabLst>
                <a:defRPr/>
              </a:pPr>
              <a:r>
                <a:rPr kumimoji="0" lang="en-US" altLang="zh-CN" sz="1000" b="1" i="0" u="none" strike="noStrike" kern="0" cap="none" spc="0" normalizeH="0" baseline="0" noProof="0" dirty="0" smtClean="0">
                  <a:ln>
                    <a:noFill/>
                  </a:ln>
                  <a:solidFill>
                    <a:srgbClr val="FF0000"/>
                  </a:solidFill>
                  <a:effectLst/>
                  <a:uLnTx/>
                  <a:uFillTx/>
                  <a:ea typeface="SimSun" pitchFamily="2" charset="-122"/>
                </a:rPr>
                <a:t>Capital adequacy</a:t>
              </a:r>
            </a:p>
          </p:txBody>
        </p:sp>
        <p:sp>
          <p:nvSpPr>
            <p:cNvPr id="8" name="Rectangle 13"/>
            <p:cNvSpPr>
              <a:spLocks noChangeArrowheads="1"/>
            </p:cNvSpPr>
            <p:nvPr/>
          </p:nvSpPr>
          <p:spPr bwMode="gray">
            <a:xfrm>
              <a:off x="4576405" y="3002042"/>
              <a:ext cx="1483768" cy="365760"/>
            </a:xfrm>
            <a:prstGeom prst="rect">
              <a:avLst/>
            </a:prstGeom>
            <a:solidFill>
              <a:schemeClr val="bg1">
                <a:lumMod val="95000"/>
              </a:schemeClr>
            </a:solidFill>
            <a:ln w="9525" algn="ctr">
              <a:solidFill>
                <a:schemeClr val="bg1">
                  <a:lumMod val="65000"/>
                </a:schemeClr>
              </a:solidFill>
              <a:miter lim="800000"/>
              <a:headEnd/>
              <a:tailEnd/>
            </a:ln>
            <a:effectLst/>
            <a:extLst/>
          </p:spPr>
          <p:txBody>
            <a:bodyPr lIns="36576" tIns="36576" rIns="36576" bIns="36576" anchor="ctr"/>
            <a:lstStyle/>
            <a:p>
              <a:pPr algn="ctr">
                <a:tabLst>
                  <a:tab pos="517525" algn="r"/>
                </a:tabLst>
              </a:pPr>
              <a:r>
                <a:rPr lang="en-US" altLang="zh-CN" sz="1000" dirty="0" smtClean="0">
                  <a:solidFill>
                    <a:srgbClr val="000000"/>
                  </a:solidFill>
                  <a:ea typeface="SimSun" pitchFamily="2" charset="-122"/>
                </a:rPr>
                <a:t>Liquidity / funding risk</a:t>
              </a:r>
              <a:endParaRPr lang="en-US" altLang="zh-CN" sz="1000" dirty="0">
                <a:solidFill>
                  <a:srgbClr val="000000"/>
                </a:solidFill>
                <a:ea typeface="SimSun" pitchFamily="2" charset="-122"/>
              </a:endParaRPr>
            </a:p>
          </p:txBody>
        </p:sp>
        <p:sp>
          <p:nvSpPr>
            <p:cNvPr id="9" name="Rectangle 13"/>
            <p:cNvSpPr>
              <a:spLocks noChangeArrowheads="1"/>
            </p:cNvSpPr>
            <p:nvPr/>
          </p:nvSpPr>
          <p:spPr bwMode="gray">
            <a:xfrm>
              <a:off x="4576405" y="3429048"/>
              <a:ext cx="1483768" cy="365760"/>
            </a:xfrm>
            <a:prstGeom prst="rect">
              <a:avLst/>
            </a:prstGeom>
            <a:solidFill>
              <a:schemeClr val="bg1">
                <a:lumMod val="95000"/>
              </a:schemeClr>
            </a:solidFill>
            <a:ln w="9525" algn="ctr">
              <a:solidFill>
                <a:schemeClr val="bg1">
                  <a:lumMod val="65000"/>
                </a:schemeClr>
              </a:solidFill>
              <a:miter lim="800000"/>
              <a:headEnd/>
              <a:tailEnd/>
            </a:ln>
            <a:effectLst/>
            <a:extLst/>
          </p:spPr>
          <p:txBody>
            <a:bodyPr lIns="36576" tIns="36576" rIns="36576" bIns="36576" anchor="ctr"/>
            <a:lstStyle/>
            <a:p>
              <a:pPr algn="ctr">
                <a:tabLst>
                  <a:tab pos="517525" algn="r"/>
                </a:tabLst>
              </a:pPr>
              <a:r>
                <a:rPr lang="en-US" altLang="zh-CN" sz="1000" dirty="0" smtClean="0">
                  <a:solidFill>
                    <a:srgbClr val="000000"/>
                  </a:solidFill>
                  <a:ea typeface="SimSun" pitchFamily="2" charset="-122"/>
                </a:rPr>
                <a:t>Interest rate risk</a:t>
              </a:r>
              <a:endParaRPr lang="en-US" altLang="zh-CN" sz="1000" dirty="0">
                <a:solidFill>
                  <a:srgbClr val="000000"/>
                </a:solidFill>
                <a:ea typeface="SimSun" pitchFamily="2" charset="-122"/>
              </a:endParaRPr>
            </a:p>
          </p:txBody>
        </p:sp>
        <p:sp>
          <p:nvSpPr>
            <p:cNvPr id="10" name="Rectangle 13"/>
            <p:cNvSpPr>
              <a:spLocks noChangeArrowheads="1"/>
            </p:cNvSpPr>
            <p:nvPr/>
          </p:nvSpPr>
          <p:spPr bwMode="gray">
            <a:xfrm>
              <a:off x="4576405" y="2575036"/>
              <a:ext cx="1483768" cy="365760"/>
            </a:xfrm>
            <a:prstGeom prst="rect">
              <a:avLst/>
            </a:prstGeom>
            <a:solidFill>
              <a:srgbClr val="FCE0E2"/>
            </a:solidFill>
            <a:ln w="9525" algn="ctr">
              <a:solidFill>
                <a:srgbClr val="FF0000"/>
              </a:solidFill>
              <a:miter lim="800000"/>
              <a:headEnd/>
              <a:tailEnd/>
            </a:ln>
            <a:effectLst/>
            <a:extLst/>
          </p:spPr>
          <p:txBody>
            <a:bodyPr lIns="36576" tIns="36576" rIns="36576" bIns="36576" anchor="ctr"/>
            <a:lstStyle/>
            <a:p>
              <a:pPr marL="0" marR="0" lvl="0" indent="0" algn="ctr" defTabSz="914400" eaLnBrk="1" fontAlgn="auto" latinLnBrk="0" hangingPunct="1">
                <a:lnSpc>
                  <a:spcPct val="100000"/>
                </a:lnSpc>
                <a:spcBef>
                  <a:spcPts val="0"/>
                </a:spcBef>
                <a:spcAft>
                  <a:spcPts val="0"/>
                </a:spcAft>
                <a:buClrTx/>
                <a:buSzTx/>
                <a:buFontTx/>
                <a:buNone/>
                <a:tabLst>
                  <a:tab pos="517525" algn="r"/>
                </a:tabLst>
                <a:defRPr/>
              </a:pPr>
              <a:endParaRPr kumimoji="0" lang="en-US" altLang="zh-CN" sz="1000" b="1" i="0" u="none" strike="noStrike" kern="0" cap="none" spc="0" normalizeH="0" baseline="0" noProof="0" dirty="0" smtClean="0">
                <a:ln>
                  <a:noFill/>
                </a:ln>
                <a:solidFill>
                  <a:schemeClr val="bg1"/>
                </a:solidFill>
                <a:effectLst/>
                <a:uLnTx/>
                <a:uFillTx/>
                <a:ea typeface="SimSun" pitchFamily="2" charset="-122"/>
              </a:endParaRPr>
            </a:p>
          </p:txBody>
        </p:sp>
        <p:sp>
          <p:nvSpPr>
            <p:cNvPr id="11" name="Rectangle 19"/>
            <p:cNvSpPr>
              <a:spLocks noChangeArrowheads="1"/>
            </p:cNvSpPr>
            <p:nvPr/>
          </p:nvSpPr>
          <p:spPr bwMode="gray">
            <a:xfrm>
              <a:off x="3588028" y="4710066"/>
              <a:ext cx="2471626" cy="365760"/>
            </a:xfrm>
            <a:prstGeom prst="rect">
              <a:avLst/>
            </a:prstGeom>
            <a:solidFill>
              <a:schemeClr val="bg1">
                <a:lumMod val="95000"/>
              </a:schemeClr>
            </a:solidFill>
            <a:ln w="9525" algn="ctr">
              <a:solidFill>
                <a:schemeClr val="bg1">
                  <a:lumMod val="65000"/>
                </a:schemeClr>
              </a:solidFill>
              <a:miter lim="800000"/>
              <a:headEnd/>
              <a:tailEnd/>
            </a:ln>
            <a:effectLst/>
            <a:extLst/>
          </p:spPr>
          <p:txBody>
            <a:bodyPr lIns="36576" tIns="36576" rIns="36576" bIns="36576" anchor="ctr"/>
            <a:lstStyle/>
            <a:p>
              <a:pPr marL="0" marR="0" lvl="0" indent="0" algn="ctr" defTabSz="914400" eaLnBrk="1" fontAlgn="auto" latinLnBrk="0" hangingPunct="1">
                <a:lnSpc>
                  <a:spcPct val="100000"/>
                </a:lnSpc>
                <a:spcBef>
                  <a:spcPts val="0"/>
                </a:spcBef>
                <a:spcAft>
                  <a:spcPts val="0"/>
                </a:spcAft>
                <a:buClrTx/>
                <a:buSzTx/>
                <a:buFontTx/>
                <a:buNone/>
                <a:tabLst>
                  <a:tab pos="517525" algn="r"/>
                </a:tabLst>
                <a:defRPr/>
              </a:pPr>
              <a:r>
                <a:rPr kumimoji="0" lang="en-US" altLang="zh-CN" sz="1000" b="0" i="0" u="none" strike="noStrike" kern="0" cap="none" spc="0" normalizeH="0" baseline="0" noProof="0" dirty="0" smtClean="0">
                  <a:ln>
                    <a:noFill/>
                  </a:ln>
                  <a:solidFill>
                    <a:srgbClr val="000000"/>
                  </a:solidFill>
                  <a:effectLst/>
                  <a:uLnTx/>
                  <a:uFillTx/>
                  <a:ea typeface="SimSun" pitchFamily="2" charset="-122"/>
                </a:rPr>
                <a:t>Operational risk</a:t>
              </a:r>
            </a:p>
          </p:txBody>
        </p:sp>
        <p:sp>
          <p:nvSpPr>
            <p:cNvPr id="12" name="Rectangle 20"/>
            <p:cNvSpPr>
              <a:spLocks noChangeArrowheads="1"/>
            </p:cNvSpPr>
            <p:nvPr/>
          </p:nvSpPr>
          <p:spPr bwMode="gray">
            <a:xfrm>
              <a:off x="3595739" y="5564078"/>
              <a:ext cx="2471626" cy="365760"/>
            </a:xfrm>
            <a:prstGeom prst="rect">
              <a:avLst/>
            </a:prstGeom>
            <a:solidFill>
              <a:schemeClr val="bg1">
                <a:lumMod val="95000"/>
              </a:schemeClr>
            </a:solidFill>
            <a:ln w="9525" algn="ctr">
              <a:solidFill>
                <a:schemeClr val="bg1">
                  <a:lumMod val="65000"/>
                </a:schemeClr>
              </a:solidFill>
              <a:miter lim="800000"/>
              <a:headEnd/>
              <a:tailEnd/>
            </a:ln>
            <a:effectLst/>
            <a:extLst/>
          </p:spPr>
          <p:txBody>
            <a:bodyPr lIns="36576" tIns="36576" rIns="36576" bIns="36576" anchor="ctr"/>
            <a:lstStyle/>
            <a:p>
              <a:pPr marL="0" marR="0" lvl="0" indent="0" algn="ctr" defTabSz="914400" eaLnBrk="1" fontAlgn="auto" latinLnBrk="0" hangingPunct="1">
                <a:lnSpc>
                  <a:spcPct val="100000"/>
                </a:lnSpc>
                <a:spcBef>
                  <a:spcPts val="0"/>
                </a:spcBef>
                <a:spcAft>
                  <a:spcPts val="0"/>
                </a:spcAft>
                <a:buClrTx/>
                <a:buSzTx/>
                <a:buFontTx/>
                <a:buNone/>
                <a:tabLst>
                  <a:tab pos="517525" algn="r"/>
                </a:tabLst>
                <a:defRPr/>
              </a:pPr>
              <a:r>
                <a:rPr kumimoji="0" lang="en-US" altLang="zh-CN" sz="1000" b="0" i="0" u="none" strike="noStrike" kern="0" cap="none" spc="0" normalizeH="0" baseline="0" noProof="0" dirty="0" smtClean="0">
                  <a:ln>
                    <a:noFill/>
                  </a:ln>
                  <a:solidFill>
                    <a:srgbClr val="000000"/>
                  </a:solidFill>
                  <a:effectLst/>
                  <a:uLnTx/>
                  <a:uFillTx/>
                  <a:ea typeface="SimSun" pitchFamily="2" charset="-122"/>
                </a:rPr>
                <a:t>Compliance and reputational risk</a:t>
              </a:r>
            </a:p>
          </p:txBody>
        </p:sp>
        <p:sp>
          <p:nvSpPr>
            <p:cNvPr id="13" name="Rectangle 20"/>
            <p:cNvSpPr>
              <a:spLocks noChangeArrowheads="1"/>
            </p:cNvSpPr>
            <p:nvPr/>
          </p:nvSpPr>
          <p:spPr bwMode="gray">
            <a:xfrm>
              <a:off x="3588028" y="5137072"/>
              <a:ext cx="2471626" cy="365760"/>
            </a:xfrm>
            <a:prstGeom prst="rect">
              <a:avLst/>
            </a:prstGeom>
            <a:solidFill>
              <a:schemeClr val="bg1">
                <a:lumMod val="95000"/>
              </a:schemeClr>
            </a:solidFill>
            <a:ln w="9525" algn="ctr">
              <a:solidFill>
                <a:schemeClr val="bg1">
                  <a:lumMod val="65000"/>
                </a:schemeClr>
              </a:solidFill>
              <a:miter lim="800000"/>
              <a:headEnd/>
              <a:tailEnd/>
            </a:ln>
            <a:effectLst/>
            <a:extLst/>
          </p:spPr>
          <p:txBody>
            <a:bodyPr lIns="36576" tIns="36576" rIns="36576" bIns="36576" anchor="ctr"/>
            <a:lstStyle/>
            <a:p>
              <a:pPr algn="ctr">
                <a:tabLst>
                  <a:tab pos="517525" algn="r"/>
                </a:tabLst>
              </a:pPr>
              <a:r>
                <a:rPr lang="en-US" altLang="zh-CN" sz="1000" dirty="0" smtClean="0">
                  <a:solidFill>
                    <a:srgbClr val="000000"/>
                  </a:solidFill>
                  <a:ea typeface="SimSun" pitchFamily="2" charset="-122"/>
                </a:rPr>
                <a:t>Model risk</a:t>
              </a:r>
              <a:endParaRPr lang="en-US" altLang="zh-CN" sz="1000" dirty="0">
                <a:solidFill>
                  <a:srgbClr val="000000"/>
                </a:solidFill>
                <a:ea typeface="SimSun" pitchFamily="2" charset="-122"/>
              </a:endParaRPr>
            </a:p>
          </p:txBody>
        </p:sp>
        <p:sp>
          <p:nvSpPr>
            <p:cNvPr id="14" name="Rectangle 13"/>
            <p:cNvSpPr>
              <a:spLocks noChangeArrowheads="1"/>
            </p:cNvSpPr>
            <p:nvPr/>
          </p:nvSpPr>
          <p:spPr bwMode="gray">
            <a:xfrm>
              <a:off x="4576405" y="3856054"/>
              <a:ext cx="1483768" cy="365760"/>
            </a:xfrm>
            <a:prstGeom prst="rect">
              <a:avLst/>
            </a:prstGeom>
            <a:solidFill>
              <a:schemeClr val="bg1">
                <a:lumMod val="95000"/>
              </a:schemeClr>
            </a:solidFill>
            <a:ln w="9525" algn="ctr">
              <a:solidFill>
                <a:schemeClr val="bg1">
                  <a:lumMod val="65000"/>
                </a:schemeClr>
              </a:solidFill>
              <a:miter lim="800000"/>
              <a:headEnd/>
              <a:tailEnd/>
            </a:ln>
            <a:effectLst/>
            <a:extLst/>
          </p:spPr>
          <p:txBody>
            <a:bodyPr lIns="36576" tIns="36576" rIns="36576" bIns="36576" anchor="ctr"/>
            <a:lstStyle/>
            <a:p>
              <a:pPr algn="ctr">
                <a:tabLst>
                  <a:tab pos="517525" algn="r"/>
                </a:tabLst>
              </a:pPr>
              <a:r>
                <a:rPr lang="en-US" altLang="zh-CN" sz="1000" dirty="0" smtClean="0">
                  <a:solidFill>
                    <a:srgbClr val="000000"/>
                  </a:solidFill>
                  <a:ea typeface="SimSun" pitchFamily="2" charset="-122"/>
                </a:rPr>
                <a:t>Mark-to-market portfolio risk</a:t>
              </a:r>
              <a:endParaRPr lang="en-US" altLang="zh-CN" sz="1000" dirty="0">
                <a:solidFill>
                  <a:srgbClr val="000000"/>
                </a:solidFill>
                <a:ea typeface="SimSun" pitchFamily="2" charset="-122"/>
              </a:endParaRPr>
            </a:p>
          </p:txBody>
        </p:sp>
        <p:sp>
          <p:nvSpPr>
            <p:cNvPr id="15" name="Rectangle 13"/>
            <p:cNvSpPr>
              <a:spLocks noChangeArrowheads="1"/>
            </p:cNvSpPr>
            <p:nvPr/>
          </p:nvSpPr>
          <p:spPr bwMode="gray">
            <a:xfrm>
              <a:off x="4576405" y="2148030"/>
              <a:ext cx="1483768" cy="365760"/>
            </a:xfrm>
            <a:prstGeom prst="rect">
              <a:avLst/>
            </a:prstGeom>
            <a:solidFill>
              <a:srgbClr val="FCE0E2"/>
            </a:solidFill>
            <a:ln w="9525" algn="ctr">
              <a:solidFill>
                <a:srgbClr val="FF0000"/>
              </a:solidFill>
              <a:miter lim="800000"/>
              <a:headEnd/>
              <a:tailEnd/>
            </a:ln>
            <a:effectLst/>
            <a:extLst/>
          </p:spPr>
          <p:txBody>
            <a:bodyPr lIns="36576" tIns="36576" rIns="36576" bIns="36576" anchor="ctr"/>
            <a:lstStyle/>
            <a:p>
              <a:pPr marL="0" marR="0" lvl="0" indent="0" algn="ctr" defTabSz="914400" eaLnBrk="1" fontAlgn="auto" latinLnBrk="0" hangingPunct="1">
                <a:lnSpc>
                  <a:spcPct val="100000"/>
                </a:lnSpc>
                <a:spcBef>
                  <a:spcPts val="0"/>
                </a:spcBef>
                <a:spcAft>
                  <a:spcPts val="0"/>
                </a:spcAft>
                <a:buClrTx/>
                <a:buSzTx/>
                <a:buFontTx/>
                <a:buNone/>
                <a:tabLst>
                  <a:tab pos="517525" algn="r"/>
                </a:tabLst>
                <a:defRPr/>
              </a:pPr>
              <a:endParaRPr kumimoji="0" lang="en-US" altLang="zh-CN" sz="1000" b="1" i="0" u="none" strike="noStrike" kern="0" cap="none" spc="0" normalizeH="0" baseline="0" noProof="0" dirty="0" smtClean="0">
                <a:ln>
                  <a:noFill/>
                </a:ln>
                <a:solidFill>
                  <a:schemeClr val="bg1"/>
                </a:solidFill>
                <a:effectLst/>
                <a:uLnTx/>
                <a:uFillTx/>
                <a:ea typeface="SimSun" pitchFamily="2" charset="-122"/>
              </a:endParaRPr>
            </a:p>
          </p:txBody>
        </p:sp>
        <p:sp>
          <p:nvSpPr>
            <p:cNvPr id="16" name="TextBox 15"/>
            <p:cNvSpPr txBox="1"/>
            <p:nvPr/>
          </p:nvSpPr>
          <p:spPr>
            <a:xfrm>
              <a:off x="4596449" y="2226297"/>
              <a:ext cx="1463723" cy="224677"/>
            </a:xfrm>
            <a:prstGeom prst="rect">
              <a:avLst/>
            </a:prstGeom>
            <a:noFill/>
          </p:spPr>
          <p:txBody>
            <a:bodyPr wrap="square" rtlCol="0">
              <a:spAutoFit/>
            </a:bodyPr>
            <a:lstStyle/>
            <a:p>
              <a:pPr algn="ctr" eaLnBrk="1" hangingPunct="1">
                <a:lnSpc>
                  <a:spcPct val="86000"/>
                </a:lnSpc>
              </a:pPr>
              <a:r>
                <a:rPr lang="en-US" sz="1000" b="1" dirty="0">
                  <a:solidFill>
                    <a:srgbClr val="FF0000"/>
                  </a:solidFill>
                  <a:ea typeface="SimSun" pitchFamily="2" charset="-122"/>
                </a:rPr>
                <a:t>Credit risk</a:t>
              </a:r>
            </a:p>
          </p:txBody>
        </p:sp>
        <p:sp>
          <p:nvSpPr>
            <p:cNvPr id="17" name="TextBox 16"/>
            <p:cNvSpPr txBox="1"/>
            <p:nvPr/>
          </p:nvSpPr>
          <p:spPr>
            <a:xfrm>
              <a:off x="4596450" y="2662049"/>
              <a:ext cx="1348318" cy="224677"/>
            </a:xfrm>
            <a:prstGeom prst="rect">
              <a:avLst/>
            </a:prstGeom>
            <a:noFill/>
          </p:spPr>
          <p:txBody>
            <a:bodyPr wrap="square" rtlCol="0">
              <a:spAutoFit/>
            </a:bodyPr>
            <a:lstStyle/>
            <a:p>
              <a:pPr algn="ctr">
                <a:tabLst>
                  <a:tab pos="517525" algn="r"/>
                </a:tabLst>
              </a:pPr>
              <a:r>
                <a:rPr lang="en-US" altLang="zh-CN" sz="1000" b="1" dirty="0">
                  <a:solidFill>
                    <a:srgbClr val="FF0000"/>
                  </a:solidFill>
                  <a:ea typeface="SimSun" pitchFamily="2" charset="-122"/>
                </a:rPr>
                <a:t>Residual value risk</a:t>
              </a:r>
            </a:p>
          </p:txBody>
        </p:sp>
        <p:sp>
          <p:nvSpPr>
            <p:cNvPr id="18" name="Rectangle 17"/>
            <p:cNvSpPr>
              <a:spLocks noChangeArrowheads="1"/>
            </p:cNvSpPr>
            <p:nvPr/>
          </p:nvSpPr>
          <p:spPr bwMode="gray">
            <a:xfrm>
              <a:off x="4576405" y="4283060"/>
              <a:ext cx="1483768" cy="365760"/>
            </a:xfrm>
            <a:prstGeom prst="rect">
              <a:avLst/>
            </a:prstGeom>
            <a:solidFill>
              <a:schemeClr val="bg1">
                <a:lumMod val="95000"/>
              </a:schemeClr>
            </a:solidFill>
            <a:ln w="9525" algn="ctr">
              <a:solidFill>
                <a:schemeClr val="bg1">
                  <a:lumMod val="65000"/>
                </a:schemeClr>
              </a:solidFill>
              <a:miter lim="800000"/>
              <a:headEnd/>
              <a:tailEnd/>
            </a:ln>
            <a:effectLst/>
            <a:extLst/>
          </p:spPr>
          <p:txBody>
            <a:bodyPr lIns="36576" tIns="36576" rIns="36576" bIns="36576" anchor="ctr"/>
            <a:lstStyle/>
            <a:p>
              <a:pPr marL="0" marR="0" lvl="0" indent="0" algn="ctr" defTabSz="914400" eaLnBrk="1" fontAlgn="auto" latinLnBrk="0" hangingPunct="1">
                <a:lnSpc>
                  <a:spcPct val="100000"/>
                </a:lnSpc>
                <a:spcBef>
                  <a:spcPts val="0"/>
                </a:spcBef>
                <a:spcAft>
                  <a:spcPts val="0"/>
                </a:spcAft>
                <a:buClrTx/>
                <a:buSzTx/>
                <a:buFontTx/>
                <a:buNone/>
                <a:tabLst>
                  <a:tab pos="517525" algn="r"/>
                </a:tabLst>
                <a:defRPr/>
              </a:pPr>
              <a:r>
                <a:rPr kumimoji="0" lang="en-US" altLang="zh-CN" sz="1000" b="0" i="0" u="none" strike="noStrike" kern="0" cap="none" spc="0" normalizeH="0" baseline="0" noProof="0" dirty="0" smtClean="0">
                  <a:ln>
                    <a:noFill/>
                  </a:ln>
                  <a:solidFill>
                    <a:srgbClr val="000000"/>
                  </a:solidFill>
                  <a:effectLst/>
                  <a:uLnTx/>
                  <a:uFillTx/>
                  <a:ea typeface="SimSun" pitchFamily="2" charset="-122"/>
                </a:rPr>
                <a:t>Strategic risk</a:t>
              </a:r>
            </a:p>
          </p:txBody>
        </p:sp>
        <p:sp>
          <p:nvSpPr>
            <p:cNvPr id="19" name="Rectangle 20"/>
            <p:cNvSpPr>
              <a:spLocks noChangeArrowheads="1"/>
            </p:cNvSpPr>
            <p:nvPr/>
          </p:nvSpPr>
          <p:spPr bwMode="gray">
            <a:xfrm>
              <a:off x="3588028" y="5991085"/>
              <a:ext cx="2471626" cy="365760"/>
            </a:xfrm>
            <a:prstGeom prst="rect">
              <a:avLst/>
            </a:prstGeom>
            <a:solidFill>
              <a:schemeClr val="bg1">
                <a:lumMod val="95000"/>
              </a:schemeClr>
            </a:solidFill>
            <a:ln w="9525" algn="ctr">
              <a:solidFill>
                <a:schemeClr val="bg1">
                  <a:lumMod val="65000"/>
                </a:schemeClr>
              </a:solidFill>
              <a:miter lim="800000"/>
              <a:headEnd/>
              <a:tailEnd/>
            </a:ln>
            <a:effectLst/>
            <a:extLst/>
          </p:spPr>
          <p:txBody>
            <a:bodyPr lIns="36576" tIns="36576" rIns="36576" bIns="36576" anchor="ctr"/>
            <a:lstStyle/>
            <a:p>
              <a:pPr marL="0" marR="0" lvl="0" indent="0" algn="ctr" defTabSz="914400" eaLnBrk="1" fontAlgn="auto" latinLnBrk="0" hangingPunct="1">
                <a:lnSpc>
                  <a:spcPct val="100000"/>
                </a:lnSpc>
                <a:spcBef>
                  <a:spcPts val="0"/>
                </a:spcBef>
                <a:spcAft>
                  <a:spcPts val="0"/>
                </a:spcAft>
                <a:buClrTx/>
                <a:buSzTx/>
                <a:buFontTx/>
                <a:buNone/>
                <a:tabLst>
                  <a:tab pos="517525" algn="r"/>
                </a:tabLst>
                <a:defRPr/>
              </a:pPr>
              <a:r>
                <a:rPr kumimoji="0" lang="en-US" altLang="zh-CN" sz="1000" b="0" i="0" u="none" strike="noStrike" kern="0" cap="none" spc="0" normalizeH="0" baseline="0" noProof="0" dirty="0" smtClean="0">
                  <a:ln>
                    <a:noFill/>
                  </a:ln>
                  <a:solidFill>
                    <a:srgbClr val="000000"/>
                  </a:solidFill>
                  <a:effectLst/>
                  <a:uLnTx/>
                  <a:uFillTx/>
                  <a:ea typeface="SimSun" pitchFamily="2" charset="-122"/>
                </a:rPr>
                <a:t>Fiduciary risk</a:t>
              </a:r>
            </a:p>
          </p:txBody>
        </p:sp>
      </p:grpSp>
      <p:sp>
        <p:nvSpPr>
          <p:cNvPr id="20" name="Text Placeholder 2"/>
          <p:cNvSpPr txBox="1">
            <a:spLocks/>
          </p:cNvSpPr>
          <p:nvPr/>
        </p:nvSpPr>
        <p:spPr bwMode="auto">
          <a:xfrm>
            <a:off x="3595739" y="1749601"/>
            <a:ext cx="2467911" cy="20548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2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accent2"/>
                </a:solidFill>
                <a:latin typeface="Arial" charset="0"/>
                <a:ea typeface="+mn-ea"/>
                <a:cs typeface="+mn-cs"/>
              </a:defRPr>
            </a:lvl4pPr>
            <a:lvl5pPr marL="857250" indent="-115888" algn="l" rtl="0" eaLnBrk="1" fontAlgn="base" hangingPunct="1">
              <a:spcBef>
                <a:spcPct val="20000"/>
              </a:spcBef>
              <a:spcAft>
                <a:spcPct val="0"/>
              </a:spcAft>
              <a:buClr>
                <a:schemeClr val="tx1"/>
              </a:buClr>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defTabSz="914400" rtl="0" eaLnBrk="1" fontAlgn="base" latinLnBrk="0" hangingPunct="1">
              <a:lnSpc>
                <a:spcPct val="100000"/>
              </a:lnSpc>
              <a:spcBef>
                <a:spcPts val="0"/>
              </a:spcBef>
              <a:spcAft>
                <a:spcPts val="0"/>
              </a:spcAft>
              <a:buClrTx/>
              <a:buSzTx/>
              <a:buFontTx/>
              <a:buNone/>
              <a:tabLst/>
              <a:defRPr/>
            </a:pPr>
            <a:r>
              <a:rPr kumimoji="0" lang="en-US" u="none" strike="noStrike" kern="1200" cap="none" spc="0" normalizeH="0" baseline="0" noProof="0" dirty="0" smtClean="0">
                <a:ln>
                  <a:noFill/>
                </a:ln>
                <a:solidFill>
                  <a:schemeClr val="tx1">
                    <a:lumMod val="50000"/>
                    <a:lumOff val="50000"/>
                  </a:schemeClr>
                </a:solidFill>
                <a:effectLst/>
                <a:uLnTx/>
                <a:uFillTx/>
                <a:latin typeface="Arial" charset="0"/>
                <a:ea typeface="ＭＳ Ｐゴシック"/>
              </a:rPr>
              <a:t>RAS risk taxonomy</a:t>
            </a:r>
            <a:endParaRPr kumimoji="0" lang="en-US" u="none" strike="noStrike" kern="1200" cap="none" spc="0" normalizeH="0" baseline="0" noProof="0" dirty="0">
              <a:ln>
                <a:noFill/>
              </a:ln>
              <a:solidFill>
                <a:schemeClr val="tx1">
                  <a:lumMod val="50000"/>
                  <a:lumOff val="50000"/>
                </a:schemeClr>
              </a:solidFill>
              <a:effectLst/>
              <a:uLnTx/>
              <a:uFillTx/>
              <a:latin typeface="Arial" charset="0"/>
              <a:ea typeface="ＭＳ Ｐゴシック"/>
            </a:endParaRPr>
          </a:p>
        </p:txBody>
      </p:sp>
      <p:sp>
        <p:nvSpPr>
          <p:cNvPr id="21" name="Text Placeholder 4"/>
          <p:cNvSpPr txBox="1">
            <a:spLocks/>
          </p:cNvSpPr>
          <p:nvPr/>
        </p:nvSpPr>
        <p:spPr>
          <a:xfrm>
            <a:off x="374232" y="1253380"/>
            <a:ext cx="2887367" cy="277640"/>
          </a:xfrm>
          <a:prstGeom prst="rect">
            <a:avLst/>
          </a:prstGeom>
        </p:spPr>
        <p:txBody>
          <a:bodyPr wrap="square">
            <a:spAutoFit/>
          </a:bodyPr>
          <a:lstStyle>
            <a:defPPr>
              <a:defRPr lang="en-GB"/>
            </a:defPPr>
            <a:lvl1pPr algn="l">
              <a:defRPr sz="1400" b="1">
                <a:solidFill>
                  <a:srgbClr val="FF0000"/>
                </a:solidFill>
                <a:latin typeface="Arial" panose="020B0604020202020204" pitchFamily="34" charset="0"/>
                <a:cs typeface="Arial" panose="020B0604020202020204" pitchFamily="34" charset="0"/>
              </a:defRPr>
            </a:lvl1pPr>
          </a:lstStyle>
          <a:p>
            <a:r>
              <a:rPr lang="en-US" dirty="0" smtClean="0"/>
              <a:t>Risk Appetite objectives</a:t>
            </a:r>
            <a:endParaRPr lang="en-US" dirty="0"/>
          </a:p>
        </p:txBody>
      </p:sp>
      <p:sp>
        <p:nvSpPr>
          <p:cNvPr id="22" name="Freeform 21"/>
          <p:cNvSpPr>
            <a:spLocks noChangeAspect="1"/>
          </p:cNvSpPr>
          <p:nvPr/>
        </p:nvSpPr>
        <p:spPr>
          <a:xfrm>
            <a:off x="3191084" y="2241404"/>
            <a:ext cx="240704" cy="457200"/>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chemeClr val="accent3"/>
          </a:solidFill>
          <a:ln w="9525" cap="flat" cmpd="sng" algn="ctr">
            <a:noFill/>
            <a:prstDash val="solid"/>
          </a:ln>
          <a:effectLst/>
          <a:extLst>
            <a:ext uri="{91240B29-F687-4F45-9708-019B960494DF}">
              <a14:hiddenLine xmlns:a14="http://schemas.microsoft.com/office/drawing/2010/main" w="9525" cap="flat" cmpd="sng" algn="ctr">
                <a:solidFill>
                  <a:schemeClr val="accent3"/>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sp>
        <p:nvSpPr>
          <p:cNvPr id="23" name="Text Placeholder 4"/>
          <p:cNvSpPr txBox="1">
            <a:spLocks/>
          </p:cNvSpPr>
          <p:nvPr/>
        </p:nvSpPr>
        <p:spPr>
          <a:xfrm>
            <a:off x="3471065" y="1253380"/>
            <a:ext cx="2887367" cy="277640"/>
          </a:xfrm>
          <a:prstGeom prst="rect">
            <a:avLst/>
          </a:prstGeom>
        </p:spPr>
        <p:txBody>
          <a:bodyPr wrap="square">
            <a:spAutoFit/>
          </a:bodyPr>
          <a:lstStyle>
            <a:defPPr>
              <a:defRPr lang="en-GB"/>
            </a:defPPr>
            <a:lvl1pPr algn="l">
              <a:defRPr sz="1400" b="1">
                <a:solidFill>
                  <a:srgbClr val="FF0000"/>
                </a:solidFill>
                <a:latin typeface="Arial" panose="020B0604020202020204" pitchFamily="34" charset="0"/>
                <a:cs typeface="Arial" panose="020B0604020202020204" pitchFamily="34" charset="0"/>
              </a:defRPr>
            </a:lvl1pPr>
          </a:lstStyle>
          <a:p>
            <a:r>
              <a:rPr lang="en-US" dirty="0"/>
              <a:t>Scope of CCAR-linked metrics</a:t>
            </a:r>
          </a:p>
        </p:txBody>
      </p:sp>
      <p:sp>
        <p:nvSpPr>
          <p:cNvPr id="24" name="Freeform 23"/>
          <p:cNvSpPr>
            <a:spLocks noChangeAspect="1"/>
          </p:cNvSpPr>
          <p:nvPr/>
        </p:nvSpPr>
        <p:spPr>
          <a:xfrm>
            <a:off x="6238080" y="3912028"/>
            <a:ext cx="240704" cy="457200"/>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chemeClr val="accent3"/>
          </a:solidFill>
          <a:ln w="9525" cap="flat" cmpd="sng" algn="ctr">
            <a:noFill/>
            <a:prstDash val="solid"/>
          </a:ln>
          <a:effectLst/>
          <a:extLst>
            <a:ext uri="{91240B29-F687-4F45-9708-019B960494DF}">
              <a14:hiddenLine xmlns:a14="http://schemas.microsoft.com/office/drawing/2010/main" w="9525" cap="flat" cmpd="sng" algn="ctr">
                <a:solidFill>
                  <a:schemeClr val="accent3"/>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sp>
        <p:nvSpPr>
          <p:cNvPr id="25" name="Text Placeholder 4"/>
          <p:cNvSpPr txBox="1">
            <a:spLocks/>
          </p:cNvSpPr>
          <p:nvPr/>
        </p:nvSpPr>
        <p:spPr>
          <a:xfrm>
            <a:off x="6541856" y="1253380"/>
            <a:ext cx="2887367" cy="277640"/>
          </a:xfrm>
          <a:prstGeom prst="rect">
            <a:avLst/>
          </a:prstGeom>
        </p:spPr>
        <p:txBody>
          <a:bodyPr wrap="square">
            <a:spAutoFit/>
          </a:bodyPr>
          <a:lstStyle>
            <a:defPPr>
              <a:defRPr lang="en-GB"/>
            </a:defPPr>
            <a:lvl1pPr algn="l">
              <a:defRPr sz="1400" b="1">
                <a:solidFill>
                  <a:srgbClr val="FF0000"/>
                </a:solidFill>
                <a:latin typeface="Arial" panose="020B0604020202020204" pitchFamily="34" charset="0"/>
                <a:cs typeface="Arial" panose="020B0604020202020204" pitchFamily="34" charset="0"/>
              </a:defRPr>
            </a:lvl1pPr>
          </a:lstStyle>
          <a:p>
            <a:r>
              <a:rPr lang="en-US" dirty="0" smtClean="0"/>
              <a:t>Calibration approach</a:t>
            </a:r>
            <a:endParaRPr lang="en-US" dirty="0"/>
          </a:p>
        </p:txBody>
      </p:sp>
      <p:graphicFrame>
        <p:nvGraphicFramePr>
          <p:cNvPr id="26" name="Table 25"/>
          <p:cNvGraphicFramePr>
            <a:graphicFrameLocks noGrp="1"/>
          </p:cNvGraphicFramePr>
          <p:nvPr>
            <p:extLst>
              <p:ext uri="{D42A27DB-BD31-4B8C-83A1-F6EECF244321}">
                <p14:modId xmlns:p14="http://schemas.microsoft.com/office/powerpoint/2010/main" val="3176364476"/>
              </p:ext>
            </p:extLst>
          </p:nvPr>
        </p:nvGraphicFramePr>
        <p:xfrm>
          <a:off x="6635263" y="1982465"/>
          <a:ext cx="2590800" cy="4316327"/>
        </p:xfrm>
        <a:graphic>
          <a:graphicData uri="http://schemas.openxmlformats.org/drawingml/2006/table">
            <a:tbl>
              <a:tblPr firstRow="1" bandRow="1">
                <a:tableStyleId>{839DD9DD-9E6C-4910-8AC0-68ADFF6A6AFC}</a:tableStyleId>
              </a:tblPr>
              <a:tblGrid>
                <a:gridCol w="545466"/>
                <a:gridCol w="2045334"/>
              </a:tblGrid>
              <a:tr h="1034619">
                <a:tc>
                  <a:txBody>
                    <a:bodyPr/>
                    <a:lstStyle/>
                    <a:p>
                      <a:r>
                        <a:rPr lang="en-US" sz="4400" b="1" dirty="0" smtClean="0">
                          <a:solidFill>
                            <a:srgbClr val="FF0000"/>
                          </a:solidFill>
                        </a:rPr>
                        <a:t>1</a:t>
                      </a:r>
                      <a:endParaRPr lang="en-US" sz="4400" b="1" dirty="0">
                        <a:solidFill>
                          <a:srgbClr val="FF0000"/>
                        </a:solidFill>
                      </a:endParaRPr>
                    </a:p>
                  </a:txBody>
                  <a:tcPr anchor="ctr">
                    <a:lnL>
                      <a:noFill/>
                    </a:lnL>
                    <a:lnR>
                      <a:noFill/>
                    </a:lnR>
                    <a:lnT w="9525" cap="flat" cmpd="sng" algn="ctr">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100000"/>
                        </a:lnSpc>
                      </a:pPr>
                      <a:r>
                        <a:rPr lang="en-US" sz="1200" b="0" i="0" dirty="0" smtClean="0">
                          <a:solidFill>
                            <a:schemeClr val="tx1"/>
                          </a:solidFill>
                        </a:rPr>
                        <a:t>Identify the </a:t>
                      </a:r>
                      <a:r>
                        <a:rPr lang="en-US" sz="1200" b="1" i="0" dirty="0" smtClean="0">
                          <a:solidFill>
                            <a:schemeClr val="tx1"/>
                          </a:solidFill>
                        </a:rPr>
                        <a:t>binding constraint</a:t>
                      </a:r>
                      <a:r>
                        <a:rPr lang="en-US" sz="1200" b="0" i="0" dirty="0" smtClean="0">
                          <a:solidFill>
                            <a:schemeClr val="tx1"/>
                          </a:solidFill>
                        </a:rPr>
                        <a:t> in the BHC Stress scenario</a:t>
                      </a:r>
                    </a:p>
                  </a:txBody>
                  <a:tcPr anchor="ctr">
                    <a:lnL>
                      <a:noFill/>
                    </a:lnL>
                    <a:lnR>
                      <a:noFill/>
                    </a:lnR>
                    <a:lnT w="9525"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1062715">
                <a:tc>
                  <a:txBody>
                    <a:bodyPr/>
                    <a:lstStyle/>
                    <a:p>
                      <a:r>
                        <a:rPr lang="en-US" sz="4400" b="1" dirty="0" smtClean="0">
                          <a:solidFill>
                            <a:srgbClr val="FF0000"/>
                          </a:solidFill>
                        </a:rPr>
                        <a:t>2</a:t>
                      </a:r>
                      <a:endParaRPr lang="en-US" sz="4400" b="1" dirty="0">
                        <a:solidFill>
                          <a:srgbClr val="FF0000"/>
                        </a:solidFill>
                      </a:endParaRPr>
                    </a:p>
                  </a:txBody>
                  <a:tcPr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dirty="0" smtClean="0">
                          <a:solidFill>
                            <a:schemeClr val="tx1"/>
                          </a:solidFill>
                        </a:rPr>
                        <a:t>Calculate CCAR </a:t>
                      </a:r>
                      <a:r>
                        <a:rPr lang="en-US" sz="1200" b="1" i="0" dirty="0" smtClean="0">
                          <a:solidFill>
                            <a:schemeClr val="tx1"/>
                          </a:solidFill>
                        </a:rPr>
                        <a:t>stress loss limit</a:t>
                      </a:r>
                    </a:p>
                  </a:txBody>
                  <a:tcPr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1147072">
                <a:tc>
                  <a:txBody>
                    <a:bodyPr/>
                    <a:lstStyle/>
                    <a:p>
                      <a:r>
                        <a:rPr lang="en-US" sz="4400" b="1" dirty="0" smtClean="0">
                          <a:solidFill>
                            <a:srgbClr val="FF0000"/>
                          </a:solidFill>
                        </a:rPr>
                        <a:t>3</a:t>
                      </a:r>
                      <a:endParaRPr lang="en-US" sz="4400" b="1" dirty="0">
                        <a:solidFill>
                          <a:srgbClr val="FF0000"/>
                        </a:solidFill>
                      </a:endParaRPr>
                    </a:p>
                  </a:txBody>
                  <a:tcPr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smtClean="0">
                          <a:solidFill>
                            <a:schemeClr val="tx1"/>
                          </a:solidFill>
                          <a:latin typeface="+mn-lt"/>
                          <a:ea typeface="+mn-ea"/>
                          <a:cs typeface="+mn-cs"/>
                        </a:rPr>
                        <a:t>Determine </a:t>
                      </a:r>
                      <a:r>
                        <a:rPr lang="en-US" sz="1200" b="1" i="0" kern="1200" dirty="0" smtClean="0">
                          <a:solidFill>
                            <a:schemeClr val="tx1"/>
                          </a:solidFill>
                          <a:latin typeface="+mn-lt"/>
                          <a:ea typeface="+mn-ea"/>
                          <a:cs typeface="+mn-cs"/>
                        </a:rPr>
                        <a:t>net</a:t>
                      </a:r>
                      <a:r>
                        <a:rPr lang="en-US" sz="1200" b="1" i="0" kern="1200" baseline="0" dirty="0" smtClean="0">
                          <a:solidFill>
                            <a:schemeClr val="tx1"/>
                          </a:solidFill>
                          <a:latin typeface="+mn-lt"/>
                          <a:ea typeface="+mn-ea"/>
                          <a:cs typeface="+mn-cs"/>
                        </a:rPr>
                        <a:t> charge-off (NCO) limits </a:t>
                      </a:r>
                      <a:r>
                        <a:rPr lang="en-US" sz="1200" b="0" i="0" kern="1200" dirty="0" smtClean="0">
                          <a:solidFill>
                            <a:schemeClr val="tx1"/>
                          </a:solidFill>
                          <a:latin typeface="+mn-lt"/>
                          <a:ea typeface="+mn-ea"/>
                          <a:cs typeface="+mn-cs"/>
                        </a:rPr>
                        <a:t>based on loss limits</a:t>
                      </a:r>
                    </a:p>
                  </a:txBody>
                  <a:tcPr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1071921">
                <a:tc>
                  <a:txBody>
                    <a:bodyPr/>
                    <a:lstStyle/>
                    <a:p>
                      <a:r>
                        <a:rPr lang="en-US" sz="4400" b="1" dirty="0" smtClean="0">
                          <a:solidFill>
                            <a:srgbClr val="FF0000"/>
                          </a:solidFill>
                        </a:rPr>
                        <a:t>4</a:t>
                      </a:r>
                      <a:endParaRPr lang="en-US" sz="4400" b="1" dirty="0">
                        <a:solidFill>
                          <a:srgbClr val="FF0000"/>
                        </a:solidFill>
                      </a:endParaRPr>
                    </a:p>
                  </a:txBody>
                  <a:tcPr anchor="ctr">
                    <a:lnL>
                      <a:noFill/>
                    </a:lnL>
                    <a:lnR>
                      <a:noFill/>
                    </a:lnR>
                    <a:lnT w="12700" cap="flat" cmpd="sng" algn="ctr">
                      <a:solidFill>
                        <a:schemeClr val="bg1">
                          <a:lumMod val="50000"/>
                        </a:schemeClr>
                      </a:solidFill>
                      <a:prstDash val="solid"/>
                      <a:round/>
                      <a:headEnd type="none" w="med" len="med"/>
                      <a:tailEnd type="none" w="med" len="med"/>
                    </a:lnT>
                    <a:lnB w="9525" cap="flat" cmpd="sng" algn="ctr">
                      <a:no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dirty="0" smtClean="0">
                          <a:solidFill>
                            <a:schemeClr val="tx1"/>
                          </a:solidFill>
                        </a:rPr>
                        <a:t>Derive </a:t>
                      </a:r>
                      <a:r>
                        <a:rPr lang="en-US" sz="1200" b="1" i="0" dirty="0" smtClean="0">
                          <a:solidFill>
                            <a:schemeClr val="tx1"/>
                          </a:solidFill>
                        </a:rPr>
                        <a:t>delinquency rate </a:t>
                      </a:r>
                      <a:r>
                        <a:rPr lang="en-US" sz="1200" b="0" i="0" dirty="0" smtClean="0">
                          <a:solidFill>
                            <a:schemeClr val="tx1"/>
                          </a:solidFill>
                        </a:rPr>
                        <a:t>linked to NCOs</a:t>
                      </a:r>
                    </a:p>
                  </a:txBody>
                  <a:tcPr anchor="ctr">
                    <a:lnL>
                      <a:noFill/>
                    </a:lnL>
                    <a:lnT w="12700" cap="flat" cmpd="sng" algn="ctr">
                      <a:solidFill>
                        <a:schemeClr val="bg1">
                          <a:lumMod val="50000"/>
                        </a:schemeClr>
                      </a:solidFill>
                      <a:prstDash val="solid"/>
                      <a:round/>
                      <a:headEnd type="none" w="med" len="med"/>
                      <a:tailEnd type="none" w="med" len="med"/>
                    </a:lnT>
                    <a:lnB w="9525" cap="flat" cmpd="sng" algn="ctr">
                      <a:solidFill>
                        <a:schemeClr val="bg2"/>
                      </a:solidFill>
                      <a:prstDash val="solid"/>
                      <a:round/>
                      <a:headEnd type="none" w="med" len="med"/>
                      <a:tailEnd type="none" w="med" len="med"/>
                    </a:lnB>
                    <a:noFill/>
                  </a:tcPr>
                </a:tc>
              </a:tr>
            </a:tbl>
          </a:graphicData>
        </a:graphic>
      </p:graphicFrame>
      <p:sp>
        <p:nvSpPr>
          <p:cNvPr id="27" name="TextBox 26"/>
          <p:cNvSpPr txBox="1"/>
          <p:nvPr/>
        </p:nvSpPr>
        <p:spPr>
          <a:xfrm>
            <a:off x="266744" y="19889"/>
            <a:ext cx="9336044" cy="621709"/>
          </a:xfrm>
          <a:prstGeom prst="rect">
            <a:avLst/>
          </a:prstGeom>
          <a:noFill/>
        </p:spPr>
        <p:txBody>
          <a:bodyPr wrap="square" rtlCol="0">
            <a:spAutoFit/>
          </a:bodyPr>
          <a:lstStyle/>
          <a:p>
            <a:pPr algn="l"/>
            <a:r>
              <a:rPr lang="en-US" sz="2000" b="1" dirty="0" smtClean="0"/>
              <a:t>Risk Appetite Statement</a:t>
            </a:r>
          </a:p>
          <a:p>
            <a:pPr algn="l"/>
            <a:r>
              <a:rPr lang="en-US" sz="2000" b="1" dirty="0" smtClean="0">
                <a:solidFill>
                  <a:srgbClr val="FF0000"/>
                </a:solidFill>
              </a:rPr>
              <a:t>Objectives of CCAR-linked metrics</a:t>
            </a:r>
            <a:endParaRPr lang="en-US" sz="2000" dirty="0">
              <a:solidFill>
                <a:srgbClr val="FF0000"/>
              </a:solidFill>
            </a:endParaRPr>
          </a:p>
        </p:txBody>
      </p:sp>
      <p:sp>
        <p:nvSpPr>
          <p:cNvPr id="28" name="Text Placeholder 2"/>
          <p:cNvSpPr txBox="1">
            <a:spLocks/>
          </p:cNvSpPr>
          <p:nvPr/>
        </p:nvSpPr>
        <p:spPr bwMode="auto">
          <a:xfrm>
            <a:off x="6658819" y="1796428"/>
            <a:ext cx="2467911" cy="41096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2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accent2"/>
                </a:solidFill>
                <a:latin typeface="Arial" charset="0"/>
                <a:ea typeface="+mn-ea"/>
                <a:cs typeface="+mn-cs"/>
              </a:defRPr>
            </a:lvl4pPr>
            <a:lvl5pPr marL="857250" indent="-115888" algn="l" rtl="0" eaLnBrk="1" fontAlgn="base" hangingPunct="1">
              <a:spcBef>
                <a:spcPct val="20000"/>
              </a:spcBef>
              <a:spcAft>
                <a:spcPct val="0"/>
              </a:spcAft>
              <a:buClr>
                <a:schemeClr val="tx1"/>
              </a:buClr>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defTabSz="914400" rtl="0" eaLnBrk="1" fontAlgn="base" latinLnBrk="0" hangingPunct="1">
              <a:lnSpc>
                <a:spcPct val="100000"/>
              </a:lnSpc>
              <a:spcBef>
                <a:spcPts val="0"/>
              </a:spcBef>
              <a:spcAft>
                <a:spcPts val="0"/>
              </a:spcAft>
              <a:buClrTx/>
              <a:buSzTx/>
              <a:buFontTx/>
              <a:buNone/>
              <a:tabLst/>
              <a:defRPr/>
            </a:pPr>
            <a:r>
              <a:rPr kumimoji="0" lang="en-US" u="none" strike="noStrike" kern="1200" cap="none" spc="0" normalizeH="0" baseline="0" noProof="0" dirty="0" smtClean="0">
                <a:ln>
                  <a:noFill/>
                </a:ln>
                <a:solidFill>
                  <a:schemeClr val="tx1">
                    <a:lumMod val="50000"/>
                    <a:lumOff val="50000"/>
                  </a:schemeClr>
                </a:solidFill>
                <a:effectLst/>
                <a:uLnTx/>
                <a:uFillTx/>
                <a:latin typeface="Arial" charset="0"/>
                <a:ea typeface="ＭＳ Ｐゴシック"/>
              </a:rPr>
              <a:t>Covered</a:t>
            </a:r>
            <a:r>
              <a:rPr kumimoji="0" lang="en-US" u="none" strike="noStrike" kern="1200" cap="none" spc="0" normalizeH="0" noProof="0" dirty="0" smtClean="0">
                <a:ln>
                  <a:noFill/>
                </a:ln>
                <a:solidFill>
                  <a:schemeClr val="tx1">
                    <a:lumMod val="50000"/>
                    <a:lumOff val="50000"/>
                  </a:schemeClr>
                </a:solidFill>
                <a:effectLst/>
                <a:uLnTx/>
                <a:uFillTx/>
                <a:latin typeface="Arial" charset="0"/>
                <a:ea typeface="ＭＳ Ｐゴシック"/>
              </a:rPr>
              <a:t> in this presentation</a:t>
            </a:r>
            <a:endParaRPr kumimoji="0" lang="en-US" u="none" strike="noStrike" kern="1200" cap="none" spc="0" normalizeH="0" baseline="0" noProof="0" dirty="0">
              <a:ln>
                <a:noFill/>
              </a:ln>
              <a:solidFill>
                <a:schemeClr val="tx1">
                  <a:lumMod val="50000"/>
                  <a:lumOff val="50000"/>
                </a:schemeClr>
              </a:solidFill>
              <a:effectLst/>
              <a:uLnTx/>
              <a:uFillTx/>
              <a:latin typeface="Arial" charset="0"/>
              <a:ea typeface="ＭＳ Ｐゴシック"/>
            </a:endParaRPr>
          </a:p>
        </p:txBody>
      </p:sp>
    </p:spTree>
    <p:extLst>
      <p:ext uri="{BB962C8B-B14F-4D97-AF65-F5344CB8AC3E}">
        <p14:creationId xmlns:p14="http://schemas.microsoft.com/office/powerpoint/2010/main" val="39597432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extLst>
              <p:ext uri="{D42A27DB-BD31-4B8C-83A1-F6EECF244321}">
                <p14:modId xmlns:p14="http://schemas.microsoft.com/office/powerpoint/2010/main" val="49808271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9934"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0" name="TextBox 59"/>
          <p:cNvSpPr txBox="1"/>
          <p:nvPr/>
        </p:nvSpPr>
        <p:spPr>
          <a:xfrm>
            <a:off x="316116" y="19889"/>
            <a:ext cx="8928633" cy="621709"/>
          </a:xfrm>
          <a:prstGeom prst="rect">
            <a:avLst/>
          </a:prstGeom>
          <a:noFill/>
        </p:spPr>
        <p:txBody>
          <a:bodyPr wrap="square" rtlCol="0">
            <a:spAutoFit/>
          </a:bodyPr>
          <a:lstStyle/>
          <a:p>
            <a:pPr algn="l"/>
            <a:r>
              <a:rPr lang="en-US" sz="2000" b="1" dirty="0"/>
              <a:t>Identify the binding </a:t>
            </a:r>
            <a:r>
              <a:rPr lang="en-US" sz="2000" b="1" dirty="0" smtClean="0"/>
              <a:t>constraint </a:t>
            </a:r>
            <a:r>
              <a:rPr lang="en-US" sz="2000" b="1" dirty="0"/>
              <a:t>in the BHC Stress scenario</a:t>
            </a:r>
          </a:p>
          <a:p>
            <a:pPr algn="l"/>
            <a:r>
              <a:rPr lang="en-US" sz="2000" b="1" dirty="0" smtClean="0">
                <a:solidFill>
                  <a:srgbClr val="FF0000"/>
                </a:solidFill>
              </a:rPr>
              <a:t>Capital ratios</a:t>
            </a:r>
            <a:endParaRPr lang="en-US" sz="2000" dirty="0">
              <a:solidFill>
                <a:srgbClr val="FF0000"/>
              </a:solidFill>
            </a:endParaRPr>
          </a:p>
        </p:txBody>
      </p:sp>
      <p:sp>
        <p:nvSpPr>
          <p:cNvPr id="17" name="Rectangle 16"/>
          <p:cNvSpPr/>
          <p:nvPr/>
        </p:nvSpPr>
        <p:spPr>
          <a:xfrm>
            <a:off x="6552270" y="2181512"/>
            <a:ext cx="2801653" cy="3400931"/>
          </a:xfrm>
          <a:prstGeom prst="rect">
            <a:avLst/>
          </a:prstGeom>
        </p:spPr>
        <p:txBody>
          <a:bodyPr wrap="square">
            <a:spAutoFit/>
          </a:bodyPr>
          <a:lstStyle/>
          <a:p>
            <a:pPr marL="171450" lvl="1" indent="-171450" algn="l">
              <a:lnSpc>
                <a:spcPct val="100000"/>
              </a:lnSpc>
              <a:spcBef>
                <a:spcPts val="600"/>
              </a:spcBef>
              <a:spcAft>
                <a:spcPts val="0"/>
              </a:spcAft>
              <a:buFont typeface="Arial" panose="020B0604020202020204" pitchFamily="34" charset="0"/>
              <a:buChar char="•"/>
            </a:pPr>
            <a:r>
              <a:rPr lang="en-US" sz="1200" dirty="0"/>
              <a:t>Limits adjusted based on revised 2016 capital plan (e.g., significant decrease in post-stress minimum, no longer applicable as red limit</a:t>
            </a:r>
            <a:r>
              <a:rPr lang="en-US" sz="1200" dirty="0" smtClean="0"/>
              <a:t>)</a:t>
            </a:r>
          </a:p>
          <a:p>
            <a:pPr marL="171450" lvl="1" indent="-171450" algn="l">
              <a:lnSpc>
                <a:spcPct val="100000"/>
              </a:lnSpc>
              <a:spcBef>
                <a:spcPts val="600"/>
              </a:spcBef>
              <a:spcAft>
                <a:spcPts val="0"/>
              </a:spcAft>
              <a:buFont typeface="Arial" panose="020B0604020202020204" pitchFamily="34" charset="0"/>
              <a:buChar char="•"/>
            </a:pPr>
            <a:r>
              <a:rPr lang="en-US" sz="1200" dirty="0" smtClean="0"/>
              <a:t>Limits set for both BHC Base and BHC Stress scenarios based on the Capital Policy</a:t>
            </a:r>
            <a:endParaRPr lang="en-US" sz="1200" dirty="0"/>
          </a:p>
          <a:p>
            <a:pPr marL="360000" lvl="1" indent="-180000" algn="l">
              <a:lnSpc>
                <a:spcPct val="100000"/>
              </a:lnSpc>
              <a:spcBef>
                <a:spcPts val="600"/>
              </a:spcBef>
              <a:spcAft>
                <a:spcPts val="0"/>
              </a:spcAft>
              <a:buSzPct val="100000"/>
              <a:buFont typeface="Arial"/>
              <a:buChar char="–"/>
            </a:pPr>
            <a:r>
              <a:rPr lang="en-US" sz="1200" b="1" dirty="0" smtClean="0"/>
              <a:t>Business-as-usual </a:t>
            </a:r>
            <a:r>
              <a:rPr lang="en-US" sz="1200" dirty="0" smtClean="0"/>
              <a:t>(BHC Base)</a:t>
            </a:r>
          </a:p>
          <a:p>
            <a:pPr marL="540000" lvl="2" indent="-179388" algn="l">
              <a:lnSpc>
                <a:spcPct val="100000"/>
              </a:lnSpc>
              <a:spcBef>
                <a:spcPts val="600"/>
              </a:spcBef>
              <a:spcAft>
                <a:spcPts val="0"/>
              </a:spcAft>
              <a:buSzPct val="100000"/>
              <a:buFont typeface="Arial"/>
              <a:buChar char="-"/>
            </a:pPr>
            <a:r>
              <a:rPr lang="en-US" sz="1200" b="1" dirty="0" smtClean="0">
                <a:solidFill>
                  <a:schemeClr val="accent5"/>
                </a:solidFill>
              </a:rPr>
              <a:t>Amber: </a:t>
            </a:r>
            <a:r>
              <a:rPr lang="en-US" sz="1200" dirty="0" smtClean="0"/>
              <a:t>Planned capital hold</a:t>
            </a:r>
          </a:p>
          <a:p>
            <a:pPr marL="540000" lvl="2" indent="-179388" algn="l">
              <a:lnSpc>
                <a:spcPct val="100000"/>
              </a:lnSpc>
              <a:spcBef>
                <a:spcPts val="600"/>
              </a:spcBef>
              <a:spcAft>
                <a:spcPts val="0"/>
              </a:spcAft>
              <a:buSzPct val="100000"/>
              <a:buFont typeface="Arial"/>
              <a:buChar char="-"/>
            </a:pPr>
            <a:r>
              <a:rPr lang="en-US" sz="1200" b="1" dirty="0" smtClean="0">
                <a:solidFill>
                  <a:srgbClr val="FF0000"/>
                </a:solidFill>
              </a:rPr>
              <a:t>Red: </a:t>
            </a:r>
            <a:r>
              <a:rPr lang="en-US" sz="1200" dirty="0" smtClean="0"/>
              <a:t>Business-as-usual minimum</a:t>
            </a:r>
            <a:endParaRPr lang="en-US" sz="1200" b="1" dirty="0">
              <a:solidFill>
                <a:srgbClr val="FF0000"/>
              </a:solidFill>
            </a:endParaRPr>
          </a:p>
          <a:p>
            <a:pPr marL="360000" lvl="1" indent="-180000" algn="l">
              <a:lnSpc>
                <a:spcPct val="100000"/>
              </a:lnSpc>
              <a:spcBef>
                <a:spcPts val="600"/>
              </a:spcBef>
              <a:spcAft>
                <a:spcPts val="0"/>
              </a:spcAft>
              <a:buSzPct val="100000"/>
              <a:buFont typeface="Arial"/>
              <a:buChar char="–"/>
            </a:pPr>
            <a:r>
              <a:rPr lang="en-US" sz="1200" b="1" dirty="0"/>
              <a:t>Stress </a:t>
            </a:r>
            <a:r>
              <a:rPr lang="en-US" sz="1200" b="1" dirty="0" smtClean="0"/>
              <a:t>Scenario </a:t>
            </a:r>
            <a:r>
              <a:rPr lang="en-US" sz="1200" dirty="0" smtClean="0"/>
              <a:t>(BHC Stress)</a:t>
            </a:r>
          </a:p>
          <a:p>
            <a:pPr marL="540000" lvl="2" indent="-179388" algn="l">
              <a:lnSpc>
                <a:spcPct val="100000"/>
              </a:lnSpc>
              <a:spcBef>
                <a:spcPts val="600"/>
              </a:spcBef>
              <a:spcAft>
                <a:spcPts val="0"/>
              </a:spcAft>
              <a:buSzPct val="100000"/>
              <a:buFont typeface="Arial"/>
              <a:buChar char="-"/>
            </a:pPr>
            <a:r>
              <a:rPr lang="en-US" sz="1200" b="1" dirty="0" smtClean="0">
                <a:solidFill>
                  <a:schemeClr val="accent5"/>
                </a:solidFill>
              </a:rPr>
              <a:t>Amber:</a:t>
            </a:r>
            <a:r>
              <a:rPr lang="en-US" sz="1200" dirty="0" smtClean="0"/>
              <a:t> Post-stress minimum </a:t>
            </a:r>
            <a:r>
              <a:rPr lang="en-US" sz="1200" b="1" dirty="0" smtClean="0"/>
              <a:t>+ Management adjustment</a:t>
            </a:r>
          </a:p>
          <a:p>
            <a:pPr marL="540000" lvl="2" indent="-179388" algn="l">
              <a:lnSpc>
                <a:spcPct val="100000"/>
              </a:lnSpc>
              <a:spcBef>
                <a:spcPts val="600"/>
              </a:spcBef>
              <a:spcAft>
                <a:spcPts val="0"/>
              </a:spcAft>
              <a:buSzPct val="100000"/>
              <a:buFont typeface="Arial"/>
              <a:buChar char="-"/>
            </a:pPr>
            <a:r>
              <a:rPr lang="en-US" sz="1200" b="1" dirty="0" smtClean="0">
                <a:solidFill>
                  <a:srgbClr val="FF0000"/>
                </a:solidFill>
              </a:rPr>
              <a:t>Red: </a:t>
            </a:r>
            <a:r>
              <a:rPr lang="en-US" sz="1200" dirty="0" smtClean="0"/>
              <a:t>Post-stress minimum</a:t>
            </a:r>
          </a:p>
        </p:txBody>
      </p:sp>
      <p:graphicFrame>
        <p:nvGraphicFramePr>
          <p:cNvPr id="13" name="Table 12"/>
          <p:cNvGraphicFramePr>
            <a:graphicFrameLocks noGrp="1"/>
          </p:cNvGraphicFramePr>
          <p:nvPr>
            <p:extLst>
              <p:ext uri="{D42A27DB-BD31-4B8C-83A1-F6EECF244321}">
                <p14:modId xmlns:p14="http://schemas.microsoft.com/office/powerpoint/2010/main" val="1913402018"/>
              </p:ext>
            </p:extLst>
          </p:nvPr>
        </p:nvGraphicFramePr>
        <p:xfrm>
          <a:off x="445526" y="1848309"/>
          <a:ext cx="4637463" cy="3559778"/>
        </p:xfrm>
        <a:graphic>
          <a:graphicData uri="http://schemas.openxmlformats.org/drawingml/2006/table">
            <a:tbl>
              <a:tblPr/>
              <a:tblGrid>
                <a:gridCol w="1652215"/>
                <a:gridCol w="746312"/>
                <a:gridCol w="746312"/>
                <a:gridCol w="746312"/>
                <a:gridCol w="746312"/>
              </a:tblGrid>
              <a:tr h="415808">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200" b="1" i="0" u="none" strike="noStrike" kern="1200" dirty="0" smtClean="0">
                          <a:solidFill>
                            <a:srgbClr val="FF0000"/>
                          </a:solidFill>
                          <a:effectLst/>
                          <a:latin typeface="+mj-lt"/>
                          <a:ea typeface="+mn-ea"/>
                          <a:cs typeface="+mn-cs"/>
                        </a:rPr>
                        <a:t>Capital component</a:t>
                      </a:r>
                    </a:p>
                  </a:txBody>
                  <a:tcPr marL="8595" marR="8595" marT="859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b="1" i="0" u="none" strike="noStrike" dirty="0">
                          <a:solidFill>
                            <a:srgbClr val="000000"/>
                          </a:solidFill>
                          <a:effectLst/>
                          <a:latin typeface="+mj-lt"/>
                        </a:rPr>
                        <a:t>CET1</a:t>
                      </a:r>
                    </a:p>
                  </a:txBody>
                  <a:tcPr marL="8595" marR="8595" marT="859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b="1" i="0" u="none" strike="noStrike" dirty="0">
                          <a:solidFill>
                            <a:srgbClr val="000000"/>
                          </a:solidFill>
                          <a:effectLst/>
                          <a:latin typeface="+mj-lt"/>
                        </a:rPr>
                        <a:t>Tier 1 </a:t>
                      </a:r>
                      <a:r>
                        <a:rPr lang="en-US" sz="1200" b="1" i="0" u="none" strike="noStrike" dirty="0" smtClean="0">
                          <a:solidFill>
                            <a:srgbClr val="000000"/>
                          </a:solidFill>
                          <a:effectLst/>
                          <a:latin typeface="+mj-lt"/>
                        </a:rPr>
                        <a:t>Capital</a:t>
                      </a:r>
                      <a:endParaRPr lang="en-US" sz="1200" b="1" i="0" u="none" strike="noStrike" dirty="0">
                        <a:solidFill>
                          <a:srgbClr val="000000"/>
                        </a:solidFill>
                        <a:effectLst/>
                        <a:latin typeface="+mj-lt"/>
                      </a:endParaRPr>
                    </a:p>
                  </a:txBody>
                  <a:tcPr marL="8595" marR="8595" marT="859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b="1" i="0" u="none" strike="noStrike" dirty="0">
                          <a:solidFill>
                            <a:srgbClr val="000000"/>
                          </a:solidFill>
                          <a:effectLst/>
                          <a:latin typeface="+mj-lt"/>
                        </a:rPr>
                        <a:t>Total Capital</a:t>
                      </a:r>
                    </a:p>
                  </a:txBody>
                  <a:tcPr marL="8595" marR="8595" marT="859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b="1" i="0" u="none" strike="noStrike" dirty="0">
                          <a:solidFill>
                            <a:srgbClr val="000000"/>
                          </a:solidFill>
                          <a:effectLst/>
                          <a:latin typeface="+mj-lt"/>
                        </a:rPr>
                        <a:t>Tier 1 </a:t>
                      </a:r>
                      <a:r>
                        <a:rPr lang="en-US" sz="1200" b="1" i="0" u="none" strike="noStrike" dirty="0" smtClean="0">
                          <a:solidFill>
                            <a:srgbClr val="000000"/>
                          </a:solidFill>
                          <a:effectLst/>
                          <a:latin typeface="+mj-lt"/>
                        </a:rPr>
                        <a:t>Leverage</a:t>
                      </a:r>
                      <a:endParaRPr lang="en-US" sz="1200" b="1" i="0" u="none" strike="noStrike" dirty="0">
                        <a:solidFill>
                          <a:srgbClr val="000000"/>
                        </a:solidFill>
                        <a:effectLst/>
                        <a:latin typeface="+mj-lt"/>
                      </a:endParaRPr>
                    </a:p>
                  </a:txBody>
                  <a:tcPr marL="8595" marR="8595" marT="859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28794">
                <a:tc>
                  <a:txBody>
                    <a:bodyPr/>
                    <a:lstStyle/>
                    <a:p>
                      <a:pPr algn="l" fontAlgn="b"/>
                      <a:r>
                        <a:rPr lang="en-US" sz="1200" b="1" i="0" u="none" strike="noStrike" dirty="0">
                          <a:solidFill>
                            <a:srgbClr val="FF0000"/>
                          </a:solidFill>
                          <a:effectLst/>
                          <a:latin typeface="+mj-lt"/>
                        </a:rPr>
                        <a:t>Post-stress </a:t>
                      </a:r>
                      <a:r>
                        <a:rPr lang="en-US" sz="1200" b="1" i="0" u="none" strike="noStrike" dirty="0" smtClean="0">
                          <a:solidFill>
                            <a:srgbClr val="FF0000"/>
                          </a:solidFill>
                          <a:effectLst/>
                          <a:latin typeface="+mj-lt"/>
                        </a:rPr>
                        <a:t>min.</a:t>
                      </a:r>
                      <a:endParaRPr lang="en-US" sz="1200" b="1" i="0" u="none" strike="noStrike" dirty="0">
                        <a:solidFill>
                          <a:srgbClr val="FF0000"/>
                        </a:solidFill>
                        <a:effectLst/>
                        <a:latin typeface="+mj-lt"/>
                      </a:endParaRPr>
                    </a:p>
                  </a:txBody>
                  <a:tcPr marL="8595" marR="8595" marT="859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200" b="1" i="0" u="none" strike="noStrike" dirty="0" smtClean="0">
                          <a:solidFill>
                            <a:srgbClr val="FF0000"/>
                          </a:solidFill>
                          <a:effectLst/>
                          <a:latin typeface="+mj-lt"/>
                        </a:rPr>
                        <a:t>6.25%</a:t>
                      </a:r>
                      <a:endParaRPr lang="en-US" sz="1200" b="1" i="0" u="none" strike="noStrike" dirty="0">
                        <a:solidFill>
                          <a:srgbClr val="FF0000"/>
                        </a:solidFill>
                        <a:effectLst/>
                        <a:latin typeface="+mj-lt"/>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200" b="1" i="0" u="none" strike="noStrike" dirty="0" smtClean="0">
                          <a:solidFill>
                            <a:srgbClr val="FF0000"/>
                          </a:solidFill>
                          <a:effectLst/>
                          <a:latin typeface="+mj-lt"/>
                        </a:rPr>
                        <a:t>6.25%</a:t>
                      </a:r>
                      <a:endParaRPr lang="en-US" sz="1200" b="1" i="0" u="none" strike="noStrike" dirty="0">
                        <a:solidFill>
                          <a:srgbClr val="FF0000"/>
                        </a:solidFill>
                        <a:effectLst/>
                        <a:latin typeface="+mj-lt"/>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200" b="1" i="0" u="none" strike="noStrike" kern="1200" dirty="0" smtClean="0">
                          <a:solidFill>
                            <a:srgbClr val="FF0000"/>
                          </a:solidFill>
                          <a:effectLst/>
                          <a:latin typeface="+mn-lt"/>
                          <a:ea typeface="+mn-ea"/>
                          <a:cs typeface="+mn-cs"/>
                        </a:rPr>
                        <a:t>7.75%</a:t>
                      </a:r>
                      <a:endParaRPr lang="en-US" sz="1200" b="1" i="0" u="none" strike="noStrike" dirty="0">
                        <a:solidFill>
                          <a:srgbClr val="FF0000"/>
                        </a:solidFill>
                        <a:effectLst/>
                        <a:latin typeface="+mj-lt"/>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200" b="1" i="0" u="none" strike="noStrike" kern="1200" dirty="0" smtClean="0">
                          <a:solidFill>
                            <a:srgbClr val="FF0000"/>
                          </a:solidFill>
                          <a:effectLst/>
                          <a:latin typeface="+mn-lt"/>
                          <a:ea typeface="+mn-ea"/>
                          <a:cs typeface="+mn-cs"/>
                        </a:rPr>
                        <a:t>6.75%</a:t>
                      </a:r>
                      <a:endParaRPr lang="en-US" sz="1200" b="1" i="0" u="none" strike="noStrike" dirty="0">
                        <a:solidFill>
                          <a:srgbClr val="FF0000"/>
                        </a:solidFill>
                        <a:effectLst/>
                        <a:latin typeface="+mj-lt"/>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628794">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200" b="1" i="0" u="none" strike="noStrike" kern="1200" dirty="0" smtClean="0">
                          <a:solidFill>
                            <a:schemeClr val="accent5"/>
                          </a:solidFill>
                          <a:effectLst/>
                          <a:latin typeface="+mn-lt"/>
                          <a:ea typeface="+mn-ea"/>
                          <a:cs typeface="+mn-cs"/>
                        </a:rPr>
                        <a:t>Post-stress + management adjustment</a:t>
                      </a:r>
                    </a:p>
                  </a:txBody>
                  <a:tcPr marL="8595" marR="8595" marT="859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200" b="1" i="0" u="none" strike="noStrike" dirty="0" smtClean="0">
                          <a:solidFill>
                            <a:schemeClr val="accent5"/>
                          </a:solidFill>
                          <a:effectLst/>
                          <a:latin typeface="+mj-lt"/>
                        </a:rPr>
                        <a:t>7.50%</a:t>
                      </a:r>
                      <a:endParaRPr lang="en-US" sz="1200" b="1" i="0" u="none" strike="noStrike" dirty="0">
                        <a:solidFill>
                          <a:schemeClr val="accent5"/>
                        </a:solidFill>
                        <a:effectLst/>
                        <a:latin typeface="+mj-lt"/>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200" b="1" i="0" u="none" strike="noStrike" dirty="0" smtClean="0">
                          <a:solidFill>
                            <a:schemeClr val="accent5"/>
                          </a:solidFill>
                          <a:effectLst/>
                          <a:latin typeface="+mj-lt"/>
                        </a:rPr>
                        <a:t>7.50%</a:t>
                      </a:r>
                      <a:endParaRPr lang="en-US" sz="1200" b="1" i="0" u="none" strike="noStrike" dirty="0">
                        <a:solidFill>
                          <a:schemeClr val="accent5"/>
                        </a:solidFill>
                        <a:effectLst/>
                        <a:latin typeface="+mj-lt"/>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200" b="1" i="0" u="none" strike="noStrike" dirty="0" smtClean="0">
                          <a:solidFill>
                            <a:schemeClr val="accent5"/>
                          </a:solidFill>
                          <a:effectLst/>
                          <a:latin typeface="+mj-lt"/>
                        </a:rPr>
                        <a:t>9.00%</a:t>
                      </a:r>
                      <a:endParaRPr lang="en-US" sz="1200" b="1" i="0" u="none" strike="noStrike" dirty="0">
                        <a:solidFill>
                          <a:schemeClr val="accent5"/>
                        </a:solidFill>
                        <a:effectLst/>
                        <a:latin typeface="+mj-lt"/>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200" b="1" i="0" u="none" strike="noStrike" dirty="0" smtClean="0">
                          <a:solidFill>
                            <a:schemeClr val="accent5"/>
                          </a:solidFill>
                          <a:effectLst/>
                          <a:latin typeface="+mj-lt"/>
                        </a:rPr>
                        <a:t>8.00%</a:t>
                      </a:r>
                      <a:endParaRPr lang="en-US" sz="1200" b="1" i="0" u="none" strike="noStrike" dirty="0">
                        <a:solidFill>
                          <a:schemeClr val="accent5"/>
                        </a:solidFill>
                        <a:effectLst/>
                        <a:latin typeface="+mj-lt"/>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628794">
                <a:tc>
                  <a:txBody>
                    <a:bodyPr/>
                    <a:lstStyle/>
                    <a:p>
                      <a:pPr algn="l" fontAlgn="b"/>
                      <a:r>
                        <a:rPr lang="en-US" sz="1200" b="1" i="0" u="none" strike="noStrike" dirty="0">
                          <a:solidFill>
                            <a:srgbClr val="FF0000"/>
                          </a:solidFill>
                          <a:effectLst/>
                          <a:latin typeface="+mj-lt"/>
                        </a:rPr>
                        <a:t>Business-as-usual </a:t>
                      </a:r>
                      <a:r>
                        <a:rPr lang="en-US" sz="1200" b="1" i="0" u="none" strike="noStrike" dirty="0" smtClean="0">
                          <a:solidFill>
                            <a:srgbClr val="FF0000"/>
                          </a:solidFill>
                          <a:effectLst/>
                          <a:latin typeface="+mj-lt"/>
                        </a:rPr>
                        <a:t>min.</a:t>
                      </a:r>
                      <a:endParaRPr lang="en-US" sz="1200" b="1" i="0" u="none" strike="noStrike" dirty="0">
                        <a:solidFill>
                          <a:srgbClr val="FF0000"/>
                        </a:solidFill>
                        <a:effectLst/>
                        <a:latin typeface="+mj-lt"/>
                      </a:endParaRPr>
                    </a:p>
                  </a:txBody>
                  <a:tcPr marL="8595" marR="8595" marT="859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i="0" u="none" strike="noStrike" dirty="0" smtClean="0">
                          <a:solidFill>
                            <a:srgbClr val="FF0000"/>
                          </a:solidFill>
                          <a:effectLst/>
                          <a:latin typeface="+mj-lt"/>
                        </a:rPr>
                        <a:t>9.45%</a:t>
                      </a:r>
                      <a:endParaRPr lang="en-US" sz="1200" b="1" i="0" u="none" strike="noStrike" dirty="0">
                        <a:solidFill>
                          <a:srgbClr val="FF0000"/>
                        </a:solidFill>
                        <a:effectLst/>
                        <a:latin typeface="+mj-lt"/>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i="0" u="none" strike="noStrike" dirty="0" smtClean="0">
                          <a:solidFill>
                            <a:srgbClr val="FF0000"/>
                          </a:solidFill>
                          <a:effectLst/>
                          <a:latin typeface="+mj-lt"/>
                        </a:rPr>
                        <a:t>9.45%</a:t>
                      </a:r>
                      <a:endParaRPr lang="en-US" sz="1200" b="1" i="0" u="none" strike="noStrike" dirty="0">
                        <a:solidFill>
                          <a:srgbClr val="FF0000"/>
                        </a:solidFill>
                        <a:effectLst/>
                        <a:latin typeface="+mj-lt"/>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i="0" u="none" strike="noStrike" dirty="0" smtClean="0">
                          <a:solidFill>
                            <a:srgbClr val="FF0000"/>
                          </a:solidFill>
                          <a:effectLst/>
                          <a:latin typeface="+mj-lt"/>
                        </a:rPr>
                        <a:t>11.25%</a:t>
                      </a:r>
                      <a:endParaRPr lang="en-US" sz="1200" b="1" i="0" u="none" strike="noStrike" dirty="0">
                        <a:solidFill>
                          <a:srgbClr val="FF0000"/>
                        </a:solidFill>
                        <a:effectLst/>
                        <a:latin typeface="+mj-lt"/>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i="0" u="none" strike="noStrike" dirty="0" smtClean="0">
                          <a:solidFill>
                            <a:srgbClr val="FF0000"/>
                          </a:solidFill>
                          <a:effectLst/>
                          <a:latin typeface="+mj-lt"/>
                        </a:rPr>
                        <a:t>10.35%</a:t>
                      </a:r>
                      <a:endParaRPr lang="en-US" sz="1200" b="1" i="0" u="none" strike="noStrike" dirty="0">
                        <a:solidFill>
                          <a:srgbClr val="FF0000"/>
                        </a:solidFill>
                        <a:effectLst/>
                        <a:latin typeface="+mj-lt"/>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628794">
                <a:tc>
                  <a:txBody>
                    <a:bodyPr/>
                    <a:lstStyle/>
                    <a:p>
                      <a:pPr algn="l" fontAlgn="b"/>
                      <a:r>
                        <a:rPr lang="en-US" sz="1200" b="0" i="0" u="none" strike="noStrike" dirty="0">
                          <a:solidFill>
                            <a:schemeClr val="tx1"/>
                          </a:solidFill>
                          <a:effectLst/>
                          <a:latin typeface="+mj-lt"/>
                        </a:rPr>
                        <a:t>Management adjustment</a:t>
                      </a:r>
                    </a:p>
                  </a:txBody>
                  <a:tcPr marL="8595" marR="8595" marT="859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smtClean="0">
                          <a:solidFill>
                            <a:schemeClr val="tx1"/>
                          </a:solidFill>
                          <a:effectLst/>
                          <a:latin typeface="+mj-lt"/>
                        </a:rPr>
                        <a:t>1.25%</a:t>
                      </a:r>
                      <a:endParaRPr lang="en-US" sz="1200" b="0" i="0" u="none" strike="noStrike" dirty="0">
                        <a:solidFill>
                          <a:schemeClr val="tx1"/>
                        </a:solidFill>
                        <a:effectLst/>
                        <a:latin typeface="+mj-lt"/>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smtClean="0">
                          <a:solidFill>
                            <a:schemeClr val="tx1"/>
                          </a:solidFill>
                          <a:effectLst/>
                          <a:latin typeface="+mj-lt"/>
                        </a:rPr>
                        <a:t>1.25%</a:t>
                      </a:r>
                      <a:endParaRPr lang="en-US" sz="1200" b="0" i="0" u="none" strike="noStrike" dirty="0">
                        <a:solidFill>
                          <a:schemeClr val="tx1"/>
                        </a:solidFill>
                        <a:effectLst/>
                        <a:latin typeface="+mj-lt"/>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kern="1200" dirty="0" smtClean="0">
                          <a:solidFill>
                            <a:schemeClr val="tx1"/>
                          </a:solidFill>
                          <a:effectLst/>
                          <a:latin typeface="+mn-lt"/>
                          <a:ea typeface="+mn-ea"/>
                          <a:cs typeface="+mn-cs"/>
                        </a:rPr>
                        <a:t>1.25%</a:t>
                      </a:r>
                      <a:endParaRPr lang="en-US" sz="1200" b="0" i="0" u="none" strike="noStrike" dirty="0">
                        <a:solidFill>
                          <a:schemeClr val="tx1"/>
                        </a:solidFill>
                        <a:effectLst/>
                        <a:latin typeface="+mj-lt"/>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kern="1200" dirty="0" smtClean="0">
                          <a:solidFill>
                            <a:schemeClr val="tx1"/>
                          </a:solidFill>
                          <a:effectLst/>
                          <a:latin typeface="+mn-lt"/>
                          <a:ea typeface="+mn-ea"/>
                          <a:cs typeface="+mn-cs"/>
                        </a:rPr>
                        <a:t>1.25%</a:t>
                      </a:r>
                      <a:endParaRPr lang="en-US" sz="1200" b="0" i="0" u="none" strike="noStrike" dirty="0">
                        <a:solidFill>
                          <a:schemeClr val="tx1"/>
                        </a:solidFill>
                        <a:effectLst/>
                        <a:latin typeface="+mj-lt"/>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628794">
                <a:tc>
                  <a:txBody>
                    <a:bodyPr/>
                    <a:lstStyle/>
                    <a:p>
                      <a:pPr algn="l" fontAlgn="b"/>
                      <a:r>
                        <a:rPr lang="en-US" sz="1200" b="1" i="0" u="none" strike="noStrike" dirty="0">
                          <a:solidFill>
                            <a:schemeClr val="accent5"/>
                          </a:solidFill>
                          <a:effectLst/>
                          <a:latin typeface="+mj-lt"/>
                        </a:rPr>
                        <a:t>Planned capital hold</a:t>
                      </a:r>
                    </a:p>
                  </a:txBody>
                  <a:tcPr marL="8595" marR="8595" marT="859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i="0" u="none" strike="noStrike" dirty="0" smtClean="0">
                          <a:solidFill>
                            <a:schemeClr val="accent5"/>
                          </a:solidFill>
                          <a:effectLst/>
                          <a:latin typeface="+mj-lt"/>
                        </a:rPr>
                        <a:t>11.00%</a:t>
                      </a:r>
                      <a:endParaRPr lang="en-US" sz="1200" b="1" i="0" u="none" strike="noStrike" dirty="0">
                        <a:solidFill>
                          <a:schemeClr val="accent5"/>
                        </a:solidFill>
                        <a:effectLst/>
                        <a:latin typeface="+mj-lt"/>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i="0" u="none" strike="noStrike" dirty="0" smtClean="0">
                          <a:solidFill>
                            <a:schemeClr val="accent5"/>
                          </a:solidFill>
                          <a:effectLst/>
                          <a:latin typeface="+mj-lt"/>
                        </a:rPr>
                        <a:t>11.00%</a:t>
                      </a:r>
                      <a:endParaRPr lang="en-US" sz="1200" b="1" i="0" u="none" strike="noStrike" dirty="0">
                        <a:solidFill>
                          <a:schemeClr val="accent5"/>
                        </a:solidFill>
                        <a:effectLst/>
                        <a:latin typeface="+mj-lt"/>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i="0" u="none" strike="noStrike" dirty="0" smtClean="0">
                          <a:solidFill>
                            <a:schemeClr val="accent5"/>
                          </a:solidFill>
                          <a:effectLst/>
                          <a:latin typeface="+mj-lt"/>
                        </a:rPr>
                        <a:t>12.50%</a:t>
                      </a:r>
                      <a:endParaRPr lang="en-US" sz="1200" b="1" i="0" u="none" strike="noStrike" dirty="0">
                        <a:solidFill>
                          <a:schemeClr val="accent5"/>
                        </a:solidFill>
                        <a:effectLst/>
                        <a:latin typeface="+mj-lt"/>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i="0" u="none" strike="noStrike" dirty="0" smtClean="0">
                          <a:solidFill>
                            <a:schemeClr val="accent5"/>
                          </a:solidFill>
                          <a:effectLst/>
                          <a:latin typeface="+mj-lt"/>
                        </a:rPr>
                        <a:t>11.60%</a:t>
                      </a:r>
                      <a:endParaRPr lang="en-US" sz="1200" b="1" i="0" u="none" strike="noStrike" dirty="0">
                        <a:solidFill>
                          <a:schemeClr val="accent5"/>
                        </a:solidFill>
                        <a:effectLst/>
                        <a:latin typeface="+mj-lt"/>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1" name="TextBox 20"/>
          <p:cNvSpPr txBox="1"/>
          <p:nvPr/>
        </p:nvSpPr>
        <p:spPr>
          <a:xfrm>
            <a:off x="457198" y="1242461"/>
            <a:ext cx="4147457" cy="215444"/>
          </a:xfrm>
          <a:prstGeom prst="rect">
            <a:avLst/>
          </a:prstGeom>
          <a:noFill/>
        </p:spPr>
        <p:txBody>
          <a:bodyPr wrap="square" lIns="0" tIns="0" rIns="0" bIns="0" rtlCol="0">
            <a:spAutoFit/>
          </a:bodyPr>
          <a:lstStyle/>
          <a:p>
            <a:pPr algn="l">
              <a:lnSpc>
                <a:spcPct val="100000"/>
              </a:lnSpc>
            </a:pPr>
            <a:r>
              <a:rPr lang="en-GB" sz="1400" b="1" dirty="0" smtClean="0">
                <a:solidFill>
                  <a:srgbClr val="FF0000"/>
                </a:solidFill>
              </a:rPr>
              <a:t>SC 2016 Capital Policy ratios</a:t>
            </a:r>
            <a:endParaRPr lang="en-GB" sz="1400" baseline="30000" dirty="0" smtClean="0">
              <a:solidFill>
                <a:srgbClr val="FF0000"/>
              </a:solidFill>
            </a:endParaRPr>
          </a:p>
        </p:txBody>
      </p:sp>
      <p:sp>
        <p:nvSpPr>
          <p:cNvPr id="22" name="Right Brace 21"/>
          <p:cNvSpPr/>
          <p:nvPr/>
        </p:nvSpPr>
        <p:spPr>
          <a:xfrm>
            <a:off x="5160981" y="2257964"/>
            <a:ext cx="101600" cy="1261411"/>
          </a:xfrm>
          <a:prstGeom prst="rightBrace">
            <a:avLst>
              <a:gd name="adj1" fmla="val 0"/>
              <a:gd name="adj2" fmla="val 50000"/>
            </a:avLst>
          </a:prstGeom>
          <a:ln w="9525">
            <a:solidFill>
              <a:schemeClr val="accent3"/>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3" name="Right Brace 22"/>
          <p:cNvSpPr/>
          <p:nvPr/>
        </p:nvSpPr>
        <p:spPr>
          <a:xfrm>
            <a:off x="5160981" y="3551273"/>
            <a:ext cx="101600" cy="1903229"/>
          </a:xfrm>
          <a:prstGeom prst="rightBrace">
            <a:avLst>
              <a:gd name="adj1" fmla="val 0"/>
              <a:gd name="adj2" fmla="val 50000"/>
            </a:avLst>
          </a:prstGeom>
          <a:ln w="9525">
            <a:solidFill>
              <a:schemeClr val="accent3"/>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6" name="Rectangle 25"/>
          <p:cNvSpPr/>
          <p:nvPr/>
        </p:nvSpPr>
        <p:spPr>
          <a:xfrm>
            <a:off x="5308900" y="2661829"/>
            <a:ext cx="822960" cy="45368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r>
              <a:rPr lang="en-GB" sz="1200" b="1" dirty="0" smtClean="0">
                <a:solidFill>
                  <a:schemeClr val="bg1">
                    <a:lumMod val="50000"/>
                  </a:schemeClr>
                </a:solidFill>
              </a:rPr>
              <a:t>Stress Scenario</a:t>
            </a:r>
          </a:p>
        </p:txBody>
      </p:sp>
      <p:sp>
        <p:nvSpPr>
          <p:cNvPr id="27" name="Rectangle 26"/>
          <p:cNvSpPr/>
          <p:nvPr/>
        </p:nvSpPr>
        <p:spPr>
          <a:xfrm>
            <a:off x="5308900" y="4284603"/>
            <a:ext cx="822960" cy="45368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r>
              <a:rPr lang="en-GB" sz="1200" b="1" dirty="0" smtClean="0">
                <a:solidFill>
                  <a:schemeClr val="bg1">
                    <a:lumMod val="50000"/>
                  </a:schemeClr>
                </a:solidFill>
              </a:rPr>
              <a:t>Business-as-usual</a:t>
            </a:r>
          </a:p>
        </p:txBody>
      </p:sp>
      <p:sp>
        <p:nvSpPr>
          <p:cNvPr id="25" name="AutoShape 152"/>
          <p:cNvSpPr>
            <a:spLocks noChangeArrowheads="1"/>
          </p:cNvSpPr>
          <p:nvPr/>
        </p:nvSpPr>
        <p:spPr bwMode="gray">
          <a:xfrm>
            <a:off x="7836072" y="19889"/>
            <a:ext cx="457200" cy="365760"/>
          </a:xfrm>
          <a:prstGeom prst="chevron">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smtClean="0">
                <a:solidFill>
                  <a:schemeClr val="accent4"/>
                </a:solidFill>
                <a:latin typeface="+mn-lt"/>
              </a:rPr>
              <a:t>2</a:t>
            </a:r>
            <a:endParaRPr lang="en-GB" altLang="zh-CN" sz="2400" b="1" dirty="0">
              <a:solidFill>
                <a:schemeClr val="accent4"/>
              </a:solidFill>
              <a:latin typeface="+mn-lt"/>
            </a:endParaRPr>
          </a:p>
        </p:txBody>
      </p:sp>
      <p:sp>
        <p:nvSpPr>
          <p:cNvPr id="28" name="AutoShape 155"/>
          <p:cNvSpPr>
            <a:spLocks noChangeArrowheads="1"/>
          </p:cNvSpPr>
          <p:nvPr/>
        </p:nvSpPr>
        <p:spPr bwMode="gray">
          <a:xfrm>
            <a:off x="8665351" y="19889"/>
            <a:ext cx="457200" cy="365760"/>
          </a:xfrm>
          <a:prstGeom prst="chevron">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smtClean="0">
                <a:solidFill>
                  <a:schemeClr val="accent4"/>
                </a:solidFill>
                <a:latin typeface="+mn-lt"/>
              </a:rPr>
              <a:t>4</a:t>
            </a:r>
            <a:endParaRPr lang="en-GB" altLang="zh-CN" sz="2400" b="1" dirty="0">
              <a:solidFill>
                <a:schemeClr val="accent4"/>
              </a:solidFill>
              <a:latin typeface="+mn-lt"/>
            </a:endParaRPr>
          </a:p>
        </p:txBody>
      </p:sp>
      <p:sp>
        <p:nvSpPr>
          <p:cNvPr id="29" name="AutoShape 156"/>
          <p:cNvSpPr>
            <a:spLocks noChangeArrowheads="1"/>
          </p:cNvSpPr>
          <p:nvPr/>
        </p:nvSpPr>
        <p:spPr bwMode="gray">
          <a:xfrm>
            <a:off x="8250711" y="19889"/>
            <a:ext cx="457200" cy="365760"/>
          </a:xfrm>
          <a:prstGeom prst="chevron">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smtClean="0">
                <a:solidFill>
                  <a:schemeClr val="accent4"/>
                </a:solidFill>
                <a:latin typeface="+mn-lt"/>
              </a:rPr>
              <a:t>3</a:t>
            </a:r>
            <a:endParaRPr lang="en-GB" altLang="zh-CN" sz="2400" b="1" dirty="0">
              <a:solidFill>
                <a:schemeClr val="accent4"/>
              </a:solidFill>
              <a:latin typeface="+mn-lt"/>
            </a:endParaRPr>
          </a:p>
        </p:txBody>
      </p:sp>
      <p:sp>
        <p:nvSpPr>
          <p:cNvPr id="30" name="AutoShape 157"/>
          <p:cNvSpPr>
            <a:spLocks noChangeArrowheads="1"/>
          </p:cNvSpPr>
          <p:nvPr/>
        </p:nvSpPr>
        <p:spPr bwMode="gray">
          <a:xfrm>
            <a:off x="7421433" y="19889"/>
            <a:ext cx="457200" cy="365760"/>
          </a:xfrm>
          <a:prstGeom prst="homePlate">
            <a:avLst>
              <a:gd name="adj" fmla="val 20574"/>
            </a:avLst>
          </a:prstGeom>
          <a:solidFill>
            <a:srgbClr val="FF0000"/>
          </a:solidFill>
          <a:ln w="9525" algn="ctr">
            <a:solidFill>
              <a:srgbClr val="FF0000"/>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bg1"/>
                </a:solidFill>
                <a:latin typeface="+mn-lt"/>
              </a:rPr>
              <a:t>1</a:t>
            </a:r>
          </a:p>
        </p:txBody>
      </p:sp>
      <p:sp>
        <p:nvSpPr>
          <p:cNvPr id="2" name="Freeform 1"/>
          <p:cNvSpPr/>
          <p:nvPr/>
        </p:nvSpPr>
        <p:spPr>
          <a:xfrm>
            <a:off x="6241212" y="3606386"/>
            <a:ext cx="284164" cy="539751"/>
          </a:xfrm>
          <a:custGeom>
            <a:avLst/>
            <a:gdLst/>
            <a:ahLst/>
            <a:cxnLst/>
            <a:rect l="0" t="0" r="0" b="0"/>
            <a:pathLst>
              <a:path w="284164" h="539751">
                <a:moveTo>
                  <a:pt x="0" y="0"/>
                </a:moveTo>
                <a:lnTo>
                  <a:pt x="0" y="133350"/>
                </a:lnTo>
                <a:lnTo>
                  <a:pt x="138113" y="269875"/>
                </a:lnTo>
                <a:lnTo>
                  <a:pt x="0" y="412750"/>
                </a:lnTo>
                <a:lnTo>
                  <a:pt x="0" y="539750"/>
                </a:lnTo>
                <a:lnTo>
                  <a:pt x="284163" y="269875"/>
                </a:lnTo>
                <a:close/>
              </a:path>
            </a:pathLst>
          </a:custGeom>
          <a:solidFill>
            <a:schemeClr val="accent3"/>
          </a:solidFill>
          <a:ln w="9525" cap="flat" cmpd="sng" algn="ctr">
            <a:noFill/>
            <a:prstDash val="solid"/>
          </a:ln>
          <a:effectLst/>
          <a:extLst>
            <a:ext uri="{91240B29-F687-4F45-9708-019B960494DF}">
              <a14:hiddenLine xmlns:a14="http://schemas.microsoft.com/office/drawing/2010/main" w="9525" cap="flat" cmpd="sng" algn="ctr">
                <a:solidFill>
                  <a:schemeClr val="accent3"/>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spTree>
    <p:extLst>
      <p:ext uri="{BB962C8B-B14F-4D97-AF65-F5344CB8AC3E}">
        <p14:creationId xmlns:p14="http://schemas.microsoft.com/office/powerpoint/2010/main" val="6371059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99413086"/>
              </p:ext>
            </p:extLst>
          </p:nvPr>
        </p:nvGraphicFramePr>
        <p:xfrm>
          <a:off x="457200" y="2333186"/>
          <a:ext cx="8775702" cy="2756117"/>
        </p:xfrm>
        <a:graphic>
          <a:graphicData uri="http://schemas.openxmlformats.org/drawingml/2006/table">
            <a:tbl>
              <a:tblPr/>
              <a:tblGrid>
                <a:gridCol w="1290918"/>
                <a:gridCol w="935598"/>
                <a:gridCol w="935598"/>
                <a:gridCol w="935598"/>
                <a:gridCol w="935598"/>
                <a:gridCol w="935598"/>
                <a:gridCol w="935598"/>
                <a:gridCol w="935598"/>
                <a:gridCol w="935598"/>
              </a:tblGrid>
              <a:tr h="161968">
                <a:tc rowSpan="2">
                  <a:txBody>
                    <a:bodyPr/>
                    <a:lstStyle/>
                    <a:p>
                      <a:pPr algn="ctr" fontAlgn="ctr"/>
                      <a:r>
                        <a:rPr lang="en-US" sz="1100" b="1" i="0" u="none" strike="noStrike" dirty="0">
                          <a:solidFill>
                            <a:schemeClr val="tx1"/>
                          </a:solidFill>
                          <a:effectLst/>
                          <a:latin typeface="+mj-lt"/>
                        </a:rPr>
                        <a:t>Capital Ratio</a:t>
                      </a:r>
                    </a:p>
                  </a:txBody>
                  <a:tcPr marL="45720" marR="45720" marT="0" marB="0" anchor="b">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fontAlgn="ctr"/>
                      <a:r>
                        <a:rPr lang="en-US" sz="1100" b="1" i="0" u="none" strike="noStrike" dirty="0" smtClean="0">
                          <a:solidFill>
                            <a:schemeClr val="tx1"/>
                          </a:solidFill>
                          <a:effectLst/>
                          <a:latin typeface="+mj-lt"/>
                        </a:rPr>
                        <a:t>CCAR</a:t>
                      </a:r>
                      <a:r>
                        <a:rPr lang="en-US" sz="1100" b="1" i="0" u="none" strike="noStrike" baseline="0" dirty="0" smtClean="0">
                          <a:solidFill>
                            <a:schemeClr val="tx1"/>
                          </a:solidFill>
                          <a:effectLst/>
                          <a:latin typeface="+mj-lt"/>
                        </a:rPr>
                        <a:t> Ratio</a:t>
                      </a:r>
                    </a:p>
                    <a:p>
                      <a:pPr algn="ctr" fontAlgn="ctr"/>
                      <a:r>
                        <a:rPr lang="en-US" sz="1100" b="1" i="0" u="none" strike="noStrike" baseline="0" dirty="0" smtClean="0">
                          <a:solidFill>
                            <a:schemeClr val="tx1"/>
                          </a:solidFill>
                          <a:effectLst/>
                          <a:latin typeface="+mj-lt"/>
                        </a:rPr>
                        <a:t>(PQ9)</a:t>
                      </a:r>
                      <a:endParaRPr lang="en-US" sz="1100" b="1" i="0" u="none" strike="noStrike" dirty="0">
                        <a:solidFill>
                          <a:schemeClr val="tx1"/>
                        </a:solidFill>
                        <a:effectLst/>
                        <a:latin typeface="+mj-lt"/>
                      </a:endParaRPr>
                    </a:p>
                  </a:txBody>
                  <a:tcPr marL="45720" marR="45720" marT="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fontAlgn="ctr"/>
                      <a:r>
                        <a:rPr lang="en-US" sz="1100" b="1" i="0" u="none" strike="noStrike" dirty="0" smtClean="0">
                          <a:solidFill>
                            <a:schemeClr val="tx1"/>
                          </a:solidFill>
                          <a:effectLst/>
                          <a:latin typeface="+mj-lt"/>
                        </a:rPr>
                        <a:t>Capital policy trigger</a:t>
                      </a:r>
                      <a:endParaRPr lang="en-US" sz="1100" b="0" i="0" u="none" strike="noStrike" dirty="0">
                        <a:solidFill>
                          <a:schemeClr val="tx1"/>
                        </a:solidFill>
                        <a:effectLst/>
                        <a:latin typeface="+mj-lt"/>
                      </a:endParaRPr>
                    </a:p>
                  </a:txBody>
                  <a:tcPr marL="45720" marR="45720" marT="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fontAlgn="ctr"/>
                      <a:endParaRPr lang="en-US" sz="1100" b="0" i="0" u="none" strike="noStrike" dirty="0">
                        <a:solidFill>
                          <a:schemeClr val="tx1"/>
                        </a:solidFill>
                        <a:effectLst/>
                        <a:latin typeface="+mj-lt"/>
                      </a:endParaRPr>
                    </a:p>
                  </a:txBody>
                  <a:tcPr marL="45720" marR="45720" marT="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fontAlgn="ctr"/>
                      <a:r>
                        <a:rPr lang="en-US" sz="1100" b="1" i="0" u="none" strike="noStrike" kern="1200" dirty="0" smtClean="0">
                          <a:solidFill>
                            <a:schemeClr val="tx1"/>
                          </a:solidFill>
                          <a:effectLst/>
                          <a:latin typeface="+mj-lt"/>
                          <a:ea typeface="+mn-ea"/>
                          <a:cs typeface="+mn-cs"/>
                        </a:rPr>
                        <a:t>Capital buffer </a:t>
                      </a:r>
                      <a:r>
                        <a:rPr lang="en-US" sz="1100" b="0" i="0" u="none" strike="noStrike" kern="1200" dirty="0" smtClean="0">
                          <a:solidFill>
                            <a:schemeClr val="tx1"/>
                          </a:solidFill>
                          <a:effectLst/>
                          <a:latin typeface="+mj-lt"/>
                          <a:ea typeface="+mn-ea"/>
                          <a:cs typeface="+mn-cs"/>
                        </a:rPr>
                        <a:t>(%)</a:t>
                      </a:r>
                      <a:endParaRPr lang="en-US" sz="1100" b="0" i="0" u="none" strike="noStrike" kern="1200" dirty="0">
                        <a:solidFill>
                          <a:schemeClr val="tx1"/>
                        </a:solidFill>
                        <a:effectLst/>
                        <a:latin typeface="+mj-lt"/>
                        <a:ea typeface="+mn-ea"/>
                        <a:cs typeface="+mn-cs"/>
                      </a:endParaRPr>
                    </a:p>
                  </a:txBody>
                  <a:tcPr marL="45720" marR="45720" marT="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fontAlgn="ctr"/>
                      <a:endParaRPr lang="en-US" sz="1200" b="0" i="0" u="none" strike="noStrike" dirty="0">
                        <a:solidFill>
                          <a:schemeClr val="bg1"/>
                        </a:solidFill>
                        <a:effectLst/>
                        <a:latin typeface="+mj-lt"/>
                      </a:endParaRPr>
                    </a:p>
                  </a:txBody>
                  <a:tcPr marL="45720" marR="4572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fontAlgn="ctr"/>
                      <a:endParaRPr lang="en-US" sz="1100" b="0" i="0" u="none" strike="noStrike" dirty="0">
                        <a:solidFill>
                          <a:schemeClr val="tx1"/>
                        </a:solidFill>
                        <a:effectLst/>
                        <a:latin typeface="+mj-lt"/>
                      </a:endParaRPr>
                    </a:p>
                  </a:txBody>
                  <a:tcPr marL="45720" marR="45720" marT="0" marB="0" anchor="b">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fontAlgn="ctr"/>
                      <a:r>
                        <a:rPr lang="en-US" sz="1100" b="1" i="0" u="none" strike="noStrike" dirty="0" smtClean="0">
                          <a:solidFill>
                            <a:schemeClr val="tx1"/>
                          </a:solidFill>
                          <a:effectLst/>
                          <a:latin typeface="+mj-lt"/>
                        </a:rPr>
                        <a:t>Capital buffer </a:t>
                      </a:r>
                      <a:r>
                        <a:rPr lang="en-US" sz="1100" b="0" i="0" u="none" strike="noStrike" dirty="0" smtClean="0">
                          <a:solidFill>
                            <a:schemeClr val="tx1"/>
                          </a:solidFill>
                          <a:effectLst/>
                          <a:latin typeface="+mj-lt"/>
                        </a:rPr>
                        <a:t>($M)</a:t>
                      </a:r>
                      <a:endParaRPr lang="en-US" sz="1100" b="0" i="0" u="none" strike="noStrike" dirty="0">
                        <a:solidFill>
                          <a:schemeClr val="tx1"/>
                        </a:solidFill>
                        <a:effectLst/>
                        <a:latin typeface="+mj-lt"/>
                      </a:endParaRPr>
                    </a:p>
                  </a:txBody>
                  <a:tcPr marL="45720" marR="45720" marT="0" marB="0" anchor="b">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fontAlgn="ctr"/>
                      <a:endParaRPr lang="en-US" sz="1200" b="0" i="0" u="none" strike="noStrike" dirty="0">
                        <a:solidFill>
                          <a:schemeClr val="bg1"/>
                        </a:solidFill>
                        <a:effectLst/>
                        <a:latin typeface="+mj-lt"/>
                      </a:endParaRPr>
                    </a:p>
                  </a:txBody>
                  <a:tcPr marL="45720" marR="45720" marT="0" marB="0" anchor="ctr">
                    <a:lnL w="6350" cap="flat" cmpd="sng" algn="ctr">
                      <a:no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33537">
                <a:tc vMerge="1">
                  <a:txBody>
                    <a:bodyPr/>
                    <a:lstStyle/>
                    <a:p>
                      <a:pPr algn="ctr" fontAlgn="ctr"/>
                      <a:endParaRPr lang="en-US" sz="1200" b="1" i="0" u="none" strike="noStrike" dirty="0">
                        <a:solidFill>
                          <a:schemeClr val="bg1"/>
                        </a:solidFill>
                        <a:effectLst/>
                        <a:latin typeface="+mj-lt"/>
                      </a:endParaRPr>
                    </a:p>
                  </a:txBody>
                  <a:tcPr marL="45720" marR="45720" marT="0" marB="0" anchor="ctr">
                    <a:lnL w="1270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vMerge="1">
                  <a:txBody>
                    <a:bodyPr/>
                    <a:lstStyle/>
                    <a:p>
                      <a:pPr algn="ctr" fontAlgn="ctr"/>
                      <a:endParaRPr lang="en-US" sz="1200" b="1" i="0" u="none" strike="noStrike" dirty="0">
                        <a:solidFill>
                          <a:schemeClr val="bg1"/>
                        </a:solidFill>
                        <a:effectLst/>
                        <a:latin typeface="+mj-lt"/>
                      </a:endParaRPr>
                    </a:p>
                  </a:txBody>
                  <a:tcPr marL="45720" marR="4572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fontAlgn="ctr"/>
                      <a:r>
                        <a:rPr lang="en-US" sz="1100" b="1" i="0" u="none" strike="noStrike" kern="1200" dirty="0" smtClean="0">
                          <a:solidFill>
                            <a:schemeClr val="accent5"/>
                          </a:solidFill>
                          <a:effectLst/>
                          <a:latin typeface="+mn-lt"/>
                          <a:ea typeface="+mn-ea"/>
                          <a:cs typeface="+mn-cs"/>
                        </a:rPr>
                        <a:t>Amber</a:t>
                      </a:r>
                      <a:endParaRPr lang="en-US" sz="1100" b="0" i="0" u="none" strike="noStrike" dirty="0">
                        <a:solidFill>
                          <a:srgbClr val="FFC000"/>
                        </a:solidFill>
                        <a:effectLst/>
                        <a:latin typeface="+mj-lt"/>
                      </a:endParaRPr>
                    </a:p>
                  </a:txBody>
                  <a:tcPr marL="45720" marR="45720" marT="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1" i="0" u="none" strike="noStrike" dirty="0" smtClean="0">
                          <a:solidFill>
                            <a:srgbClr val="FF0000"/>
                          </a:solidFill>
                          <a:effectLst/>
                          <a:latin typeface="+mj-lt"/>
                        </a:rPr>
                        <a:t>Red</a:t>
                      </a:r>
                      <a:endParaRPr lang="en-US" sz="1100" b="0" i="0" u="none" strike="noStrike" dirty="0">
                        <a:solidFill>
                          <a:srgbClr val="FF0000"/>
                        </a:solidFill>
                        <a:effectLst/>
                        <a:latin typeface="+mj-lt"/>
                      </a:endParaRPr>
                    </a:p>
                  </a:txBody>
                  <a:tcPr marL="45720" marR="45720" marT="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1" i="0" u="none" strike="noStrike" dirty="0" smtClean="0">
                          <a:solidFill>
                            <a:schemeClr val="accent5"/>
                          </a:solidFill>
                          <a:effectLst/>
                          <a:latin typeface="+mj-lt"/>
                        </a:rPr>
                        <a:t>Amber</a:t>
                      </a:r>
                      <a:endParaRPr lang="en-US" sz="1100" b="1" i="0" u="none" strike="noStrike" dirty="0">
                        <a:solidFill>
                          <a:schemeClr val="accent5"/>
                        </a:solidFill>
                        <a:effectLst/>
                        <a:latin typeface="+mj-lt"/>
                      </a:endParaRPr>
                    </a:p>
                  </a:txBody>
                  <a:tcPr marL="45720" marR="45720" marT="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1" i="0" u="none" strike="noStrike" dirty="0" smtClean="0">
                          <a:solidFill>
                            <a:srgbClr val="FF0000"/>
                          </a:solidFill>
                          <a:effectLst/>
                          <a:latin typeface="+mj-lt"/>
                        </a:rPr>
                        <a:t>Red</a:t>
                      </a:r>
                      <a:endParaRPr lang="en-US" sz="1100" b="1" i="0" u="none" strike="noStrike" dirty="0">
                        <a:solidFill>
                          <a:srgbClr val="FF0000"/>
                        </a:solidFill>
                        <a:effectLst/>
                        <a:latin typeface="+mj-lt"/>
                      </a:endParaRPr>
                    </a:p>
                  </a:txBody>
                  <a:tcPr marL="45720" marR="45720" marT="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1" i="0" u="none" strike="noStrike" dirty="0" smtClean="0">
                          <a:solidFill>
                            <a:schemeClr val="tx1"/>
                          </a:solidFill>
                          <a:effectLst/>
                          <a:latin typeface="+mj-lt"/>
                        </a:rPr>
                        <a:t>RWA</a:t>
                      </a:r>
                      <a:r>
                        <a:rPr lang="en-US" sz="1100" b="1" i="0" u="none" strike="noStrike" baseline="30000" dirty="0" smtClean="0">
                          <a:solidFill>
                            <a:schemeClr val="tx1"/>
                          </a:solidFill>
                          <a:effectLst/>
                          <a:latin typeface="+mj-lt"/>
                        </a:rPr>
                        <a:t>1</a:t>
                      </a:r>
                      <a:endParaRPr lang="en-US" sz="1100" b="1" i="0" u="none" strike="noStrike" dirty="0">
                        <a:solidFill>
                          <a:schemeClr val="tx1"/>
                        </a:solidFill>
                        <a:effectLst/>
                        <a:latin typeface="+mj-lt"/>
                      </a:endParaRPr>
                    </a:p>
                  </a:txBody>
                  <a:tcPr marL="45720" marR="45720" marT="0" marB="0" anchor="b">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1" i="0" u="none" strike="noStrike" dirty="0" smtClean="0">
                          <a:solidFill>
                            <a:schemeClr val="accent5"/>
                          </a:solidFill>
                          <a:effectLst/>
                          <a:latin typeface="+mj-lt"/>
                        </a:rPr>
                        <a:t>Amber</a:t>
                      </a:r>
                      <a:endParaRPr lang="en-US" sz="1100" b="1" i="0" u="none" strike="noStrike" dirty="0">
                        <a:solidFill>
                          <a:schemeClr val="accent5"/>
                        </a:solidFill>
                        <a:effectLst/>
                        <a:latin typeface="+mj-lt"/>
                      </a:endParaRPr>
                    </a:p>
                  </a:txBody>
                  <a:tcPr marL="45720" marR="45720" marT="0" marB="0" anchor="b">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1" i="0" u="none" strike="noStrike" dirty="0" smtClean="0">
                          <a:solidFill>
                            <a:srgbClr val="FF0000"/>
                          </a:solidFill>
                          <a:effectLst/>
                          <a:latin typeface="+mj-lt"/>
                        </a:rPr>
                        <a:t>Red</a:t>
                      </a:r>
                      <a:endParaRPr lang="en-US" sz="1100" b="1" i="0" u="none" strike="noStrike" dirty="0">
                        <a:solidFill>
                          <a:srgbClr val="FF0000"/>
                        </a:solidFill>
                        <a:effectLst/>
                        <a:latin typeface="+mj-lt"/>
                      </a:endParaRPr>
                    </a:p>
                  </a:txBody>
                  <a:tcPr marL="45720" marR="45720" marT="0" marB="0" anchor="b">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494">
                <a:tc>
                  <a:txBody>
                    <a:bodyPr/>
                    <a:lstStyle/>
                    <a:p>
                      <a:pPr algn="l" fontAlgn="b"/>
                      <a:r>
                        <a:rPr lang="en-US" sz="1100" b="1" i="0" u="none" strike="noStrike" dirty="0" smtClean="0">
                          <a:solidFill>
                            <a:schemeClr val="bg1"/>
                          </a:solidFill>
                          <a:effectLst/>
                          <a:latin typeface="+mj-lt"/>
                        </a:rPr>
                        <a:t>SHUSA</a:t>
                      </a:r>
                      <a:endParaRPr lang="en-US" sz="1100" b="1" i="0" u="none" strike="noStrike" dirty="0">
                        <a:solidFill>
                          <a:schemeClr val="bg1"/>
                        </a:solidFill>
                        <a:effectLst/>
                        <a:latin typeface="+mj-lt"/>
                      </a:endParaRPr>
                    </a:p>
                  </a:txBody>
                  <a:tcPr marL="45720" marR="45720" marT="0" marB="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US" sz="1100" b="1" i="0" u="none" strike="noStrike" dirty="0">
                        <a:solidFill>
                          <a:schemeClr val="bg1"/>
                        </a:solidFill>
                        <a:effectLst/>
                        <a:latin typeface="+mj-lt"/>
                      </a:endParaRPr>
                    </a:p>
                  </a:txBody>
                  <a:tcPr marL="0" marR="0" marT="0" marB="0" anchor="ctr">
                    <a:lnL w="635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US" sz="1100" b="1" i="0" u="none" strike="noStrike" dirty="0">
                        <a:solidFill>
                          <a:schemeClr val="bg1"/>
                        </a:solidFill>
                        <a:effectLst/>
                        <a:latin typeface="+mj-lt"/>
                      </a:endParaRPr>
                    </a:p>
                  </a:txBody>
                  <a:tcPr marL="45720" marR="45720" marT="0" marB="0" anchor="ctr">
                    <a:lnL w="635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US" sz="1100" b="1" i="0" u="none" strike="noStrike" dirty="0">
                        <a:solidFill>
                          <a:schemeClr val="bg1"/>
                        </a:solidFill>
                        <a:effectLst/>
                        <a:latin typeface="+mj-lt"/>
                      </a:endParaRPr>
                    </a:p>
                  </a:txBody>
                  <a:tcPr marL="45720" marR="45720" marT="0" marB="0" anchor="ctr">
                    <a:lnL w="635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US" sz="1100" b="1" i="0" u="none" strike="noStrike" dirty="0">
                        <a:solidFill>
                          <a:schemeClr val="bg1"/>
                        </a:solidFill>
                        <a:effectLst/>
                        <a:latin typeface="+mj-lt"/>
                      </a:endParaRPr>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US" sz="1100" b="1" i="0" u="none" strike="noStrike" dirty="0">
                        <a:solidFill>
                          <a:schemeClr val="bg1"/>
                        </a:solidFill>
                        <a:effectLst/>
                        <a:latin typeface="+mj-lt"/>
                      </a:endParaRPr>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US" sz="1100" b="1" i="0" u="none" strike="noStrike" dirty="0">
                        <a:solidFill>
                          <a:schemeClr val="bg1"/>
                        </a:solidFill>
                        <a:effectLst/>
                        <a:latin typeface="+mj-lt"/>
                      </a:endParaRPr>
                    </a:p>
                  </a:txBody>
                  <a:tcPr marL="45720" marR="45720" marT="0" marB="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US" sz="1100" b="1" i="0" u="none" strike="noStrike" dirty="0">
                        <a:solidFill>
                          <a:schemeClr val="bg1"/>
                        </a:solidFill>
                        <a:effectLst/>
                        <a:latin typeface="+mj-lt"/>
                      </a:endParaRPr>
                    </a:p>
                  </a:txBody>
                  <a:tcPr marL="45720" marR="45720" marT="0" marB="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US" sz="1100" b="1" i="0" u="none" strike="noStrike" dirty="0">
                        <a:solidFill>
                          <a:schemeClr val="bg1"/>
                        </a:solidFill>
                        <a:effectLst/>
                        <a:latin typeface="+mj-lt"/>
                      </a:endParaRPr>
                    </a:p>
                  </a:txBody>
                  <a:tcPr marL="45720" marR="45720" marT="0" marB="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r>
              <a:tr h="235494">
                <a:tc>
                  <a:txBody>
                    <a:bodyPr/>
                    <a:lstStyle/>
                    <a:p>
                      <a:pPr algn="l" fontAlgn="b"/>
                      <a:r>
                        <a:rPr lang="en-US" sz="1100" b="0" i="0" u="none" strike="noStrike" dirty="0">
                          <a:solidFill>
                            <a:srgbClr val="000000"/>
                          </a:solidFill>
                          <a:effectLst/>
                          <a:latin typeface="+mj-lt"/>
                        </a:rPr>
                        <a:t>Common equity </a:t>
                      </a:r>
                      <a:r>
                        <a:rPr lang="en-US" sz="1100" b="0" i="0" u="none" strike="noStrike" dirty="0" smtClean="0">
                          <a:solidFill>
                            <a:srgbClr val="000000"/>
                          </a:solidFill>
                          <a:effectLst/>
                          <a:latin typeface="+mj-lt"/>
                        </a:rPr>
                        <a:t>T1</a:t>
                      </a:r>
                      <a:endParaRPr lang="en-US" sz="1100" b="0" i="0" u="none" strike="noStrike" dirty="0">
                        <a:solidFill>
                          <a:srgbClr val="000000"/>
                        </a:solidFill>
                        <a:effectLst/>
                        <a:latin typeface="+mj-lt"/>
                      </a:endParaRPr>
                    </a:p>
                  </a:txBody>
                  <a:tcPr marL="45720" marR="45720" marT="0" marB="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mj-lt"/>
                        </a:rPr>
                        <a:t>10.41%</a:t>
                      </a:r>
                      <a:endParaRPr lang="en-US" sz="1100" b="0" i="0" u="none" strike="noStrike" dirty="0">
                        <a:solidFill>
                          <a:srgbClr val="000000"/>
                        </a:solidFill>
                        <a:effectLst/>
                        <a:latin typeface="+mj-lt"/>
                      </a:endParaRPr>
                    </a:p>
                  </a:txBody>
                  <a:tcPr marL="0" marR="0" marT="0" marB="0" anchor="ctr">
                    <a:lnL w="635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mj-lt"/>
                        </a:rPr>
                        <a:t>7.30%</a:t>
                      </a:r>
                      <a:endParaRPr lang="en-US" sz="1100" b="0" i="0" u="none" strike="noStrike" dirty="0">
                        <a:solidFill>
                          <a:srgbClr val="000000"/>
                        </a:solidFill>
                        <a:effectLst/>
                        <a:latin typeface="+mj-lt"/>
                      </a:endParaRPr>
                    </a:p>
                  </a:txBody>
                  <a:tcPr marL="45720" marR="45720" marT="0" marB="0" anchor="ctr">
                    <a:lnL w="635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mj-lt"/>
                        </a:rPr>
                        <a:t>6.55%</a:t>
                      </a:r>
                      <a:endParaRPr lang="en-US" sz="1100" b="0" i="0" u="none" strike="noStrike" dirty="0">
                        <a:solidFill>
                          <a:srgbClr val="000000"/>
                        </a:solidFill>
                        <a:effectLst/>
                        <a:latin typeface="+mj-lt"/>
                      </a:endParaRPr>
                    </a:p>
                  </a:txBody>
                  <a:tcPr marL="45720" marR="45720" marT="0" marB="0" anchor="ctr">
                    <a:lnL w="635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mj-lt"/>
                        </a:rPr>
                        <a:t>3.11%</a:t>
                      </a:r>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a:solidFill>
                            <a:srgbClr val="000000"/>
                          </a:solidFill>
                          <a:effectLst/>
                          <a:latin typeface="+mj-lt"/>
                        </a:rPr>
                        <a:t>3.86%</a:t>
                      </a:r>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smtClean="0">
                          <a:effectLst/>
                          <a:latin typeface="+mj-lt"/>
                        </a:rPr>
                        <a:t>$96,299</a:t>
                      </a:r>
                      <a:endParaRPr lang="en-US" sz="1100" b="0" i="0" u="none" strike="noStrike" dirty="0">
                        <a:effectLst/>
                        <a:latin typeface="+mj-lt"/>
                      </a:endParaRPr>
                    </a:p>
                  </a:txBody>
                  <a:tcPr marL="45720" marR="45720" marT="0" marB="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kern="1200" dirty="0" smtClean="0">
                          <a:solidFill>
                            <a:schemeClr val="tx1"/>
                          </a:solidFill>
                          <a:effectLst/>
                          <a:latin typeface="+mn-lt"/>
                          <a:ea typeface="+mn-ea"/>
                          <a:cs typeface="+mn-cs"/>
                        </a:rPr>
                        <a:t>$</a:t>
                      </a:r>
                      <a:r>
                        <a:rPr lang="en-US" sz="1100" b="0" i="0" u="none" strike="noStrike" dirty="0" smtClean="0">
                          <a:effectLst/>
                          <a:latin typeface="+mj-lt"/>
                        </a:rPr>
                        <a:t>2,995 </a:t>
                      </a:r>
                      <a:endParaRPr lang="en-US" sz="1100" b="0" i="0" u="none" strike="noStrike" dirty="0">
                        <a:effectLst/>
                        <a:latin typeface="+mj-lt"/>
                      </a:endParaRPr>
                    </a:p>
                  </a:txBody>
                  <a:tcPr marL="0" marR="0" marT="0" marB="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kern="1200" dirty="0" smtClean="0">
                          <a:solidFill>
                            <a:schemeClr val="tx1"/>
                          </a:solidFill>
                          <a:effectLst/>
                          <a:latin typeface="+mn-lt"/>
                          <a:ea typeface="+mn-ea"/>
                          <a:cs typeface="+mn-cs"/>
                        </a:rPr>
                        <a:t>$</a:t>
                      </a:r>
                      <a:r>
                        <a:rPr lang="en-US" sz="1100" b="0" i="0" u="none" strike="noStrike" dirty="0" smtClean="0">
                          <a:effectLst/>
                          <a:latin typeface="+mj-lt"/>
                        </a:rPr>
                        <a:t>3,717 </a:t>
                      </a:r>
                      <a:endParaRPr lang="en-US" sz="1100" b="0" i="0" u="none" strike="noStrike" dirty="0">
                        <a:effectLst/>
                        <a:latin typeface="+mj-lt"/>
                      </a:endParaRPr>
                    </a:p>
                  </a:txBody>
                  <a:tcPr marL="0" marR="0" marT="0" marB="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494">
                <a:tc>
                  <a:txBody>
                    <a:bodyPr/>
                    <a:lstStyle/>
                    <a:p>
                      <a:pPr algn="l" fontAlgn="b"/>
                      <a:r>
                        <a:rPr lang="en-US" sz="1100" b="1" i="0" u="none" strike="noStrike" dirty="0" smtClean="0">
                          <a:solidFill>
                            <a:srgbClr val="000000"/>
                          </a:solidFill>
                          <a:effectLst/>
                          <a:latin typeface="+mj-lt"/>
                        </a:rPr>
                        <a:t>T1 </a:t>
                      </a:r>
                      <a:r>
                        <a:rPr lang="en-US" sz="1100" b="1" i="0" u="none" strike="noStrike" dirty="0">
                          <a:solidFill>
                            <a:srgbClr val="000000"/>
                          </a:solidFill>
                          <a:effectLst/>
                          <a:latin typeface="+mj-lt"/>
                        </a:rPr>
                        <a:t>risk </a:t>
                      </a:r>
                      <a:r>
                        <a:rPr lang="en-US" sz="1100" b="1" i="0" u="none" strike="noStrike" dirty="0" smtClean="0">
                          <a:solidFill>
                            <a:srgbClr val="000000"/>
                          </a:solidFill>
                          <a:effectLst/>
                          <a:latin typeface="+mj-lt"/>
                        </a:rPr>
                        <a:t>based</a:t>
                      </a:r>
                      <a:endParaRPr lang="en-US" sz="1100" b="1" i="0" u="none" strike="noStrike" dirty="0">
                        <a:solidFill>
                          <a:srgbClr val="000000"/>
                        </a:solidFill>
                        <a:effectLst/>
                        <a:latin typeface="+mj-lt"/>
                      </a:endParaRPr>
                    </a:p>
                  </a:txBody>
                  <a:tcPr marL="45720" marR="45720" marT="0" marB="0" anchor="ctr">
                    <a:lnL w="12700" cap="flat" cmpd="sng" algn="ctr">
                      <a:solidFill>
                        <a:srgbClr val="FF0000"/>
                      </a:solid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dirty="0" smtClean="0">
                          <a:solidFill>
                            <a:srgbClr val="000000"/>
                          </a:solidFill>
                          <a:effectLst/>
                          <a:latin typeface="+mj-lt"/>
                        </a:rPr>
                        <a:t>11.30%</a:t>
                      </a:r>
                      <a:endParaRPr lang="en-US" sz="1100" b="1" i="0" u="none" strike="noStrike" dirty="0">
                        <a:solidFill>
                          <a:srgbClr val="000000"/>
                        </a:solidFill>
                        <a:effectLst/>
                        <a:latin typeface="+mj-lt"/>
                      </a:endParaRPr>
                    </a:p>
                  </a:txBody>
                  <a:tcPr marL="0" marR="0" marT="0" marB="0" anchor="ctr">
                    <a:lnL w="6350" cap="flat" cmpd="sng" algn="ctr">
                      <a:no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dirty="0" smtClean="0">
                          <a:solidFill>
                            <a:srgbClr val="000000"/>
                          </a:solidFill>
                          <a:effectLst/>
                          <a:latin typeface="+mj-lt"/>
                        </a:rPr>
                        <a:t>8.85%</a:t>
                      </a:r>
                      <a:endParaRPr lang="en-US" sz="1100" b="1" i="0" u="none" strike="noStrike" dirty="0">
                        <a:solidFill>
                          <a:srgbClr val="000000"/>
                        </a:solidFill>
                        <a:effectLst/>
                        <a:latin typeface="+mj-lt"/>
                      </a:endParaRPr>
                    </a:p>
                  </a:txBody>
                  <a:tcPr marL="45720" marR="45720" marT="0" marB="0" anchor="ctr">
                    <a:lnL w="6350" cap="flat" cmpd="sng" algn="ctr">
                      <a:no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dirty="0" smtClean="0">
                          <a:solidFill>
                            <a:srgbClr val="000000"/>
                          </a:solidFill>
                          <a:effectLst/>
                          <a:latin typeface="+mj-lt"/>
                        </a:rPr>
                        <a:t>8.10%</a:t>
                      </a:r>
                      <a:endParaRPr lang="en-US" sz="1100" b="1" i="0" u="none" strike="noStrike" dirty="0">
                        <a:solidFill>
                          <a:srgbClr val="000000"/>
                        </a:solidFill>
                        <a:effectLst/>
                        <a:latin typeface="+mj-lt"/>
                      </a:endParaRPr>
                    </a:p>
                  </a:txBody>
                  <a:tcPr marL="45720" marR="45720" marT="0" marB="0" anchor="ctr">
                    <a:lnL w="6350" cap="flat" cmpd="sng" algn="ctr">
                      <a:no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dirty="0">
                          <a:solidFill>
                            <a:schemeClr val="tx1"/>
                          </a:solidFill>
                          <a:effectLst/>
                          <a:latin typeface="+mj-lt"/>
                        </a:rPr>
                        <a:t>2.45%</a:t>
                      </a:r>
                    </a:p>
                  </a:txBody>
                  <a:tcPr marL="0" marR="0" marT="0"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dirty="0">
                          <a:solidFill>
                            <a:schemeClr val="tx1"/>
                          </a:solidFill>
                          <a:effectLst/>
                          <a:latin typeface="+mj-lt"/>
                        </a:rPr>
                        <a:t>3.20%</a:t>
                      </a:r>
                    </a:p>
                  </a:txBody>
                  <a:tcPr marL="0" marR="0" marT="0" marB="0" anchor="ctr">
                    <a:lnL>
                      <a:noFill/>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dirty="0" smtClean="0">
                          <a:solidFill>
                            <a:schemeClr val="tx1"/>
                          </a:solidFill>
                          <a:effectLst/>
                          <a:latin typeface="+mj-lt"/>
                        </a:rPr>
                        <a:t>$96,299</a:t>
                      </a:r>
                      <a:endParaRPr lang="en-US" sz="1100" b="1" i="0" u="none" strike="noStrike" dirty="0">
                        <a:solidFill>
                          <a:schemeClr val="tx1"/>
                        </a:solidFill>
                        <a:effectLst/>
                        <a:latin typeface="+mj-lt"/>
                      </a:endParaRPr>
                    </a:p>
                  </a:txBody>
                  <a:tcPr marL="45720" marR="4572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0" i="0" u="none" strike="noStrike" kern="1200" dirty="0" smtClean="0">
                          <a:solidFill>
                            <a:schemeClr val="tx1"/>
                          </a:solidFill>
                          <a:effectLst/>
                          <a:latin typeface="+mn-lt"/>
                          <a:ea typeface="+mn-ea"/>
                          <a:cs typeface="+mn-cs"/>
                        </a:rPr>
                        <a:t>$</a:t>
                      </a:r>
                      <a:r>
                        <a:rPr lang="en-US" sz="1100" b="1" i="0" u="none" strike="noStrike" dirty="0" smtClean="0">
                          <a:solidFill>
                            <a:schemeClr val="tx1"/>
                          </a:solidFill>
                          <a:effectLst/>
                          <a:latin typeface="+mj-lt"/>
                        </a:rPr>
                        <a:t>2,359 </a:t>
                      </a:r>
                      <a:endParaRPr lang="en-US" sz="1100" b="1" i="0" u="none" strike="noStrike" dirty="0">
                        <a:solidFill>
                          <a:schemeClr val="tx1"/>
                        </a:solidFill>
                        <a:effectLst/>
                        <a:latin typeface="+mj-l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0" i="0" u="none" strike="noStrike" kern="1200" dirty="0" smtClean="0">
                          <a:solidFill>
                            <a:schemeClr val="tx1"/>
                          </a:solidFill>
                          <a:effectLst/>
                          <a:latin typeface="+mn-lt"/>
                          <a:ea typeface="+mn-ea"/>
                          <a:cs typeface="+mn-cs"/>
                        </a:rPr>
                        <a:t>$</a:t>
                      </a:r>
                      <a:r>
                        <a:rPr lang="en-US" sz="1100" b="1" i="0" u="none" strike="noStrike" dirty="0" smtClean="0">
                          <a:solidFill>
                            <a:schemeClr val="tx1"/>
                          </a:solidFill>
                          <a:effectLst/>
                          <a:latin typeface="+mj-lt"/>
                        </a:rPr>
                        <a:t>3,082 </a:t>
                      </a:r>
                      <a:endParaRPr lang="en-US" sz="1100" b="1" i="0" u="none" strike="noStrike" dirty="0">
                        <a:solidFill>
                          <a:schemeClr val="tx1"/>
                        </a:solidFill>
                        <a:effectLst/>
                        <a:latin typeface="+mj-lt"/>
                      </a:endParaRPr>
                    </a:p>
                  </a:txBody>
                  <a:tcPr marL="0" marR="0" marT="0" marB="0" anchor="ctr">
                    <a:lnL>
                      <a:noFill/>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r>
              <a:tr h="235494">
                <a:tc>
                  <a:txBody>
                    <a:bodyPr/>
                    <a:lstStyle/>
                    <a:p>
                      <a:pPr algn="l" fontAlgn="b"/>
                      <a:r>
                        <a:rPr lang="en-US" sz="1100" b="0" i="0" u="none" strike="noStrike" dirty="0">
                          <a:solidFill>
                            <a:srgbClr val="000000"/>
                          </a:solidFill>
                          <a:effectLst/>
                          <a:latin typeface="+mj-lt"/>
                        </a:rPr>
                        <a:t>Total risk </a:t>
                      </a:r>
                      <a:r>
                        <a:rPr lang="en-US" sz="1100" b="0" i="0" u="none" strike="noStrike" dirty="0" smtClean="0">
                          <a:solidFill>
                            <a:srgbClr val="000000"/>
                          </a:solidFill>
                          <a:effectLst/>
                          <a:latin typeface="+mj-lt"/>
                        </a:rPr>
                        <a:t>based</a:t>
                      </a:r>
                      <a:endParaRPr lang="en-US" sz="1100" b="0" i="0" u="none" strike="noStrike" dirty="0">
                        <a:solidFill>
                          <a:srgbClr val="000000"/>
                        </a:solidFill>
                        <a:effectLst/>
                        <a:latin typeface="+mj-lt"/>
                      </a:endParaRPr>
                    </a:p>
                  </a:txBody>
                  <a:tcPr marL="45720" marR="45720" marT="0" marB="0" anchor="ctr">
                    <a:lnL w="12700" cap="flat" cmpd="sng" algn="ctr">
                      <a:no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mj-lt"/>
                        </a:rPr>
                        <a:t>14.37%</a:t>
                      </a:r>
                      <a:endParaRPr lang="en-US" sz="1100" b="0" i="0" u="none" strike="noStrike" dirty="0">
                        <a:solidFill>
                          <a:srgbClr val="000000"/>
                        </a:solidFill>
                        <a:effectLst/>
                        <a:latin typeface="+mj-lt"/>
                      </a:endParaRPr>
                    </a:p>
                  </a:txBody>
                  <a:tcPr marL="0" marR="0" marT="0" marB="0" anchor="ctr">
                    <a:lnL w="6350" cap="flat" cmpd="sng" algn="ctr">
                      <a:no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mj-lt"/>
                        </a:rPr>
                        <a:t>10.80%</a:t>
                      </a:r>
                      <a:endParaRPr lang="en-US" sz="1100" b="0" i="0" u="none" strike="noStrike" dirty="0">
                        <a:solidFill>
                          <a:srgbClr val="000000"/>
                        </a:solidFill>
                        <a:effectLst/>
                        <a:latin typeface="+mj-lt"/>
                      </a:endParaRPr>
                    </a:p>
                  </a:txBody>
                  <a:tcPr marL="45720" marR="45720" marT="0" marB="0" anchor="ctr">
                    <a:lnL w="6350" cap="flat" cmpd="sng" algn="ctr">
                      <a:no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mj-lt"/>
                        </a:rPr>
                        <a:t>10.05%</a:t>
                      </a:r>
                      <a:endParaRPr lang="en-US" sz="1100" b="0" i="0" u="none" strike="noStrike" dirty="0">
                        <a:solidFill>
                          <a:srgbClr val="000000"/>
                        </a:solidFill>
                        <a:effectLst/>
                        <a:latin typeface="+mj-lt"/>
                      </a:endParaRPr>
                    </a:p>
                  </a:txBody>
                  <a:tcPr marL="45720" marR="45720" marT="0" marB="0" anchor="ctr">
                    <a:lnL w="6350" cap="flat" cmpd="sng" algn="ctr">
                      <a:no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mj-lt"/>
                        </a:rPr>
                        <a:t>3.57%</a:t>
                      </a:r>
                    </a:p>
                  </a:txBody>
                  <a:tcPr marL="0" marR="0" marT="0" marB="0" anchor="ctr">
                    <a:lnL>
                      <a:noFill/>
                    </a:lnL>
                    <a:lnR>
                      <a:noFill/>
                    </a:lnR>
                    <a:lnT w="12700" cap="flat" cmpd="sng" algn="ctr">
                      <a:solidFill>
                        <a:srgbClr val="FF0000"/>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a:solidFill>
                            <a:srgbClr val="000000"/>
                          </a:solidFill>
                          <a:effectLst/>
                          <a:latin typeface="+mj-lt"/>
                        </a:rPr>
                        <a:t>4.32%</a:t>
                      </a:r>
                    </a:p>
                  </a:txBody>
                  <a:tcPr marL="0" marR="0" marT="0" marB="0" anchor="ctr">
                    <a:lnL>
                      <a:noFill/>
                    </a:lnL>
                    <a:lnR>
                      <a:noFill/>
                    </a:lnR>
                    <a:lnT w="12700" cap="flat" cmpd="sng" algn="ctr">
                      <a:solidFill>
                        <a:srgbClr val="FF0000"/>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smtClean="0">
                          <a:effectLst/>
                          <a:latin typeface="+mj-lt"/>
                        </a:rPr>
                        <a:t>$96,299</a:t>
                      </a:r>
                      <a:endParaRPr lang="en-US" sz="1100" b="0" i="0" u="none" strike="noStrike" dirty="0">
                        <a:effectLst/>
                        <a:latin typeface="+mj-lt"/>
                      </a:endParaRPr>
                    </a:p>
                  </a:txBody>
                  <a:tcPr marL="45720" marR="45720" marT="0" marB="0" anchor="ctr">
                    <a:lnL>
                      <a:noFill/>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kern="1200" dirty="0" smtClean="0">
                          <a:solidFill>
                            <a:schemeClr val="tx1"/>
                          </a:solidFill>
                          <a:effectLst/>
                          <a:latin typeface="+mn-lt"/>
                          <a:ea typeface="+mn-ea"/>
                          <a:cs typeface="+mn-cs"/>
                        </a:rPr>
                        <a:t>$</a:t>
                      </a:r>
                      <a:r>
                        <a:rPr lang="en-US" sz="1100" b="0" i="0" u="none" strike="noStrike" dirty="0" smtClean="0">
                          <a:effectLst/>
                          <a:latin typeface="+mj-lt"/>
                        </a:rPr>
                        <a:t>3,438 </a:t>
                      </a:r>
                      <a:endParaRPr lang="en-US" sz="1100" b="0" i="0" u="none" strike="noStrike" dirty="0">
                        <a:effectLst/>
                        <a:latin typeface="+mj-lt"/>
                      </a:endParaRPr>
                    </a:p>
                  </a:txBody>
                  <a:tcPr marL="0" marR="0" marT="0" marB="0" anchor="ctr">
                    <a:lnL>
                      <a:noFill/>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kern="1200" dirty="0" smtClean="0">
                          <a:solidFill>
                            <a:schemeClr val="tx1"/>
                          </a:solidFill>
                          <a:effectLst/>
                          <a:latin typeface="+mn-lt"/>
                          <a:ea typeface="+mn-ea"/>
                          <a:cs typeface="+mn-cs"/>
                        </a:rPr>
                        <a:t>$</a:t>
                      </a:r>
                      <a:r>
                        <a:rPr lang="en-US" sz="1100" b="0" i="0" u="none" strike="noStrike" dirty="0" smtClean="0">
                          <a:effectLst/>
                          <a:latin typeface="+mj-lt"/>
                        </a:rPr>
                        <a:t>4,160 </a:t>
                      </a:r>
                      <a:endParaRPr lang="en-US" sz="1100" b="0" i="0" u="none" strike="noStrike" dirty="0">
                        <a:effectLst/>
                        <a:latin typeface="+mj-lt"/>
                      </a:endParaRPr>
                    </a:p>
                  </a:txBody>
                  <a:tcPr marL="0" marR="0" marT="0" marB="0" anchor="ctr">
                    <a:lnL>
                      <a:noFill/>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r>
              <a:tr h="235494">
                <a:tc>
                  <a:txBody>
                    <a:bodyPr/>
                    <a:lstStyle/>
                    <a:p>
                      <a:pPr algn="l" fontAlgn="b"/>
                      <a:r>
                        <a:rPr lang="en-US" sz="1100" b="0" i="0" u="none" strike="noStrike" dirty="0">
                          <a:solidFill>
                            <a:srgbClr val="000000"/>
                          </a:solidFill>
                          <a:effectLst/>
                          <a:latin typeface="+mj-lt"/>
                        </a:rPr>
                        <a:t>Tier 1 </a:t>
                      </a:r>
                      <a:r>
                        <a:rPr lang="en-US" sz="1100" b="0" i="0" u="none" strike="noStrike" dirty="0" smtClean="0">
                          <a:solidFill>
                            <a:srgbClr val="000000"/>
                          </a:solidFill>
                          <a:effectLst/>
                          <a:latin typeface="+mj-lt"/>
                        </a:rPr>
                        <a:t>leverage</a:t>
                      </a:r>
                      <a:r>
                        <a:rPr lang="en-US" sz="1100" b="0" i="0" u="none" strike="noStrike" baseline="30000" dirty="0" smtClean="0">
                          <a:solidFill>
                            <a:srgbClr val="000000"/>
                          </a:solidFill>
                          <a:effectLst/>
                          <a:latin typeface="+mj-lt"/>
                        </a:rPr>
                        <a:t>1</a:t>
                      </a:r>
                      <a:endParaRPr lang="en-US" sz="1100" b="0" i="0" u="none" strike="noStrike" dirty="0">
                        <a:solidFill>
                          <a:srgbClr val="000000"/>
                        </a:solidFill>
                        <a:effectLst/>
                        <a:latin typeface="+mj-lt"/>
                      </a:endParaRPr>
                    </a:p>
                  </a:txBody>
                  <a:tcPr marL="45720" marR="45720" marT="0"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mj-lt"/>
                        </a:rPr>
                        <a:t>9.03%</a:t>
                      </a:r>
                      <a:endParaRPr lang="en-US" sz="1100" b="0" i="0" u="none" strike="noStrike" dirty="0">
                        <a:solidFill>
                          <a:srgbClr val="000000"/>
                        </a:solidFill>
                        <a:effectLst/>
                        <a:latin typeface="+mj-lt"/>
                      </a:endParaRPr>
                    </a:p>
                  </a:txBody>
                  <a:tcPr marL="0" marR="0" marT="0" marB="0" anchor="ctr">
                    <a:lnL w="6350" cap="flat" cmpd="sng" algn="ctr">
                      <a:noFill/>
                      <a:prstDash val="solid"/>
                      <a:round/>
                      <a:headEnd type="none" w="med" len="med"/>
                      <a:tailEnd type="none" w="med" len="med"/>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mj-lt"/>
                        </a:rPr>
                        <a:t>6.80%</a:t>
                      </a:r>
                      <a:endParaRPr lang="en-US" sz="1100" b="0" i="0" u="none" strike="noStrike" dirty="0">
                        <a:solidFill>
                          <a:srgbClr val="000000"/>
                        </a:solidFill>
                        <a:effectLst/>
                        <a:latin typeface="+mj-lt"/>
                      </a:endParaRPr>
                    </a:p>
                  </a:txBody>
                  <a:tcPr marL="45720" marR="45720" marT="0" marB="0" anchor="ctr">
                    <a:lnL w="6350" cap="flat" cmpd="sng" algn="ctr">
                      <a:noFill/>
                      <a:prstDash val="solid"/>
                      <a:round/>
                      <a:headEnd type="none" w="med" len="med"/>
                      <a:tailEnd type="none" w="med" len="med"/>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mj-lt"/>
                        </a:rPr>
                        <a:t>6.35%</a:t>
                      </a:r>
                      <a:endParaRPr lang="en-US" sz="1100" b="0" i="0" u="none" strike="noStrike" dirty="0">
                        <a:solidFill>
                          <a:srgbClr val="000000"/>
                        </a:solidFill>
                        <a:effectLst/>
                        <a:latin typeface="+mj-lt"/>
                      </a:endParaRPr>
                    </a:p>
                  </a:txBody>
                  <a:tcPr marL="45720" marR="45720" marT="0" marB="0" anchor="ctr">
                    <a:lnL w="6350" cap="flat" cmpd="sng" algn="ctr">
                      <a:noFill/>
                      <a:prstDash val="solid"/>
                      <a:round/>
                      <a:headEnd type="none" w="med" len="med"/>
                      <a:tailEnd type="none" w="med" len="med"/>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mj-lt"/>
                        </a:rPr>
                        <a:t>2.23%</a:t>
                      </a:r>
                    </a:p>
                  </a:txBody>
                  <a:tcPr marL="0" marR="0" marT="0" marB="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a:solidFill>
                            <a:srgbClr val="000000"/>
                          </a:solidFill>
                          <a:effectLst/>
                          <a:latin typeface="+mj-lt"/>
                        </a:rPr>
                        <a:t>2.68%</a:t>
                      </a:r>
                    </a:p>
                  </a:txBody>
                  <a:tcPr marL="0" marR="0" marT="0" marB="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smtClean="0">
                          <a:effectLst/>
                          <a:latin typeface="+mj-lt"/>
                        </a:rPr>
                        <a:t>$120,544</a:t>
                      </a:r>
                      <a:endParaRPr lang="en-US" sz="1100" b="0" i="0" u="none" strike="noStrike" dirty="0">
                        <a:effectLst/>
                        <a:latin typeface="+mj-lt"/>
                      </a:endParaRPr>
                    </a:p>
                  </a:txBody>
                  <a:tcPr marL="45720" marR="45720" marT="0" marB="0" anchor="ctr">
                    <a:lnL>
                      <a:noFill/>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kern="1200" dirty="0" smtClean="0">
                          <a:solidFill>
                            <a:schemeClr val="tx1"/>
                          </a:solidFill>
                          <a:effectLst/>
                          <a:latin typeface="+mn-lt"/>
                          <a:ea typeface="+mn-ea"/>
                          <a:cs typeface="+mn-cs"/>
                        </a:rPr>
                        <a:t>$</a:t>
                      </a:r>
                      <a:r>
                        <a:rPr lang="en-US" sz="1100" b="0" i="0" u="none" strike="noStrike" dirty="0" smtClean="0">
                          <a:effectLst/>
                          <a:latin typeface="+mj-lt"/>
                        </a:rPr>
                        <a:t>2,688 </a:t>
                      </a:r>
                      <a:endParaRPr lang="en-US" sz="1100" b="0" i="0" u="none" strike="noStrike" dirty="0">
                        <a:effectLst/>
                        <a:latin typeface="+mj-lt"/>
                      </a:endParaRPr>
                    </a:p>
                  </a:txBody>
                  <a:tcPr marL="0" marR="0" marT="0" marB="0" anchor="ctr">
                    <a:lnL>
                      <a:noFill/>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kern="1200" dirty="0" smtClean="0">
                          <a:solidFill>
                            <a:schemeClr val="tx1"/>
                          </a:solidFill>
                          <a:effectLst/>
                          <a:latin typeface="+mn-lt"/>
                          <a:ea typeface="+mn-ea"/>
                          <a:cs typeface="+mn-cs"/>
                        </a:rPr>
                        <a:t>$</a:t>
                      </a:r>
                      <a:r>
                        <a:rPr lang="en-US" sz="1100" b="0" i="0" u="none" strike="noStrike" dirty="0" smtClean="0">
                          <a:effectLst/>
                          <a:latin typeface="+mj-lt"/>
                        </a:rPr>
                        <a:t>3,231 </a:t>
                      </a:r>
                      <a:endParaRPr lang="en-US" sz="1100" b="0" i="0" u="none" strike="noStrike" dirty="0">
                        <a:effectLst/>
                        <a:latin typeface="+mj-lt"/>
                      </a:endParaRPr>
                    </a:p>
                  </a:txBody>
                  <a:tcPr marL="0" marR="0" marT="0" marB="0" anchor="ctr">
                    <a:lnL>
                      <a:noFill/>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r>
              <a:tr h="235494">
                <a:tc>
                  <a:txBody>
                    <a:bodyPr/>
                    <a:lstStyle/>
                    <a:p>
                      <a:pPr algn="l" fontAlgn="b"/>
                      <a:r>
                        <a:rPr lang="en-US" sz="1100" b="1" i="0" u="none" strike="noStrike" dirty="0" smtClean="0">
                          <a:solidFill>
                            <a:schemeClr val="bg1"/>
                          </a:solidFill>
                          <a:effectLst/>
                          <a:latin typeface="+mj-lt"/>
                        </a:rPr>
                        <a:t>SC</a:t>
                      </a:r>
                      <a:endParaRPr lang="en-US" sz="1100" b="1" i="0" u="none" strike="noStrike" dirty="0">
                        <a:solidFill>
                          <a:schemeClr val="bg1"/>
                        </a:solidFill>
                        <a:effectLst/>
                        <a:latin typeface="+mj-lt"/>
                      </a:endParaRPr>
                    </a:p>
                  </a:txBody>
                  <a:tcPr marL="45720" marR="45720" marT="0"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US" sz="1100" b="0" i="0" u="none" strike="noStrike" dirty="0">
                        <a:solidFill>
                          <a:schemeClr val="bg1"/>
                        </a:solidFill>
                        <a:effectLst/>
                        <a:latin typeface="+mj-lt"/>
                      </a:endParaRPr>
                    </a:p>
                  </a:txBody>
                  <a:tcPr marL="0" marR="0" marT="0" marB="0" anchor="ctr">
                    <a:lnL w="6350" cap="flat" cmpd="sng" algn="ctr">
                      <a:noFill/>
                      <a:prstDash val="solid"/>
                      <a:round/>
                      <a:headEnd type="none" w="med" len="med"/>
                      <a:tailEnd type="none" w="med" len="med"/>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US" sz="1100" b="0" i="0" u="none" strike="noStrike" dirty="0">
                        <a:solidFill>
                          <a:schemeClr val="bg1"/>
                        </a:solidFill>
                        <a:effectLst/>
                        <a:latin typeface="+mj-lt"/>
                      </a:endParaRPr>
                    </a:p>
                  </a:txBody>
                  <a:tcPr marL="45720" marR="45720" marT="0" marB="0" anchor="ctr">
                    <a:lnL w="6350" cap="flat" cmpd="sng" algn="ctr">
                      <a:noFill/>
                      <a:prstDash val="solid"/>
                      <a:round/>
                      <a:headEnd type="none" w="med" len="med"/>
                      <a:tailEnd type="none" w="med" len="med"/>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US" sz="1100" b="0" i="0" u="none" strike="noStrike" dirty="0">
                        <a:solidFill>
                          <a:schemeClr val="bg1"/>
                        </a:solidFill>
                        <a:effectLst/>
                        <a:latin typeface="+mj-lt"/>
                      </a:endParaRPr>
                    </a:p>
                  </a:txBody>
                  <a:tcPr marL="45720" marR="45720" marT="0" marB="0" anchor="ctr">
                    <a:lnL w="6350" cap="flat" cmpd="sng" algn="ctr">
                      <a:noFill/>
                      <a:prstDash val="solid"/>
                      <a:round/>
                      <a:headEnd type="none" w="med" len="med"/>
                      <a:tailEnd type="none" w="med" len="med"/>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US" sz="1100" b="0" i="0" u="none" strike="noStrike" dirty="0">
                        <a:solidFill>
                          <a:schemeClr val="bg1"/>
                        </a:solidFill>
                        <a:effectLst/>
                        <a:latin typeface="+mj-lt"/>
                      </a:endParaRPr>
                    </a:p>
                  </a:txBody>
                  <a:tcPr marL="0" marR="0" marT="0" marB="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US" sz="1100" b="0" i="0" u="none" strike="noStrike" dirty="0">
                        <a:solidFill>
                          <a:schemeClr val="bg1"/>
                        </a:solidFill>
                        <a:effectLst/>
                        <a:latin typeface="+mj-lt"/>
                      </a:endParaRPr>
                    </a:p>
                  </a:txBody>
                  <a:tcPr marL="0" marR="0" marT="0" marB="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US" sz="1100" b="0" i="0" u="none" strike="noStrike" dirty="0">
                        <a:solidFill>
                          <a:schemeClr val="bg1"/>
                        </a:solidFill>
                        <a:effectLst/>
                        <a:latin typeface="+mj-lt"/>
                      </a:endParaRPr>
                    </a:p>
                  </a:txBody>
                  <a:tcPr marL="45720" marR="45720" marT="0" marB="0" anchor="ctr">
                    <a:lnL>
                      <a:noFill/>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US" sz="1100" b="0" i="0" u="none" strike="noStrike" dirty="0">
                        <a:solidFill>
                          <a:schemeClr val="bg1"/>
                        </a:solidFill>
                        <a:effectLst/>
                        <a:latin typeface="+mj-lt"/>
                      </a:endParaRPr>
                    </a:p>
                  </a:txBody>
                  <a:tcPr marL="45720" marR="45720" marT="0" marB="0" anchor="ctr">
                    <a:lnL>
                      <a:noFill/>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US" sz="1100" b="0" i="0" u="none" strike="noStrike" dirty="0">
                        <a:solidFill>
                          <a:schemeClr val="bg1"/>
                        </a:solidFill>
                        <a:effectLst/>
                        <a:latin typeface="+mj-lt"/>
                      </a:endParaRPr>
                    </a:p>
                  </a:txBody>
                  <a:tcPr marL="45720" marR="45720" marT="0" marB="0" anchor="ctr">
                    <a:lnL>
                      <a:noFill/>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r>
              <a:tr h="235494">
                <a:tc>
                  <a:txBody>
                    <a:bodyPr/>
                    <a:lstStyle/>
                    <a:p>
                      <a:pPr algn="l" fontAlgn="b"/>
                      <a:r>
                        <a:rPr lang="en-US" sz="1100" b="0" i="0" u="none" strike="noStrike" dirty="0" smtClean="0">
                          <a:solidFill>
                            <a:srgbClr val="000000"/>
                          </a:solidFill>
                          <a:effectLst/>
                          <a:latin typeface="+mj-lt"/>
                        </a:rPr>
                        <a:t>Common equity T1</a:t>
                      </a:r>
                      <a:endParaRPr lang="en-US" sz="1100" b="0" i="0" u="none" strike="noStrike" dirty="0">
                        <a:solidFill>
                          <a:srgbClr val="000000"/>
                        </a:solidFill>
                        <a:effectLst/>
                        <a:latin typeface="+mj-lt"/>
                      </a:endParaRPr>
                    </a:p>
                  </a:txBody>
                  <a:tcPr marL="45720" marR="45720" marT="0" marB="0" anchor="ctr">
                    <a:lnL w="12700" cap="flat" cmpd="sng" algn="ctr">
                      <a:noFill/>
                      <a:prstDash val="solid"/>
                      <a:round/>
                      <a:headEnd type="none" w="med" len="med"/>
                      <a:tailEnd type="none" w="med" len="med"/>
                    </a:lnL>
                    <a:lnR>
                      <a:noFill/>
                    </a:lnR>
                    <a:lnT w="12700" cap="flat" cmpd="sng" algn="ctr">
                      <a:solidFill>
                        <a:schemeClr val="accent3"/>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Arial"/>
                        </a:rPr>
                        <a:t>8.37%</a:t>
                      </a:r>
                    </a:p>
                  </a:txBody>
                  <a:tcPr marL="0" marR="0" marT="0" marB="0" anchor="ctr">
                    <a:lnL w="6350" cap="flat" cmpd="sng" algn="ctr">
                      <a:noFill/>
                      <a:prstDash val="solid"/>
                      <a:round/>
                      <a:headEnd type="none" w="med" len="med"/>
                      <a:tailEnd type="none" w="med" len="med"/>
                    </a:lnL>
                    <a:lnR>
                      <a:noFill/>
                    </a:lnR>
                    <a:lnT w="12700" cap="flat" cmpd="sng" algn="ctr">
                      <a:solidFill>
                        <a:schemeClr val="accent3"/>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1100" b="0" i="0" u="none" strike="noStrike" dirty="0" smtClean="0">
                          <a:solidFill>
                            <a:schemeClr val="tx1"/>
                          </a:solidFill>
                          <a:effectLst/>
                          <a:latin typeface="Arial"/>
                        </a:rPr>
                        <a:t>7.50</a:t>
                      </a:r>
                      <a:r>
                        <a:rPr lang="en-US" sz="1100" b="0" i="0" u="none" strike="noStrike" dirty="0">
                          <a:solidFill>
                            <a:schemeClr val="tx1"/>
                          </a:solidFill>
                          <a:effectLst/>
                          <a:latin typeface="Arial"/>
                        </a:rPr>
                        <a:t>%</a:t>
                      </a:r>
                    </a:p>
                  </a:txBody>
                  <a:tcPr marL="0" marR="0" marT="0" marB="0" anchor="ctr">
                    <a:lnL w="6350" cap="flat" cmpd="sng" algn="ctr">
                      <a:noFill/>
                      <a:prstDash val="solid"/>
                      <a:round/>
                      <a:headEnd type="none" w="med" len="med"/>
                      <a:tailEnd type="none" w="med" len="med"/>
                    </a:lnL>
                    <a:lnR>
                      <a:noFill/>
                    </a:lnR>
                    <a:lnT w="12700" cap="flat" cmpd="sng" algn="ctr">
                      <a:solidFill>
                        <a:schemeClr val="accent3"/>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1100" b="0" i="0" u="none" strike="noStrike">
                          <a:solidFill>
                            <a:schemeClr val="tx1"/>
                          </a:solidFill>
                          <a:effectLst/>
                          <a:latin typeface="Arial"/>
                        </a:rPr>
                        <a:t>6.25%</a:t>
                      </a:r>
                    </a:p>
                  </a:txBody>
                  <a:tcPr marL="0" marR="0" marT="0" marB="0" anchor="ctr">
                    <a:lnL w="6350" cap="flat" cmpd="sng" algn="ctr">
                      <a:noFill/>
                      <a:prstDash val="solid"/>
                      <a:round/>
                      <a:headEnd type="none" w="med" len="med"/>
                      <a:tailEnd type="none" w="med" len="med"/>
                    </a:lnL>
                    <a:lnR>
                      <a:noFill/>
                    </a:lnR>
                    <a:lnT w="12700" cap="flat" cmpd="sng" algn="ctr">
                      <a:solidFill>
                        <a:schemeClr val="accent3"/>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chemeClr val="tx1"/>
                          </a:solidFill>
                          <a:effectLst/>
                          <a:latin typeface="Arial"/>
                        </a:rPr>
                        <a:t>0.87</a:t>
                      </a:r>
                      <a:r>
                        <a:rPr lang="en-US" sz="1100" b="0" i="0" u="none" strike="noStrike" dirty="0">
                          <a:solidFill>
                            <a:schemeClr val="tx1"/>
                          </a:solidFill>
                          <a:effectLst/>
                          <a:latin typeface="Arial"/>
                        </a:rPr>
                        <a:t>%</a:t>
                      </a:r>
                    </a:p>
                  </a:txBody>
                  <a:tcPr marL="0" marR="0" marT="0" marB="0" anchor="ctr">
                    <a:lnL>
                      <a:noFill/>
                    </a:lnL>
                    <a:lnR>
                      <a:noFill/>
                    </a:lnR>
                    <a:lnT w="12700" cap="flat" cmpd="sng" algn="ctr">
                      <a:solidFill>
                        <a:schemeClr val="accent3"/>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a:solidFill>
                            <a:schemeClr val="tx1"/>
                          </a:solidFill>
                          <a:effectLst/>
                          <a:latin typeface="Arial"/>
                        </a:rPr>
                        <a:t>2.12%</a:t>
                      </a:r>
                    </a:p>
                  </a:txBody>
                  <a:tcPr marL="0" marR="0" marT="0" marB="0" anchor="ctr">
                    <a:lnL>
                      <a:noFill/>
                    </a:lnL>
                    <a:lnR>
                      <a:noFill/>
                    </a:lnR>
                    <a:lnT w="12700" cap="flat" cmpd="sng" algn="ctr">
                      <a:solidFill>
                        <a:schemeClr val="accent3"/>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smtClean="0">
                          <a:solidFill>
                            <a:schemeClr val="tx1"/>
                          </a:solidFill>
                          <a:effectLst/>
                          <a:latin typeface="Arial"/>
                        </a:rPr>
                        <a:t>$28,660 </a:t>
                      </a:r>
                      <a:endParaRPr lang="en-US" sz="1100" b="0" i="0" u="none" strike="noStrike" dirty="0">
                        <a:solidFill>
                          <a:schemeClr val="tx1"/>
                        </a:solidFill>
                        <a:effectLst/>
                        <a:latin typeface="Arial"/>
                      </a:endParaRPr>
                    </a:p>
                  </a:txBody>
                  <a:tcPr marL="0" marR="0" marT="0" marB="0" anchor="ctr">
                    <a:lnL>
                      <a:noFill/>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kern="1200" dirty="0" smtClean="0">
                          <a:solidFill>
                            <a:schemeClr val="tx1"/>
                          </a:solidFill>
                          <a:effectLst/>
                          <a:latin typeface="+mn-lt"/>
                          <a:ea typeface="+mn-ea"/>
                          <a:cs typeface="+mn-cs"/>
                        </a:rPr>
                        <a:t>$</a:t>
                      </a:r>
                      <a:r>
                        <a:rPr lang="en-US" sz="1100" b="0" i="0" u="none" strike="noStrike" dirty="0" smtClean="0">
                          <a:solidFill>
                            <a:schemeClr val="tx1"/>
                          </a:solidFill>
                          <a:effectLst/>
                          <a:latin typeface="Arial"/>
                        </a:rPr>
                        <a:t>249 </a:t>
                      </a:r>
                      <a:endParaRPr lang="en-US" sz="1100" b="0" i="0" u="none" strike="noStrike" dirty="0">
                        <a:solidFill>
                          <a:schemeClr val="tx1"/>
                        </a:solidFill>
                        <a:effectLst/>
                        <a:latin typeface="Arial"/>
                      </a:endParaRPr>
                    </a:p>
                  </a:txBody>
                  <a:tcPr marL="0" marR="0" marT="0" marB="0" anchor="ctr">
                    <a:lnL>
                      <a:noFill/>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kern="1200" dirty="0" smtClean="0">
                          <a:solidFill>
                            <a:schemeClr val="tx1"/>
                          </a:solidFill>
                          <a:effectLst/>
                          <a:latin typeface="+mn-lt"/>
                          <a:ea typeface="+mn-ea"/>
                          <a:cs typeface="+mn-cs"/>
                        </a:rPr>
                        <a:t>$</a:t>
                      </a:r>
                      <a:r>
                        <a:rPr lang="en-US" sz="1100" b="0" i="0" u="none" strike="noStrike" dirty="0" smtClean="0">
                          <a:solidFill>
                            <a:schemeClr val="tx1"/>
                          </a:solidFill>
                          <a:effectLst/>
                          <a:latin typeface="Arial"/>
                        </a:rPr>
                        <a:t>608 </a:t>
                      </a:r>
                      <a:endParaRPr lang="en-US" sz="1100" b="0" i="0" u="none" strike="noStrike" dirty="0">
                        <a:solidFill>
                          <a:schemeClr val="tx1"/>
                        </a:solidFill>
                        <a:effectLst/>
                        <a:latin typeface="Arial"/>
                      </a:endParaRPr>
                    </a:p>
                  </a:txBody>
                  <a:tcPr marL="0" marR="0" marT="0" marB="0" anchor="ctr">
                    <a:lnL>
                      <a:noFill/>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r>
              <a:tr h="235494">
                <a:tc>
                  <a:txBody>
                    <a:bodyPr/>
                    <a:lstStyle/>
                    <a:p>
                      <a:pPr algn="l" fontAlgn="b"/>
                      <a:r>
                        <a:rPr lang="en-US" sz="1100" b="0" i="0" u="none" strike="noStrike" dirty="0" smtClean="0">
                          <a:solidFill>
                            <a:schemeClr val="tx1"/>
                          </a:solidFill>
                          <a:effectLst/>
                          <a:latin typeface="+mj-lt"/>
                        </a:rPr>
                        <a:t>T1 </a:t>
                      </a:r>
                      <a:r>
                        <a:rPr lang="en-US" sz="1100" b="0" i="0" u="none" strike="noStrike" dirty="0">
                          <a:solidFill>
                            <a:schemeClr val="tx1"/>
                          </a:solidFill>
                          <a:effectLst/>
                          <a:latin typeface="+mj-lt"/>
                        </a:rPr>
                        <a:t>risk </a:t>
                      </a:r>
                      <a:r>
                        <a:rPr lang="en-US" sz="1100" b="0" i="0" u="none" strike="noStrike" dirty="0" smtClean="0">
                          <a:solidFill>
                            <a:schemeClr val="tx1"/>
                          </a:solidFill>
                          <a:effectLst/>
                          <a:latin typeface="+mj-lt"/>
                        </a:rPr>
                        <a:t>based</a:t>
                      </a:r>
                      <a:endParaRPr lang="en-US" sz="1100" b="0" i="0" u="none" strike="noStrike" dirty="0">
                        <a:solidFill>
                          <a:schemeClr val="tx1"/>
                        </a:solidFill>
                        <a:effectLst/>
                        <a:latin typeface="+mj-lt"/>
                      </a:endParaRPr>
                    </a:p>
                  </a:txBody>
                  <a:tcPr marL="45720" marR="45720" marT="0"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Arial"/>
                        </a:rPr>
                        <a:t>8.37%</a:t>
                      </a:r>
                    </a:p>
                  </a:txBody>
                  <a:tcPr marL="0" marR="0" marT="0" marB="0" anchor="ctr">
                    <a:lnL w="6350" cap="flat" cmpd="sng" algn="ctr">
                      <a:noFill/>
                      <a:prstDash val="solid"/>
                      <a:round/>
                      <a:headEnd type="none" w="med" len="med"/>
                      <a:tailEnd type="none" w="med" len="med"/>
                    </a:lnL>
                    <a:lnR>
                      <a:noFill/>
                    </a:lnR>
                    <a:lnT w="12700" cap="flat" cmpd="sng" algn="ctr">
                      <a:solidFill>
                        <a:schemeClr val="bg1">
                          <a:lumMod val="50000"/>
                        </a:schemeClr>
                      </a:solid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1100" b="0" i="0" u="none" strike="noStrike" dirty="0" smtClean="0">
                          <a:solidFill>
                            <a:schemeClr val="tx1"/>
                          </a:solidFill>
                          <a:effectLst/>
                          <a:latin typeface="Arial"/>
                        </a:rPr>
                        <a:t>7.50</a:t>
                      </a:r>
                      <a:r>
                        <a:rPr lang="en-US" sz="1100" b="0" i="0" u="none" strike="noStrike" dirty="0">
                          <a:solidFill>
                            <a:schemeClr val="tx1"/>
                          </a:solidFill>
                          <a:effectLst/>
                          <a:latin typeface="Arial"/>
                        </a:rPr>
                        <a:t>%</a:t>
                      </a:r>
                    </a:p>
                  </a:txBody>
                  <a:tcPr marL="0" marR="0" marT="0" marB="0" anchor="ctr">
                    <a:lnL w="6350" cap="flat" cmpd="sng" algn="ctr">
                      <a:noFill/>
                      <a:prstDash val="solid"/>
                      <a:round/>
                      <a:headEnd type="none" w="med" len="med"/>
                      <a:tailEnd type="none" w="med" len="med"/>
                    </a:lnL>
                    <a:lnR>
                      <a:noFill/>
                    </a:lnR>
                    <a:lnT w="12700" cap="flat" cmpd="sng" algn="ctr">
                      <a:solidFill>
                        <a:schemeClr val="bg1">
                          <a:lumMod val="50000"/>
                        </a:schemeClr>
                      </a:solid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1100" b="0" i="0" u="none" strike="noStrike" dirty="0">
                          <a:solidFill>
                            <a:schemeClr val="tx1"/>
                          </a:solidFill>
                          <a:effectLst/>
                          <a:latin typeface="Arial"/>
                        </a:rPr>
                        <a:t>6.25%</a:t>
                      </a:r>
                    </a:p>
                  </a:txBody>
                  <a:tcPr marL="0" marR="0" marT="0" marB="0" anchor="ctr">
                    <a:lnL w="6350" cap="flat" cmpd="sng" algn="ctr">
                      <a:noFill/>
                      <a:prstDash val="solid"/>
                      <a:round/>
                      <a:headEnd type="none" w="med" len="med"/>
                      <a:tailEnd type="none" w="med" len="med"/>
                    </a:lnL>
                    <a:lnR>
                      <a:noFill/>
                    </a:lnR>
                    <a:lnT w="12700" cap="flat" cmpd="sng" algn="ctr">
                      <a:solidFill>
                        <a:schemeClr val="bg1">
                          <a:lumMod val="50000"/>
                        </a:schemeClr>
                      </a:solid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chemeClr val="tx1"/>
                          </a:solidFill>
                          <a:effectLst/>
                          <a:latin typeface="Arial"/>
                        </a:rPr>
                        <a:t>0.87</a:t>
                      </a:r>
                      <a:r>
                        <a:rPr lang="en-US" sz="1100" b="0" i="0" u="none" strike="noStrike" dirty="0">
                          <a:solidFill>
                            <a:schemeClr val="tx1"/>
                          </a:solidFill>
                          <a:effectLst/>
                          <a:latin typeface="Arial"/>
                        </a:rPr>
                        <a:t>%</a:t>
                      </a:r>
                    </a:p>
                  </a:txBody>
                  <a:tcPr marL="0" marR="0" marT="0" marB="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a:solidFill>
                            <a:schemeClr val="tx1"/>
                          </a:solidFill>
                          <a:effectLst/>
                          <a:latin typeface="Arial"/>
                        </a:rPr>
                        <a:t>2.12%</a:t>
                      </a:r>
                    </a:p>
                  </a:txBody>
                  <a:tcPr marL="0" marR="0" marT="0" marB="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smtClean="0">
                          <a:solidFill>
                            <a:schemeClr val="tx1"/>
                          </a:solidFill>
                          <a:effectLst/>
                          <a:latin typeface="+mn-lt"/>
                        </a:rPr>
                        <a:t>$</a:t>
                      </a:r>
                      <a:r>
                        <a:rPr lang="en-US" sz="1100" b="0" i="0" u="none" strike="noStrike" dirty="0" smtClean="0">
                          <a:solidFill>
                            <a:schemeClr val="tx1"/>
                          </a:solidFill>
                          <a:effectLst/>
                          <a:latin typeface="Arial"/>
                        </a:rPr>
                        <a:t>28,660 </a:t>
                      </a:r>
                      <a:endParaRPr lang="en-US" sz="1100" b="0" i="0" u="none" strike="noStrike" dirty="0">
                        <a:solidFill>
                          <a:schemeClr val="tx1"/>
                        </a:solidFill>
                        <a:effectLst/>
                        <a:latin typeface="Arial"/>
                      </a:endParaRPr>
                    </a:p>
                  </a:txBody>
                  <a:tcPr marL="0" marR="0" marT="0" marB="0" anchor="ctr">
                    <a:lnL>
                      <a:noFill/>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kern="1200" dirty="0" smtClean="0">
                          <a:solidFill>
                            <a:schemeClr val="tx1"/>
                          </a:solidFill>
                          <a:effectLst/>
                          <a:latin typeface="+mn-lt"/>
                          <a:ea typeface="+mn-ea"/>
                          <a:cs typeface="+mn-cs"/>
                        </a:rPr>
                        <a:t>$</a:t>
                      </a:r>
                      <a:r>
                        <a:rPr lang="en-US" sz="1100" b="0" i="0" u="none" strike="noStrike" kern="1200" dirty="0" smtClean="0">
                          <a:solidFill>
                            <a:schemeClr val="tx1"/>
                          </a:solidFill>
                          <a:effectLst/>
                          <a:latin typeface="Arial"/>
                          <a:ea typeface="+mn-ea"/>
                          <a:cs typeface="+mn-cs"/>
                        </a:rPr>
                        <a:t>249</a:t>
                      </a:r>
                      <a:endParaRPr lang="en-US" sz="1100" b="0" i="0" u="none" strike="noStrike" dirty="0">
                        <a:solidFill>
                          <a:schemeClr val="tx1"/>
                        </a:solidFill>
                        <a:effectLst/>
                        <a:latin typeface="Arial"/>
                      </a:endParaRPr>
                    </a:p>
                  </a:txBody>
                  <a:tcPr marL="0" marR="0" marT="0" marB="0" anchor="ctr">
                    <a:lnL>
                      <a:noFill/>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kern="1200" dirty="0" smtClean="0">
                          <a:solidFill>
                            <a:schemeClr val="tx1"/>
                          </a:solidFill>
                          <a:effectLst/>
                          <a:latin typeface="+mn-lt"/>
                          <a:ea typeface="+mn-ea"/>
                          <a:cs typeface="+mn-cs"/>
                        </a:rPr>
                        <a:t>$</a:t>
                      </a:r>
                      <a:r>
                        <a:rPr lang="en-US" sz="1100" b="0" i="0" u="none" strike="noStrike" dirty="0" smtClean="0">
                          <a:solidFill>
                            <a:schemeClr val="tx1"/>
                          </a:solidFill>
                          <a:effectLst/>
                          <a:latin typeface="Arial"/>
                        </a:rPr>
                        <a:t>608 </a:t>
                      </a:r>
                      <a:endParaRPr lang="en-US" sz="1100" b="0" i="0" u="none" strike="noStrike" dirty="0">
                        <a:solidFill>
                          <a:schemeClr val="tx1"/>
                        </a:solidFill>
                        <a:effectLst/>
                        <a:latin typeface="Arial"/>
                      </a:endParaRPr>
                    </a:p>
                  </a:txBody>
                  <a:tcPr marL="0" marR="0" marT="0" marB="0" anchor="ctr">
                    <a:lnL>
                      <a:noFill/>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494">
                <a:tc>
                  <a:txBody>
                    <a:bodyPr/>
                    <a:lstStyle/>
                    <a:p>
                      <a:pPr algn="l" fontAlgn="b"/>
                      <a:r>
                        <a:rPr lang="en-US" sz="1100" b="0" i="0" u="none" strike="noStrike" dirty="0">
                          <a:solidFill>
                            <a:schemeClr val="tx1"/>
                          </a:solidFill>
                          <a:effectLst/>
                          <a:latin typeface="+mj-lt"/>
                        </a:rPr>
                        <a:t>Total risk </a:t>
                      </a:r>
                      <a:r>
                        <a:rPr lang="en-US" sz="1100" b="0" i="0" u="none" strike="noStrike" dirty="0" smtClean="0">
                          <a:solidFill>
                            <a:schemeClr val="tx1"/>
                          </a:solidFill>
                          <a:effectLst/>
                          <a:latin typeface="+mj-lt"/>
                        </a:rPr>
                        <a:t>based</a:t>
                      </a:r>
                      <a:endParaRPr lang="en-US" sz="1100" b="0" i="0" u="none" strike="noStrike" dirty="0">
                        <a:solidFill>
                          <a:schemeClr val="tx1"/>
                        </a:solidFill>
                        <a:effectLst/>
                        <a:latin typeface="+mj-lt"/>
                      </a:endParaRPr>
                    </a:p>
                  </a:txBody>
                  <a:tcPr marL="45720" marR="0" marT="0"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chemeClr val="tx1"/>
                          </a:solidFill>
                          <a:effectLst/>
                          <a:latin typeface="Arial"/>
                        </a:rPr>
                        <a:t>9.73%</a:t>
                      </a:r>
                    </a:p>
                  </a:txBody>
                  <a:tcPr marL="0" marR="0" marT="0" marB="0" anchor="ctr">
                    <a:lnL w="635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chemeClr val="tx1"/>
                          </a:solidFill>
                          <a:effectLst/>
                          <a:latin typeface="Arial"/>
                        </a:rPr>
                        <a:t>9.00%</a:t>
                      </a:r>
                    </a:p>
                  </a:txBody>
                  <a:tcPr marL="0" marR="0" marT="0" marB="0" anchor="ctr">
                    <a:lnL w="635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chemeClr val="tx1"/>
                          </a:solidFill>
                          <a:effectLst/>
                          <a:latin typeface="Arial"/>
                        </a:rPr>
                        <a:t>7.75%</a:t>
                      </a:r>
                    </a:p>
                  </a:txBody>
                  <a:tcPr marL="0" marR="0" marT="0" marB="0" anchor="ctr">
                    <a:lnL w="635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chemeClr val="tx1"/>
                          </a:solidFill>
                          <a:effectLst/>
                          <a:latin typeface="Arial"/>
                        </a:rPr>
                        <a:t>0.73%</a:t>
                      </a:r>
                    </a:p>
                  </a:txBody>
                  <a:tcPr marL="0" marR="0" marT="0" marB="0" anchor="ctr">
                    <a:lnL>
                      <a:noFill/>
                    </a:lnL>
                    <a:lnR>
                      <a:noFill/>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chemeClr val="tx1"/>
                          </a:solidFill>
                          <a:effectLst/>
                          <a:latin typeface="Arial"/>
                        </a:rPr>
                        <a:t>1.98%</a:t>
                      </a:r>
                    </a:p>
                  </a:txBody>
                  <a:tcPr marL="0" marR="0" marT="0" marB="0" anchor="ctr">
                    <a:lnL>
                      <a:noFill/>
                    </a:lnL>
                    <a:lnR>
                      <a:noFill/>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smtClean="0">
                          <a:solidFill>
                            <a:schemeClr val="tx1"/>
                          </a:solidFill>
                          <a:effectLst/>
                          <a:latin typeface="+mn-lt"/>
                        </a:rPr>
                        <a:t>$</a:t>
                      </a:r>
                      <a:r>
                        <a:rPr lang="en-US" sz="1100" b="0" i="0" u="none" strike="noStrike" dirty="0" smtClean="0">
                          <a:solidFill>
                            <a:schemeClr val="tx1"/>
                          </a:solidFill>
                          <a:effectLst/>
                          <a:latin typeface="Arial"/>
                        </a:rPr>
                        <a:t>28,660 </a:t>
                      </a:r>
                      <a:endParaRPr lang="en-US" sz="1100" b="0" i="0" u="none" strike="noStrike" dirty="0">
                        <a:solidFill>
                          <a:schemeClr val="tx1"/>
                        </a:solidFill>
                        <a:effectLst/>
                        <a:latin typeface="Arial"/>
                      </a:endParaRPr>
                    </a:p>
                  </a:txBody>
                  <a:tcPr marL="0" marR="0" marT="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kern="1200" dirty="0" smtClean="0">
                          <a:solidFill>
                            <a:schemeClr val="tx1"/>
                          </a:solidFill>
                          <a:effectLst/>
                          <a:latin typeface="+mn-lt"/>
                          <a:ea typeface="+mn-ea"/>
                          <a:cs typeface="+mn-cs"/>
                        </a:rPr>
                        <a:t>$</a:t>
                      </a:r>
                      <a:r>
                        <a:rPr lang="en-US" sz="1100" b="0" i="0" u="none" strike="noStrike" dirty="0" smtClean="0">
                          <a:solidFill>
                            <a:schemeClr val="tx1"/>
                          </a:solidFill>
                          <a:effectLst/>
                          <a:latin typeface="Arial"/>
                        </a:rPr>
                        <a:t>209 </a:t>
                      </a:r>
                      <a:endParaRPr lang="en-US" sz="1100" b="0" i="0" u="none" strike="noStrike" dirty="0">
                        <a:solidFill>
                          <a:schemeClr val="tx1"/>
                        </a:solidFill>
                        <a:effectLst/>
                        <a:latin typeface="Arial"/>
                      </a:endParaRPr>
                    </a:p>
                  </a:txBody>
                  <a:tcPr marL="0" marR="0" marT="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kern="1200" dirty="0" smtClean="0">
                          <a:solidFill>
                            <a:schemeClr val="tx1"/>
                          </a:solidFill>
                          <a:effectLst/>
                          <a:latin typeface="+mn-lt"/>
                          <a:ea typeface="+mn-ea"/>
                          <a:cs typeface="+mn-cs"/>
                        </a:rPr>
                        <a:t>$</a:t>
                      </a:r>
                      <a:r>
                        <a:rPr lang="en-US" sz="1100" b="0" i="0" u="none" strike="noStrike" dirty="0" smtClean="0">
                          <a:solidFill>
                            <a:schemeClr val="tx1"/>
                          </a:solidFill>
                          <a:effectLst/>
                          <a:latin typeface="Arial"/>
                        </a:rPr>
                        <a:t>567 </a:t>
                      </a:r>
                      <a:endParaRPr lang="en-US" sz="1100" b="0" i="0" u="none" strike="noStrike" dirty="0">
                        <a:solidFill>
                          <a:schemeClr val="tx1"/>
                        </a:solidFill>
                        <a:effectLst/>
                        <a:latin typeface="Arial"/>
                      </a:endParaRPr>
                    </a:p>
                  </a:txBody>
                  <a:tcPr marL="0" marR="0" marT="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r>
              <a:tr h="235494">
                <a:tc>
                  <a:txBody>
                    <a:bodyPr/>
                    <a:lstStyle/>
                    <a:p>
                      <a:pPr algn="l" fontAlgn="b"/>
                      <a:r>
                        <a:rPr lang="en-US" sz="1100" b="1" i="0" u="none" strike="noStrike" dirty="0">
                          <a:solidFill>
                            <a:srgbClr val="000000"/>
                          </a:solidFill>
                          <a:effectLst/>
                          <a:latin typeface="+mj-lt"/>
                        </a:rPr>
                        <a:t>Tier 1 </a:t>
                      </a:r>
                      <a:r>
                        <a:rPr lang="en-US" sz="1100" b="1" i="0" u="none" strike="noStrike" dirty="0" smtClean="0">
                          <a:solidFill>
                            <a:srgbClr val="000000"/>
                          </a:solidFill>
                          <a:effectLst/>
                          <a:latin typeface="+mj-lt"/>
                        </a:rPr>
                        <a:t>leverage</a:t>
                      </a:r>
                      <a:r>
                        <a:rPr lang="en-US" sz="1100" b="1" i="0" u="none" strike="noStrike" kern="1200" baseline="30000" dirty="0" smtClean="0">
                          <a:solidFill>
                            <a:srgbClr val="000000"/>
                          </a:solidFill>
                          <a:effectLst/>
                          <a:latin typeface="+mn-lt"/>
                          <a:ea typeface="+mn-ea"/>
                          <a:cs typeface="+mn-cs"/>
                        </a:rPr>
                        <a:t>1</a:t>
                      </a:r>
                      <a:endParaRPr lang="en-US" sz="1100" b="1" i="0" u="none" strike="noStrike" dirty="0">
                        <a:solidFill>
                          <a:srgbClr val="000000"/>
                        </a:solidFill>
                        <a:effectLst/>
                        <a:latin typeface="+mj-lt"/>
                      </a:endParaRPr>
                    </a:p>
                  </a:txBody>
                  <a:tcPr marL="45720" marR="45720" marT="0" marB="0" anchor="ctr">
                    <a:lnL w="12700" cap="flat" cmpd="sng" algn="ctr">
                      <a:solidFill>
                        <a:srgbClr val="FF0000"/>
                      </a:solid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dirty="0">
                          <a:solidFill>
                            <a:schemeClr val="tx1"/>
                          </a:solidFill>
                          <a:effectLst/>
                          <a:latin typeface="Arial"/>
                        </a:rPr>
                        <a:t>8.53%</a:t>
                      </a:r>
                    </a:p>
                  </a:txBody>
                  <a:tcPr marL="0" marR="0" marT="0" marB="0" anchor="ctr">
                    <a:lnL w="6350" cap="flat" cmpd="sng" algn="ctr">
                      <a:no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rtl="0" fontAlgn="ctr"/>
                      <a:r>
                        <a:rPr lang="en-US" sz="1100" b="1" i="0" u="none" strike="noStrike" dirty="0">
                          <a:solidFill>
                            <a:schemeClr val="tx1"/>
                          </a:solidFill>
                          <a:effectLst/>
                          <a:latin typeface="Arial"/>
                        </a:rPr>
                        <a:t>8.00%</a:t>
                      </a:r>
                    </a:p>
                  </a:txBody>
                  <a:tcPr marL="0" marR="0" marT="0" marB="0" anchor="ctr">
                    <a:lnL w="6350" cap="flat" cmpd="sng" algn="ctr">
                      <a:no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rtl="0" fontAlgn="ctr"/>
                      <a:r>
                        <a:rPr lang="en-US" sz="1100" b="1" i="0" u="none" strike="noStrike" dirty="0">
                          <a:solidFill>
                            <a:schemeClr val="tx1"/>
                          </a:solidFill>
                          <a:effectLst/>
                          <a:latin typeface="Arial"/>
                        </a:rPr>
                        <a:t>6.75%</a:t>
                      </a:r>
                    </a:p>
                  </a:txBody>
                  <a:tcPr marL="0" marR="0" marT="0" marB="0" anchor="ctr">
                    <a:lnL w="6350" cap="flat" cmpd="sng" algn="ctr">
                      <a:no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dirty="0">
                          <a:solidFill>
                            <a:schemeClr val="tx1"/>
                          </a:solidFill>
                          <a:effectLst/>
                          <a:latin typeface="Arial"/>
                        </a:rPr>
                        <a:t>0.53%</a:t>
                      </a:r>
                    </a:p>
                  </a:txBody>
                  <a:tcPr marL="0" marR="0" marT="0"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dirty="0">
                          <a:solidFill>
                            <a:schemeClr val="tx1"/>
                          </a:solidFill>
                          <a:effectLst/>
                          <a:latin typeface="Arial"/>
                        </a:rPr>
                        <a:t>1.78%</a:t>
                      </a:r>
                    </a:p>
                  </a:txBody>
                  <a:tcPr marL="0" marR="0" marT="0"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0" i="0" u="none" strike="noStrike" dirty="0" smtClean="0">
                          <a:solidFill>
                            <a:schemeClr val="tx1"/>
                          </a:solidFill>
                          <a:effectLst/>
                          <a:latin typeface="+mn-lt"/>
                        </a:rPr>
                        <a:t>$</a:t>
                      </a:r>
                      <a:r>
                        <a:rPr lang="en-US" sz="1100" b="1" i="0" u="none" strike="noStrike" dirty="0" smtClean="0">
                          <a:solidFill>
                            <a:schemeClr val="tx1"/>
                          </a:solidFill>
                          <a:effectLst/>
                          <a:latin typeface="Arial"/>
                        </a:rPr>
                        <a:t>28,972 </a:t>
                      </a:r>
                      <a:endParaRPr lang="en-US" sz="1100" b="1" i="0" u="none" strike="noStrike" dirty="0">
                        <a:solidFill>
                          <a:schemeClr val="tx1"/>
                        </a:solidFill>
                        <a:effectLst/>
                        <a:latin typeface="Arial"/>
                      </a:endParaRPr>
                    </a:p>
                  </a:txBody>
                  <a:tcPr marL="0" marR="0" marT="0" marB="0" anchor="ctr">
                    <a:lnL>
                      <a:noFill/>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0" i="0" u="none" strike="noStrike" kern="1200" dirty="0" smtClean="0">
                          <a:solidFill>
                            <a:schemeClr val="tx1"/>
                          </a:solidFill>
                          <a:effectLst/>
                          <a:latin typeface="+mn-lt"/>
                          <a:ea typeface="+mn-ea"/>
                          <a:cs typeface="+mn-cs"/>
                        </a:rPr>
                        <a:t>$</a:t>
                      </a:r>
                      <a:r>
                        <a:rPr lang="en-US" sz="1100" b="1" i="0" u="none" strike="noStrike" dirty="0" smtClean="0">
                          <a:solidFill>
                            <a:schemeClr val="tx1"/>
                          </a:solidFill>
                          <a:effectLst/>
                          <a:latin typeface="Arial"/>
                        </a:rPr>
                        <a:t>154 </a:t>
                      </a:r>
                      <a:endParaRPr lang="en-US" sz="1100" b="1" i="0" u="none" strike="noStrike" dirty="0">
                        <a:solidFill>
                          <a:schemeClr val="tx1"/>
                        </a:solidFill>
                        <a:effectLst/>
                        <a:latin typeface="Arial"/>
                      </a:endParaRPr>
                    </a:p>
                  </a:txBody>
                  <a:tcPr marL="0" marR="0" marT="0" marB="0" anchor="ctr">
                    <a:lnL>
                      <a:noFill/>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0" i="0" u="none" strike="noStrike" kern="1200" dirty="0" smtClean="0">
                          <a:solidFill>
                            <a:schemeClr val="tx1"/>
                          </a:solidFill>
                          <a:effectLst/>
                          <a:latin typeface="+mn-lt"/>
                          <a:ea typeface="+mn-ea"/>
                          <a:cs typeface="+mn-cs"/>
                        </a:rPr>
                        <a:t>$</a:t>
                      </a:r>
                      <a:r>
                        <a:rPr lang="en-US" sz="1100" b="1" i="0" u="none" strike="noStrike" dirty="0" smtClean="0">
                          <a:solidFill>
                            <a:schemeClr val="tx1"/>
                          </a:solidFill>
                          <a:effectLst/>
                          <a:latin typeface="Arial"/>
                        </a:rPr>
                        <a:t>516 </a:t>
                      </a:r>
                      <a:endParaRPr lang="en-US" sz="1100" b="1" i="0" u="none" strike="noStrike" dirty="0">
                        <a:solidFill>
                          <a:schemeClr val="tx1"/>
                        </a:solidFill>
                        <a:effectLst/>
                        <a:latin typeface="Arial"/>
                      </a:endParaRPr>
                    </a:p>
                  </a:txBody>
                  <a:tcPr marL="0" marR="0" marT="0" marB="0" anchor="ctr">
                    <a:lnL>
                      <a:noFill/>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r>
            </a:tbl>
          </a:graphicData>
        </a:graphic>
      </p:graphicFrame>
      <p:sp>
        <p:nvSpPr>
          <p:cNvPr id="3" name="TextBox 2"/>
          <p:cNvSpPr txBox="1"/>
          <p:nvPr/>
        </p:nvSpPr>
        <p:spPr>
          <a:xfrm>
            <a:off x="457200" y="6454775"/>
            <a:ext cx="3380734" cy="307777"/>
          </a:xfrm>
          <a:prstGeom prst="rect">
            <a:avLst/>
          </a:prstGeom>
          <a:noFill/>
        </p:spPr>
        <p:txBody>
          <a:bodyPr wrap="none" lIns="0" tIns="0" rIns="0" bIns="0" rtlCol="0">
            <a:spAutoFit/>
          </a:bodyPr>
          <a:lstStyle/>
          <a:p>
            <a:pPr algn="l">
              <a:lnSpc>
                <a:spcPct val="100000"/>
              </a:lnSpc>
            </a:pPr>
            <a:r>
              <a:rPr lang="en-GB" dirty="0" smtClean="0"/>
              <a:t>1. Tier 1 leverage denominator is Total Consolidated Assets</a:t>
            </a:r>
          </a:p>
          <a:p>
            <a:pPr algn="l">
              <a:lnSpc>
                <a:spcPct val="100000"/>
              </a:lnSpc>
            </a:pPr>
            <a:r>
              <a:rPr lang="en-GB" dirty="0" smtClean="0"/>
              <a:t>Source: 2016 Capital Plan</a:t>
            </a:r>
          </a:p>
        </p:txBody>
      </p:sp>
      <p:sp>
        <p:nvSpPr>
          <p:cNvPr id="20" name="Freeform 19"/>
          <p:cNvSpPr>
            <a:spLocks noChangeAspect="1"/>
          </p:cNvSpPr>
          <p:nvPr/>
        </p:nvSpPr>
        <p:spPr>
          <a:xfrm>
            <a:off x="3436818" y="5736677"/>
            <a:ext cx="144422" cy="274320"/>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rgbClr val="FF0000"/>
          </a:solidFill>
          <a:ln w="9525" cap="flat" cmpd="sng" algn="ctr">
            <a:solidFill>
              <a:srgbClr val="FF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sp>
        <p:nvSpPr>
          <p:cNvPr id="25" name="Rectangle 24"/>
          <p:cNvSpPr/>
          <p:nvPr/>
        </p:nvSpPr>
        <p:spPr>
          <a:xfrm>
            <a:off x="385773" y="1242461"/>
            <a:ext cx="5257802" cy="277640"/>
          </a:xfrm>
          <a:prstGeom prst="rect">
            <a:avLst/>
          </a:prstGeom>
        </p:spPr>
        <p:txBody>
          <a:bodyPr wrap="square">
            <a:spAutoFit/>
          </a:bodyPr>
          <a:lstStyle/>
          <a:p>
            <a:pPr algn="l"/>
            <a:r>
              <a:rPr lang="en-GB" sz="1400" b="1" dirty="0" smtClean="0">
                <a:solidFill>
                  <a:srgbClr val="FF0000"/>
                </a:solidFill>
                <a:latin typeface="Arial" panose="020B0604020202020204" pitchFamily="34" charset="0"/>
                <a:cs typeface="Arial" panose="020B0604020202020204" pitchFamily="34" charset="0"/>
              </a:rPr>
              <a:t>2016 binding capital constraint</a:t>
            </a:r>
          </a:p>
        </p:txBody>
      </p:sp>
      <p:sp>
        <p:nvSpPr>
          <p:cNvPr id="13" name="TextBox 12"/>
          <p:cNvSpPr txBox="1"/>
          <p:nvPr/>
        </p:nvSpPr>
        <p:spPr>
          <a:xfrm>
            <a:off x="308344" y="19889"/>
            <a:ext cx="9273178" cy="621709"/>
          </a:xfrm>
          <a:prstGeom prst="rect">
            <a:avLst/>
          </a:prstGeom>
          <a:noFill/>
        </p:spPr>
        <p:txBody>
          <a:bodyPr wrap="square" rtlCol="0">
            <a:spAutoFit/>
          </a:bodyPr>
          <a:lstStyle/>
          <a:p>
            <a:pPr algn="l"/>
            <a:r>
              <a:rPr lang="en-US" sz="2000" b="1" dirty="0"/>
              <a:t>Identify the binding </a:t>
            </a:r>
            <a:r>
              <a:rPr lang="en-US" sz="2000" b="1" dirty="0" smtClean="0"/>
              <a:t>constraint </a:t>
            </a:r>
            <a:r>
              <a:rPr lang="en-US" sz="2000" b="1" dirty="0"/>
              <a:t>in </a:t>
            </a:r>
            <a:r>
              <a:rPr lang="en-US" sz="2000" b="1" dirty="0" smtClean="0"/>
              <a:t>BHC Stress</a:t>
            </a:r>
            <a:endParaRPr lang="en-US" sz="2000" b="1" dirty="0"/>
          </a:p>
          <a:p>
            <a:pPr algn="l"/>
            <a:r>
              <a:rPr lang="en-US" sz="2000" b="1" dirty="0" smtClean="0">
                <a:solidFill>
                  <a:srgbClr val="FF0000"/>
                </a:solidFill>
              </a:rPr>
              <a:t>Binding constraint</a:t>
            </a:r>
            <a:endParaRPr lang="en-US" sz="2000" dirty="0">
              <a:solidFill>
                <a:srgbClr val="FF0000"/>
              </a:solidFill>
            </a:endParaRPr>
          </a:p>
        </p:txBody>
      </p:sp>
      <p:sp>
        <p:nvSpPr>
          <p:cNvPr id="14" name="AutoShape 152"/>
          <p:cNvSpPr>
            <a:spLocks noChangeArrowheads="1"/>
          </p:cNvSpPr>
          <p:nvPr/>
        </p:nvSpPr>
        <p:spPr bwMode="gray">
          <a:xfrm>
            <a:off x="7836072" y="19889"/>
            <a:ext cx="457200" cy="365760"/>
          </a:xfrm>
          <a:prstGeom prst="chevron">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smtClean="0">
                <a:solidFill>
                  <a:schemeClr val="accent4"/>
                </a:solidFill>
                <a:latin typeface="+mn-lt"/>
              </a:rPr>
              <a:t>2</a:t>
            </a:r>
            <a:endParaRPr lang="en-GB" altLang="zh-CN" sz="2400" b="1" dirty="0">
              <a:solidFill>
                <a:schemeClr val="accent4"/>
              </a:solidFill>
              <a:latin typeface="+mn-lt"/>
            </a:endParaRPr>
          </a:p>
        </p:txBody>
      </p:sp>
      <p:sp>
        <p:nvSpPr>
          <p:cNvPr id="15" name="AutoShape 155"/>
          <p:cNvSpPr>
            <a:spLocks noChangeArrowheads="1"/>
          </p:cNvSpPr>
          <p:nvPr/>
        </p:nvSpPr>
        <p:spPr bwMode="gray">
          <a:xfrm>
            <a:off x="8665351" y="19889"/>
            <a:ext cx="457200" cy="365760"/>
          </a:xfrm>
          <a:prstGeom prst="chevron">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smtClean="0">
                <a:solidFill>
                  <a:schemeClr val="accent4"/>
                </a:solidFill>
                <a:latin typeface="+mn-lt"/>
              </a:rPr>
              <a:t>4</a:t>
            </a:r>
            <a:endParaRPr lang="en-GB" altLang="zh-CN" sz="2400" b="1" dirty="0">
              <a:solidFill>
                <a:schemeClr val="accent4"/>
              </a:solidFill>
              <a:latin typeface="+mn-lt"/>
            </a:endParaRPr>
          </a:p>
        </p:txBody>
      </p:sp>
      <p:sp>
        <p:nvSpPr>
          <p:cNvPr id="18" name="AutoShape 156"/>
          <p:cNvSpPr>
            <a:spLocks noChangeArrowheads="1"/>
          </p:cNvSpPr>
          <p:nvPr/>
        </p:nvSpPr>
        <p:spPr bwMode="gray">
          <a:xfrm>
            <a:off x="8250711" y="19889"/>
            <a:ext cx="457200" cy="365760"/>
          </a:xfrm>
          <a:prstGeom prst="chevron">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smtClean="0">
                <a:solidFill>
                  <a:schemeClr val="accent4"/>
                </a:solidFill>
                <a:latin typeface="+mn-lt"/>
              </a:rPr>
              <a:t>3</a:t>
            </a:r>
            <a:endParaRPr lang="en-GB" altLang="zh-CN" sz="2400" b="1" dirty="0">
              <a:solidFill>
                <a:schemeClr val="accent4"/>
              </a:solidFill>
              <a:latin typeface="+mn-lt"/>
            </a:endParaRPr>
          </a:p>
        </p:txBody>
      </p:sp>
      <p:sp>
        <p:nvSpPr>
          <p:cNvPr id="22" name="AutoShape 157"/>
          <p:cNvSpPr>
            <a:spLocks noChangeArrowheads="1"/>
          </p:cNvSpPr>
          <p:nvPr/>
        </p:nvSpPr>
        <p:spPr bwMode="gray">
          <a:xfrm>
            <a:off x="7421433" y="19889"/>
            <a:ext cx="457200" cy="365760"/>
          </a:xfrm>
          <a:prstGeom prst="homePlate">
            <a:avLst>
              <a:gd name="adj" fmla="val 20574"/>
            </a:avLst>
          </a:prstGeom>
          <a:solidFill>
            <a:srgbClr val="FF0000"/>
          </a:solidFill>
          <a:ln w="9525" algn="ctr">
            <a:solidFill>
              <a:srgbClr val="FF0000"/>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bg1"/>
                </a:solidFill>
                <a:latin typeface="+mn-lt"/>
              </a:rPr>
              <a:t>1</a:t>
            </a:r>
          </a:p>
        </p:txBody>
      </p:sp>
      <p:sp>
        <p:nvSpPr>
          <p:cNvPr id="7" name="Flowchart: Process 6"/>
          <p:cNvSpPr/>
          <p:nvPr/>
        </p:nvSpPr>
        <p:spPr>
          <a:xfrm>
            <a:off x="1127047" y="1640542"/>
            <a:ext cx="7978258" cy="443753"/>
          </a:xfrm>
          <a:prstGeom prst="flowChartProcess">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l" fontAlgn="ctr"/>
            <a:r>
              <a:rPr lang="en-US" sz="1200" b="1" dirty="0">
                <a:solidFill>
                  <a:schemeClr val="tx1"/>
                </a:solidFill>
              </a:rPr>
              <a:t>CCAR </a:t>
            </a:r>
            <a:r>
              <a:rPr lang="en-US" sz="1200" b="1" dirty="0" smtClean="0">
                <a:solidFill>
                  <a:schemeClr val="tx1"/>
                </a:solidFill>
              </a:rPr>
              <a:t>Ratio (PQ9)          Capital policy trigger          Capital buffer (%)          RWA</a:t>
            </a:r>
            <a:r>
              <a:rPr lang="en-US" sz="1200" b="1" baseline="30000" dirty="0">
                <a:solidFill>
                  <a:schemeClr val="tx1"/>
                </a:solidFill>
              </a:rPr>
              <a:t>1</a:t>
            </a:r>
            <a:r>
              <a:rPr lang="en-US" sz="1200" b="1" dirty="0" smtClean="0">
                <a:solidFill>
                  <a:schemeClr val="tx1"/>
                </a:solidFill>
              </a:rPr>
              <a:t>          Capital buffer ($M)</a:t>
            </a:r>
            <a:endParaRPr lang="en-US" sz="1200" b="1" dirty="0">
              <a:solidFill>
                <a:schemeClr val="tx1"/>
              </a:solidFill>
            </a:endParaRPr>
          </a:p>
        </p:txBody>
      </p:sp>
      <p:sp>
        <p:nvSpPr>
          <p:cNvPr id="24" name="Oval 23"/>
          <p:cNvSpPr/>
          <p:nvPr/>
        </p:nvSpPr>
        <p:spPr>
          <a:xfrm>
            <a:off x="6219309" y="1748067"/>
            <a:ext cx="228600" cy="228600"/>
          </a:xfrm>
          <a:prstGeom prst="ellipse">
            <a:avLst/>
          </a:prstGeom>
          <a:solidFill>
            <a:schemeClr val="bg1"/>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lnSpc>
                <a:spcPct val="100000"/>
              </a:lnSpc>
            </a:pPr>
            <a:r>
              <a:rPr lang="en-GB" sz="1400" b="1" dirty="0" smtClean="0">
                <a:solidFill>
                  <a:srgbClr val="FF0000"/>
                </a:solidFill>
              </a:rPr>
              <a:t>x</a:t>
            </a:r>
          </a:p>
        </p:txBody>
      </p:sp>
      <p:cxnSp>
        <p:nvCxnSpPr>
          <p:cNvPr id="10" name="Straight Connector 9"/>
          <p:cNvCxnSpPr/>
          <p:nvPr/>
        </p:nvCxnSpPr>
        <p:spPr>
          <a:xfrm flipV="1">
            <a:off x="1201774" y="2011818"/>
            <a:ext cx="1277471" cy="1"/>
          </a:xfrm>
          <a:prstGeom prst="line">
            <a:avLst/>
          </a:prstGeom>
          <a:ln>
            <a:solidFill>
              <a:schemeClr val="accent3"/>
            </a:solidFill>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15"/>
          <p:cNvCxnSpPr/>
          <p:nvPr/>
        </p:nvCxnSpPr>
        <p:spPr>
          <a:xfrm rot="16200000" flipH="1">
            <a:off x="1911813" y="2068110"/>
            <a:ext cx="377319" cy="264736"/>
          </a:xfrm>
          <a:prstGeom prst="bentConnector3">
            <a:avLst/>
          </a:prstGeom>
          <a:ln>
            <a:solidFill>
              <a:schemeClr val="accent3"/>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2952350" y="2008200"/>
            <a:ext cx="1555852" cy="0"/>
          </a:xfrm>
          <a:prstGeom prst="line">
            <a:avLst/>
          </a:prstGeom>
          <a:ln>
            <a:solidFill>
              <a:schemeClr val="accent3"/>
            </a:solidFill>
            <a:tailEnd type="none"/>
          </a:ln>
        </p:spPr>
        <p:style>
          <a:lnRef idx="1">
            <a:schemeClr val="accent1"/>
          </a:lnRef>
          <a:fillRef idx="0">
            <a:schemeClr val="accent1"/>
          </a:fillRef>
          <a:effectRef idx="0">
            <a:schemeClr val="accent1"/>
          </a:effectRef>
          <a:fontRef idx="minor">
            <a:schemeClr val="tx1"/>
          </a:fontRef>
        </p:style>
      </p:cxnSp>
      <p:cxnSp>
        <p:nvCxnSpPr>
          <p:cNvPr id="29" name="Elbow Connector 28"/>
          <p:cNvCxnSpPr/>
          <p:nvPr/>
        </p:nvCxnSpPr>
        <p:spPr>
          <a:xfrm rot="5400000">
            <a:off x="3558384" y="2022912"/>
            <a:ext cx="274320" cy="252132"/>
          </a:xfrm>
          <a:prstGeom prst="bentConnector3">
            <a:avLst/>
          </a:prstGeom>
          <a:ln>
            <a:solidFill>
              <a:schemeClr val="accent3"/>
            </a:solidFill>
            <a:prstDash val="sysDash"/>
            <a:tailEnd type="none"/>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2625766" y="1734180"/>
            <a:ext cx="284052" cy="277640"/>
            <a:chOff x="2732096" y="1731298"/>
            <a:chExt cx="284052" cy="277640"/>
          </a:xfrm>
        </p:grpSpPr>
        <p:sp>
          <p:nvSpPr>
            <p:cNvPr id="8" name="Oval 7"/>
            <p:cNvSpPr/>
            <p:nvPr/>
          </p:nvSpPr>
          <p:spPr>
            <a:xfrm>
              <a:off x="2754798" y="1738705"/>
              <a:ext cx="228600" cy="228600"/>
            </a:xfrm>
            <a:prstGeom prst="ellipse">
              <a:avLst/>
            </a:prstGeom>
            <a:solidFill>
              <a:schemeClr val="bg1"/>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lnSpc>
                  <a:spcPct val="100000"/>
                </a:lnSpc>
              </a:pPr>
              <a:endParaRPr lang="en-GB" sz="2400" dirty="0" smtClean="0">
                <a:solidFill>
                  <a:srgbClr val="FF0000"/>
                </a:solidFill>
              </a:endParaRPr>
            </a:p>
          </p:txBody>
        </p:sp>
        <p:sp>
          <p:nvSpPr>
            <p:cNvPr id="4" name="Rectangle 3"/>
            <p:cNvSpPr/>
            <p:nvPr/>
          </p:nvSpPr>
          <p:spPr>
            <a:xfrm>
              <a:off x="2732096" y="1731298"/>
              <a:ext cx="284052" cy="277640"/>
            </a:xfrm>
            <a:prstGeom prst="rect">
              <a:avLst/>
            </a:prstGeom>
          </p:spPr>
          <p:txBody>
            <a:bodyPr wrap="none">
              <a:spAutoFit/>
            </a:bodyPr>
            <a:lstStyle/>
            <a:p>
              <a:r>
                <a:rPr lang="en-US" sz="1400" b="1" dirty="0">
                  <a:solidFill>
                    <a:srgbClr val="FF0000"/>
                  </a:solidFill>
                </a:rPr>
                <a:t>–</a:t>
              </a:r>
              <a:endParaRPr lang="en-GB" sz="1400" b="1" dirty="0"/>
            </a:p>
          </p:txBody>
        </p:sp>
      </p:grpSp>
      <p:grpSp>
        <p:nvGrpSpPr>
          <p:cNvPr id="26" name="Group 25"/>
          <p:cNvGrpSpPr/>
          <p:nvPr/>
        </p:nvGrpSpPr>
        <p:grpSpPr>
          <a:xfrm>
            <a:off x="4552146" y="1743200"/>
            <a:ext cx="288862" cy="280866"/>
            <a:chOff x="2729691" y="1728072"/>
            <a:chExt cx="288862" cy="280866"/>
          </a:xfrm>
        </p:grpSpPr>
        <p:sp>
          <p:nvSpPr>
            <p:cNvPr id="30" name="Oval 29"/>
            <p:cNvSpPr/>
            <p:nvPr/>
          </p:nvSpPr>
          <p:spPr>
            <a:xfrm>
              <a:off x="2754798" y="1728072"/>
              <a:ext cx="228600" cy="228600"/>
            </a:xfrm>
            <a:prstGeom prst="ellipse">
              <a:avLst/>
            </a:prstGeom>
            <a:solidFill>
              <a:schemeClr val="bg1"/>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lnSpc>
                  <a:spcPct val="100000"/>
                </a:lnSpc>
              </a:pPr>
              <a:endParaRPr lang="en-GB" sz="2400" dirty="0" smtClean="0">
                <a:solidFill>
                  <a:srgbClr val="FF0000"/>
                </a:solidFill>
              </a:endParaRPr>
            </a:p>
          </p:txBody>
        </p:sp>
        <p:sp>
          <p:nvSpPr>
            <p:cNvPr id="32" name="Rectangle 31"/>
            <p:cNvSpPr/>
            <p:nvPr/>
          </p:nvSpPr>
          <p:spPr>
            <a:xfrm>
              <a:off x="2729691" y="1731298"/>
              <a:ext cx="288862" cy="277640"/>
            </a:xfrm>
            <a:prstGeom prst="rect">
              <a:avLst/>
            </a:prstGeom>
          </p:spPr>
          <p:txBody>
            <a:bodyPr wrap="none">
              <a:spAutoFit/>
            </a:bodyPr>
            <a:lstStyle/>
            <a:p>
              <a:r>
                <a:rPr lang="en-US" sz="1400" b="1" dirty="0" smtClean="0">
                  <a:solidFill>
                    <a:srgbClr val="FF0000"/>
                  </a:solidFill>
                </a:rPr>
                <a:t>=</a:t>
              </a:r>
              <a:endParaRPr lang="en-GB" sz="1400" b="1" dirty="0"/>
            </a:p>
          </p:txBody>
        </p:sp>
      </p:grpSp>
      <p:grpSp>
        <p:nvGrpSpPr>
          <p:cNvPr id="33" name="Group 32"/>
          <p:cNvGrpSpPr/>
          <p:nvPr/>
        </p:nvGrpSpPr>
        <p:grpSpPr>
          <a:xfrm>
            <a:off x="7033550" y="1743200"/>
            <a:ext cx="288862" cy="280866"/>
            <a:chOff x="2729691" y="1728072"/>
            <a:chExt cx="288862" cy="280866"/>
          </a:xfrm>
        </p:grpSpPr>
        <p:sp>
          <p:nvSpPr>
            <p:cNvPr id="34" name="Oval 33"/>
            <p:cNvSpPr/>
            <p:nvPr/>
          </p:nvSpPr>
          <p:spPr>
            <a:xfrm>
              <a:off x="2754798" y="1728072"/>
              <a:ext cx="228600" cy="228600"/>
            </a:xfrm>
            <a:prstGeom prst="ellipse">
              <a:avLst/>
            </a:prstGeom>
            <a:solidFill>
              <a:schemeClr val="bg1"/>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lnSpc>
                  <a:spcPct val="100000"/>
                </a:lnSpc>
              </a:pPr>
              <a:endParaRPr lang="en-GB" sz="2400" dirty="0" smtClean="0">
                <a:solidFill>
                  <a:srgbClr val="FF0000"/>
                </a:solidFill>
              </a:endParaRPr>
            </a:p>
          </p:txBody>
        </p:sp>
        <p:sp>
          <p:nvSpPr>
            <p:cNvPr id="35" name="Rectangle 34"/>
            <p:cNvSpPr/>
            <p:nvPr/>
          </p:nvSpPr>
          <p:spPr>
            <a:xfrm>
              <a:off x="2729691" y="1731298"/>
              <a:ext cx="288862" cy="277640"/>
            </a:xfrm>
            <a:prstGeom prst="rect">
              <a:avLst/>
            </a:prstGeom>
          </p:spPr>
          <p:txBody>
            <a:bodyPr wrap="none">
              <a:spAutoFit/>
            </a:bodyPr>
            <a:lstStyle/>
            <a:p>
              <a:r>
                <a:rPr lang="en-US" sz="1400" b="1" dirty="0" smtClean="0">
                  <a:solidFill>
                    <a:srgbClr val="FF0000"/>
                  </a:solidFill>
                </a:rPr>
                <a:t>=</a:t>
              </a:r>
              <a:endParaRPr lang="en-GB" sz="1400" b="1" dirty="0"/>
            </a:p>
          </p:txBody>
        </p:sp>
      </p:grpSp>
      <p:cxnSp>
        <p:nvCxnSpPr>
          <p:cNvPr id="36" name="Straight Connector 35"/>
          <p:cNvCxnSpPr/>
          <p:nvPr/>
        </p:nvCxnSpPr>
        <p:spPr>
          <a:xfrm flipV="1">
            <a:off x="4872714" y="2008200"/>
            <a:ext cx="1314696" cy="0"/>
          </a:xfrm>
          <a:prstGeom prst="line">
            <a:avLst/>
          </a:prstGeom>
          <a:ln>
            <a:solidFill>
              <a:schemeClr val="accent3"/>
            </a:solidFill>
            <a:tailEnd type="none"/>
          </a:ln>
        </p:spPr>
        <p:style>
          <a:lnRef idx="1">
            <a:schemeClr val="accent1"/>
          </a:lnRef>
          <a:fillRef idx="0">
            <a:schemeClr val="accent1"/>
          </a:fillRef>
          <a:effectRef idx="0">
            <a:schemeClr val="accent1"/>
          </a:effectRef>
          <a:fontRef idx="minor">
            <a:schemeClr val="tx1"/>
          </a:fontRef>
        </p:style>
      </p:cxnSp>
      <p:cxnSp>
        <p:nvCxnSpPr>
          <p:cNvPr id="37" name="Elbow Connector 36"/>
          <p:cNvCxnSpPr/>
          <p:nvPr/>
        </p:nvCxnSpPr>
        <p:spPr>
          <a:xfrm rot="5400000">
            <a:off x="5372078" y="2092069"/>
            <a:ext cx="262071" cy="126066"/>
          </a:xfrm>
          <a:prstGeom prst="bentConnector3">
            <a:avLst/>
          </a:prstGeom>
          <a:ln>
            <a:solidFill>
              <a:schemeClr val="accent3"/>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6502936" y="2011818"/>
            <a:ext cx="519981" cy="0"/>
          </a:xfrm>
          <a:prstGeom prst="line">
            <a:avLst/>
          </a:prstGeom>
          <a:ln>
            <a:solidFill>
              <a:schemeClr val="accent3"/>
            </a:solidFill>
            <a:tailEnd type="none"/>
          </a:ln>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rot="16200000" flipH="1">
            <a:off x="6648359" y="2138635"/>
            <a:ext cx="366274" cy="137140"/>
          </a:xfrm>
          <a:prstGeom prst="bentConnector3">
            <a:avLst/>
          </a:prstGeom>
          <a:ln>
            <a:solidFill>
              <a:schemeClr val="accent3"/>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7407476" y="2008201"/>
            <a:ext cx="1396104" cy="0"/>
          </a:xfrm>
          <a:prstGeom prst="line">
            <a:avLst/>
          </a:prstGeom>
          <a:ln>
            <a:solidFill>
              <a:schemeClr val="accent3"/>
            </a:solidFill>
            <a:tailEnd type="none"/>
          </a:ln>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rot="16200000" flipH="1">
            <a:off x="7925703" y="2014802"/>
            <a:ext cx="277939" cy="264736"/>
          </a:xfrm>
          <a:prstGeom prst="bentConnector3">
            <a:avLst/>
          </a:prstGeom>
          <a:ln>
            <a:solidFill>
              <a:schemeClr val="accent3"/>
            </a:solidFill>
            <a:prstDash val="sysDash"/>
            <a:tailEnd type="none"/>
          </a:ln>
        </p:spPr>
        <p:style>
          <a:lnRef idx="1">
            <a:schemeClr val="accent1"/>
          </a:lnRef>
          <a:fillRef idx="0">
            <a:schemeClr val="accent1"/>
          </a:fillRef>
          <a:effectRef idx="0">
            <a:schemeClr val="accent1"/>
          </a:effectRef>
          <a:fontRef idx="minor">
            <a:schemeClr val="tx1"/>
          </a:fontRef>
        </p:style>
      </p:cxnSp>
      <p:graphicFrame>
        <p:nvGraphicFramePr>
          <p:cNvPr id="40" name="Table 39"/>
          <p:cNvGraphicFramePr>
            <a:graphicFrameLocks noGrp="1"/>
          </p:cNvGraphicFramePr>
          <p:nvPr>
            <p:extLst>
              <p:ext uri="{D42A27DB-BD31-4B8C-83A1-F6EECF244321}">
                <p14:modId xmlns:p14="http://schemas.microsoft.com/office/powerpoint/2010/main" val="2079758925"/>
              </p:ext>
            </p:extLst>
          </p:nvPr>
        </p:nvGraphicFramePr>
        <p:xfrm>
          <a:off x="457200" y="5532662"/>
          <a:ext cx="2621383" cy="682351"/>
        </p:xfrm>
        <a:graphic>
          <a:graphicData uri="http://schemas.openxmlformats.org/drawingml/2006/table">
            <a:tbl>
              <a:tblPr/>
              <a:tblGrid>
                <a:gridCol w="1360713"/>
                <a:gridCol w="631946"/>
                <a:gridCol w="628724"/>
              </a:tblGrid>
              <a:tr h="224430">
                <a:tc>
                  <a:txBody>
                    <a:bodyPr/>
                    <a:lstStyle/>
                    <a:p>
                      <a:pPr algn="l" fontAlgn="ctr"/>
                      <a:r>
                        <a:rPr lang="en-US" sz="1100" b="1" i="0" u="none" strike="noStrike" dirty="0" smtClean="0">
                          <a:solidFill>
                            <a:schemeClr val="tx1"/>
                          </a:solidFill>
                          <a:effectLst/>
                          <a:latin typeface="+mj-lt"/>
                        </a:rPr>
                        <a:t>Capital buffer ($M)</a:t>
                      </a:r>
                      <a:endParaRPr lang="en-US" sz="1100" b="1" i="0" u="none" strike="noStrike" dirty="0">
                        <a:solidFill>
                          <a:schemeClr val="tx1"/>
                        </a:solidFill>
                        <a:effectLst/>
                        <a:latin typeface="+mj-lt"/>
                      </a:endParaRPr>
                    </a:p>
                  </a:txBody>
                  <a:tcPr marL="45720" marR="45720" marT="0" marB="0" anchor="b">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1" i="0" u="none" strike="noStrike" dirty="0" smtClean="0">
                          <a:solidFill>
                            <a:schemeClr val="accent5"/>
                          </a:solidFill>
                          <a:effectLst/>
                          <a:latin typeface="+mj-lt"/>
                        </a:rPr>
                        <a:t>Amber</a:t>
                      </a:r>
                      <a:endParaRPr lang="en-US" sz="1100" b="1" i="0" u="none" strike="noStrike" dirty="0">
                        <a:solidFill>
                          <a:schemeClr val="accent5"/>
                        </a:solidFill>
                        <a:effectLst/>
                        <a:latin typeface="+mj-lt"/>
                      </a:endParaRPr>
                    </a:p>
                  </a:txBody>
                  <a:tcPr marL="45720" marR="45720" marT="0" marB="0" anchor="b">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1" i="0" u="none" strike="noStrike" dirty="0" smtClean="0">
                          <a:solidFill>
                            <a:srgbClr val="FF0000"/>
                          </a:solidFill>
                          <a:effectLst/>
                          <a:latin typeface="+mj-lt"/>
                        </a:rPr>
                        <a:t>Red</a:t>
                      </a:r>
                      <a:endParaRPr lang="en-US" sz="1100" b="1" i="0" u="none" strike="noStrike" dirty="0">
                        <a:solidFill>
                          <a:srgbClr val="FF0000"/>
                        </a:solidFill>
                        <a:effectLst/>
                        <a:latin typeface="+mj-lt"/>
                      </a:endParaRPr>
                    </a:p>
                  </a:txBody>
                  <a:tcPr marL="45720" marR="45720" marT="0" marB="0" anchor="b">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1609">
                <a:tc>
                  <a:txBody>
                    <a:bodyPr/>
                    <a:lstStyle/>
                    <a:p>
                      <a:pPr algn="l" fontAlgn="b"/>
                      <a:r>
                        <a:rPr lang="en-US" sz="1100" b="0" i="0" u="none" strike="noStrike" dirty="0" smtClean="0">
                          <a:effectLst/>
                          <a:latin typeface="+mj-lt"/>
                        </a:rPr>
                        <a:t>SHUSA allocation</a:t>
                      </a:r>
                      <a:endParaRPr lang="en-US" sz="1100" b="0" i="0" u="none" strike="noStrike" dirty="0">
                        <a:effectLst/>
                        <a:latin typeface="+mj-lt"/>
                      </a:endParaRPr>
                    </a:p>
                  </a:txBody>
                  <a:tcPr marL="45720" marR="45720" marT="0" marB="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smtClean="0">
                          <a:solidFill>
                            <a:schemeClr val="tx1"/>
                          </a:solidFill>
                          <a:effectLst/>
                          <a:latin typeface="+mj-lt"/>
                        </a:rPr>
                        <a:t>$1,940</a:t>
                      </a:r>
                      <a:endParaRPr lang="en-US" sz="1100" b="0" i="0" u="none" strike="noStrike" dirty="0">
                        <a:solidFill>
                          <a:schemeClr val="tx1"/>
                        </a:solidFill>
                        <a:effectLst/>
                        <a:latin typeface="+mj-lt"/>
                      </a:endParaRPr>
                    </a:p>
                  </a:txBody>
                  <a:tcPr marL="0" marR="0" marT="0" marB="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smtClean="0">
                          <a:solidFill>
                            <a:schemeClr val="tx1"/>
                          </a:solidFill>
                          <a:effectLst/>
                          <a:latin typeface="+mj-lt"/>
                        </a:rPr>
                        <a:t>$2,534</a:t>
                      </a:r>
                      <a:endParaRPr lang="en-US" sz="1100" b="0" i="0" u="none" strike="noStrike" dirty="0">
                        <a:solidFill>
                          <a:schemeClr val="tx1"/>
                        </a:solidFill>
                        <a:effectLst/>
                        <a:latin typeface="+mj-lt"/>
                      </a:endParaRPr>
                    </a:p>
                  </a:txBody>
                  <a:tcPr marL="0" marR="0" marT="0" marB="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26312">
                <a:tc>
                  <a:txBody>
                    <a:bodyPr/>
                    <a:lstStyle/>
                    <a:p>
                      <a:pPr algn="l" fontAlgn="b"/>
                      <a:r>
                        <a:rPr lang="en-US" sz="1100" b="1" i="0" u="none" strike="noStrike" dirty="0" smtClean="0">
                          <a:solidFill>
                            <a:schemeClr val="tx1"/>
                          </a:solidFill>
                          <a:effectLst/>
                          <a:latin typeface="+mj-lt"/>
                        </a:rPr>
                        <a:t>SC</a:t>
                      </a:r>
                      <a:endParaRPr lang="en-US" sz="1100" b="1" i="0" u="none" strike="noStrike" dirty="0">
                        <a:solidFill>
                          <a:schemeClr val="tx1"/>
                        </a:solidFill>
                        <a:effectLst/>
                        <a:latin typeface="+mj-lt"/>
                      </a:endParaRPr>
                    </a:p>
                  </a:txBody>
                  <a:tcPr marL="45720" marR="4572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0" i="0" u="none" strike="noStrike" kern="1200" dirty="0" smtClean="0">
                          <a:solidFill>
                            <a:schemeClr val="tx1"/>
                          </a:solidFill>
                          <a:effectLst/>
                          <a:latin typeface="+mn-lt"/>
                          <a:ea typeface="+mn-ea"/>
                          <a:cs typeface="+mn-cs"/>
                        </a:rPr>
                        <a:t>$</a:t>
                      </a:r>
                      <a:r>
                        <a:rPr lang="en-US" sz="1100" b="1" i="0" u="none" strike="noStrike" dirty="0" smtClean="0">
                          <a:solidFill>
                            <a:schemeClr val="tx1"/>
                          </a:solidFill>
                          <a:effectLst/>
                          <a:latin typeface="Arial"/>
                        </a:rPr>
                        <a:t>154 </a:t>
                      </a:r>
                      <a:endParaRPr lang="en-US" sz="1100" b="1" i="0" u="none" strike="noStrike" dirty="0">
                        <a:solidFill>
                          <a:schemeClr val="tx1"/>
                        </a:solidFill>
                        <a:effectLst/>
                        <a:latin typeface="Aria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0" i="0" u="none" strike="noStrike" kern="1200" dirty="0" smtClean="0">
                          <a:solidFill>
                            <a:schemeClr val="tx1"/>
                          </a:solidFill>
                          <a:effectLst/>
                          <a:latin typeface="+mn-lt"/>
                          <a:ea typeface="+mn-ea"/>
                          <a:cs typeface="+mn-cs"/>
                        </a:rPr>
                        <a:t>$</a:t>
                      </a:r>
                      <a:r>
                        <a:rPr lang="en-US" sz="1100" b="1" i="0" u="none" strike="noStrike" dirty="0" smtClean="0">
                          <a:solidFill>
                            <a:schemeClr val="tx1"/>
                          </a:solidFill>
                          <a:effectLst/>
                          <a:latin typeface="Arial"/>
                        </a:rPr>
                        <a:t>516 </a:t>
                      </a:r>
                      <a:endParaRPr lang="en-US" sz="1100" b="1" i="0" u="none" strike="noStrike" dirty="0">
                        <a:solidFill>
                          <a:schemeClr val="tx1"/>
                        </a:solidFill>
                        <a:effectLst/>
                        <a:latin typeface="Arial"/>
                      </a:endParaRPr>
                    </a:p>
                  </a:txBody>
                  <a:tcPr marL="0" marR="0" marT="0" marB="0" anchor="ctr">
                    <a:lnL>
                      <a:noFill/>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r>
            </a:tbl>
          </a:graphicData>
        </a:graphic>
      </p:graphicFrame>
      <p:cxnSp>
        <p:nvCxnSpPr>
          <p:cNvPr id="9" name="Straight Connector 8"/>
          <p:cNvCxnSpPr/>
          <p:nvPr/>
        </p:nvCxnSpPr>
        <p:spPr>
          <a:xfrm>
            <a:off x="457200" y="5369438"/>
            <a:ext cx="8775700" cy="0"/>
          </a:xfrm>
          <a:prstGeom prst="line">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43" name="Rectangular Callout 42"/>
          <p:cNvSpPr/>
          <p:nvPr/>
        </p:nvSpPr>
        <p:spPr>
          <a:xfrm>
            <a:off x="2846020" y="5316273"/>
            <a:ext cx="1371600" cy="274320"/>
          </a:xfrm>
          <a:prstGeom prst="wedgeRectCallout">
            <a:avLst>
              <a:gd name="adj1" fmla="val -40118"/>
              <a:gd name="adj2" fmla="val 120053"/>
            </a:avLst>
          </a:prstGeom>
          <a:solidFill>
            <a:schemeClr val="accent3">
              <a:lumMod val="20000"/>
              <a:lumOff val="80000"/>
            </a:schemeClr>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2009" tIns="72009" rIns="72009" bIns="72009" rtlCol="0" anchor="ctr">
            <a:noAutofit/>
          </a:bodyPr>
          <a:lstStyle/>
          <a:p>
            <a:pPr algn="ctr">
              <a:lnSpc>
                <a:spcPct val="100000"/>
              </a:lnSpc>
            </a:pPr>
            <a:r>
              <a:rPr lang="en-GB" sz="900" dirty="0" smtClean="0">
                <a:solidFill>
                  <a:schemeClr val="tx1"/>
                </a:solidFill>
                <a:latin typeface="Arial"/>
                <a:sym typeface="Arial"/>
              </a:rPr>
              <a:t>Allocated proportionally by CCAR losses</a:t>
            </a:r>
          </a:p>
        </p:txBody>
      </p:sp>
      <p:sp>
        <p:nvSpPr>
          <p:cNvPr id="44" name="Content Placeholder 3"/>
          <p:cNvSpPr txBox="1">
            <a:spLocks/>
          </p:cNvSpPr>
          <p:nvPr/>
        </p:nvSpPr>
        <p:spPr>
          <a:xfrm>
            <a:off x="3837934" y="5658394"/>
            <a:ext cx="5394966" cy="646331"/>
          </a:xfrm>
          <a:prstGeom prst="rect">
            <a:avLst/>
          </a:prstGeom>
        </p:spPr>
        <p:txBody>
          <a:bodyPr wrap="square" lIns="0" tIns="0" rIns="0" bIns="0">
            <a:spAutoFit/>
          </a:bodyPr>
          <a:lstStyle>
            <a:lvl1pPr marL="174625" indent="-174625" algn="l" rtl="0" eaLnBrk="1" fontAlgn="base" hangingPunct="1">
              <a:spcBef>
                <a:spcPct val="60000"/>
              </a:spcBef>
              <a:spcAft>
                <a:spcPct val="0"/>
              </a:spcAft>
              <a:buChar char="•"/>
              <a:defRPr sz="1600">
                <a:solidFill>
                  <a:schemeClr val="tx1"/>
                </a:solidFill>
                <a:latin typeface="+mn-lt"/>
                <a:ea typeface="+mn-ea"/>
                <a:cs typeface="+mn-cs"/>
                <a:sym typeface="Arial"/>
              </a:defRPr>
            </a:lvl1pPr>
            <a:lvl2pPr marL="342900"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2pPr>
            <a:lvl3pPr marL="515938" indent="-171450" algn="l" rtl="0" eaLnBrk="1" fontAlgn="base" hangingPunct="1">
              <a:spcBef>
                <a:spcPct val="20000"/>
              </a:spcBef>
              <a:spcAft>
                <a:spcPct val="0"/>
              </a:spcAft>
              <a:buFont typeface="Arial" charset="0"/>
              <a:buChar char="-"/>
              <a:defRPr sz="1600">
                <a:solidFill>
                  <a:schemeClr val="tx1"/>
                </a:solidFill>
                <a:latin typeface="+mn-lt"/>
                <a:cs typeface="+mn-cs"/>
                <a:sym typeface="Arial"/>
              </a:defRPr>
            </a:lvl3pPr>
            <a:lvl4pPr marL="684213"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4pPr>
            <a:lvl5pPr marL="858838" indent="-173038" algn="l" rtl="0" eaLnBrk="1" fontAlgn="base" hangingPunct="1">
              <a:spcBef>
                <a:spcPct val="20000"/>
              </a:spcBef>
              <a:spcAft>
                <a:spcPct val="0"/>
              </a:spcAft>
              <a:buFont typeface="Arial" charset="0"/>
              <a:buChar char="-"/>
              <a:defRPr sz="1600">
                <a:solidFill>
                  <a:schemeClr val="tx1"/>
                </a:solidFill>
                <a:latin typeface="+mn-lt"/>
                <a:cs typeface="+mn-cs"/>
                <a:sym typeface="Arial"/>
              </a:defRPr>
            </a:lvl5pPr>
            <a:lvl6pPr marL="1316038" indent="-173038" algn="l" rtl="0" eaLnBrk="1" fontAlgn="base" hangingPunct="1">
              <a:spcBef>
                <a:spcPct val="20000"/>
              </a:spcBef>
              <a:spcAft>
                <a:spcPct val="0"/>
              </a:spcAft>
              <a:buFont typeface="Arial" charset="0"/>
              <a:buChar char="-"/>
              <a:defRPr sz="1600">
                <a:solidFill>
                  <a:schemeClr val="tx1"/>
                </a:solidFill>
                <a:latin typeface="+mn-lt"/>
                <a:cs typeface="+mn-cs"/>
              </a:defRPr>
            </a:lvl6pPr>
            <a:lvl7pPr marL="1773238" indent="-173038" algn="l" rtl="0" eaLnBrk="1" fontAlgn="base" hangingPunct="1">
              <a:spcBef>
                <a:spcPct val="20000"/>
              </a:spcBef>
              <a:spcAft>
                <a:spcPct val="0"/>
              </a:spcAft>
              <a:buFont typeface="Arial" charset="0"/>
              <a:buChar char="-"/>
              <a:defRPr sz="1600">
                <a:solidFill>
                  <a:schemeClr val="tx1"/>
                </a:solidFill>
                <a:latin typeface="+mn-lt"/>
                <a:cs typeface="+mn-cs"/>
              </a:defRPr>
            </a:lvl7pPr>
            <a:lvl8pPr marL="2230438" indent="-173038" algn="l" rtl="0" eaLnBrk="1" fontAlgn="base" hangingPunct="1">
              <a:spcBef>
                <a:spcPct val="20000"/>
              </a:spcBef>
              <a:spcAft>
                <a:spcPct val="0"/>
              </a:spcAft>
              <a:buFont typeface="Arial" charset="0"/>
              <a:buChar char="-"/>
              <a:defRPr sz="1600">
                <a:solidFill>
                  <a:schemeClr val="tx1"/>
                </a:solidFill>
                <a:latin typeface="+mn-lt"/>
                <a:cs typeface="+mn-cs"/>
              </a:defRPr>
            </a:lvl8pPr>
            <a:lvl9pPr marL="2687638" indent="-173038" algn="l" rtl="0" eaLnBrk="1" fontAlgn="base" hangingPunct="1">
              <a:spcBef>
                <a:spcPct val="20000"/>
              </a:spcBef>
              <a:spcAft>
                <a:spcPct val="0"/>
              </a:spcAft>
              <a:buFont typeface="Arial" charset="0"/>
              <a:buChar char="-"/>
              <a:defRPr sz="1600">
                <a:solidFill>
                  <a:schemeClr val="tx1"/>
                </a:solidFill>
                <a:latin typeface="+mn-lt"/>
                <a:cs typeface="+mn-cs"/>
              </a:defRPr>
            </a:lvl9pPr>
          </a:lstStyle>
          <a:p>
            <a:pPr marL="0" indent="0" defTabSz="979488">
              <a:lnSpc>
                <a:spcPct val="100000"/>
              </a:lnSpc>
              <a:buNone/>
            </a:pPr>
            <a:r>
              <a:rPr lang="en-US" sz="1400" dirty="0">
                <a:solidFill>
                  <a:srgbClr val="FF0000"/>
                </a:solidFill>
                <a:ea typeface="Arial Unicode MS" pitchFamily="34" charset="-128"/>
                <a:cs typeface="Arial" charset="0"/>
              </a:rPr>
              <a:t>SC’s capital buffer is smaller than its proportional allocation from SHUSA, therefore the SC-level capital constraint is used to determine the total SC and portfolio-level loss budgets</a:t>
            </a:r>
          </a:p>
        </p:txBody>
      </p:sp>
    </p:spTree>
    <p:extLst>
      <p:ext uri="{BB962C8B-B14F-4D97-AF65-F5344CB8AC3E}">
        <p14:creationId xmlns:p14="http://schemas.microsoft.com/office/powerpoint/2010/main" val="24576801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2345250506"/>
              </p:ext>
            </p:extLst>
          </p:nvPr>
        </p:nvGraphicFramePr>
        <p:xfrm>
          <a:off x="1668" y="1589"/>
          <a:ext cx="1667" cy="1587"/>
        </p:xfrm>
        <a:graphic>
          <a:graphicData uri="http://schemas.openxmlformats.org/presentationml/2006/ole">
            <mc:AlternateContent xmlns:mc="http://schemas.openxmlformats.org/markup-compatibility/2006">
              <mc:Choice xmlns:v="urn:schemas-microsoft-com:vml" Requires="v">
                <p:oleObj spid="_x0000_s179252"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668" y="1589"/>
                        <a:ext cx="1667" cy="1587"/>
                      </a:xfrm>
                      <a:prstGeom prst="rect">
                        <a:avLst/>
                      </a:prstGeom>
                    </p:spPr>
                  </p:pic>
                </p:oleObj>
              </mc:Fallback>
            </mc:AlternateContent>
          </a:graphicData>
        </a:graphic>
      </p:graphicFrame>
      <p:graphicFrame>
        <p:nvGraphicFramePr>
          <p:cNvPr id="5" name="Conclusion"/>
          <p:cNvGraphicFramePr>
            <a:graphicFrameLocks noGrp="1"/>
          </p:cNvGraphicFramePr>
          <p:nvPr>
            <p:extLst>
              <p:ext uri="{D42A27DB-BD31-4B8C-83A1-F6EECF244321}">
                <p14:modId xmlns:p14="http://schemas.microsoft.com/office/powerpoint/2010/main" val="2660810652"/>
              </p:ext>
            </p:extLst>
          </p:nvPr>
        </p:nvGraphicFramePr>
        <p:xfrm>
          <a:off x="457994" y="5796632"/>
          <a:ext cx="8686800" cy="640080"/>
        </p:xfrm>
        <a:graphic>
          <a:graphicData uri="http://schemas.openxmlformats.org/drawingml/2006/table">
            <a:tbl>
              <a:tblPr firstRow="1" bandRow="1">
                <a:tableStyleId>{839DD9DD-9E6C-4910-8AC0-68ADFF6A6AFC}</a:tableStyleId>
              </a:tblPr>
              <a:tblGrid>
                <a:gridCol w="8686800"/>
              </a:tblGrid>
              <a:tr h="254000">
                <a:tc>
                  <a:txBody>
                    <a:bodyPr/>
                    <a:lstStyle/>
                    <a:p>
                      <a:r>
                        <a:rPr kumimoji="0" lang="en-GB" sz="1800" b="0" i="0" u="none" kern="1200" baseline="0" dirty="0" smtClean="0">
                          <a:solidFill>
                            <a:srgbClr val="FF0000"/>
                          </a:solidFill>
                          <a:latin typeface="+mn-lt"/>
                          <a:ea typeface="+mn-ea"/>
                          <a:cs typeface="+mj-lt"/>
                          <a:sym typeface="+mj-lt"/>
                        </a:rPr>
                        <a:t>The capital surplus is small and its allocation to each portfolio does not significantly affect limits – the primary driver of the loss budgets are total 2016 CCAR losses</a:t>
                      </a:r>
                      <a:endParaRPr kumimoji="0" lang="en-GB" sz="1800" b="0" i="0" u="none" kern="1200" baseline="0" dirty="0">
                        <a:solidFill>
                          <a:srgbClr val="FF0000"/>
                        </a:solidFill>
                        <a:latin typeface="+mn-lt"/>
                        <a:ea typeface="+mn-ea"/>
                        <a:cs typeface="+mj-lt"/>
                        <a:sym typeface="+mj-lt"/>
                      </a:endParaRPr>
                    </a:p>
                  </a:txBody>
                  <a:tcPr anchor="b">
                    <a:lnT w="9525">
                      <a:solidFill>
                        <a:schemeClr val="accent4"/>
                      </a:solidFill>
                    </a:lnT>
                    <a:lnB w="9525" cap="flat" cmpd="sng" algn="ctr">
                      <a:solidFill>
                        <a:schemeClr val="accent4"/>
                      </a:solidFill>
                    </a:lnB>
                  </a:tcPr>
                </a:tc>
              </a:tr>
            </a:tbl>
          </a:graphicData>
        </a:graphic>
      </p:graphicFrame>
      <p:sp>
        <p:nvSpPr>
          <p:cNvPr id="11" name="Footnote"/>
          <p:cNvSpPr/>
          <p:nvPr/>
        </p:nvSpPr>
        <p:spPr>
          <a:xfrm>
            <a:off x="457994" y="6471431"/>
            <a:ext cx="8686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indent="-228600" algn="l">
              <a:lnSpc>
                <a:spcPct val="100000"/>
              </a:lnSpc>
              <a:spcBef>
                <a:spcPts val="0"/>
              </a:spcBef>
              <a:spcAft>
                <a:spcPts val="0"/>
              </a:spcAft>
              <a:buAutoNum type="arabicPeriod"/>
            </a:pPr>
            <a:endParaRPr lang="en-US" sz="800" dirty="0" smtClean="0">
              <a:latin typeface="+mj-lt"/>
              <a:sym typeface="+mn-lt"/>
            </a:endParaRPr>
          </a:p>
          <a:p>
            <a:pPr marL="228600" indent="-228600" algn="l">
              <a:lnSpc>
                <a:spcPct val="100000"/>
              </a:lnSpc>
              <a:spcBef>
                <a:spcPts val="0"/>
              </a:spcBef>
              <a:spcAft>
                <a:spcPts val="0"/>
              </a:spcAft>
              <a:buAutoNum type="arabicPeriod"/>
            </a:pPr>
            <a:r>
              <a:rPr lang="en-GB" sz="800" dirty="0" smtClean="0">
                <a:latin typeface="+mj-lt"/>
                <a:sym typeface="+mn-lt"/>
              </a:rPr>
              <a:t>As entity binding constraints are identified, remaining SHUSA allocated buffer reallocated to remaining entities</a:t>
            </a:r>
            <a:endParaRPr lang="en-GB" sz="800" dirty="0" smtClean="0">
              <a:solidFill>
                <a:schemeClr val="tx1"/>
              </a:solidFill>
              <a:latin typeface="+mj-lt"/>
              <a:sym typeface="+mn-lt"/>
            </a:endParaRPr>
          </a:p>
          <a:p>
            <a:pPr algn="l">
              <a:lnSpc>
                <a:spcPct val="100000"/>
              </a:lnSpc>
              <a:spcBef>
                <a:spcPts val="0"/>
              </a:spcBef>
              <a:spcAft>
                <a:spcPts val="0"/>
              </a:spcAft>
            </a:pPr>
            <a:r>
              <a:rPr lang="en-GB" sz="800" dirty="0" smtClean="0">
                <a:solidFill>
                  <a:schemeClr val="tx1"/>
                </a:solidFill>
                <a:latin typeface="+mj-lt"/>
                <a:sym typeface="+mn-lt"/>
              </a:rPr>
              <a:t>Source: </a:t>
            </a:r>
            <a:r>
              <a:rPr lang="en-US" sz="800" dirty="0" smtClean="0">
                <a:latin typeface="+mj-lt"/>
                <a:sym typeface="+mn-lt"/>
              </a:rPr>
              <a:t>CCAR 2016 results</a:t>
            </a:r>
            <a:endParaRPr lang="en-GB" sz="800" dirty="0">
              <a:solidFill>
                <a:schemeClr val="tx1"/>
              </a:solidFill>
              <a:latin typeface="+mj-lt"/>
              <a:sym typeface="+mn-lt"/>
            </a:endParaRPr>
          </a:p>
        </p:txBody>
      </p:sp>
      <p:graphicFrame>
        <p:nvGraphicFramePr>
          <p:cNvPr id="12" name="Table 11"/>
          <p:cNvGraphicFramePr>
            <a:graphicFrameLocks noGrp="1"/>
          </p:cNvGraphicFramePr>
          <p:nvPr>
            <p:extLst>
              <p:ext uri="{D42A27DB-BD31-4B8C-83A1-F6EECF244321}">
                <p14:modId xmlns:p14="http://schemas.microsoft.com/office/powerpoint/2010/main" val="4244291588"/>
              </p:ext>
            </p:extLst>
          </p:nvPr>
        </p:nvGraphicFramePr>
        <p:xfrm>
          <a:off x="457994" y="1788167"/>
          <a:ext cx="8776123" cy="3783293"/>
        </p:xfrm>
        <a:graphic>
          <a:graphicData uri="http://schemas.openxmlformats.org/drawingml/2006/table">
            <a:tbl>
              <a:tblPr firstRow="1" bandRow="1">
                <a:tableStyleId>{5C22544A-7EE6-4342-B048-85BDC9FD1C3A}</a:tableStyleId>
              </a:tblPr>
              <a:tblGrid>
                <a:gridCol w="1373563"/>
                <a:gridCol w="925320"/>
                <a:gridCol w="925320"/>
                <a:gridCol w="925320"/>
                <a:gridCol w="925320"/>
                <a:gridCol w="925320"/>
                <a:gridCol w="925320"/>
                <a:gridCol w="925320"/>
                <a:gridCol w="925320"/>
              </a:tblGrid>
              <a:tr h="233338">
                <a:tc rowSpan="2">
                  <a:txBody>
                    <a:bodyPr/>
                    <a:lstStyle/>
                    <a:p>
                      <a:endParaRPr lang="en-US" sz="1100" b="1" dirty="0" smtClean="0">
                        <a:solidFill>
                          <a:srgbClr val="FF0000"/>
                        </a:solidFill>
                        <a:latin typeface="+mj-lt"/>
                        <a:cs typeface="Arial" panose="020B0604020202020204" pitchFamily="34" charset="0"/>
                      </a:endParaRPr>
                    </a:p>
                  </a:txBody>
                  <a:tcPr marL="36576" marR="36576" marT="27432" marB="27432" anchor="b">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en-US" sz="1100" b="1" i="0" baseline="0" dirty="0" smtClean="0">
                          <a:solidFill>
                            <a:schemeClr val="tx1"/>
                          </a:solidFill>
                          <a:latin typeface="+mj-lt"/>
                          <a:cs typeface="Arial" panose="020B0604020202020204" pitchFamily="34" charset="0"/>
                        </a:rPr>
                        <a:t>CCAR losses</a:t>
                      </a:r>
                    </a:p>
                  </a:txBody>
                  <a:tcPr marL="36576" marR="36576" marT="27432" marB="27432"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100" b="1" i="0" kern="1200" baseline="0" dirty="0" smtClean="0">
                          <a:solidFill>
                            <a:schemeClr val="tx1"/>
                          </a:solidFill>
                          <a:latin typeface="+mn-lt"/>
                          <a:ea typeface="+mn-ea"/>
                          <a:cs typeface="Arial" panose="020B0604020202020204" pitchFamily="34" charset="0"/>
                        </a:rPr>
                        <a:t>Buffer allocation (%)</a:t>
                      </a:r>
                    </a:p>
                  </a:txBody>
                  <a:tcPr marL="36576" marR="36576" marT="27432" marB="27432"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en-US" sz="1100" b="1" dirty="0" smtClean="0">
                          <a:solidFill>
                            <a:schemeClr val="tx1"/>
                          </a:solidFill>
                          <a:latin typeface="+mj-lt"/>
                          <a:cs typeface="Arial" panose="020B0604020202020204" pitchFamily="34" charset="0"/>
                        </a:rPr>
                        <a:t>Buffer allocation ($M)</a:t>
                      </a:r>
                      <a:endParaRPr lang="en-US" sz="1100" b="1" dirty="0">
                        <a:solidFill>
                          <a:schemeClr val="tx1"/>
                        </a:solidFill>
                        <a:latin typeface="+mj-lt"/>
                        <a:cs typeface="Arial" panose="020B0604020202020204" pitchFamily="34" charset="0"/>
                      </a:endParaRPr>
                    </a:p>
                  </a:txBody>
                  <a:tcPr marL="36576" marR="36576" marT="27432" marB="27432"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1200" b="1" dirty="0">
                        <a:solidFill>
                          <a:schemeClr val="bg1"/>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en-US" sz="1100" b="1" dirty="0" smtClean="0">
                          <a:solidFill>
                            <a:schemeClr val="tx1"/>
                          </a:solidFill>
                          <a:latin typeface="+mj-lt"/>
                          <a:cs typeface="Arial" panose="020B0604020202020204" pitchFamily="34" charset="0"/>
                        </a:rPr>
                        <a:t>Total</a:t>
                      </a:r>
                      <a:r>
                        <a:rPr lang="en-US" sz="1100" b="1" baseline="0" dirty="0" smtClean="0">
                          <a:solidFill>
                            <a:schemeClr val="tx1"/>
                          </a:solidFill>
                          <a:latin typeface="+mj-lt"/>
                          <a:cs typeface="Arial" panose="020B0604020202020204" pitchFamily="34" charset="0"/>
                        </a:rPr>
                        <a:t> 2016 budget</a:t>
                      </a:r>
                      <a:endParaRPr lang="en-US" sz="1100" b="1" dirty="0">
                        <a:solidFill>
                          <a:schemeClr val="tx1"/>
                        </a:solidFill>
                        <a:latin typeface="+mj-lt"/>
                        <a:cs typeface="Arial" panose="020B0604020202020204" pitchFamily="34" charset="0"/>
                      </a:endParaRPr>
                    </a:p>
                  </a:txBody>
                  <a:tcPr marL="36576" marR="36576" marT="27432" marB="27432"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1200" b="1" dirty="0">
                        <a:solidFill>
                          <a:schemeClr val="bg1"/>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gridSpan="2">
                  <a:txBody>
                    <a:bodyPr/>
                    <a:lstStyle/>
                    <a:p>
                      <a:pPr algn="ctr"/>
                      <a:r>
                        <a:rPr lang="en-US" sz="1100" b="1" i="0" dirty="0" smtClean="0">
                          <a:solidFill>
                            <a:schemeClr val="accent3"/>
                          </a:solidFill>
                          <a:latin typeface="+mj-lt"/>
                          <a:cs typeface="Arial" panose="020B0604020202020204" pitchFamily="34" charset="0"/>
                        </a:rPr>
                        <a:t>Total</a:t>
                      </a:r>
                      <a:r>
                        <a:rPr lang="en-US" sz="1100" b="1" i="0" baseline="0" dirty="0" smtClean="0">
                          <a:solidFill>
                            <a:schemeClr val="accent3"/>
                          </a:solidFill>
                          <a:latin typeface="+mj-lt"/>
                          <a:cs typeface="Arial" panose="020B0604020202020204" pitchFamily="34" charset="0"/>
                        </a:rPr>
                        <a:t> 2015 budget</a:t>
                      </a:r>
                      <a:endParaRPr lang="en-US" sz="1100" b="1" i="0" dirty="0">
                        <a:solidFill>
                          <a:schemeClr val="accent3"/>
                        </a:solidFill>
                        <a:latin typeface="+mj-lt"/>
                        <a:cs typeface="Arial" panose="020B0604020202020204" pitchFamily="34" charset="0"/>
                      </a:endParaRPr>
                    </a:p>
                  </a:txBody>
                  <a:tcPr marL="36576" marR="36576" marT="27432" marB="27432"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1200" b="1" dirty="0">
                        <a:solidFill>
                          <a:schemeClr val="bg1"/>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58981">
                <a:tc vMerge="1">
                  <a:txBody>
                    <a:bodyPr/>
                    <a:lstStyle/>
                    <a:p>
                      <a:endParaRPr lang="en-US" sz="1200" b="1" dirty="0" smtClean="0">
                        <a:solidFill>
                          <a:srgbClr val="FF0000"/>
                        </a:solidFill>
                        <a:latin typeface="+mj-lt"/>
                        <a:cs typeface="Arial" panose="020B0604020202020204" pitchFamily="34" charset="0"/>
                      </a:endParaRPr>
                    </a:p>
                  </a:txBody>
                  <a:tcPr marL="36576" marR="36576" marT="27432" marB="27432" anchor="b">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endParaRPr lang="en-US" sz="1200" b="1" i="0" baseline="0" dirty="0" smtClean="0">
                        <a:solidFill>
                          <a:schemeClr val="tx1"/>
                        </a:solidFill>
                        <a:latin typeface="+mj-lt"/>
                        <a:cs typeface="Arial" panose="020B0604020202020204" pitchFamily="34" charset="0"/>
                      </a:endParaRPr>
                    </a:p>
                  </a:txBody>
                  <a:tcPr marL="36576" marR="36576" marT="27432" marB="27432"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200" b="1" i="0" kern="1200" baseline="0" dirty="0" smtClean="0">
                        <a:solidFill>
                          <a:schemeClr val="accent5"/>
                        </a:solidFill>
                        <a:latin typeface="+mn-lt"/>
                        <a:ea typeface="+mn-ea"/>
                        <a:cs typeface="Arial" panose="020B0604020202020204" pitchFamily="34" charset="0"/>
                      </a:endParaRPr>
                    </a:p>
                  </a:txBody>
                  <a:tcPr marL="36576" marR="36576" marT="27432" marB="27432"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100" b="1" i="0" kern="1200" baseline="0" dirty="0" smtClean="0">
                          <a:solidFill>
                            <a:schemeClr val="accent5"/>
                          </a:solidFill>
                          <a:latin typeface="+mn-lt"/>
                          <a:ea typeface="+mn-ea"/>
                          <a:cs typeface="Arial" panose="020B0604020202020204" pitchFamily="34" charset="0"/>
                        </a:rPr>
                        <a:t>Amber</a:t>
                      </a:r>
                    </a:p>
                  </a:txBody>
                  <a:tcPr marL="36576" marR="36576" marT="27432" marB="27432" anchor="b">
                    <a:lnT w="12700" cap="flat" cmpd="sng" algn="ctr">
                      <a:solidFill>
                        <a:schemeClr val="accent3"/>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r>
                        <a:rPr lang="en-US" sz="1100" b="1" i="0" kern="1200" baseline="0" dirty="0" smtClean="0">
                          <a:solidFill>
                            <a:srgbClr val="FF0000"/>
                          </a:solidFill>
                          <a:latin typeface="+mn-lt"/>
                          <a:ea typeface="+mn-ea"/>
                          <a:cs typeface="Arial" panose="020B0604020202020204" pitchFamily="34" charset="0"/>
                        </a:rPr>
                        <a:t>Red</a:t>
                      </a:r>
                    </a:p>
                  </a:txBody>
                  <a:tcPr marL="36576" marR="36576" marT="27432" marB="27432" anchor="b">
                    <a:lnT w="12700" cap="flat" cmpd="sng" algn="ctr">
                      <a:solidFill>
                        <a:schemeClr val="accent3"/>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a:r>
                        <a:rPr lang="en-US" sz="1100" b="1" i="0" kern="1200" baseline="0" dirty="0" smtClean="0">
                          <a:solidFill>
                            <a:schemeClr val="accent5"/>
                          </a:solidFill>
                          <a:latin typeface="+mn-lt"/>
                          <a:ea typeface="+mn-ea"/>
                          <a:cs typeface="Arial" panose="020B0604020202020204" pitchFamily="34" charset="0"/>
                        </a:rPr>
                        <a:t>Amber</a:t>
                      </a:r>
                    </a:p>
                  </a:txBody>
                  <a:tcPr marL="36576" marR="36576" marT="27432" marB="27432" anchor="b">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100" b="1" i="0" kern="1200" baseline="0" dirty="0" smtClean="0">
                          <a:solidFill>
                            <a:srgbClr val="FF0000"/>
                          </a:solidFill>
                          <a:latin typeface="+mn-lt"/>
                          <a:ea typeface="+mn-ea"/>
                          <a:cs typeface="Arial" panose="020B0604020202020204" pitchFamily="34" charset="0"/>
                        </a:rPr>
                        <a:t>Red</a:t>
                      </a:r>
                    </a:p>
                  </a:txBody>
                  <a:tcPr marL="36576" marR="36576" marT="27432" marB="27432" anchor="b">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100" b="1" i="0" kern="1200" baseline="0" dirty="0" smtClean="0">
                          <a:solidFill>
                            <a:schemeClr val="accent5"/>
                          </a:solidFill>
                          <a:latin typeface="+mn-lt"/>
                          <a:ea typeface="+mn-ea"/>
                          <a:cs typeface="Arial" panose="020B0604020202020204" pitchFamily="34" charset="0"/>
                        </a:rPr>
                        <a:t>Amber</a:t>
                      </a:r>
                    </a:p>
                  </a:txBody>
                  <a:tcPr marL="36576" marR="36576" marT="27432" marB="27432" anchor="b">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100" b="1" i="0" kern="1200" baseline="0" dirty="0" smtClean="0">
                          <a:solidFill>
                            <a:srgbClr val="FF0000"/>
                          </a:solidFill>
                          <a:latin typeface="+mn-lt"/>
                          <a:ea typeface="+mn-ea"/>
                          <a:cs typeface="Arial" panose="020B0604020202020204" pitchFamily="34" charset="0"/>
                        </a:rPr>
                        <a:t>Red</a:t>
                      </a:r>
                    </a:p>
                  </a:txBody>
                  <a:tcPr marL="36576" marR="36576" marT="27432" marB="27432" anchor="b">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55087">
                <a:tc>
                  <a:txBody>
                    <a:bodyPr/>
                    <a:lstStyle/>
                    <a:p>
                      <a:pPr marL="117475" indent="0"/>
                      <a:r>
                        <a:rPr lang="en-US" sz="1100" b="1" i="0" baseline="0" dirty="0" smtClean="0">
                          <a:solidFill>
                            <a:schemeClr val="tx1"/>
                          </a:solidFill>
                          <a:latin typeface="+mj-lt"/>
                          <a:cs typeface="Arial" panose="020B0604020202020204" pitchFamily="34" charset="0"/>
                        </a:rPr>
                        <a:t>SC Auto</a:t>
                      </a:r>
                      <a:endParaRPr lang="en-US" sz="1100" b="1" i="0" baseline="0" dirty="0">
                        <a:solidFill>
                          <a:schemeClr val="tx1"/>
                        </a:solidFill>
                        <a:latin typeface="+mj-lt"/>
                        <a:cs typeface="Arial" panose="020B0604020202020204" pitchFamily="34" charset="0"/>
                      </a:endParaRPr>
                    </a:p>
                  </a:txBody>
                  <a:tcPr marL="36576" marR="36576" marT="27432" marB="27432" anchor="ctr">
                    <a:lnL w="12700" cap="flat" cmpd="sng" algn="ctr">
                      <a:solidFill>
                        <a:srgbClr val="FF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dirty="0">
                          <a:solidFill>
                            <a:srgbClr val="000000"/>
                          </a:solidFill>
                          <a:effectLst/>
                          <a:latin typeface="Arial"/>
                        </a:rPr>
                        <a:t> </a:t>
                      </a:r>
                      <a:r>
                        <a:rPr lang="en-US" sz="1100" b="1" i="0" u="none" strike="noStrike" dirty="0" smtClean="0">
                          <a:solidFill>
                            <a:srgbClr val="000000"/>
                          </a:solidFill>
                          <a:effectLst/>
                          <a:latin typeface="Arial"/>
                        </a:rPr>
                        <a:t>$8,439 </a:t>
                      </a:r>
                      <a:endParaRPr lang="en-US" sz="1100" b="1" i="0" u="none" strike="noStrike" dirty="0">
                        <a:solidFill>
                          <a:srgbClr val="000000"/>
                        </a:solidFill>
                        <a:effectLst/>
                        <a:latin typeface="Arial"/>
                      </a:endParaRPr>
                    </a:p>
                  </a:txBody>
                  <a:tcPr marL="0" marR="0" marT="0" marB="0"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dirty="0">
                          <a:solidFill>
                            <a:srgbClr val="000000"/>
                          </a:solidFill>
                          <a:effectLst/>
                          <a:latin typeface="Arial"/>
                        </a:rPr>
                        <a:t>65%</a:t>
                      </a:r>
                    </a:p>
                  </a:txBody>
                  <a:tcPr marL="0" marR="0" marT="0" marB="0"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ctr"/>
                      <a:r>
                        <a:rPr lang="en-US" sz="1100" b="1" i="0" u="none" strike="noStrike" dirty="0">
                          <a:solidFill>
                            <a:srgbClr val="000000"/>
                          </a:solidFill>
                          <a:effectLst/>
                          <a:latin typeface="Arial"/>
                        </a:rPr>
                        <a:t>$101</a:t>
                      </a:r>
                    </a:p>
                  </a:txBody>
                  <a:tcPr marL="0" marR="0" marT="0" marB="0"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ctr"/>
                      <a:r>
                        <a:rPr lang="en-US" sz="1100" b="1" i="0" u="none" strike="noStrike" dirty="0">
                          <a:solidFill>
                            <a:srgbClr val="000000"/>
                          </a:solidFill>
                          <a:effectLst/>
                          <a:latin typeface="Arial"/>
                        </a:rPr>
                        <a:t>$338</a:t>
                      </a:r>
                    </a:p>
                  </a:txBody>
                  <a:tcPr marL="0" marR="0" marT="0" marB="0"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ctr"/>
                      <a:r>
                        <a:rPr lang="en-US" sz="1100" b="1" i="0" u="none" strike="noStrike" dirty="0">
                          <a:solidFill>
                            <a:srgbClr val="000000"/>
                          </a:solidFill>
                          <a:effectLst/>
                          <a:latin typeface="Arial"/>
                        </a:rPr>
                        <a:t>$8,539</a:t>
                      </a:r>
                    </a:p>
                  </a:txBody>
                  <a:tcPr marL="0" marR="0" marT="0" marB="0"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ctr"/>
                      <a:r>
                        <a:rPr lang="en-US" sz="1100" b="1" i="0" u="none" strike="noStrike" dirty="0">
                          <a:solidFill>
                            <a:srgbClr val="000000"/>
                          </a:solidFill>
                          <a:effectLst/>
                          <a:latin typeface="Arial"/>
                        </a:rPr>
                        <a:t>$8,776</a:t>
                      </a:r>
                    </a:p>
                  </a:txBody>
                  <a:tcPr marL="0" marR="0" marT="0" marB="0"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a:r>
                        <a:rPr lang="en-GB" sz="1100" b="1" i="0" smtClean="0">
                          <a:solidFill>
                            <a:schemeClr val="accent3"/>
                          </a:solidFill>
                          <a:latin typeface="+mj-lt"/>
                          <a:cs typeface="Arial" panose="020B0604020202020204" pitchFamily="34" charset="0"/>
                        </a:rPr>
                        <a:t>$6,573</a:t>
                      </a:r>
                      <a:endParaRPr lang="en-GB" sz="1100" b="1" i="0" dirty="0">
                        <a:solidFill>
                          <a:schemeClr val="accent3"/>
                        </a:solidFill>
                        <a:latin typeface="+mj-lt"/>
                        <a:cs typeface="Arial" panose="020B0604020202020204" pitchFamily="34" charset="0"/>
                      </a:endParaRPr>
                    </a:p>
                  </a:txBody>
                  <a:tcPr marL="36576" marR="36576" marT="27432" marB="27432"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a:r>
                        <a:rPr lang="en-GB" sz="1100" b="1" i="0" dirty="0" smtClean="0">
                          <a:solidFill>
                            <a:schemeClr val="accent3"/>
                          </a:solidFill>
                          <a:latin typeface="+mj-lt"/>
                          <a:cs typeface="Arial" panose="020B0604020202020204" pitchFamily="34" charset="0"/>
                        </a:rPr>
                        <a:t>$6,990</a:t>
                      </a:r>
                      <a:endParaRPr lang="en-GB" sz="1100" b="1" i="0" dirty="0">
                        <a:solidFill>
                          <a:schemeClr val="accent3"/>
                        </a:solidFill>
                        <a:latin typeface="+mj-lt"/>
                        <a:cs typeface="Arial" panose="020B0604020202020204" pitchFamily="34" charset="0"/>
                      </a:endParaRPr>
                    </a:p>
                  </a:txBody>
                  <a:tcPr marL="36576" marR="36576" marT="27432" marB="27432" anchor="ctr">
                    <a:lnL w="12700" cap="flat" cmpd="sng" algn="ctr">
                      <a:noFill/>
                      <a:prstDash val="sysDash"/>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r>
              <a:tr h="255087">
                <a:tc>
                  <a:txBody>
                    <a:bodyPr/>
                    <a:lstStyle/>
                    <a:p>
                      <a:pPr marL="233363" indent="0"/>
                      <a:r>
                        <a:rPr lang="en-US" sz="1100" b="0" i="0" baseline="0" dirty="0" smtClean="0">
                          <a:solidFill>
                            <a:schemeClr val="tx1"/>
                          </a:solidFill>
                          <a:latin typeface="+mj-lt"/>
                          <a:cs typeface="Arial" panose="020B0604020202020204" pitchFamily="34" charset="0"/>
                        </a:rPr>
                        <a:t>Core</a:t>
                      </a:r>
                      <a:endParaRPr lang="en-US" sz="1100" b="0" i="0" baseline="0" dirty="0">
                        <a:solidFill>
                          <a:schemeClr val="tx1"/>
                        </a:solidFill>
                        <a:latin typeface="+mj-lt"/>
                        <a:cs typeface="Arial" panose="020B0604020202020204" pitchFamily="34" charset="0"/>
                      </a:endParaRPr>
                    </a:p>
                  </a:txBody>
                  <a:tcPr marL="36576" marR="36576"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a:solidFill>
                            <a:schemeClr val="tx1"/>
                          </a:solidFill>
                          <a:effectLst/>
                          <a:latin typeface="Arial"/>
                        </a:rPr>
                        <a:t> </a:t>
                      </a:r>
                      <a:r>
                        <a:rPr lang="en-US" sz="1100" b="0" i="0" u="none" strike="noStrike" dirty="0" smtClean="0">
                          <a:solidFill>
                            <a:schemeClr val="tx1"/>
                          </a:solidFill>
                          <a:effectLst/>
                          <a:latin typeface="Arial"/>
                        </a:rPr>
                        <a:t>$5,487 </a:t>
                      </a:r>
                      <a:endParaRPr lang="en-US" sz="1100" b="0" i="0" u="none" strike="noStrike" dirty="0">
                        <a:solidFill>
                          <a:schemeClr val="tx1"/>
                        </a:solidFill>
                        <a:effectLst/>
                        <a:latin typeface="Arial"/>
                      </a:endParaRPr>
                    </a:p>
                  </a:txBody>
                  <a:tcPr marL="0" marR="0" marT="0" marB="0"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a:solidFill>
                            <a:schemeClr val="tx1"/>
                          </a:solidFill>
                          <a:effectLst/>
                          <a:latin typeface="Arial"/>
                        </a:rPr>
                        <a:t>43%</a:t>
                      </a:r>
                    </a:p>
                  </a:txBody>
                  <a:tcPr marL="0" marR="0" marT="0" marB="0"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0" i="0" u="none" strike="noStrike" dirty="0">
                          <a:solidFill>
                            <a:schemeClr val="tx1"/>
                          </a:solidFill>
                          <a:effectLst/>
                          <a:latin typeface="Arial"/>
                        </a:rPr>
                        <a:t>$65</a:t>
                      </a:r>
                    </a:p>
                  </a:txBody>
                  <a:tcPr marL="0" marR="0" marT="0" marB="0"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0" i="0" u="none" strike="noStrike" dirty="0">
                          <a:solidFill>
                            <a:schemeClr val="tx1"/>
                          </a:solidFill>
                          <a:effectLst/>
                          <a:latin typeface="Arial"/>
                        </a:rPr>
                        <a:t>$220</a:t>
                      </a:r>
                    </a:p>
                  </a:txBody>
                  <a:tcPr marL="0" marR="0" marT="0" marB="0"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0" i="0" u="none" strike="noStrike" dirty="0">
                          <a:solidFill>
                            <a:schemeClr val="tx1"/>
                          </a:solidFill>
                          <a:effectLst/>
                          <a:latin typeface="Arial"/>
                        </a:rPr>
                        <a:t>$5,553</a:t>
                      </a:r>
                    </a:p>
                  </a:txBody>
                  <a:tcPr marL="0" marR="0" marT="0" marB="0"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0" i="0" u="none" strike="noStrike" dirty="0">
                          <a:solidFill>
                            <a:schemeClr val="tx1"/>
                          </a:solidFill>
                          <a:effectLst/>
                          <a:latin typeface="Arial"/>
                        </a:rPr>
                        <a:t>$5,707</a:t>
                      </a:r>
                    </a:p>
                  </a:txBody>
                  <a:tcPr marL="0" marR="0" marT="0" marB="0"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endParaRPr lang="en-US" sz="1100" b="0" i="0" u="none" strike="noStrike" dirty="0">
                        <a:solidFill>
                          <a:srgbClr val="000000"/>
                        </a:solidFill>
                        <a:effectLst/>
                        <a:latin typeface="Arial"/>
                      </a:endParaRPr>
                    </a:p>
                  </a:txBody>
                  <a:tcPr marL="0" marR="0" marT="0" marB="0" anchor="b">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fontAlgn="b"/>
                      <a:endParaRPr lang="en-US" sz="1100" b="0" i="0" u="none" strike="noStrike">
                        <a:solidFill>
                          <a:srgbClr val="000000"/>
                        </a:solidFill>
                        <a:effectLst/>
                        <a:latin typeface="Arial"/>
                      </a:endParaRPr>
                    </a:p>
                  </a:txBody>
                  <a:tcPr marL="0" marR="0" marT="0" marB="0" anchor="b">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75000"/>
                      </a:schemeClr>
                    </a:solidFill>
                  </a:tcPr>
                </a:tc>
              </a:tr>
              <a:tr h="255087">
                <a:tc>
                  <a:txBody>
                    <a:bodyPr/>
                    <a:lstStyle/>
                    <a:p>
                      <a:pPr marL="457200" indent="0"/>
                      <a:r>
                        <a:rPr lang="en-US" sz="1100" b="0" i="0" baseline="0" dirty="0" smtClean="0">
                          <a:solidFill>
                            <a:schemeClr val="accent3"/>
                          </a:solidFill>
                          <a:latin typeface="+mj-lt"/>
                          <a:cs typeface="Arial" panose="020B0604020202020204" pitchFamily="34" charset="0"/>
                        </a:rPr>
                        <a:t>FICO&lt;640</a:t>
                      </a:r>
                      <a:endParaRPr lang="en-US" sz="1100" b="0" i="0" baseline="0" dirty="0">
                        <a:solidFill>
                          <a:schemeClr val="accent3"/>
                        </a:solidFill>
                        <a:latin typeface="+mj-lt"/>
                        <a:cs typeface="Arial" panose="020B0604020202020204" pitchFamily="34" charset="0"/>
                      </a:endParaRPr>
                    </a:p>
                  </a:txBody>
                  <a:tcPr marL="36576" marR="36576"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a:solidFill>
                            <a:schemeClr val="bg1">
                              <a:lumMod val="50000"/>
                            </a:schemeClr>
                          </a:solidFill>
                          <a:effectLst/>
                          <a:latin typeface="Arial"/>
                        </a:rPr>
                        <a:t> </a:t>
                      </a:r>
                      <a:r>
                        <a:rPr lang="en-US" sz="1100" b="0" i="0" u="none" strike="noStrike" dirty="0" smtClean="0">
                          <a:solidFill>
                            <a:schemeClr val="bg1">
                              <a:lumMod val="50000"/>
                            </a:schemeClr>
                          </a:solidFill>
                          <a:effectLst/>
                          <a:latin typeface="Arial"/>
                        </a:rPr>
                        <a:t>$5,160 </a:t>
                      </a:r>
                      <a:endParaRPr lang="en-US" sz="1100" b="0" i="0" u="none" strike="noStrike" dirty="0">
                        <a:solidFill>
                          <a:schemeClr val="bg1">
                            <a:lumMod val="50000"/>
                          </a:schemeClr>
                        </a:solidFill>
                        <a:effectLst/>
                        <a:latin typeface="Arial"/>
                      </a:endParaRPr>
                    </a:p>
                  </a:txBody>
                  <a:tcPr marL="0" marR="0" marT="0" marB="0"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a:solidFill>
                            <a:srgbClr val="808080"/>
                          </a:solidFill>
                          <a:effectLst/>
                          <a:latin typeface="Arial"/>
                        </a:rPr>
                        <a:t>40%</a:t>
                      </a:r>
                    </a:p>
                  </a:txBody>
                  <a:tcPr marL="0" marR="0" marT="0" marB="0"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0" i="0" u="none" strike="noStrike" dirty="0">
                          <a:solidFill>
                            <a:schemeClr val="bg1">
                              <a:lumMod val="50000"/>
                            </a:schemeClr>
                          </a:solidFill>
                          <a:effectLst/>
                          <a:latin typeface="Arial"/>
                        </a:rPr>
                        <a:t>$61</a:t>
                      </a:r>
                    </a:p>
                  </a:txBody>
                  <a:tcPr marL="0" marR="0" marT="0" marB="0"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0" i="0" u="none" strike="noStrike" dirty="0">
                          <a:solidFill>
                            <a:schemeClr val="bg1">
                              <a:lumMod val="50000"/>
                            </a:schemeClr>
                          </a:solidFill>
                          <a:effectLst/>
                          <a:latin typeface="Arial"/>
                        </a:rPr>
                        <a:t>$206</a:t>
                      </a:r>
                    </a:p>
                  </a:txBody>
                  <a:tcPr marL="0" marR="0" marT="0" marB="0"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0" i="0" u="none" strike="noStrike" dirty="0">
                          <a:solidFill>
                            <a:schemeClr val="bg1">
                              <a:lumMod val="50000"/>
                            </a:schemeClr>
                          </a:solidFill>
                          <a:effectLst/>
                          <a:latin typeface="Arial"/>
                        </a:rPr>
                        <a:t>$5,221</a:t>
                      </a:r>
                    </a:p>
                  </a:txBody>
                  <a:tcPr marL="0" marR="0" marT="0" marB="0"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0" i="0" u="none" strike="noStrike" dirty="0">
                          <a:solidFill>
                            <a:schemeClr val="bg1">
                              <a:lumMod val="50000"/>
                            </a:schemeClr>
                          </a:solidFill>
                          <a:effectLst/>
                          <a:latin typeface="Arial"/>
                        </a:rPr>
                        <a:t>$5,366</a:t>
                      </a:r>
                    </a:p>
                  </a:txBody>
                  <a:tcPr marL="0" marR="0" marT="0" marB="0"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endParaRPr lang="en-US" sz="1100" b="0" i="0" u="none" strike="noStrike" dirty="0">
                        <a:solidFill>
                          <a:srgbClr val="000000"/>
                        </a:solidFill>
                        <a:effectLst/>
                        <a:latin typeface="Arial"/>
                      </a:endParaRPr>
                    </a:p>
                  </a:txBody>
                  <a:tcPr marL="0" marR="0" marT="0" marB="0" anchor="b">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fontAlgn="b"/>
                      <a:endParaRPr lang="en-US" sz="1100" b="0" i="0" u="none" strike="noStrike" dirty="0">
                        <a:solidFill>
                          <a:srgbClr val="000000"/>
                        </a:solidFill>
                        <a:effectLst/>
                        <a:latin typeface="Arial"/>
                      </a:endParaRPr>
                    </a:p>
                  </a:txBody>
                  <a:tcPr marL="0" marR="0" marT="0" marB="0" anchor="b">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75000"/>
                      </a:schemeClr>
                    </a:solidFill>
                  </a:tcPr>
                </a:tc>
              </a:tr>
              <a:tr h="255087">
                <a:tc>
                  <a:txBody>
                    <a:bodyPr/>
                    <a:lstStyle/>
                    <a:p>
                      <a:pPr marL="457200" indent="0"/>
                      <a:r>
                        <a:rPr lang="en-US" sz="1100" b="0" i="0" kern="1200" baseline="0" dirty="0" smtClean="0">
                          <a:solidFill>
                            <a:schemeClr val="accent3"/>
                          </a:solidFill>
                          <a:latin typeface="+mn-lt"/>
                          <a:ea typeface="+mn-ea"/>
                          <a:cs typeface="Arial" panose="020B0604020202020204" pitchFamily="34" charset="0"/>
                        </a:rPr>
                        <a:t>FICO&gt;640</a:t>
                      </a:r>
                      <a:endParaRPr lang="en-US" sz="1100" b="0" i="0" baseline="0" dirty="0">
                        <a:solidFill>
                          <a:schemeClr val="accent3"/>
                        </a:solidFill>
                        <a:latin typeface="+mj-lt"/>
                        <a:cs typeface="Arial" panose="020B0604020202020204" pitchFamily="34" charset="0"/>
                      </a:endParaRPr>
                    </a:p>
                  </a:txBody>
                  <a:tcPr marL="36576" marR="36576"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a:solidFill>
                            <a:schemeClr val="bg1">
                              <a:lumMod val="50000"/>
                            </a:schemeClr>
                          </a:solidFill>
                          <a:effectLst/>
                          <a:latin typeface="Arial"/>
                        </a:rPr>
                        <a:t> </a:t>
                      </a:r>
                      <a:r>
                        <a:rPr lang="en-US" sz="1100" b="0" i="0" u="none" strike="noStrike" dirty="0" smtClean="0">
                          <a:solidFill>
                            <a:schemeClr val="bg1">
                              <a:lumMod val="50000"/>
                            </a:schemeClr>
                          </a:solidFill>
                          <a:effectLst/>
                          <a:latin typeface="Arial"/>
                        </a:rPr>
                        <a:t>$328 </a:t>
                      </a:r>
                      <a:endParaRPr lang="en-US" sz="1100" b="0" i="0" u="none" strike="noStrike" dirty="0">
                        <a:solidFill>
                          <a:schemeClr val="bg1">
                            <a:lumMod val="50000"/>
                          </a:schemeClr>
                        </a:solidFill>
                        <a:effectLst/>
                        <a:latin typeface="Arial"/>
                      </a:endParaRPr>
                    </a:p>
                  </a:txBody>
                  <a:tcPr marL="0" marR="0" marT="0" marB="0"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a:solidFill>
                            <a:srgbClr val="808080"/>
                          </a:solidFill>
                          <a:effectLst/>
                          <a:latin typeface="Arial"/>
                        </a:rPr>
                        <a:t>3%</a:t>
                      </a:r>
                    </a:p>
                  </a:txBody>
                  <a:tcPr marL="0" marR="0" marT="0" marB="0"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0" i="0" u="none" strike="noStrike" dirty="0">
                          <a:solidFill>
                            <a:schemeClr val="bg1">
                              <a:lumMod val="50000"/>
                            </a:schemeClr>
                          </a:solidFill>
                          <a:effectLst/>
                          <a:latin typeface="Arial"/>
                        </a:rPr>
                        <a:t>$4</a:t>
                      </a:r>
                    </a:p>
                  </a:txBody>
                  <a:tcPr marL="0" marR="0" marT="0" marB="0"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0" i="0" u="none" strike="noStrike">
                          <a:solidFill>
                            <a:schemeClr val="bg1">
                              <a:lumMod val="50000"/>
                            </a:schemeClr>
                          </a:solidFill>
                          <a:effectLst/>
                          <a:latin typeface="Arial"/>
                        </a:rPr>
                        <a:t>$13</a:t>
                      </a:r>
                    </a:p>
                  </a:txBody>
                  <a:tcPr marL="0" marR="0" marT="0" marB="0"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0" i="0" u="none" strike="noStrike" dirty="0">
                          <a:solidFill>
                            <a:schemeClr val="bg1">
                              <a:lumMod val="50000"/>
                            </a:schemeClr>
                          </a:solidFill>
                          <a:effectLst/>
                          <a:latin typeface="Arial"/>
                        </a:rPr>
                        <a:t>$332</a:t>
                      </a:r>
                    </a:p>
                  </a:txBody>
                  <a:tcPr marL="0" marR="0" marT="0" marB="0"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0" i="0" u="none" strike="noStrike" dirty="0">
                          <a:solidFill>
                            <a:schemeClr val="bg1">
                              <a:lumMod val="50000"/>
                            </a:schemeClr>
                          </a:solidFill>
                          <a:effectLst/>
                          <a:latin typeface="Arial"/>
                        </a:rPr>
                        <a:t>$341</a:t>
                      </a:r>
                    </a:p>
                  </a:txBody>
                  <a:tcPr marL="0" marR="0" marT="0" marB="0"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endParaRPr lang="en-US" sz="1100" b="0" i="0" u="none" strike="noStrike" dirty="0">
                        <a:solidFill>
                          <a:srgbClr val="000000"/>
                        </a:solidFill>
                        <a:effectLst/>
                        <a:latin typeface="Arial"/>
                      </a:endParaRPr>
                    </a:p>
                  </a:txBody>
                  <a:tcPr marL="0" marR="0" marT="0" marB="0" anchor="b">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fontAlgn="b"/>
                      <a:endParaRPr lang="en-US" sz="1100" b="0" i="0" u="none" strike="noStrike" dirty="0">
                        <a:solidFill>
                          <a:srgbClr val="000000"/>
                        </a:solidFill>
                        <a:effectLst/>
                        <a:latin typeface="Arial"/>
                      </a:endParaRPr>
                    </a:p>
                  </a:txBody>
                  <a:tcPr marL="0" marR="0" marT="0" marB="0" anchor="b">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75000"/>
                      </a:schemeClr>
                    </a:solidFill>
                  </a:tcPr>
                </a:tc>
              </a:tr>
              <a:tr h="255087">
                <a:tc>
                  <a:txBody>
                    <a:bodyPr/>
                    <a:lstStyle/>
                    <a:p>
                      <a:pPr marL="233363" indent="0"/>
                      <a:r>
                        <a:rPr lang="en-US" sz="1100" b="0" i="0" baseline="0" dirty="0" smtClean="0">
                          <a:solidFill>
                            <a:schemeClr val="tx1"/>
                          </a:solidFill>
                          <a:latin typeface="+mj-lt"/>
                          <a:cs typeface="Arial" panose="020B0604020202020204" pitchFamily="34" charset="0"/>
                        </a:rPr>
                        <a:t>Chrysler</a:t>
                      </a:r>
                      <a:endParaRPr lang="en-US" sz="1100" b="0" i="0" baseline="0" dirty="0">
                        <a:solidFill>
                          <a:schemeClr val="tx1"/>
                        </a:solidFill>
                        <a:latin typeface="+mj-lt"/>
                        <a:cs typeface="Arial" panose="020B0604020202020204" pitchFamily="34" charset="0"/>
                      </a:endParaRPr>
                    </a:p>
                  </a:txBody>
                  <a:tcPr marL="36576" marR="36576"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a:solidFill>
                            <a:schemeClr val="tx1"/>
                          </a:solidFill>
                          <a:effectLst/>
                          <a:latin typeface="Arial"/>
                        </a:rPr>
                        <a:t> </a:t>
                      </a:r>
                      <a:r>
                        <a:rPr lang="en-US" sz="1100" b="0" i="0" u="none" strike="noStrike" dirty="0" smtClean="0">
                          <a:solidFill>
                            <a:schemeClr val="tx1"/>
                          </a:solidFill>
                          <a:effectLst/>
                          <a:latin typeface="Arial"/>
                        </a:rPr>
                        <a:t>$2,832 </a:t>
                      </a:r>
                      <a:endParaRPr lang="en-US" sz="1100" b="0" i="0" u="none" strike="noStrike" dirty="0">
                        <a:solidFill>
                          <a:schemeClr val="tx1"/>
                        </a:solidFill>
                        <a:effectLst/>
                        <a:latin typeface="Arial"/>
                      </a:endParaRPr>
                    </a:p>
                  </a:txBody>
                  <a:tcPr marL="0" marR="0" marT="0" marB="0"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a:solidFill>
                            <a:schemeClr val="tx1"/>
                          </a:solidFill>
                          <a:effectLst/>
                          <a:latin typeface="Arial"/>
                        </a:rPr>
                        <a:t>22%</a:t>
                      </a:r>
                    </a:p>
                  </a:txBody>
                  <a:tcPr marL="0" marR="0" marT="0" marB="0"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0" i="0" u="none" strike="noStrike" dirty="0">
                          <a:solidFill>
                            <a:schemeClr val="tx1"/>
                          </a:solidFill>
                          <a:effectLst/>
                          <a:latin typeface="Arial"/>
                        </a:rPr>
                        <a:t>$34</a:t>
                      </a:r>
                    </a:p>
                  </a:txBody>
                  <a:tcPr marL="0" marR="0" marT="0" marB="0"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0" i="0" u="none" strike="noStrike" dirty="0">
                          <a:solidFill>
                            <a:schemeClr val="tx1"/>
                          </a:solidFill>
                          <a:effectLst/>
                          <a:latin typeface="Arial"/>
                        </a:rPr>
                        <a:t>$113</a:t>
                      </a:r>
                    </a:p>
                  </a:txBody>
                  <a:tcPr marL="0" marR="0" marT="0" marB="0"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0" i="0" u="none" strike="noStrike" dirty="0">
                          <a:solidFill>
                            <a:schemeClr val="tx1"/>
                          </a:solidFill>
                          <a:effectLst/>
                          <a:latin typeface="Arial"/>
                        </a:rPr>
                        <a:t>$2,866</a:t>
                      </a:r>
                    </a:p>
                  </a:txBody>
                  <a:tcPr marL="0" marR="0" marT="0" marB="0"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0" i="0" u="none" strike="noStrike" dirty="0">
                          <a:solidFill>
                            <a:schemeClr val="tx1"/>
                          </a:solidFill>
                          <a:effectLst/>
                          <a:latin typeface="Arial"/>
                        </a:rPr>
                        <a:t>$2,946</a:t>
                      </a:r>
                    </a:p>
                  </a:txBody>
                  <a:tcPr marL="0" marR="0" marT="0" marB="0"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endParaRPr lang="en-US" sz="1100" b="0" i="0" u="none" strike="noStrike" dirty="0">
                        <a:solidFill>
                          <a:srgbClr val="000000"/>
                        </a:solidFill>
                        <a:effectLst/>
                        <a:latin typeface="Arial"/>
                      </a:endParaRPr>
                    </a:p>
                  </a:txBody>
                  <a:tcPr marL="0" marR="0" marT="0" marB="0" anchor="b">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fontAlgn="b"/>
                      <a:endParaRPr lang="en-US" sz="1100" b="0" i="0" u="none" strike="noStrike" dirty="0">
                        <a:solidFill>
                          <a:srgbClr val="000000"/>
                        </a:solidFill>
                        <a:effectLst/>
                        <a:latin typeface="Arial"/>
                      </a:endParaRPr>
                    </a:p>
                  </a:txBody>
                  <a:tcPr marL="0" marR="0" marT="0" marB="0" anchor="b">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75000"/>
                      </a:schemeClr>
                    </a:solidFill>
                  </a:tcPr>
                </a:tc>
              </a:tr>
              <a:tr h="255087">
                <a:tc>
                  <a:txBody>
                    <a:bodyPr/>
                    <a:lstStyle/>
                    <a:p>
                      <a:pPr marL="457200" indent="0"/>
                      <a:r>
                        <a:rPr lang="en-US" sz="1100" b="0" i="0" baseline="0" dirty="0" smtClean="0">
                          <a:solidFill>
                            <a:schemeClr val="accent3"/>
                          </a:solidFill>
                          <a:latin typeface="+mj-lt"/>
                          <a:cs typeface="Arial" panose="020B0604020202020204" pitchFamily="34" charset="0"/>
                        </a:rPr>
                        <a:t>Eligible</a:t>
                      </a:r>
                      <a:endParaRPr lang="en-US" sz="1100" b="0" i="0" baseline="0" dirty="0">
                        <a:solidFill>
                          <a:schemeClr val="accent3"/>
                        </a:solidFill>
                        <a:latin typeface="+mj-lt"/>
                        <a:cs typeface="Arial" panose="020B0604020202020204" pitchFamily="34" charset="0"/>
                      </a:endParaRPr>
                    </a:p>
                  </a:txBody>
                  <a:tcPr marL="36576" marR="36576"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a:solidFill>
                            <a:schemeClr val="bg1">
                              <a:lumMod val="50000"/>
                            </a:schemeClr>
                          </a:solidFill>
                          <a:effectLst/>
                          <a:latin typeface="Arial"/>
                        </a:rPr>
                        <a:t> </a:t>
                      </a:r>
                      <a:r>
                        <a:rPr lang="en-US" sz="1100" b="0" i="0" u="none" strike="noStrike" dirty="0" smtClean="0">
                          <a:solidFill>
                            <a:schemeClr val="bg1">
                              <a:lumMod val="50000"/>
                            </a:schemeClr>
                          </a:solidFill>
                          <a:effectLst/>
                          <a:latin typeface="Arial"/>
                        </a:rPr>
                        <a:t>$187 </a:t>
                      </a:r>
                      <a:endParaRPr lang="en-US" sz="1100" b="0" i="0" u="none" strike="noStrike" dirty="0">
                        <a:solidFill>
                          <a:schemeClr val="bg1">
                            <a:lumMod val="50000"/>
                          </a:schemeClr>
                        </a:solidFill>
                        <a:effectLst/>
                        <a:latin typeface="Arial"/>
                      </a:endParaRPr>
                    </a:p>
                  </a:txBody>
                  <a:tcPr marL="0" marR="0" marT="0" marB="0"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a:solidFill>
                            <a:srgbClr val="808080"/>
                          </a:solidFill>
                          <a:effectLst/>
                          <a:latin typeface="Arial"/>
                        </a:rPr>
                        <a:t>1%</a:t>
                      </a:r>
                    </a:p>
                  </a:txBody>
                  <a:tcPr marL="0" marR="0" marT="0" marB="0"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0" i="0" u="none" strike="noStrike">
                          <a:solidFill>
                            <a:schemeClr val="bg1">
                              <a:lumMod val="50000"/>
                            </a:schemeClr>
                          </a:solidFill>
                          <a:effectLst/>
                          <a:latin typeface="Arial"/>
                        </a:rPr>
                        <a:t>$2</a:t>
                      </a:r>
                    </a:p>
                  </a:txBody>
                  <a:tcPr marL="0" marR="0" marT="0" marB="0"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0" i="0" u="none" strike="noStrike" dirty="0">
                          <a:solidFill>
                            <a:schemeClr val="bg1">
                              <a:lumMod val="50000"/>
                            </a:schemeClr>
                          </a:solidFill>
                          <a:effectLst/>
                          <a:latin typeface="Arial"/>
                        </a:rPr>
                        <a:t>$7</a:t>
                      </a:r>
                    </a:p>
                  </a:txBody>
                  <a:tcPr marL="0" marR="0" marT="0" marB="0"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0" i="0" u="none" strike="noStrike">
                          <a:solidFill>
                            <a:schemeClr val="bg1">
                              <a:lumMod val="50000"/>
                            </a:schemeClr>
                          </a:solidFill>
                          <a:effectLst/>
                          <a:latin typeface="Arial"/>
                        </a:rPr>
                        <a:t>$189</a:t>
                      </a:r>
                    </a:p>
                  </a:txBody>
                  <a:tcPr marL="0" marR="0" marT="0" marB="0"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0" i="0" u="none" strike="noStrike" dirty="0">
                          <a:solidFill>
                            <a:schemeClr val="bg1">
                              <a:lumMod val="50000"/>
                            </a:schemeClr>
                          </a:solidFill>
                          <a:effectLst/>
                          <a:latin typeface="Arial"/>
                        </a:rPr>
                        <a:t>$195</a:t>
                      </a:r>
                    </a:p>
                  </a:txBody>
                  <a:tcPr marL="0" marR="0" marT="0" marB="0"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endParaRPr lang="en-US" sz="1100" b="0" i="0" u="none" strike="noStrike" dirty="0">
                        <a:solidFill>
                          <a:srgbClr val="000000"/>
                        </a:solidFill>
                        <a:effectLst/>
                        <a:latin typeface="Arial"/>
                      </a:endParaRPr>
                    </a:p>
                  </a:txBody>
                  <a:tcPr marL="0" marR="0" marT="0" marB="0" anchor="b">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fontAlgn="b"/>
                      <a:endParaRPr lang="en-US" sz="1100" b="0" i="0" u="none" strike="noStrike" dirty="0">
                        <a:solidFill>
                          <a:srgbClr val="000000"/>
                        </a:solidFill>
                        <a:effectLst/>
                        <a:latin typeface="Arial"/>
                      </a:endParaRPr>
                    </a:p>
                  </a:txBody>
                  <a:tcPr marL="0" marR="0" marT="0" marB="0" anchor="b">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75000"/>
                      </a:schemeClr>
                    </a:solidFill>
                  </a:tcPr>
                </a:tc>
              </a:tr>
              <a:tr h="255087">
                <a:tc>
                  <a:txBody>
                    <a:bodyPr/>
                    <a:lstStyle/>
                    <a:p>
                      <a:pPr marL="457200" indent="0"/>
                      <a:r>
                        <a:rPr lang="en-US" sz="1100" b="0" i="0" baseline="0" dirty="0" smtClean="0">
                          <a:solidFill>
                            <a:schemeClr val="accent3"/>
                          </a:solidFill>
                          <a:latin typeface="+mj-lt"/>
                          <a:cs typeface="Arial" panose="020B0604020202020204" pitchFamily="34" charset="0"/>
                        </a:rPr>
                        <a:t>Ineligible</a:t>
                      </a:r>
                      <a:endParaRPr lang="en-US" sz="1100" b="0" i="0" baseline="0" dirty="0">
                        <a:solidFill>
                          <a:schemeClr val="accent3"/>
                        </a:solidFill>
                        <a:latin typeface="+mj-lt"/>
                        <a:cs typeface="Arial" panose="020B0604020202020204" pitchFamily="34" charset="0"/>
                      </a:endParaRPr>
                    </a:p>
                  </a:txBody>
                  <a:tcPr marL="36576" marR="36576"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a:solidFill>
                            <a:schemeClr val="bg1">
                              <a:lumMod val="50000"/>
                            </a:schemeClr>
                          </a:solidFill>
                          <a:effectLst/>
                          <a:latin typeface="Arial"/>
                        </a:rPr>
                        <a:t> </a:t>
                      </a:r>
                      <a:r>
                        <a:rPr lang="en-US" sz="1100" b="0" i="0" u="none" strike="noStrike" dirty="0" smtClean="0">
                          <a:solidFill>
                            <a:schemeClr val="bg1">
                              <a:lumMod val="50000"/>
                            </a:schemeClr>
                          </a:solidFill>
                          <a:effectLst/>
                          <a:latin typeface="Arial"/>
                        </a:rPr>
                        <a:t>$2,645 </a:t>
                      </a:r>
                      <a:endParaRPr lang="en-US" sz="1100" b="0" i="0" u="none" strike="noStrike" dirty="0">
                        <a:solidFill>
                          <a:schemeClr val="bg1">
                            <a:lumMod val="50000"/>
                          </a:schemeClr>
                        </a:solidFill>
                        <a:effectLst/>
                        <a:latin typeface="Arial"/>
                      </a:endParaRPr>
                    </a:p>
                  </a:txBody>
                  <a:tcPr marL="0" marR="0" marT="0" marB="0"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a:solidFill>
                            <a:srgbClr val="808080"/>
                          </a:solidFill>
                          <a:effectLst/>
                          <a:latin typeface="Arial"/>
                        </a:rPr>
                        <a:t>21%</a:t>
                      </a:r>
                    </a:p>
                  </a:txBody>
                  <a:tcPr marL="0" marR="0" marT="0" marB="0"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0" i="0" u="none" strike="noStrike">
                          <a:solidFill>
                            <a:schemeClr val="bg1">
                              <a:lumMod val="50000"/>
                            </a:schemeClr>
                          </a:solidFill>
                          <a:effectLst/>
                          <a:latin typeface="Arial"/>
                        </a:rPr>
                        <a:t>$32</a:t>
                      </a:r>
                    </a:p>
                  </a:txBody>
                  <a:tcPr marL="0" marR="0" marT="0" marB="0"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0" i="0" u="none" strike="noStrike" dirty="0">
                          <a:solidFill>
                            <a:schemeClr val="bg1">
                              <a:lumMod val="50000"/>
                            </a:schemeClr>
                          </a:solidFill>
                          <a:effectLst/>
                          <a:latin typeface="Arial"/>
                        </a:rPr>
                        <a:t>$106</a:t>
                      </a:r>
                    </a:p>
                  </a:txBody>
                  <a:tcPr marL="0" marR="0" marT="0" marB="0"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0" i="0" u="none" strike="noStrike">
                          <a:solidFill>
                            <a:schemeClr val="bg1">
                              <a:lumMod val="50000"/>
                            </a:schemeClr>
                          </a:solidFill>
                          <a:effectLst/>
                          <a:latin typeface="Arial"/>
                        </a:rPr>
                        <a:t>$2,677</a:t>
                      </a:r>
                    </a:p>
                  </a:txBody>
                  <a:tcPr marL="0" marR="0" marT="0" marB="0"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0" i="0" u="none" strike="noStrike" dirty="0">
                          <a:solidFill>
                            <a:schemeClr val="bg1">
                              <a:lumMod val="50000"/>
                            </a:schemeClr>
                          </a:solidFill>
                          <a:effectLst/>
                          <a:latin typeface="Arial"/>
                        </a:rPr>
                        <a:t>$2,751</a:t>
                      </a:r>
                    </a:p>
                  </a:txBody>
                  <a:tcPr marL="0" marR="0" marT="0" marB="0"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endParaRPr lang="en-US" sz="1100" b="0" i="0" u="none" strike="noStrike" dirty="0">
                        <a:solidFill>
                          <a:srgbClr val="000000"/>
                        </a:solidFill>
                        <a:effectLst/>
                        <a:latin typeface="Arial"/>
                      </a:endParaRPr>
                    </a:p>
                  </a:txBody>
                  <a:tcPr marL="0" marR="0" marT="0" marB="0" anchor="b">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fontAlgn="b"/>
                      <a:endParaRPr lang="en-US" sz="1100" b="0" i="0" u="none" strike="noStrike" dirty="0">
                        <a:solidFill>
                          <a:srgbClr val="000000"/>
                        </a:solidFill>
                        <a:effectLst/>
                        <a:latin typeface="Arial"/>
                      </a:endParaRPr>
                    </a:p>
                  </a:txBody>
                  <a:tcPr marL="0" marR="0" marT="0" marB="0" anchor="b">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75000"/>
                      </a:schemeClr>
                    </a:solidFill>
                  </a:tcPr>
                </a:tc>
              </a:tr>
              <a:tr h="255087">
                <a:tc>
                  <a:txBody>
                    <a:bodyPr/>
                    <a:lstStyle/>
                    <a:p>
                      <a:pPr marL="233363" indent="0"/>
                      <a:r>
                        <a:rPr lang="en-US" sz="1100" b="0" i="0" baseline="0" dirty="0" smtClean="0">
                          <a:solidFill>
                            <a:schemeClr val="tx1"/>
                          </a:solidFill>
                          <a:latin typeface="+mj-lt"/>
                          <a:cs typeface="Arial" panose="020B0604020202020204" pitchFamily="34" charset="0"/>
                        </a:rPr>
                        <a:t>Other</a:t>
                      </a:r>
                      <a:endParaRPr lang="en-US" sz="1100" b="0" i="0" baseline="0" dirty="0">
                        <a:solidFill>
                          <a:schemeClr val="tx1"/>
                        </a:solidFill>
                        <a:latin typeface="+mj-lt"/>
                        <a:cs typeface="Arial" panose="020B0604020202020204" pitchFamily="34" charset="0"/>
                      </a:endParaRPr>
                    </a:p>
                  </a:txBody>
                  <a:tcPr marL="36576" marR="36576"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a:solidFill>
                            <a:schemeClr val="tx1"/>
                          </a:solidFill>
                          <a:effectLst/>
                          <a:latin typeface="Arial"/>
                        </a:rPr>
                        <a:t> </a:t>
                      </a:r>
                      <a:r>
                        <a:rPr lang="en-US" sz="1100" b="0" i="0" u="none" strike="noStrike" dirty="0" smtClean="0">
                          <a:solidFill>
                            <a:schemeClr val="tx1"/>
                          </a:solidFill>
                          <a:effectLst/>
                          <a:latin typeface="Arial"/>
                        </a:rPr>
                        <a:t>$119 </a:t>
                      </a:r>
                      <a:endParaRPr lang="en-US" sz="1100" b="0" i="0" u="none" strike="noStrike" dirty="0">
                        <a:solidFill>
                          <a:schemeClr val="tx1"/>
                        </a:solidFill>
                        <a:effectLst/>
                        <a:latin typeface="Arial"/>
                      </a:endParaRPr>
                    </a:p>
                  </a:txBody>
                  <a:tcPr marL="0" marR="0" marT="0" marB="0"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a:solidFill>
                            <a:schemeClr val="tx1"/>
                          </a:solidFill>
                          <a:effectLst/>
                          <a:latin typeface="Arial"/>
                        </a:rPr>
                        <a:t>1%</a:t>
                      </a:r>
                    </a:p>
                  </a:txBody>
                  <a:tcPr marL="0" marR="0" marT="0" marB="0"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0" i="0" u="none" strike="noStrike" dirty="0">
                          <a:solidFill>
                            <a:schemeClr val="tx1"/>
                          </a:solidFill>
                          <a:effectLst/>
                          <a:latin typeface="Arial"/>
                        </a:rPr>
                        <a:t>$1</a:t>
                      </a:r>
                    </a:p>
                  </a:txBody>
                  <a:tcPr marL="0" marR="0" marT="0" marB="0"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0" i="0" u="none" strike="noStrike" dirty="0">
                          <a:solidFill>
                            <a:schemeClr val="tx1"/>
                          </a:solidFill>
                          <a:effectLst/>
                          <a:latin typeface="Arial"/>
                        </a:rPr>
                        <a:t>$5</a:t>
                      </a:r>
                    </a:p>
                  </a:txBody>
                  <a:tcPr marL="0" marR="0" marT="0" marB="0"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0" i="0" u="none" strike="noStrike" dirty="0">
                          <a:solidFill>
                            <a:schemeClr val="tx1"/>
                          </a:solidFill>
                          <a:effectLst/>
                          <a:latin typeface="Arial"/>
                        </a:rPr>
                        <a:t>$121</a:t>
                      </a:r>
                    </a:p>
                  </a:txBody>
                  <a:tcPr marL="0" marR="0" marT="0" marB="0"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0" i="0" u="none" strike="noStrike" dirty="0">
                          <a:solidFill>
                            <a:schemeClr val="tx1"/>
                          </a:solidFill>
                          <a:effectLst/>
                          <a:latin typeface="Arial"/>
                        </a:rPr>
                        <a:t>$124</a:t>
                      </a:r>
                    </a:p>
                  </a:txBody>
                  <a:tcPr marL="0" marR="0" marT="0" marB="0"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GB" sz="1100" b="0" i="0" dirty="0">
                        <a:solidFill>
                          <a:schemeClr val="accent3"/>
                        </a:solidFill>
                        <a:latin typeface="+mj-lt"/>
                        <a:cs typeface="Arial" panose="020B0604020202020204" pitchFamily="34" charset="0"/>
                      </a:endParaRPr>
                    </a:p>
                  </a:txBody>
                  <a:tcPr marL="36576" marR="36576" marT="27432" marB="27432"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en-GB" sz="1100" b="0" i="0" dirty="0">
                        <a:solidFill>
                          <a:schemeClr val="accent3"/>
                        </a:solidFill>
                        <a:latin typeface="+mj-lt"/>
                        <a:cs typeface="Arial" panose="020B0604020202020204" pitchFamily="34" charset="0"/>
                      </a:endParaRPr>
                    </a:p>
                  </a:txBody>
                  <a:tcPr marL="36576" marR="36576" marT="27432" marB="27432"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r>
              <a:tr h="255087">
                <a:tc>
                  <a:txBody>
                    <a:bodyPr/>
                    <a:lstStyle/>
                    <a:p>
                      <a:pPr marL="117475" indent="0"/>
                      <a:r>
                        <a:rPr lang="en-US" sz="1100" b="1" i="0" baseline="0" dirty="0" smtClean="0">
                          <a:solidFill>
                            <a:schemeClr val="tx1"/>
                          </a:solidFill>
                          <a:latin typeface="+mj-lt"/>
                          <a:cs typeface="Arial" panose="020B0604020202020204" pitchFamily="34" charset="0"/>
                        </a:rPr>
                        <a:t>SC Unsecured</a:t>
                      </a:r>
                      <a:endParaRPr lang="en-US" sz="1100" b="1" i="0" baseline="0" dirty="0">
                        <a:solidFill>
                          <a:schemeClr val="tx1"/>
                        </a:solidFill>
                        <a:latin typeface="+mj-lt"/>
                        <a:cs typeface="Arial" panose="020B0604020202020204" pitchFamily="34" charset="0"/>
                      </a:endParaRPr>
                    </a:p>
                  </a:txBody>
                  <a:tcPr marL="36576" marR="36576" marT="27432" marB="27432" anchor="ctr">
                    <a:lnL w="12700" cap="flat" cmpd="sng" algn="ctr">
                      <a:solidFill>
                        <a:srgbClr val="FF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dirty="0">
                          <a:solidFill>
                            <a:srgbClr val="000000"/>
                          </a:solidFill>
                          <a:effectLst/>
                          <a:latin typeface="Arial"/>
                        </a:rPr>
                        <a:t> </a:t>
                      </a:r>
                      <a:r>
                        <a:rPr lang="en-US" sz="1100" b="1" i="0" u="none" strike="noStrike" dirty="0" smtClean="0">
                          <a:solidFill>
                            <a:srgbClr val="000000"/>
                          </a:solidFill>
                          <a:effectLst/>
                          <a:latin typeface="Arial"/>
                        </a:rPr>
                        <a:t>$849 </a:t>
                      </a:r>
                      <a:endParaRPr lang="en-US" sz="1100" b="1" i="0" u="none" strike="noStrike" dirty="0">
                        <a:solidFill>
                          <a:srgbClr val="000000"/>
                        </a:solidFill>
                        <a:effectLst/>
                        <a:latin typeface="Arial"/>
                      </a:endParaRPr>
                    </a:p>
                  </a:txBody>
                  <a:tcPr marL="0" marR="0" marT="0" marB="0"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dirty="0">
                          <a:solidFill>
                            <a:srgbClr val="000000"/>
                          </a:solidFill>
                          <a:effectLst/>
                          <a:latin typeface="Arial"/>
                        </a:rPr>
                        <a:t>7%</a:t>
                      </a:r>
                    </a:p>
                  </a:txBody>
                  <a:tcPr marL="0" marR="0" marT="0" marB="0"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ctr"/>
                      <a:r>
                        <a:rPr lang="en-US" sz="1100" b="1" i="0" u="none" strike="noStrike" dirty="0">
                          <a:solidFill>
                            <a:srgbClr val="000000"/>
                          </a:solidFill>
                          <a:effectLst/>
                          <a:latin typeface="Arial"/>
                        </a:rPr>
                        <a:t>$10</a:t>
                      </a:r>
                    </a:p>
                  </a:txBody>
                  <a:tcPr marL="0" marR="0" marT="0" marB="0"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ctr"/>
                      <a:r>
                        <a:rPr lang="en-US" sz="1100" b="1" i="0" u="none" strike="noStrike" dirty="0">
                          <a:solidFill>
                            <a:srgbClr val="000000"/>
                          </a:solidFill>
                          <a:effectLst/>
                          <a:latin typeface="Arial"/>
                        </a:rPr>
                        <a:t>$34</a:t>
                      </a:r>
                    </a:p>
                  </a:txBody>
                  <a:tcPr marL="0" marR="0" marT="0" marB="0"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ctr"/>
                      <a:r>
                        <a:rPr lang="en-US" sz="1100" b="1" i="0" u="none" strike="noStrike" dirty="0">
                          <a:solidFill>
                            <a:srgbClr val="000000"/>
                          </a:solidFill>
                          <a:effectLst/>
                          <a:latin typeface="Arial"/>
                        </a:rPr>
                        <a:t>$859</a:t>
                      </a:r>
                    </a:p>
                  </a:txBody>
                  <a:tcPr marL="0" marR="0" marT="0" marB="0"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ctr"/>
                      <a:r>
                        <a:rPr lang="en-US" sz="1100" b="1" i="0" u="none" strike="noStrike" dirty="0">
                          <a:solidFill>
                            <a:srgbClr val="000000"/>
                          </a:solidFill>
                          <a:effectLst/>
                          <a:latin typeface="Arial"/>
                        </a:rPr>
                        <a:t>$883</a:t>
                      </a:r>
                    </a:p>
                  </a:txBody>
                  <a:tcPr marL="0" marR="0" marT="0" marB="0"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a:r>
                        <a:rPr lang="en-GB" sz="1100" b="1" i="0" dirty="0" smtClean="0">
                          <a:solidFill>
                            <a:schemeClr val="accent3"/>
                          </a:solidFill>
                          <a:latin typeface="+mj-lt"/>
                          <a:cs typeface="Arial" panose="020B0604020202020204" pitchFamily="34" charset="0"/>
                        </a:rPr>
                        <a:t>$1,175</a:t>
                      </a:r>
                      <a:endParaRPr lang="en-GB" sz="1100" b="1" i="0" dirty="0">
                        <a:solidFill>
                          <a:schemeClr val="accent3"/>
                        </a:solidFill>
                        <a:latin typeface="+mj-lt"/>
                        <a:cs typeface="Arial" panose="020B0604020202020204" pitchFamily="34" charset="0"/>
                      </a:endParaRPr>
                    </a:p>
                  </a:txBody>
                  <a:tcPr marL="36576" marR="36576" marT="27432" marB="27432"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a:r>
                        <a:rPr lang="en-GB" sz="1100" b="1" i="0" dirty="0" smtClean="0">
                          <a:solidFill>
                            <a:schemeClr val="accent3"/>
                          </a:solidFill>
                          <a:latin typeface="+mj-lt"/>
                          <a:cs typeface="Arial" panose="020B0604020202020204" pitchFamily="34" charset="0"/>
                        </a:rPr>
                        <a:t>$1,249</a:t>
                      </a:r>
                      <a:endParaRPr lang="en-GB" sz="1100" b="1" i="0" dirty="0">
                        <a:solidFill>
                          <a:schemeClr val="accent3"/>
                        </a:solidFill>
                        <a:latin typeface="+mj-lt"/>
                        <a:cs typeface="Arial" panose="020B0604020202020204" pitchFamily="34" charset="0"/>
                      </a:endParaRPr>
                    </a:p>
                  </a:txBody>
                  <a:tcPr marL="36576" marR="36576" marT="27432" marB="27432" anchor="ctr">
                    <a:lnL w="12700" cap="flat" cmpd="sng" algn="ctr">
                      <a:noFill/>
                      <a:prstDash val="sysDash"/>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r>
              <a:tr h="233076">
                <a:tc>
                  <a:txBody>
                    <a:bodyPr/>
                    <a:lstStyle/>
                    <a:p>
                      <a:r>
                        <a:rPr lang="en-US" sz="1100" b="1" dirty="0" smtClean="0">
                          <a:solidFill>
                            <a:schemeClr val="tx1"/>
                          </a:solidFill>
                          <a:latin typeface="+mj-lt"/>
                          <a:cs typeface="Arial" panose="020B0604020202020204" pitchFamily="34" charset="0"/>
                        </a:rPr>
                        <a:t>Credit</a:t>
                      </a:r>
                      <a:r>
                        <a:rPr lang="en-US" sz="1100" b="1" baseline="0" dirty="0" smtClean="0">
                          <a:solidFill>
                            <a:schemeClr val="tx1"/>
                          </a:solidFill>
                          <a:latin typeface="+mj-lt"/>
                          <a:cs typeface="Arial" panose="020B0604020202020204" pitchFamily="34" charset="0"/>
                        </a:rPr>
                        <a:t> </a:t>
                      </a:r>
                      <a:r>
                        <a:rPr lang="en-US" sz="1100" b="1" dirty="0" smtClean="0">
                          <a:solidFill>
                            <a:schemeClr val="tx1"/>
                          </a:solidFill>
                          <a:latin typeface="+mj-lt"/>
                          <a:cs typeface="Arial" panose="020B0604020202020204" pitchFamily="34" charset="0"/>
                        </a:rPr>
                        <a:t>loss budget</a:t>
                      </a:r>
                    </a:p>
                  </a:txBody>
                  <a:tcPr marL="36576" marR="36576" marT="27432" marB="27432"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100" b="1" i="0" dirty="0" smtClean="0">
                          <a:solidFill>
                            <a:schemeClr val="tx1"/>
                          </a:solidFill>
                          <a:latin typeface="+mj-lt"/>
                          <a:cs typeface="Arial" panose="020B0604020202020204" pitchFamily="34" charset="0"/>
                        </a:rPr>
                        <a:t>$9,287</a:t>
                      </a:r>
                      <a:endParaRPr lang="en-GB" sz="1100" b="1" i="0" dirty="0">
                        <a:solidFill>
                          <a:schemeClr val="tx1"/>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100" b="1" i="0" dirty="0" smtClean="0">
                          <a:solidFill>
                            <a:schemeClr val="tx1"/>
                          </a:solidFill>
                          <a:latin typeface="+mj-lt"/>
                          <a:cs typeface="Arial" panose="020B0604020202020204" pitchFamily="34" charset="0"/>
                        </a:rPr>
                        <a:t>72%</a:t>
                      </a:r>
                      <a:endParaRPr lang="en-GB" sz="1100" b="1" i="0" dirty="0">
                        <a:solidFill>
                          <a:schemeClr val="tx1"/>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100" b="1" i="0" dirty="0" smtClean="0">
                          <a:solidFill>
                            <a:schemeClr val="tx1"/>
                          </a:solidFill>
                          <a:latin typeface="+mj-lt"/>
                          <a:cs typeface="Arial" panose="020B0604020202020204" pitchFamily="34" charset="0"/>
                        </a:rPr>
                        <a:t>$111</a:t>
                      </a:r>
                      <a:endParaRPr lang="en-GB" sz="1100" b="1" i="0" dirty="0">
                        <a:solidFill>
                          <a:schemeClr val="tx1"/>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100" b="1" i="0" dirty="0" smtClean="0">
                          <a:solidFill>
                            <a:schemeClr val="tx1"/>
                          </a:solidFill>
                          <a:latin typeface="+mj-lt"/>
                          <a:cs typeface="Arial" panose="020B0604020202020204" pitchFamily="34" charset="0"/>
                        </a:rPr>
                        <a:t>$372</a:t>
                      </a:r>
                      <a:endParaRPr lang="en-GB" sz="1100" b="1" i="0" dirty="0">
                        <a:solidFill>
                          <a:schemeClr val="tx1"/>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100" b="1" i="0" dirty="0" smtClean="0">
                          <a:solidFill>
                            <a:schemeClr val="tx1"/>
                          </a:solidFill>
                          <a:latin typeface="+mj-lt"/>
                          <a:cs typeface="Arial" panose="020B0604020202020204" pitchFamily="34" charset="0"/>
                        </a:rPr>
                        <a:t>$9,398</a:t>
                      </a:r>
                      <a:endParaRPr lang="en-GB" sz="1100" b="1" i="0" dirty="0">
                        <a:solidFill>
                          <a:schemeClr val="tx1"/>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100" b="1" i="0" dirty="0" smtClean="0">
                          <a:solidFill>
                            <a:schemeClr val="tx1"/>
                          </a:solidFill>
                          <a:latin typeface="+mj-lt"/>
                          <a:cs typeface="Arial" panose="020B0604020202020204" pitchFamily="34" charset="0"/>
                        </a:rPr>
                        <a:t>$9,659</a:t>
                      </a:r>
                      <a:endParaRPr lang="en-GB" sz="1100" b="1" i="0" dirty="0">
                        <a:solidFill>
                          <a:schemeClr val="tx1"/>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100" b="1" i="0" dirty="0" smtClean="0">
                          <a:solidFill>
                            <a:schemeClr val="accent3"/>
                          </a:solidFill>
                          <a:latin typeface="+mj-lt"/>
                          <a:cs typeface="Arial" panose="020B0604020202020204" pitchFamily="34" charset="0"/>
                        </a:rPr>
                        <a:t>$7,747</a:t>
                      </a:r>
                      <a:endParaRPr lang="en-GB" sz="1100" b="1" i="0" dirty="0">
                        <a:solidFill>
                          <a:schemeClr val="accent3"/>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100" b="1" i="0" dirty="0" smtClean="0">
                          <a:solidFill>
                            <a:schemeClr val="accent3"/>
                          </a:solidFill>
                          <a:latin typeface="+mj-lt"/>
                          <a:cs typeface="Arial" panose="020B0604020202020204" pitchFamily="34" charset="0"/>
                        </a:rPr>
                        <a:t>$8,239</a:t>
                      </a:r>
                      <a:endParaRPr lang="en-GB" sz="1100" b="1" i="0" dirty="0">
                        <a:solidFill>
                          <a:schemeClr val="accent3"/>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49286">
                <a:tc>
                  <a:txBody>
                    <a:bodyPr/>
                    <a:lstStyle/>
                    <a:p>
                      <a:r>
                        <a:rPr lang="en-US" sz="1100" b="1" i="0" dirty="0" smtClean="0">
                          <a:solidFill>
                            <a:schemeClr val="tx1"/>
                          </a:solidFill>
                          <a:latin typeface="+mj-lt"/>
                          <a:cs typeface="Arial" panose="020B0604020202020204" pitchFamily="34" charset="0"/>
                        </a:rPr>
                        <a:t>PPNR</a:t>
                      </a:r>
                      <a:r>
                        <a:rPr lang="en-US" sz="1100" b="1" i="0" baseline="0" dirty="0" smtClean="0">
                          <a:solidFill>
                            <a:schemeClr val="tx1"/>
                          </a:solidFill>
                          <a:latin typeface="+mj-lt"/>
                          <a:cs typeface="Arial" panose="020B0604020202020204" pitchFamily="34" charset="0"/>
                        </a:rPr>
                        <a:t> impairment</a:t>
                      </a:r>
                      <a:endParaRPr lang="en-US" sz="1100" b="1" i="0" dirty="0" smtClean="0">
                        <a:solidFill>
                          <a:schemeClr val="tx1"/>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100" b="1" i="0" dirty="0" smtClean="0">
                          <a:solidFill>
                            <a:schemeClr val="tx1"/>
                          </a:solidFill>
                          <a:latin typeface="+mj-lt"/>
                          <a:cs typeface="Arial" panose="020B0604020202020204" pitchFamily="34" charset="0"/>
                        </a:rPr>
                        <a:t>$3,603</a:t>
                      </a:r>
                      <a:endParaRPr lang="en-GB" sz="1100" b="1" i="0" dirty="0">
                        <a:solidFill>
                          <a:schemeClr val="tx1"/>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100" b="1" i="0" dirty="0" smtClean="0">
                          <a:solidFill>
                            <a:schemeClr val="tx1"/>
                          </a:solidFill>
                          <a:latin typeface="+mj-lt"/>
                          <a:cs typeface="Arial" panose="020B0604020202020204" pitchFamily="34" charset="0"/>
                        </a:rPr>
                        <a:t>28%</a:t>
                      </a:r>
                      <a:endParaRPr lang="en-GB" sz="1100" b="1" i="0" dirty="0">
                        <a:solidFill>
                          <a:schemeClr val="tx1"/>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100" b="1" i="0" dirty="0" smtClean="0">
                          <a:solidFill>
                            <a:schemeClr val="tx1"/>
                          </a:solidFill>
                          <a:latin typeface="+mj-lt"/>
                          <a:cs typeface="Arial" panose="020B0604020202020204" pitchFamily="34" charset="0"/>
                        </a:rPr>
                        <a:t>$43</a:t>
                      </a:r>
                      <a:endParaRPr lang="en-GB" sz="1100" b="1" i="0" dirty="0">
                        <a:solidFill>
                          <a:schemeClr val="tx1"/>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100" b="1" i="0" dirty="0" smtClean="0">
                          <a:solidFill>
                            <a:schemeClr val="tx1"/>
                          </a:solidFill>
                          <a:latin typeface="+mj-lt"/>
                          <a:cs typeface="Arial" panose="020B0604020202020204" pitchFamily="34" charset="0"/>
                        </a:rPr>
                        <a:t>$144</a:t>
                      </a:r>
                      <a:endParaRPr lang="en-GB" sz="1100" b="1" i="0" dirty="0">
                        <a:solidFill>
                          <a:schemeClr val="tx1"/>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100" b="1" i="0" dirty="0" smtClean="0">
                          <a:solidFill>
                            <a:schemeClr val="tx1"/>
                          </a:solidFill>
                          <a:latin typeface="+mj-lt"/>
                          <a:cs typeface="Arial" panose="020B0604020202020204" pitchFamily="34" charset="0"/>
                        </a:rPr>
                        <a:t>$3,646</a:t>
                      </a:r>
                      <a:endParaRPr lang="en-GB" sz="1100" b="1" i="0" dirty="0">
                        <a:solidFill>
                          <a:schemeClr val="tx1"/>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100" b="1" i="0" dirty="0" smtClean="0">
                          <a:solidFill>
                            <a:schemeClr val="tx1"/>
                          </a:solidFill>
                          <a:latin typeface="+mj-lt"/>
                          <a:cs typeface="Arial" panose="020B0604020202020204" pitchFamily="34" charset="0"/>
                        </a:rPr>
                        <a:t>$3,747</a:t>
                      </a:r>
                      <a:endParaRPr lang="en-GB" sz="1100" b="1" i="0" dirty="0">
                        <a:solidFill>
                          <a:schemeClr val="tx1"/>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100" b="1" i="0" dirty="0" smtClean="0">
                          <a:solidFill>
                            <a:schemeClr val="accent3"/>
                          </a:solidFill>
                          <a:latin typeface="+mj-lt"/>
                          <a:cs typeface="Arial" panose="020B0604020202020204" pitchFamily="34" charset="0"/>
                        </a:rPr>
                        <a:t>$2,582</a:t>
                      </a:r>
                      <a:endParaRPr lang="en-GB" sz="1100" b="1" i="0" dirty="0">
                        <a:solidFill>
                          <a:schemeClr val="accent3"/>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100" b="1" i="0" dirty="0" smtClean="0">
                          <a:solidFill>
                            <a:schemeClr val="accent3"/>
                          </a:solidFill>
                          <a:latin typeface="+mj-lt"/>
                          <a:cs typeface="Arial" panose="020B0604020202020204" pitchFamily="34" charset="0"/>
                        </a:rPr>
                        <a:t>$2,774</a:t>
                      </a:r>
                      <a:endParaRPr lang="en-GB" sz="1100" b="1" i="0" dirty="0">
                        <a:solidFill>
                          <a:schemeClr val="accent3"/>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12829">
                <a:tc>
                  <a:txBody>
                    <a:bodyPr/>
                    <a:lstStyle/>
                    <a:p>
                      <a:r>
                        <a:rPr lang="en-US" sz="1100" b="1" dirty="0" smtClean="0">
                          <a:solidFill>
                            <a:schemeClr val="bg1"/>
                          </a:solidFill>
                          <a:latin typeface="+mj-lt"/>
                          <a:cs typeface="Arial" panose="020B0604020202020204" pitchFamily="34" charset="0"/>
                        </a:rPr>
                        <a:t>Total SC loss budget</a:t>
                      </a:r>
                    </a:p>
                  </a:txBody>
                  <a:tcPr marL="36576" marR="36576" marT="27432" marB="27432"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GB" sz="1100" b="1" i="0" dirty="0" smtClean="0">
                          <a:solidFill>
                            <a:schemeClr val="bg1"/>
                          </a:solidFill>
                          <a:latin typeface="+mj-lt"/>
                          <a:cs typeface="Arial" panose="020B0604020202020204" pitchFamily="34" charset="0"/>
                        </a:rPr>
                        <a:t>$12,890</a:t>
                      </a:r>
                      <a:endParaRPr lang="en-GB" sz="1100" b="1" i="0" dirty="0">
                        <a:solidFill>
                          <a:schemeClr val="bg1"/>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GB" sz="1100" b="1" i="0" dirty="0" smtClean="0">
                          <a:solidFill>
                            <a:schemeClr val="bg1"/>
                          </a:solidFill>
                          <a:latin typeface="+mj-lt"/>
                          <a:cs typeface="Arial" panose="020B0604020202020204" pitchFamily="34" charset="0"/>
                        </a:rPr>
                        <a:t>100%</a:t>
                      </a:r>
                      <a:endParaRPr lang="en-GB" sz="1100" b="1" i="0" dirty="0">
                        <a:solidFill>
                          <a:schemeClr val="bg1"/>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GB" sz="1100" b="1" i="0" dirty="0" smtClean="0">
                          <a:solidFill>
                            <a:schemeClr val="bg1"/>
                          </a:solidFill>
                          <a:latin typeface="+mj-lt"/>
                          <a:cs typeface="Arial" panose="020B0604020202020204" pitchFamily="34" charset="0"/>
                        </a:rPr>
                        <a:t>$154</a:t>
                      </a:r>
                      <a:endParaRPr lang="en-GB" sz="1100" b="1" i="0" dirty="0">
                        <a:solidFill>
                          <a:schemeClr val="bg1"/>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GB" sz="1100" b="1" i="0" dirty="0" smtClean="0">
                          <a:solidFill>
                            <a:schemeClr val="bg1"/>
                          </a:solidFill>
                          <a:latin typeface="+mj-lt"/>
                          <a:cs typeface="Arial" panose="020B0604020202020204" pitchFamily="34" charset="0"/>
                        </a:rPr>
                        <a:t>$516</a:t>
                      </a:r>
                      <a:endParaRPr lang="en-GB" sz="1100" b="1" i="0" dirty="0">
                        <a:solidFill>
                          <a:schemeClr val="bg1"/>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GB" sz="1100" b="1" i="0" dirty="0" smtClean="0">
                          <a:solidFill>
                            <a:schemeClr val="bg1"/>
                          </a:solidFill>
                          <a:latin typeface="+mj-lt"/>
                          <a:cs typeface="Arial" panose="020B0604020202020204" pitchFamily="34" charset="0"/>
                        </a:rPr>
                        <a:t>$16,532</a:t>
                      </a:r>
                      <a:endParaRPr lang="en-GB" sz="1100" b="1" i="0" dirty="0">
                        <a:solidFill>
                          <a:schemeClr val="bg1"/>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GB" sz="1100" b="1" i="0" dirty="0" smtClean="0">
                          <a:solidFill>
                            <a:schemeClr val="bg1"/>
                          </a:solidFill>
                          <a:latin typeface="+mj-lt"/>
                          <a:cs typeface="Arial" panose="020B0604020202020204" pitchFamily="34" charset="0"/>
                        </a:rPr>
                        <a:t>$17,253</a:t>
                      </a:r>
                      <a:endParaRPr lang="en-GB" sz="1100" b="1" i="0" dirty="0">
                        <a:solidFill>
                          <a:schemeClr val="bg1"/>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GB" sz="1100" b="1" i="0" dirty="0" smtClean="0">
                          <a:solidFill>
                            <a:schemeClr val="bg1"/>
                          </a:solidFill>
                          <a:latin typeface="+mj-lt"/>
                          <a:cs typeface="Arial" panose="020B0604020202020204" pitchFamily="34" charset="0"/>
                        </a:rPr>
                        <a:t>$10,329</a:t>
                      </a:r>
                      <a:endParaRPr lang="en-GB" sz="1100" b="1" i="0" dirty="0">
                        <a:solidFill>
                          <a:schemeClr val="bg1"/>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GB" sz="1100" b="1" i="0" dirty="0" smtClean="0">
                          <a:solidFill>
                            <a:schemeClr val="bg1"/>
                          </a:solidFill>
                          <a:latin typeface="+mj-lt"/>
                          <a:cs typeface="Arial" panose="020B0604020202020204" pitchFamily="34" charset="0"/>
                        </a:rPr>
                        <a:t>$11,012</a:t>
                      </a:r>
                      <a:endParaRPr lang="en-GB" sz="1100" b="1" i="0" dirty="0">
                        <a:solidFill>
                          <a:schemeClr val="bg1"/>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r>
            </a:tbl>
          </a:graphicData>
        </a:graphic>
      </p:graphicFrame>
      <p:sp>
        <p:nvSpPr>
          <p:cNvPr id="13" name="TextBox 12"/>
          <p:cNvSpPr txBox="1"/>
          <p:nvPr/>
        </p:nvSpPr>
        <p:spPr>
          <a:xfrm>
            <a:off x="305483" y="19889"/>
            <a:ext cx="8928633" cy="621709"/>
          </a:xfrm>
          <a:prstGeom prst="rect">
            <a:avLst/>
          </a:prstGeom>
          <a:noFill/>
        </p:spPr>
        <p:txBody>
          <a:bodyPr wrap="square" rtlCol="0">
            <a:spAutoFit/>
          </a:bodyPr>
          <a:lstStyle/>
          <a:p>
            <a:pPr lvl="0" algn="l"/>
            <a:r>
              <a:rPr lang="en-GB" altLang="zh-CN" sz="2000" b="1" kern="0" dirty="0">
                <a:solidFill>
                  <a:srgbClr val="000000"/>
                </a:solidFill>
                <a:ea typeface="SimSun" pitchFamily="2" charset="-122"/>
              </a:rPr>
              <a:t>Calculate CCAR-based loss </a:t>
            </a:r>
            <a:r>
              <a:rPr lang="en-GB" altLang="zh-CN" sz="2000" b="1" kern="0" dirty="0" smtClean="0">
                <a:solidFill>
                  <a:srgbClr val="000000"/>
                </a:solidFill>
                <a:ea typeface="SimSun" pitchFamily="2" charset="-122"/>
              </a:rPr>
              <a:t>limit</a:t>
            </a:r>
            <a:endParaRPr lang="en-US" sz="2000" b="1" dirty="0" smtClean="0"/>
          </a:p>
          <a:p>
            <a:pPr algn="l"/>
            <a:r>
              <a:rPr lang="en-US" sz="2000" b="1" dirty="0" smtClean="0">
                <a:solidFill>
                  <a:srgbClr val="FF0000"/>
                </a:solidFill>
              </a:rPr>
              <a:t>Credit loss limits</a:t>
            </a:r>
            <a:endParaRPr lang="en-US" sz="2000" dirty="0">
              <a:solidFill>
                <a:srgbClr val="FF0000"/>
              </a:solidFill>
            </a:endParaRPr>
          </a:p>
        </p:txBody>
      </p:sp>
      <p:sp>
        <p:nvSpPr>
          <p:cNvPr id="27" name="AutoShape 152"/>
          <p:cNvSpPr>
            <a:spLocks noChangeArrowheads="1"/>
          </p:cNvSpPr>
          <p:nvPr/>
        </p:nvSpPr>
        <p:spPr bwMode="gray">
          <a:xfrm>
            <a:off x="7836072" y="19889"/>
            <a:ext cx="457200" cy="365760"/>
          </a:xfrm>
          <a:prstGeom prst="chevron">
            <a:avLst>
              <a:gd name="adj" fmla="val 20574"/>
            </a:avLst>
          </a:prstGeom>
          <a:solidFill>
            <a:srgbClr val="FF0000"/>
          </a:solidFill>
          <a:ln w="9525" algn="ctr">
            <a:solidFill>
              <a:srgbClr val="FF0000"/>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bg1"/>
                </a:solidFill>
                <a:latin typeface="+mn-lt"/>
              </a:rPr>
              <a:t>2</a:t>
            </a:r>
          </a:p>
        </p:txBody>
      </p:sp>
      <p:sp>
        <p:nvSpPr>
          <p:cNvPr id="28" name="AutoShape 155"/>
          <p:cNvSpPr>
            <a:spLocks noChangeArrowheads="1"/>
          </p:cNvSpPr>
          <p:nvPr/>
        </p:nvSpPr>
        <p:spPr bwMode="gray">
          <a:xfrm>
            <a:off x="8665351" y="19889"/>
            <a:ext cx="457200" cy="365760"/>
          </a:xfrm>
          <a:prstGeom prst="chevron">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smtClean="0">
                <a:solidFill>
                  <a:schemeClr val="accent4"/>
                </a:solidFill>
                <a:latin typeface="+mn-lt"/>
              </a:rPr>
              <a:t>4</a:t>
            </a:r>
            <a:endParaRPr lang="en-GB" altLang="zh-CN" sz="2400" b="1" dirty="0">
              <a:solidFill>
                <a:schemeClr val="accent4"/>
              </a:solidFill>
              <a:latin typeface="+mn-lt"/>
            </a:endParaRPr>
          </a:p>
        </p:txBody>
      </p:sp>
      <p:sp>
        <p:nvSpPr>
          <p:cNvPr id="29" name="AutoShape 156"/>
          <p:cNvSpPr>
            <a:spLocks noChangeArrowheads="1"/>
          </p:cNvSpPr>
          <p:nvPr/>
        </p:nvSpPr>
        <p:spPr bwMode="gray">
          <a:xfrm>
            <a:off x="8250711" y="19889"/>
            <a:ext cx="457200" cy="365760"/>
          </a:xfrm>
          <a:prstGeom prst="chevron">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smtClean="0">
                <a:solidFill>
                  <a:schemeClr val="accent4"/>
                </a:solidFill>
                <a:latin typeface="+mn-lt"/>
              </a:rPr>
              <a:t>3</a:t>
            </a:r>
            <a:endParaRPr lang="en-GB" altLang="zh-CN" sz="2400" b="1" dirty="0">
              <a:solidFill>
                <a:schemeClr val="accent4"/>
              </a:solidFill>
              <a:latin typeface="+mn-lt"/>
            </a:endParaRPr>
          </a:p>
        </p:txBody>
      </p:sp>
      <p:sp>
        <p:nvSpPr>
          <p:cNvPr id="30" name="AutoShape 157"/>
          <p:cNvSpPr>
            <a:spLocks noChangeArrowheads="1"/>
          </p:cNvSpPr>
          <p:nvPr/>
        </p:nvSpPr>
        <p:spPr bwMode="gray">
          <a:xfrm>
            <a:off x="7421433" y="19889"/>
            <a:ext cx="457200" cy="365760"/>
          </a:xfrm>
          <a:prstGeom prst="homePlate">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accent4"/>
                </a:solidFill>
                <a:latin typeface="+mn-lt"/>
              </a:rPr>
              <a:t>1</a:t>
            </a:r>
          </a:p>
        </p:txBody>
      </p:sp>
      <p:sp>
        <p:nvSpPr>
          <p:cNvPr id="14" name="Rectangle 13"/>
          <p:cNvSpPr/>
          <p:nvPr/>
        </p:nvSpPr>
        <p:spPr>
          <a:xfrm>
            <a:off x="385773" y="1242461"/>
            <a:ext cx="5257802" cy="462947"/>
          </a:xfrm>
          <a:prstGeom prst="rect">
            <a:avLst/>
          </a:prstGeom>
        </p:spPr>
        <p:txBody>
          <a:bodyPr wrap="square">
            <a:spAutoFit/>
          </a:bodyPr>
          <a:lstStyle/>
          <a:p>
            <a:pPr algn="l"/>
            <a:r>
              <a:rPr lang="en-GB" sz="1400" b="1" dirty="0">
                <a:solidFill>
                  <a:srgbClr val="FF0000"/>
                </a:solidFill>
                <a:latin typeface="Arial" panose="020B0604020202020204" pitchFamily="34" charset="0"/>
                <a:cs typeface="Arial" panose="020B0604020202020204" pitchFamily="34" charset="0"/>
              </a:rPr>
              <a:t>SC buffer allocation to loss budgets</a:t>
            </a:r>
          </a:p>
          <a:p>
            <a:pPr algn="l"/>
            <a:r>
              <a:rPr lang="en-GB" sz="1400" dirty="0">
                <a:solidFill>
                  <a:srgbClr val="FF0000"/>
                </a:solidFill>
                <a:latin typeface="Arial" panose="020B0604020202020204" pitchFamily="34" charset="0"/>
                <a:cs typeface="Arial" panose="020B0604020202020204" pitchFamily="34" charset="0"/>
              </a:rPr>
              <a:t>$M</a:t>
            </a:r>
          </a:p>
        </p:txBody>
      </p:sp>
    </p:spTree>
    <p:extLst>
      <p:ext uri="{BB962C8B-B14F-4D97-AF65-F5344CB8AC3E}">
        <p14:creationId xmlns:p14="http://schemas.microsoft.com/office/powerpoint/2010/main" val="22024061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5483" y="19889"/>
            <a:ext cx="8928633" cy="621709"/>
          </a:xfrm>
          <a:prstGeom prst="rect">
            <a:avLst/>
          </a:prstGeom>
          <a:noFill/>
        </p:spPr>
        <p:txBody>
          <a:bodyPr wrap="square" rtlCol="0">
            <a:spAutoFit/>
          </a:bodyPr>
          <a:lstStyle/>
          <a:p>
            <a:pPr algn="l"/>
            <a:r>
              <a:rPr lang="en-US" sz="2000" b="1" dirty="0"/>
              <a:t>Translate to reporting </a:t>
            </a:r>
            <a:r>
              <a:rPr lang="en-US" sz="2000" b="1" dirty="0" smtClean="0"/>
              <a:t>metrics</a:t>
            </a:r>
          </a:p>
          <a:p>
            <a:pPr algn="l"/>
            <a:r>
              <a:rPr lang="en-US" sz="2000" b="1" dirty="0" smtClean="0">
                <a:solidFill>
                  <a:srgbClr val="FF0000"/>
                </a:solidFill>
              </a:rPr>
              <a:t>Calibrating NCO limits</a:t>
            </a:r>
            <a:endParaRPr lang="en-US" sz="2000" dirty="0">
              <a:solidFill>
                <a:srgbClr val="FF0000"/>
              </a:solidFill>
            </a:endParaRPr>
          </a:p>
        </p:txBody>
      </p:sp>
      <p:sp>
        <p:nvSpPr>
          <p:cNvPr id="11" name="AutoShape 152"/>
          <p:cNvSpPr>
            <a:spLocks noChangeArrowheads="1"/>
          </p:cNvSpPr>
          <p:nvPr/>
        </p:nvSpPr>
        <p:spPr bwMode="gray">
          <a:xfrm>
            <a:off x="7836072" y="19889"/>
            <a:ext cx="457200" cy="365760"/>
          </a:xfrm>
          <a:prstGeom prst="chevron">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accent4"/>
                </a:solidFill>
                <a:latin typeface="+mn-lt"/>
              </a:rPr>
              <a:t>2</a:t>
            </a:r>
          </a:p>
        </p:txBody>
      </p:sp>
      <p:sp>
        <p:nvSpPr>
          <p:cNvPr id="12" name="AutoShape 155"/>
          <p:cNvSpPr>
            <a:spLocks noChangeArrowheads="1"/>
          </p:cNvSpPr>
          <p:nvPr/>
        </p:nvSpPr>
        <p:spPr bwMode="gray">
          <a:xfrm>
            <a:off x="8665351" y="19889"/>
            <a:ext cx="457200" cy="365760"/>
          </a:xfrm>
          <a:prstGeom prst="chevron">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smtClean="0">
                <a:solidFill>
                  <a:schemeClr val="accent4"/>
                </a:solidFill>
                <a:latin typeface="+mn-lt"/>
              </a:rPr>
              <a:t>4</a:t>
            </a:r>
            <a:endParaRPr lang="en-GB" altLang="zh-CN" sz="2400" b="1" dirty="0">
              <a:solidFill>
                <a:schemeClr val="accent4"/>
              </a:solidFill>
              <a:latin typeface="+mn-lt"/>
            </a:endParaRPr>
          </a:p>
        </p:txBody>
      </p:sp>
      <p:sp>
        <p:nvSpPr>
          <p:cNvPr id="13" name="AutoShape 156"/>
          <p:cNvSpPr>
            <a:spLocks noChangeArrowheads="1"/>
          </p:cNvSpPr>
          <p:nvPr/>
        </p:nvSpPr>
        <p:spPr bwMode="gray">
          <a:xfrm>
            <a:off x="8250711" y="19889"/>
            <a:ext cx="457200" cy="365760"/>
          </a:xfrm>
          <a:prstGeom prst="chevron">
            <a:avLst>
              <a:gd name="adj" fmla="val 20574"/>
            </a:avLst>
          </a:prstGeom>
          <a:solidFill>
            <a:srgbClr val="FF0000"/>
          </a:solidFill>
          <a:ln w="9525" algn="ctr">
            <a:solidFill>
              <a:srgbClr val="FF0000"/>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bg1"/>
                </a:solidFill>
                <a:latin typeface="+mn-lt"/>
              </a:rPr>
              <a:t>3</a:t>
            </a:r>
          </a:p>
        </p:txBody>
      </p:sp>
      <p:sp>
        <p:nvSpPr>
          <p:cNvPr id="14" name="AutoShape 157"/>
          <p:cNvSpPr>
            <a:spLocks noChangeArrowheads="1"/>
          </p:cNvSpPr>
          <p:nvPr/>
        </p:nvSpPr>
        <p:spPr bwMode="gray">
          <a:xfrm>
            <a:off x="7421433" y="19889"/>
            <a:ext cx="457200" cy="365760"/>
          </a:xfrm>
          <a:prstGeom prst="homePlate">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accent4"/>
                </a:solidFill>
                <a:latin typeface="+mn-lt"/>
              </a:rPr>
              <a:t>1</a:t>
            </a:r>
          </a:p>
        </p:txBody>
      </p:sp>
      <p:sp>
        <p:nvSpPr>
          <p:cNvPr id="19" name="Rectangle 18"/>
          <p:cNvSpPr/>
          <p:nvPr/>
        </p:nvSpPr>
        <p:spPr>
          <a:xfrm>
            <a:off x="457994" y="1256365"/>
            <a:ext cx="4390232" cy="277640"/>
          </a:xfrm>
          <a:prstGeom prst="rect">
            <a:avLst/>
          </a:prstGeom>
        </p:spPr>
        <p:txBody>
          <a:bodyPr wrap="square">
            <a:spAutoFit/>
          </a:bodyPr>
          <a:lstStyle/>
          <a:p>
            <a:pPr algn="l"/>
            <a:r>
              <a:rPr lang="en-GB" sz="1400" b="1" dirty="0" smtClean="0">
                <a:solidFill>
                  <a:srgbClr val="FF0000"/>
                </a:solidFill>
                <a:latin typeface="Arial" panose="020B0604020202020204" pitchFamily="34" charset="0"/>
                <a:cs typeface="Arial" panose="020B0604020202020204" pitchFamily="34" charset="0"/>
              </a:rPr>
              <a:t>NCO calibration approach</a:t>
            </a:r>
            <a:endParaRPr lang="en-GB" sz="1400" b="1" dirty="0">
              <a:solidFill>
                <a:srgbClr val="FF0000"/>
              </a:solidFill>
              <a:latin typeface="Arial" panose="020B0604020202020204" pitchFamily="34" charset="0"/>
              <a:cs typeface="Arial" panose="020B0604020202020204" pitchFamily="34" charset="0"/>
            </a:endParaRPr>
          </a:p>
        </p:txBody>
      </p:sp>
      <p:graphicFrame>
        <p:nvGraphicFramePr>
          <p:cNvPr id="20" name="Table 19"/>
          <p:cNvGraphicFramePr>
            <a:graphicFrameLocks noGrp="1"/>
          </p:cNvGraphicFramePr>
          <p:nvPr>
            <p:extLst>
              <p:ext uri="{D42A27DB-BD31-4B8C-83A1-F6EECF244321}">
                <p14:modId xmlns:p14="http://schemas.microsoft.com/office/powerpoint/2010/main" val="3460927984"/>
              </p:ext>
            </p:extLst>
          </p:nvPr>
        </p:nvGraphicFramePr>
        <p:xfrm>
          <a:off x="458788" y="1642219"/>
          <a:ext cx="8775328" cy="4274484"/>
        </p:xfrm>
        <a:graphic>
          <a:graphicData uri="http://schemas.openxmlformats.org/drawingml/2006/table">
            <a:tbl>
              <a:tblPr bandRow="1">
                <a:tableStyleId>{839DD9DD-9E6C-4910-8AC0-68ADFF6A6AFC}</a:tableStyleId>
              </a:tblPr>
              <a:tblGrid>
                <a:gridCol w="2156821"/>
                <a:gridCol w="542261"/>
                <a:gridCol w="6076246"/>
              </a:tblGrid>
              <a:tr h="1424828">
                <a:tc rowSpan="2">
                  <a:txBody>
                    <a:bodyPr/>
                    <a:lstStyle/>
                    <a:p>
                      <a:endParaRPr lang="en-US" sz="1200" b="1" dirty="0" smtClean="0">
                        <a:solidFill>
                          <a:schemeClr val="accent1"/>
                        </a:solidFill>
                      </a:endParaRPr>
                    </a:p>
                  </a:txBody>
                  <a:tcPr marL="36570" marR="36570" marT="36576" marB="36576"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latinLnBrk="0" hangingPunct="1">
                        <a:lnSpc>
                          <a:spcPct val="100000"/>
                        </a:lnSpc>
                        <a:spcBef>
                          <a:spcPts val="600"/>
                        </a:spcBef>
                        <a:spcAft>
                          <a:spcPts val="0"/>
                        </a:spcAft>
                        <a:buClrTx/>
                        <a:buSzPct val="100000"/>
                        <a:buFontTx/>
                        <a:buNone/>
                      </a:pPr>
                      <a:r>
                        <a:rPr lang="en-US" sz="3200" b="1" dirty="0" smtClean="0">
                          <a:solidFill>
                            <a:schemeClr val="accent3"/>
                          </a:solidFill>
                        </a:rPr>
                        <a:t>A</a:t>
                      </a:r>
                    </a:p>
                  </a:txBody>
                  <a:tcPr marL="36570" marR="36570" marT="36576" marB="36576" anchor="ctr">
                    <a:lnL>
                      <a:noFill/>
                    </a:lnL>
                    <a:lnR>
                      <a:noFill/>
                    </a:lnR>
                    <a:lnT w="12700" cap="flat" cmpd="sng" algn="ctr">
                      <a:noFill/>
                      <a:prstDash val="solid"/>
                      <a:round/>
                      <a:headEnd type="none" w="med" len="med"/>
                      <a:tailEnd type="none" w="med" len="med"/>
                    </a:lnT>
                    <a:lnB w="12700"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lang="en-US" sz="1200" dirty="0" smtClean="0"/>
                        <a:t>9Q CCAR BHC Stress loss budget</a:t>
                      </a:r>
                      <a:r>
                        <a:rPr lang="en-US" sz="1200" baseline="0" dirty="0" smtClean="0"/>
                        <a:t>s allocated based on total 2016 losses and additional capital buffer available to SC </a:t>
                      </a:r>
                      <a:endParaRPr lang="en-US" sz="1200" dirty="0" smtClean="0"/>
                    </a:p>
                  </a:txBody>
                  <a:tcPr marL="36570" marR="36570" marT="36576" marB="36576" anchor="ctr">
                    <a:lnL>
                      <a:noFill/>
                    </a:lnL>
                    <a:lnR>
                      <a:noFill/>
                    </a:lnR>
                    <a:lnT w="12700" cap="flat" cmpd="sng" algn="ctr">
                      <a:noFill/>
                      <a:prstDash val="solid"/>
                      <a:round/>
                      <a:headEnd type="none" w="med" len="med"/>
                      <a:tailEnd type="none" w="med" len="med"/>
                    </a:lnT>
                    <a:lnB w="12700"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tcPr>
                </a:tc>
              </a:tr>
              <a:tr h="1424828">
                <a:tc vMerge="1">
                  <a:txBody>
                    <a:bodyPr/>
                    <a:lstStyle/>
                    <a:p>
                      <a:endParaRPr lang="en-GB" sz="1000" b="1" dirty="0">
                        <a:solidFill>
                          <a:schemeClr val="accent1"/>
                        </a:solidFill>
                      </a:endParaRPr>
                    </a:p>
                  </a:txBody>
                  <a:tcPr marL="36570" marR="36570" marT="36576" marB="36576" anchor="ctr">
                    <a:lnL>
                      <a:noFill/>
                    </a:lnL>
                    <a:lnR>
                      <a:noFill/>
                    </a:lnR>
                    <a:lnT w="9525" cap="flat" cmpd="sng" algn="ctr">
                      <a:solidFill>
                        <a:schemeClr val="accent4"/>
                      </a:solidFill>
                      <a:prstDash val="solid"/>
                      <a:round/>
                      <a:headEnd type="none" w="med" len="med"/>
                      <a:tailEnd type="none" w="med" len="med"/>
                    </a:lnT>
                    <a:lnB w="952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latinLnBrk="0" hangingPunct="1">
                        <a:lnSpc>
                          <a:spcPct val="100000"/>
                        </a:lnSpc>
                        <a:spcBef>
                          <a:spcPts val="600"/>
                        </a:spcBef>
                        <a:spcAft>
                          <a:spcPts val="0"/>
                        </a:spcAft>
                        <a:buClrTx/>
                        <a:buSzPct val="100000"/>
                        <a:buFontTx/>
                        <a:buNone/>
                      </a:pPr>
                      <a:r>
                        <a:rPr lang="en-US" sz="3200" b="1" dirty="0" smtClean="0">
                          <a:solidFill>
                            <a:schemeClr val="accent3"/>
                          </a:solidFill>
                        </a:rPr>
                        <a:t>B</a:t>
                      </a:r>
                    </a:p>
                  </a:txBody>
                  <a:tcPr marL="36570" marR="36570" marT="36576" marB="36576" anchor="ctr">
                    <a:lnL>
                      <a:noFill/>
                    </a:lnL>
                    <a:lnR>
                      <a:noFill/>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lang="en-US" sz="1200" dirty="0" smtClean="0"/>
                        <a:t>Determine relativity between baseline and</a:t>
                      </a:r>
                      <a:r>
                        <a:rPr lang="en-US" sz="1200" baseline="0" dirty="0" smtClean="0"/>
                        <a:t> stress losses based </a:t>
                      </a:r>
                      <a:r>
                        <a:rPr lang="en-US" sz="1200" dirty="0" smtClean="0"/>
                        <a:t>on CCAR forecasts (Base vs BHC Stress scenarios) and adjust</a:t>
                      </a:r>
                      <a:r>
                        <a:rPr lang="en-US" sz="1200" baseline="0" dirty="0" smtClean="0"/>
                        <a:t> based on historical benchmarks (crisis vs normal conditions)</a:t>
                      </a:r>
                      <a:endParaRPr lang="en-US" sz="1200" dirty="0" smtClean="0"/>
                    </a:p>
                  </a:txBody>
                  <a:tcPr marL="36570" marR="36570" marT="36576" marB="36576" anchor="ctr">
                    <a:lnL>
                      <a:noFill/>
                    </a:lnL>
                    <a:lnR>
                      <a:noFill/>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tcPr>
                </a:tc>
              </a:tr>
              <a:tr h="1424828">
                <a:tc>
                  <a:txBody>
                    <a:bodyPr/>
                    <a:lstStyle/>
                    <a:p>
                      <a:endParaRPr lang="en-US" sz="1200" b="1" dirty="0" smtClean="0">
                        <a:solidFill>
                          <a:schemeClr val="accent1"/>
                        </a:solidFill>
                      </a:endParaRPr>
                    </a:p>
                  </a:txBody>
                  <a:tcPr marL="36570" marR="36570" marT="36576" marB="36576"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latinLnBrk="0" hangingPunct="1">
                        <a:lnSpc>
                          <a:spcPct val="100000"/>
                        </a:lnSpc>
                        <a:spcBef>
                          <a:spcPts val="600"/>
                        </a:spcBef>
                        <a:spcAft>
                          <a:spcPts val="0"/>
                        </a:spcAft>
                        <a:buClrTx/>
                        <a:buSzPct val="100000"/>
                        <a:buFontTx/>
                        <a:buNone/>
                      </a:pPr>
                      <a:r>
                        <a:rPr lang="en-US" sz="3200" b="1" dirty="0" smtClean="0">
                          <a:solidFill>
                            <a:schemeClr val="accent3"/>
                          </a:solidFill>
                        </a:rPr>
                        <a:t>C</a:t>
                      </a:r>
                    </a:p>
                  </a:txBody>
                  <a:tcPr marL="36570" marR="36570" marT="36576" marB="36576" anchor="ctr">
                    <a:lnL>
                      <a:noFill/>
                    </a:lnL>
                    <a:lnR>
                      <a:noFill/>
                    </a:lnR>
                    <a:lnT w="12700" cap="flat" cmpd="sng" algn="ctr">
                      <a:solidFill>
                        <a:schemeClr val="tx1"/>
                      </a:solidFill>
                      <a:prstDash val="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lang="en-US" sz="1200" dirty="0" smtClean="0"/>
                        <a:t>Calculate</a:t>
                      </a:r>
                      <a:r>
                        <a:rPr lang="en-US" sz="1200" baseline="0" dirty="0" smtClean="0"/>
                        <a:t> </a:t>
                      </a:r>
                      <a:r>
                        <a:rPr lang="en-US" sz="1200" dirty="0" smtClean="0"/>
                        <a:t>the acceptable rate of business-as-usual losses against existing balances to determine</a:t>
                      </a:r>
                      <a:r>
                        <a:rPr lang="en-US" sz="1200" baseline="0" dirty="0" smtClean="0"/>
                        <a:t> the </a:t>
                      </a:r>
                      <a:r>
                        <a:rPr lang="en-US" sz="1200" dirty="0" smtClean="0"/>
                        <a:t>corresponding range of portfolio NCO limits</a:t>
                      </a:r>
                    </a:p>
                  </a:txBody>
                  <a:tcPr marL="36570" marR="36570" marT="36576" marB="36576" anchor="ctr">
                    <a:lnL>
                      <a:noFill/>
                    </a:lnL>
                    <a:lnR>
                      <a:noFill/>
                    </a:lnR>
                    <a:lnT w="12700" cap="flat" cmpd="sng" algn="ctr">
                      <a:solidFill>
                        <a:schemeClr val="tx1"/>
                      </a:solidFill>
                      <a:prstDash val="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1" name="AutoShape 5"/>
          <p:cNvSpPr>
            <a:spLocks noChangeArrowheads="1"/>
          </p:cNvSpPr>
          <p:nvPr/>
        </p:nvSpPr>
        <p:spPr bwMode="gray">
          <a:xfrm rot="5400000">
            <a:off x="878940" y="1437433"/>
            <a:ext cx="1371600" cy="1781173"/>
          </a:xfrm>
          <a:prstGeom prst="homePlate">
            <a:avLst>
              <a:gd name="adj" fmla="val 15458"/>
            </a:avLst>
          </a:prstGeom>
          <a:solidFill>
            <a:schemeClr val="bg1"/>
          </a:solidFill>
          <a:ln w="9525">
            <a:solidFill>
              <a:srgbClr val="FF0000"/>
            </a:solidFill>
            <a:miter lim="800000"/>
            <a:headEnd/>
            <a:tailEnd/>
          </a:ln>
          <a:effectLst/>
          <a:extLst/>
        </p:spPr>
        <p:txBody>
          <a:bodyPr rot="10800000" vert="eaVert" lIns="45720" tIns="45720" rIns="45720" bIns="45720" anchor="ctr"/>
          <a:lstStyle/>
          <a:p>
            <a:r>
              <a:rPr lang="en-US" sz="1400" b="1" dirty="0" smtClean="0">
                <a:solidFill>
                  <a:schemeClr val="accent3"/>
                </a:solidFill>
              </a:rPr>
              <a:t>Set loss </a:t>
            </a:r>
            <a:r>
              <a:rPr lang="en-US" sz="1400" b="1" dirty="0" smtClean="0">
                <a:solidFill>
                  <a:schemeClr val="accent3"/>
                </a:solidFill>
              </a:rPr>
              <a:t>budget</a:t>
            </a:r>
            <a:endParaRPr lang="en-US" sz="1400" b="1" dirty="0">
              <a:solidFill>
                <a:schemeClr val="accent3"/>
              </a:solidFill>
            </a:endParaRPr>
          </a:p>
        </p:txBody>
      </p:sp>
      <p:sp>
        <p:nvSpPr>
          <p:cNvPr id="22" name="AutoShape 4"/>
          <p:cNvSpPr>
            <a:spLocks noChangeArrowheads="1"/>
          </p:cNvSpPr>
          <p:nvPr/>
        </p:nvSpPr>
        <p:spPr bwMode="gray">
          <a:xfrm rot="5400000">
            <a:off x="878939" y="4340316"/>
            <a:ext cx="1371600" cy="1781173"/>
          </a:xfrm>
          <a:prstGeom prst="chevron">
            <a:avLst>
              <a:gd name="adj" fmla="val 15458"/>
            </a:avLst>
          </a:prstGeom>
          <a:solidFill>
            <a:schemeClr val="bg1"/>
          </a:solidFill>
          <a:ln w="9525">
            <a:solidFill>
              <a:srgbClr val="FF0000"/>
            </a:solidFill>
            <a:miter lim="800000"/>
            <a:headEnd/>
            <a:tailEnd/>
          </a:ln>
          <a:effectLst/>
          <a:extLst/>
        </p:spPr>
        <p:txBody>
          <a:bodyPr rot="10800000" vert="eaVert" tIns="91440" bIns="91440" anchor="ctr"/>
          <a:lstStyle/>
          <a:p>
            <a:r>
              <a:rPr lang="en-US" sz="1400" b="1" dirty="0">
                <a:solidFill>
                  <a:schemeClr val="accent3"/>
                </a:solidFill>
              </a:rPr>
              <a:t>Calculate business-as-usual loss levels based on stressed loss forecasts</a:t>
            </a:r>
          </a:p>
        </p:txBody>
      </p:sp>
      <p:sp>
        <p:nvSpPr>
          <p:cNvPr id="23" name="AutoShape 4"/>
          <p:cNvSpPr>
            <a:spLocks noChangeArrowheads="1"/>
          </p:cNvSpPr>
          <p:nvPr/>
        </p:nvSpPr>
        <p:spPr bwMode="gray">
          <a:xfrm rot="5400000">
            <a:off x="879734" y="2888875"/>
            <a:ext cx="1371600" cy="1781173"/>
          </a:xfrm>
          <a:prstGeom prst="chevron">
            <a:avLst>
              <a:gd name="adj" fmla="val 15458"/>
            </a:avLst>
          </a:prstGeom>
          <a:solidFill>
            <a:schemeClr val="bg1"/>
          </a:solidFill>
          <a:ln w="9525">
            <a:solidFill>
              <a:srgbClr val="FF0000"/>
            </a:solidFill>
            <a:miter lim="800000"/>
            <a:headEnd/>
            <a:tailEnd/>
          </a:ln>
          <a:effectLst/>
          <a:extLst/>
        </p:spPr>
        <p:txBody>
          <a:bodyPr rot="10800000" vert="eaVert" tIns="91440" bIns="91440" anchor="ctr"/>
          <a:lstStyle/>
          <a:p>
            <a:r>
              <a:rPr lang="en-US" sz="1400" b="1" dirty="0">
                <a:solidFill>
                  <a:schemeClr val="accent3"/>
                </a:solidFill>
              </a:rPr>
              <a:t>Establish relativity between base and stress</a:t>
            </a:r>
          </a:p>
        </p:txBody>
      </p:sp>
      <p:sp>
        <p:nvSpPr>
          <p:cNvPr id="24" name="TextBox 23"/>
          <p:cNvSpPr txBox="1"/>
          <p:nvPr/>
        </p:nvSpPr>
        <p:spPr>
          <a:xfrm>
            <a:off x="5361261" y="6090236"/>
            <a:ext cx="3872855" cy="169277"/>
          </a:xfrm>
          <a:prstGeom prst="rect">
            <a:avLst/>
          </a:prstGeom>
          <a:noFill/>
        </p:spPr>
        <p:txBody>
          <a:bodyPr wrap="none" lIns="0" tIns="0" rIns="0" bIns="0" rtlCol="0">
            <a:spAutoFit/>
          </a:bodyPr>
          <a:lstStyle/>
          <a:p>
            <a:pPr algn="l">
              <a:lnSpc>
                <a:spcPct val="100000"/>
              </a:lnSpc>
            </a:pPr>
            <a:r>
              <a:rPr lang="en-GB" sz="1100" b="1" dirty="0" smtClean="0">
                <a:solidFill>
                  <a:srgbClr val="FF0000"/>
                </a:solidFill>
              </a:rPr>
              <a:t>Deep dive in CCAR-linked RAS Methodology presentation</a:t>
            </a:r>
          </a:p>
        </p:txBody>
      </p:sp>
    </p:spTree>
    <p:extLst>
      <p:ext uri="{BB962C8B-B14F-4D97-AF65-F5344CB8AC3E}">
        <p14:creationId xmlns:p14="http://schemas.microsoft.com/office/powerpoint/2010/main" val="20669830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lowchart: Process 6"/>
          <p:cNvSpPr/>
          <p:nvPr/>
        </p:nvSpPr>
        <p:spPr>
          <a:xfrm>
            <a:off x="3336445" y="3490200"/>
            <a:ext cx="2084294" cy="696912"/>
          </a:xfrm>
          <a:prstGeom prst="flowChartProcess">
            <a:avLst/>
          </a:prstGeom>
          <a:solidFill>
            <a:srgbClr val="FCE0E2"/>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nSpc>
                <a:spcPct val="100000"/>
              </a:lnSpc>
            </a:pPr>
            <a:r>
              <a:rPr lang="en-GB" dirty="0">
                <a:solidFill>
                  <a:schemeClr val="tx1"/>
                </a:solidFill>
              </a:rPr>
              <a:t>Additional allocation from Amber and Red capital buffers increase available losses, allowing higher NCO </a:t>
            </a:r>
            <a:r>
              <a:rPr lang="en-GB" dirty="0" smtClean="0">
                <a:solidFill>
                  <a:schemeClr val="tx1"/>
                </a:solidFill>
              </a:rPr>
              <a:t>limits</a:t>
            </a:r>
            <a:endParaRPr lang="en-GB" dirty="0">
              <a:solidFill>
                <a:schemeClr val="tx1"/>
              </a:solidFill>
            </a:endParaRPr>
          </a:p>
        </p:txBody>
      </p:sp>
      <p:cxnSp>
        <p:nvCxnSpPr>
          <p:cNvPr id="8" name="Elbow Connector 7"/>
          <p:cNvCxnSpPr>
            <a:endCxn id="7" idx="0"/>
          </p:cNvCxnSpPr>
          <p:nvPr/>
        </p:nvCxnSpPr>
        <p:spPr>
          <a:xfrm rot="16200000" flipH="1">
            <a:off x="3992043" y="3103650"/>
            <a:ext cx="470549" cy="302550"/>
          </a:xfrm>
          <a:prstGeom prst="bentConnector3">
            <a:avLst/>
          </a:prstGeom>
          <a:ln>
            <a:solidFill>
              <a:schemeClr val="accent3"/>
            </a:solidFill>
            <a:tailEnd type="non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05483" y="19889"/>
            <a:ext cx="8928633" cy="621709"/>
          </a:xfrm>
          <a:prstGeom prst="rect">
            <a:avLst/>
          </a:prstGeom>
          <a:noFill/>
        </p:spPr>
        <p:txBody>
          <a:bodyPr wrap="square" rtlCol="0">
            <a:spAutoFit/>
          </a:bodyPr>
          <a:lstStyle/>
          <a:p>
            <a:pPr algn="l"/>
            <a:r>
              <a:rPr lang="en-US" sz="2000" b="1" dirty="0"/>
              <a:t>Translate to reporting </a:t>
            </a:r>
            <a:r>
              <a:rPr lang="en-US" sz="2000" b="1" dirty="0" smtClean="0"/>
              <a:t>metrics</a:t>
            </a:r>
          </a:p>
          <a:p>
            <a:pPr algn="l"/>
            <a:r>
              <a:rPr lang="en-US" sz="2000" b="1" dirty="0" smtClean="0">
                <a:solidFill>
                  <a:srgbClr val="FF0000"/>
                </a:solidFill>
              </a:rPr>
              <a:t>Converting loss budgets to NCO and 60+ DPD limits</a:t>
            </a:r>
            <a:endParaRPr lang="en-US" sz="2000" dirty="0">
              <a:solidFill>
                <a:srgbClr val="FF0000"/>
              </a:solidFill>
            </a:endParaRPr>
          </a:p>
        </p:txBody>
      </p:sp>
      <p:sp>
        <p:nvSpPr>
          <p:cNvPr id="10" name="AutoShape 152"/>
          <p:cNvSpPr>
            <a:spLocks noChangeArrowheads="1"/>
          </p:cNvSpPr>
          <p:nvPr/>
        </p:nvSpPr>
        <p:spPr bwMode="gray">
          <a:xfrm>
            <a:off x="7836072" y="19889"/>
            <a:ext cx="457200" cy="365760"/>
          </a:xfrm>
          <a:prstGeom prst="chevron">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accent4"/>
                </a:solidFill>
                <a:latin typeface="+mn-lt"/>
              </a:rPr>
              <a:t>2</a:t>
            </a:r>
          </a:p>
        </p:txBody>
      </p:sp>
      <p:sp>
        <p:nvSpPr>
          <p:cNvPr id="12" name="AutoShape 155"/>
          <p:cNvSpPr>
            <a:spLocks noChangeArrowheads="1"/>
          </p:cNvSpPr>
          <p:nvPr/>
        </p:nvSpPr>
        <p:spPr bwMode="gray">
          <a:xfrm>
            <a:off x="8665351" y="19889"/>
            <a:ext cx="457200" cy="365760"/>
          </a:xfrm>
          <a:prstGeom prst="chevron">
            <a:avLst>
              <a:gd name="adj" fmla="val 20574"/>
            </a:avLst>
          </a:prstGeom>
          <a:solidFill>
            <a:srgbClr val="FF0000"/>
          </a:solidFill>
          <a:ln w="9525" algn="ctr">
            <a:solidFill>
              <a:srgbClr val="FF0000"/>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bg1"/>
                </a:solidFill>
                <a:latin typeface="+mn-lt"/>
              </a:rPr>
              <a:t>4</a:t>
            </a:r>
          </a:p>
        </p:txBody>
      </p:sp>
      <p:sp>
        <p:nvSpPr>
          <p:cNvPr id="14" name="AutoShape 156"/>
          <p:cNvSpPr>
            <a:spLocks noChangeArrowheads="1"/>
          </p:cNvSpPr>
          <p:nvPr/>
        </p:nvSpPr>
        <p:spPr bwMode="gray">
          <a:xfrm>
            <a:off x="8250711" y="19889"/>
            <a:ext cx="457200" cy="365760"/>
          </a:xfrm>
          <a:prstGeom prst="chevron">
            <a:avLst>
              <a:gd name="adj" fmla="val 20574"/>
            </a:avLst>
          </a:prstGeom>
          <a:solidFill>
            <a:srgbClr val="FF0000"/>
          </a:solidFill>
          <a:ln w="9525" algn="ctr">
            <a:solidFill>
              <a:srgbClr val="FF0000"/>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bg1"/>
                </a:solidFill>
                <a:latin typeface="+mn-lt"/>
              </a:rPr>
              <a:t>3</a:t>
            </a:r>
          </a:p>
        </p:txBody>
      </p:sp>
      <p:sp>
        <p:nvSpPr>
          <p:cNvPr id="15" name="AutoShape 157"/>
          <p:cNvSpPr>
            <a:spLocks noChangeArrowheads="1"/>
          </p:cNvSpPr>
          <p:nvPr/>
        </p:nvSpPr>
        <p:spPr bwMode="gray">
          <a:xfrm>
            <a:off x="7421433" y="19889"/>
            <a:ext cx="457200" cy="365760"/>
          </a:xfrm>
          <a:prstGeom prst="homePlate">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accent4"/>
                </a:solidFill>
                <a:latin typeface="+mn-lt"/>
              </a:rPr>
              <a:t>1</a:t>
            </a:r>
          </a:p>
        </p:txBody>
      </p:sp>
      <p:graphicFrame>
        <p:nvGraphicFramePr>
          <p:cNvPr id="3" name="Table 2"/>
          <p:cNvGraphicFramePr>
            <a:graphicFrameLocks noGrp="1"/>
          </p:cNvGraphicFramePr>
          <p:nvPr>
            <p:extLst>
              <p:ext uri="{D42A27DB-BD31-4B8C-83A1-F6EECF244321}">
                <p14:modId xmlns:p14="http://schemas.microsoft.com/office/powerpoint/2010/main" val="741290350"/>
              </p:ext>
            </p:extLst>
          </p:nvPr>
        </p:nvGraphicFramePr>
        <p:xfrm>
          <a:off x="435934" y="2316030"/>
          <a:ext cx="8796181" cy="698373"/>
        </p:xfrm>
        <a:graphic>
          <a:graphicData uri="http://schemas.openxmlformats.org/drawingml/2006/table">
            <a:tbl>
              <a:tblPr firstRow="1" lastRow="1" bandRow="1">
                <a:tableStyleId>{5C22544A-7EE6-4342-B048-85BDC9FD1C3A}</a:tableStyleId>
              </a:tblPr>
              <a:tblGrid>
                <a:gridCol w="1073889"/>
                <a:gridCol w="839972"/>
                <a:gridCol w="871870"/>
                <a:gridCol w="850605"/>
                <a:gridCol w="850605"/>
                <a:gridCol w="861237"/>
                <a:gridCol w="893135"/>
                <a:gridCol w="893135"/>
                <a:gridCol w="797441"/>
                <a:gridCol w="864292"/>
              </a:tblGrid>
              <a:tr h="375603">
                <a:tc rowSpan="2">
                  <a:txBody>
                    <a:bodyPr/>
                    <a:lstStyle/>
                    <a:p>
                      <a:r>
                        <a:rPr lang="en-US" sz="1100" b="1" dirty="0" smtClean="0">
                          <a:solidFill>
                            <a:srgbClr val="FF0000"/>
                          </a:solidFill>
                          <a:latin typeface="+mj-lt"/>
                          <a:cs typeface="Arial" panose="020B0604020202020204" pitchFamily="34" charset="0"/>
                        </a:rPr>
                        <a:t>Sub-portfolio</a:t>
                      </a: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en-US" sz="1100" b="1" kern="1200" dirty="0" smtClean="0">
                          <a:solidFill>
                            <a:schemeClr val="bg1"/>
                          </a:solidFill>
                          <a:latin typeface="+mn-lt"/>
                          <a:ea typeface="+mn-ea"/>
                          <a:cs typeface="Arial" panose="020B0604020202020204" pitchFamily="34" charset="0"/>
                        </a:rPr>
                        <a:t>Actual balances</a:t>
                      </a:r>
                    </a:p>
                    <a:p>
                      <a:pPr algn="ctr"/>
                      <a:r>
                        <a:rPr lang="en-GB" sz="1100" b="0" i="0" kern="1200" dirty="0" smtClean="0">
                          <a:solidFill>
                            <a:schemeClr val="bg1"/>
                          </a:solidFill>
                          <a:latin typeface="+mn-lt"/>
                          <a:ea typeface="+mn-ea"/>
                          <a:cs typeface="+mn-cs"/>
                        </a:rPr>
                        <a:t>(Dec ’15)</a:t>
                      </a: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solidFill>
                  </a:tcPr>
                </a:tc>
                <a:tc rowSpan="2">
                  <a:txBody>
                    <a:bodyPr/>
                    <a:lstStyle/>
                    <a:p>
                      <a:pPr algn="ctr"/>
                      <a:r>
                        <a:rPr lang="en-US" sz="1100" b="1" kern="1200" dirty="0" smtClean="0">
                          <a:solidFill>
                            <a:schemeClr val="tx1"/>
                          </a:solidFill>
                          <a:latin typeface="+mn-lt"/>
                          <a:ea typeface="+mn-ea"/>
                          <a:cs typeface="Arial" panose="020B0604020202020204" pitchFamily="34" charset="0"/>
                        </a:rPr>
                        <a:t>BHC </a:t>
                      </a:r>
                      <a:r>
                        <a:rPr lang="en-US" sz="1100" b="1" kern="1200" baseline="0" dirty="0" smtClean="0">
                          <a:solidFill>
                            <a:schemeClr val="tx1"/>
                          </a:solidFill>
                          <a:latin typeface="+mn-lt"/>
                          <a:ea typeface="+mn-ea"/>
                          <a:cs typeface="Arial" panose="020B0604020202020204" pitchFamily="34" charset="0"/>
                        </a:rPr>
                        <a:t>Stress losses</a:t>
                      </a:r>
                    </a:p>
                    <a:p>
                      <a:pPr algn="ctr"/>
                      <a:r>
                        <a:rPr lang="en-US" sz="1100" b="0" kern="1200" baseline="0" dirty="0" smtClean="0">
                          <a:solidFill>
                            <a:schemeClr val="tx1"/>
                          </a:solidFill>
                          <a:latin typeface="+mn-lt"/>
                          <a:ea typeface="+mn-ea"/>
                          <a:cs typeface="Arial" panose="020B0604020202020204" pitchFamily="34" charset="0"/>
                        </a:rPr>
                        <a:t>($M)</a:t>
                      </a:r>
                      <a:endParaRPr lang="en-US" sz="1100" b="0" kern="1200" dirty="0">
                        <a:solidFill>
                          <a:schemeClr val="tx1"/>
                        </a:solidFill>
                        <a:latin typeface="+mn-lt"/>
                        <a:ea typeface="+mn-ea"/>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gridSpan="2">
                  <a:txBody>
                    <a:bodyPr/>
                    <a:lstStyle/>
                    <a:p>
                      <a:pPr algn="ctr"/>
                      <a:r>
                        <a:rPr lang="en-US" sz="1100" b="1" dirty="0" smtClean="0">
                          <a:solidFill>
                            <a:schemeClr val="tx1"/>
                          </a:solidFill>
                          <a:latin typeface="+mj-lt"/>
                          <a:cs typeface="Arial" panose="020B0604020202020204" pitchFamily="34" charset="0"/>
                        </a:rPr>
                        <a:t>Loss budget allocation </a:t>
                      </a:r>
                      <a:r>
                        <a:rPr lang="en-US" sz="1100" b="0" dirty="0" smtClean="0">
                          <a:solidFill>
                            <a:schemeClr val="tx1"/>
                          </a:solidFill>
                          <a:latin typeface="+mj-lt"/>
                          <a:cs typeface="Arial" panose="020B0604020202020204" pitchFamily="34" charset="0"/>
                        </a:rPr>
                        <a:t>($M)</a:t>
                      </a:r>
                      <a:endParaRPr lang="en-US" sz="1100" b="0"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hMerge="1">
                  <a:txBody>
                    <a:bodyPr/>
                    <a:lstStyle/>
                    <a:p>
                      <a:pPr algn="ctr"/>
                      <a:endParaRPr lang="en-US" sz="1100" b="1"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2"/>
                    </a:solidFill>
                  </a:tcPr>
                </a:tc>
                <a:tc rowSpan="2">
                  <a:txBody>
                    <a:bodyPr/>
                    <a:lstStyle/>
                    <a:p>
                      <a:pPr algn="ctr"/>
                      <a:r>
                        <a:rPr lang="en-US" sz="1100" b="1" dirty="0" smtClean="0">
                          <a:solidFill>
                            <a:schemeClr val="tx1"/>
                          </a:solidFill>
                          <a:latin typeface="+mj-lt"/>
                          <a:cs typeface="Arial" panose="020B0604020202020204" pitchFamily="34" charset="0"/>
                        </a:rPr>
                        <a:t>2016 CCAR scalar</a:t>
                      </a:r>
                      <a:endParaRPr lang="en-US" sz="1100" b="1"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gridSpan="2">
                  <a:txBody>
                    <a:bodyPr/>
                    <a:lstStyle/>
                    <a:p>
                      <a:pPr algn="ctr"/>
                      <a:r>
                        <a:rPr lang="en-US" sz="1100" b="1" dirty="0" smtClean="0">
                          <a:solidFill>
                            <a:schemeClr val="tx1"/>
                          </a:solidFill>
                          <a:latin typeface="+mj-lt"/>
                          <a:cs typeface="Arial" panose="020B0604020202020204" pitchFamily="34" charset="0"/>
                        </a:rPr>
                        <a:t>Preliminary</a:t>
                      </a:r>
                      <a:r>
                        <a:rPr lang="en-US" sz="1100" b="1" baseline="0" dirty="0" smtClean="0">
                          <a:solidFill>
                            <a:schemeClr val="tx1"/>
                          </a:solidFill>
                          <a:latin typeface="+mj-lt"/>
                          <a:cs typeface="Arial" panose="020B0604020202020204" pitchFamily="34" charset="0"/>
                        </a:rPr>
                        <a:t> NCO anchors</a:t>
                      </a:r>
                      <a:endParaRPr lang="en-US" sz="1100" b="1"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hMerge="1">
                  <a:txBody>
                    <a:bodyPr/>
                    <a:lstStyle/>
                    <a:p>
                      <a:pPr algn="ctr"/>
                      <a:endParaRPr lang="en-US" sz="1100" b="1" dirty="0">
                        <a:solidFill>
                          <a:schemeClr val="bg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rowSpan="2">
                  <a:txBody>
                    <a:bodyPr/>
                    <a:lstStyle/>
                    <a:p>
                      <a:pPr algn="ctr"/>
                      <a:r>
                        <a:rPr lang="en-US" sz="1100" b="1" dirty="0" smtClean="0">
                          <a:solidFill>
                            <a:schemeClr val="bg1"/>
                          </a:solidFill>
                          <a:latin typeface="+mj-lt"/>
                          <a:cs typeface="Arial" panose="020B0604020202020204" pitchFamily="34" charset="0"/>
                        </a:rPr>
                        <a:t>Average loss rate in Base</a:t>
                      </a:r>
                      <a:endParaRPr lang="en-US" sz="1100" b="0" dirty="0">
                        <a:solidFill>
                          <a:schemeClr val="bg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solid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1" kern="1200" dirty="0" smtClean="0">
                          <a:solidFill>
                            <a:schemeClr val="bg1"/>
                          </a:solidFill>
                          <a:latin typeface="+mn-lt"/>
                          <a:ea typeface="+mn-ea"/>
                          <a:cs typeface="Arial" panose="020B0604020202020204" pitchFamily="34" charset="0"/>
                        </a:rPr>
                        <a:t>Max  12m trailing in Base</a:t>
                      </a:r>
                      <a:endParaRPr lang="en-US" sz="1100" b="0" kern="1200" dirty="0" smtClean="0">
                        <a:solidFill>
                          <a:schemeClr val="bg1"/>
                        </a:solidFill>
                        <a:latin typeface="+mn-lt"/>
                        <a:ea typeface="+mn-ea"/>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solidFill>
                  </a:tcPr>
                </a:tc>
              </a:tr>
              <a:tr h="308229">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algn="ctr"/>
                      <a:r>
                        <a:rPr lang="en-US" sz="1100" b="1" dirty="0" smtClean="0">
                          <a:solidFill>
                            <a:schemeClr val="bg1"/>
                          </a:solidFill>
                          <a:latin typeface="+mj-lt"/>
                          <a:cs typeface="Arial" panose="020B0604020202020204" pitchFamily="34" charset="0"/>
                        </a:rPr>
                        <a:t>Amber</a:t>
                      </a:r>
                      <a:endParaRPr lang="en-US" sz="1100" b="1" dirty="0">
                        <a:solidFill>
                          <a:schemeClr val="bg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C000"/>
                    </a:solidFill>
                  </a:tcPr>
                </a:tc>
                <a:tc>
                  <a:txBody>
                    <a:bodyPr/>
                    <a:lstStyle/>
                    <a:p>
                      <a:pPr algn="ctr"/>
                      <a:r>
                        <a:rPr lang="en-GB" sz="1100" b="1" dirty="0" smtClean="0">
                          <a:solidFill>
                            <a:schemeClr val="bg1"/>
                          </a:solidFill>
                        </a:rPr>
                        <a:t>Red</a:t>
                      </a:r>
                      <a:endParaRPr lang="en-GB" b="1" dirty="0">
                        <a:solidFill>
                          <a:schemeClr val="bg1"/>
                        </a:solidFill>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vMerge="1">
                  <a:txBody>
                    <a:bodyPr/>
                    <a:lstStyle/>
                    <a:p>
                      <a:endParaRPr lang="en-GB"/>
                    </a:p>
                  </a:txBody>
                  <a:tcPr/>
                </a:tc>
                <a:tc>
                  <a:txBody>
                    <a:bodyPr/>
                    <a:lstStyle/>
                    <a:p>
                      <a:pPr algn="ctr"/>
                      <a:r>
                        <a:rPr lang="en-US" sz="1100" b="1" dirty="0" smtClean="0">
                          <a:solidFill>
                            <a:schemeClr val="bg1"/>
                          </a:solidFill>
                          <a:latin typeface="+mj-lt"/>
                          <a:cs typeface="Arial" panose="020B0604020202020204" pitchFamily="34" charset="0"/>
                        </a:rPr>
                        <a:t>Amber</a:t>
                      </a:r>
                      <a:endParaRPr lang="en-US" sz="1100" b="1" dirty="0">
                        <a:solidFill>
                          <a:schemeClr val="bg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C000"/>
                    </a:solidFill>
                  </a:tcPr>
                </a:tc>
                <a:tc>
                  <a:txBody>
                    <a:bodyPr/>
                    <a:lstStyle/>
                    <a:p>
                      <a:pPr algn="ctr"/>
                      <a:r>
                        <a:rPr lang="en-GB" sz="1100" b="1" dirty="0" smtClean="0">
                          <a:solidFill>
                            <a:schemeClr val="bg1"/>
                          </a:solidFill>
                        </a:rPr>
                        <a:t>Red</a:t>
                      </a:r>
                      <a:endParaRPr lang="en-GB" b="1" dirty="0">
                        <a:solidFill>
                          <a:schemeClr val="bg1"/>
                        </a:solidFill>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vMerge="1">
                  <a:txBody>
                    <a:bodyPr/>
                    <a:lstStyle/>
                    <a:p>
                      <a:endParaRPr lang="en-GB"/>
                    </a:p>
                  </a:txBody>
                  <a:tcPr/>
                </a:tc>
                <a:tc vMerge="1">
                  <a:txBody>
                    <a:bodyPr/>
                    <a:lstStyle/>
                    <a:p>
                      <a:endParaRPr lang="en-GB"/>
                    </a:p>
                  </a:txBody>
                  <a:tcPr/>
                </a:tc>
              </a:tr>
            </a:tbl>
          </a:graphicData>
        </a:graphic>
      </p:graphicFrame>
      <p:sp>
        <p:nvSpPr>
          <p:cNvPr id="17" name="Flowchart: Process 16"/>
          <p:cNvSpPr/>
          <p:nvPr/>
        </p:nvSpPr>
        <p:spPr>
          <a:xfrm>
            <a:off x="1450071" y="1534005"/>
            <a:ext cx="2084294" cy="476500"/>
          </a:xfrm>
          <a:prstGeom prst="flowChartProcess">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r>
              <a:rPr lang="en-GB" dirty="0" smtClean="0">
                <a:solidFill>
                  <a:schemeClr val="tx1"/>
                </a:solidFill>
              </a:rPr>
              <a:t>2016 Base scenario 9Q cumulative losses  are the starting point for credit loss budgets</a:t>
            </a:r>
          </a:p>
        </p:txBody>
      </p:sp>
      <p:cxnSp>
        <p:nvCxnSpPr>
          <p:cNvPr id="18" name="Elbow Connector 17"/>
          <p:cNvCxnSpPr>
            <a:stCxn id="17" idx="2"/>
          </p:cNvCxnSpPr>
          <p:nvPr/>
        </p:nvCxnSpPr>
        <p:spPr>
          <a:xfrm rot="16200000" flipH="1">
            <a:off x="2475096" y="2027627"/>
            <a:ext cx="295836" cy="261592"/>
          </a:xfrm>
          <a:prstGeom prst="bentConnector3">
            <a:avLst>
              <a:gd name="adj1" fmla="val 50000"/>
            </a:avLst>
          </a:prstGeom>
          <a:ln>
            <a:solidFill>
              <a:schemeClr val="accent3"/>
            </a:solidFill>
            <a:tailEnd type="none"/>
          </a:ln>
        </p:spPr>
        <p:style>
          <a:lnRef idx="1">
            <a:schemeClr val="accent1"/>
          </a:lnRef>
          <a:fillRef idx="0">
            <a:schemeClr val="accent1"/>
          </a:fillRef>
          <a:effectRef idx="0">
            <a:schemeClr val="accent1"/>
          </a:effectRef>
          <a:fontRef idx="minor">
            <a:schemeClr val="tx1"/>
          </a:fontRef>
        </p:style>
      </p:cxnSp>
      <p:sp>
        <p:nvSpPr>
          <p:cNvPr id="19" name="Flowchart: Process 18"/>
          <p:cNvSpPr/>
          <p:nvPr/>
        </p:nvSpPr>
        <p:spPr>
          <a:xfrm>
            <a:off x="4018402" y="1534005"/>
            <a:ext cx="2084294" cy="476500"/>
          </a:xfrm>
          <a:prstGeom prst="flowChartProcess">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r>
              <a:rPr lang="en-GB" dirty="0" smtClean="0">
                <a:solidFill>
                  <a:schemeClr val="tx1"/>
                </a:solidFill>
              </a:rPr>
              <a:t>BHC Stress over Base scenario loss rates create a stress relativity scalar</a:t>
            </a:r>
          </a:p>
        </p:txBody>
      </p:sp>
      <p:cxnSp>
        <p:nvCxnSpPr>
          <p:cNvPr id="20" name="Elbow Connector 19"/>
          <p:cNvCxnSpPr>
            <a:stCxn id="19" idx="2"/>
          </p:cNvCxnSpPr>
          <p:nvPr/>
        </p:nvCxnSpPr>
        <p:spPr>
          <a:xfrm rot="16200000" flipH="1">
            <a:off x="5043427" y="2027627"/>
            <a:ext cx="295836" cy="261592"/>
          </a:xfrm>
          <a:prstGeom prst="bentConnector3">
            <a:avLst>
              <a:gd name="adj1" fmla="val 50000"/>
            </a:avLst>
          </a:prstGeom>
          <a:ln>
            <a:solidFill>
              <a:schemeClr val="accent3"/>
            </a:solidFill>
            <a:tailEnd type="none"/>
          </a:ln>
        </p:spPr>
        <p:style>
          <a:lnRef idx="1">
            <a:schemeClr val="accent1"/>
          </a:lnRef>
          <a:fillRef idx="0">
            <a:schemeClr val="accent1"/>
          </a:fillRef>
          <a:effectRef idx="0">
            <a:schemeClr val="accent1"/>
          </a:effectRef>
          <a:fontRef idx="minor">
            <a:schemeClr val="tx1"/>
          </a:fontRef>
        </p:style>
      </p:cxnSp>
      <p:sp>
        <p:nvSpPr>
          <p:cNvPr id="23" name="Flowchart: Process 22"/>
          <p:cNvSpPr/>
          <p:nvPr/>
        </p:nvSpPr>
        <p:spPr>
          <a:xfrm>
            <a:off x="5613962" y="3500833"/>
            <a:ext cx="1589437" cy="858516"/>
          </a:xfrm>
          <a:prstGeom prst="flowChartProcess">
            <a:avLst/>
          </a:prstGeom>
          <a:solidFill>
            <a:srgbClr val="FCE0E2"/>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nSpc>
                <a:spcPct val="100000"/>
              </a:lnSpc>
            </a:pPr>
            <a:r>
              <a:rPr lang="en-GB" dirty="0" smtClean="0">
                <a:solidFill>
                  <a:schemeClr val="tx1"/>
                </a:solidFill>
              </a:rPr>
              <a:t>Loss budgets are translated into annual rates  and then scaled by the 2016 CCAR stress relativity</a:t>
            </a:r>
            <a:endParaRPr lang="en-GB" dirty="0">
              <a:solidFill>
                <a:schemeClr val="tx1"/>
              </a:solidFill>
            </a:endParaRPr>
          </a:p>
        </p:txBody>
      </p:sp>
      <p:cxnSp>
        <p:nvCxnSpPr>
          <p:cNvPr id="24" name="Elbow Connector 23"/>
          <p:cNvCxnSpPr>
            <a:endCxn id="23" idx="0"/>
          </p:cNvCxnSpPr>
          <p:nvPr/>
        </p:nvCxnSpPr>
        <p:spPr>
          <a:xfrm rot="5400000">
            <a:off x="6307629" y="3120702"/>
            <a:ext cx="481183" cy="279078"/>
          </a:xfrm>
          <a:prstGeom prst="bentConnector3">
            <a:avLst/>
          </a:prstGeom>
          <a:ln>
            <a:solidFill>
              <a:schemeClr val="accent3"/>
            </a:solidFill>
            <a:tailEnd type="none"/>
          </a:ln>
        </p:spPr>
        <p:style>
          <a:lnRef idx="1">
            <a:schemeClr val="accent1"/>
          </a:lnRef>
          <a:fillRef idx="0">
            <a:schemeClr val="accent1"/>
          </a:fillRef>
          <a:effectRef idx="0">
            <a:schemeClr val="accent1"/>
          </a:effectRef>
          <a:fontRef idx="minor">
            <a:schemeClr val="tx1"/>
          </a:fontRef>
        </p:style>
      </p:cxnSp>
      <p:sp>
        <p:nvSpPr>
          <p:cNvPr id="36" name="Flowchart: Process 35"/>
          <p:cNvSpPr/>
          <p:nvPr/>
        </p:nvSpPr>
        <p:spPr>
          <a:xfrm>
            <a:off x="8168996" y="3838656"/>
            <a:ext cx="1077829" cy="429258"/>
          </a:xfrm>
          <a:prstGeom prst="flowChartProcess">
            <a:avLst/>
          </a:prstGeom>
          <a:solidFill>
            <a:schemeClr val="accent3"/>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nSpc>
                <a:spcPct val="100000"/>
              </a:lnSpc>
            </a:pPr>
            <a:r>
              <a:rPr lang="en-GB" dirty="0" smtClean="0">
                <a:solidFill>
                  <a:schemeClr val="bg1"/>
                </a:solidFill>
              </a:rPr>
              <a:t>Projected rates for comparison</a:t>
            </a:r>
            <a:endParaRPr lang="en-GB" dirty="0">
              <a:solidFill>
                <a:schemeClr val="bg1"/>
              </a:solidFill>
            </a:endParaRPr>
          </a:p>
        </p:txBody>
      </p:sp>
      <p:cxnSp>
        <p:nvCxnSpPr>
          <p:cNvPr id="37" name="Elbow Connector 36"/>
          <p:cNvCxnSpPr>
            <a:endCxn id="36" idx="0"/>
          </p:cNvCxnSpPr>
          <p:nvPr/>
        </p:nvCxnSpPr>
        <p:spPr>
          <a:xfrm rot="5400000">
            <a:off x="8242170" y="3283998"/>
            <a:ext cx="1020399" cy="88916"/>
          </a:xfrm>
          <a:prstGeom prst="bentConnector3">
            <a:avLst/>
          </a:prstGeom>
          <a:ln>
            <a:solidFill>
              <a:schemeClr val="accent3"/>
            </a:solidFill>
            <a:tailEnd type="none"/>
          </a:ln>
        </p:spPr>
        <p:style>
          <a:lnRef idx="1">
            <a:schemeClr val="accent1"/>
          </a:lnRef>
          <a:fillRef idx="0">
            <a:schemeClr val="accent1"/>
          </a:fillRef>
          <a:effectRef idx="0">
            <a:schemeClr val="accent1"/>
          </a:effectRef>
          <a:fontRef idx="minor">
            <a:schemeClr val="tx1"/>
          </a:fontRef>
        </p:style>
      </p:cxnSp>
      <p:sp>
        <p:nvSpPr>
          <p:cNvPr id="38" name="Flowchart: Process 37"/>
          <p:cNvSpPr/>
          <p:nvPr/>
        </p:nvSpPr>
        <p:spPr>
          <a:xfrm>
            <a:off x="1626755" y="4550734"/>
            <a:ext cx="2850965" cy="457200"/>
          </a:xfrm>
          <a:prstGeom prst="flowChartProcess">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nSpc>
                <a:spcPct val="100000"/>
              </a:lnSpc>
            </a:pPr>
            <a:r>
              <a:rPr lang="en-GB" dirty="0" smtClean="0">
                <a:solidFill>
                  <a:schemeClr val="tx1"/>
                </a:solidFill>
              </a:rPr>
              <a:t>Range of scalars is developed by comparing </a:t>
            </a:r>
            <a:r>
              <a:rPr lang="en-GB" dirty="0">
                <a:solidFill>
                  <a:schemeClr val="tx1"/>
                </a:solidFill>
              </a:rPr>
              <a:t>historical </a:t>
            </a:r>
            <a:r>
              <a:rPr lang="en-GB" dirty="0" smtClean="0">
                <a:solidFill>
                  <a:schemeClr val="tx1"/>
                </a:solidFill>
              </a:rPr>
              <a:t>monthly NCO rates to lagged monthly DPD rates (range based on min &amp; max)</a:t>
            </a:r>
          </a:p>
        </p:txBody>
      </p:sp>
      <p:cxnSp>
        <p:nvCxnSpPr>
          <p:cNvPr id="40" name="Elbow Connector 39"/>
          <p:cNvCxnSpPr>
            <a:stCxn id="36" idx="2"/>
          </p:cNvCxnSpPr>
          <p:nvPr/>
        </p:nvCxnSpPr>
        <p:spPr>
          <a:xfrm rot="5400000">
            <a:off x="8085702" y="4775823"/>
            <a:ext cx="1130119" cy="114300"/>
          </a:xfrm>
          <a:prstGeom prst="bentConnector3">
            <a:avLst/>
          </a:prstGeom>
          <a:ln>
            <a:solidFill>
              <a:schemeClr val="accent3"/>
            </a:solidFill>
            <a:tailEnd type="none"/>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38" idx="2"/>
          </p:cNvCxnSpPr>
          <p:nvPr/>
        </p:nvCxnSpPr>
        <p:spPr>
          <a:xfrm rot="5400000">
            <a:off x="2816932" y="5013862"/>
            <a:ext cx="241234" cy="229379"/>
          </a:xfrm>
          <a:prstGeom prst="bentConnector3">
            <a:avLst>
              <a:gd name="adj1" fmla="val 50000"/>
            </a:avLst>
          </a:prstGeom>
          <a:ln>
            <a:solidFill>
              <a:schemeClr val="accent3"/>
            </a:solidFill>
            <a:tailEnd type="none"/>
          </a:ln>
        </p:spPr>
        <p:style>
          <a:lnRef idx="1">
            <a:schemeClr val="accent1"/>
          </a:lnRef>
          <a:fillRef idx="0">
            <a:schemeClr val="accent1"/>
          </a:fillRef>
          <a:effectRef idx="0">
            <a:schemeClr val="accent1"/>
          </a:effectRef>
          <a:fontRef idx="minor">
            <a:schemeClr val="tx1"/>
          </a:fontRef>
        </p:style>
      </p:cxnSp>
      <p:sp>
        <p:nvSpPr>
          <p:cNvPr id="42" name="Flowchart: Process 41"/>
          <p:cNvSpPr/>
          <p:nvPr/>
        </p:nvSpPr>
        <p:spPr>
          <a:xfrm>
            <a:off x="3997800" y="6070048"/>
            <a:ext cx="3014205" cy="312660"/>
          </a:xfrm>
          <a:prstGeom prst="flowChartProcess">
            <a:avLst/>
          </a:prstGeom>
          <a:solidFill>
            <a:srgbClr val="FCE0E2"/>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nSpc>
                <a:spcPct val="100000"/>
              </a:lnSpc>
            </a:pPr>
            <a:r>
              <a:rPr lang="en-GB" dirty="0" smtClean="0">
                <a:solidFill>
                  <a:schemeClr val="tx1"/>
                </a:solidFill>
              </a:rPr>
              <a:t>The scalar range is applied to recommended NCO limits to calculate a range of DPD limits </a:t>
            </a:r>
            <a:endParaRPr lang="en-GB" dirty="0">
              <a:solidFill>
                <a:schemeClr val="tx1"/>
              </a:solidFill>
            </a:endParaRPr>
          </a:p>
        </p:txBody>
      </p:sp>
      <p:cxnSp>
        <p:nvCxnSpPr>
          <p:cNvPr id="44" name="Elbow Connector 43"/>
          <p:cNvCxnSpPr/>
          <p:nvPr/>
        </p:nvCxnSpPr>
        <p:spPr>
          <a:xfrm rot="16200000" flipH="1">
            <a:off x="5237525" y="5831598"/>
            <a:ext cx="202577" cy="274320"/>
          </a:xfrm>
          <a:prstGeom prst="bentConnector3">
            <a:avLst>
              <a:gd name="adj1" fmla="val 50000"/>
            </a:avLst>
          </a:prstGeom>
          <a:ln>
            <a:solidFill>
              <a:schemeClr val="accent3"/>
            </a:solidFill>
            <a:tailEnd type="none"/>
          </a:ln>
        </p:spPr>
        <p:style>
          <a:lnRef idx="1">
            <a:schemeClr val="accent1"/>
          </a:lnRef>
          <a:fillRef idx="0">
            <a:schemeClr val="accent1"/>
          </a:fillRef>
          <a:effectRef idx="0">
            <a:schemeClr val="accent1"/>
          </a:effectRef>
          <a:fontRef idx="minor">
            <a:schemeClr val="tx1"/>
          </a:fontRef>
        </p:style>
      </p:cxnSp>
      <p:graphicFrame>
        <p:nvGraphicFramePr>
          <p:cNvPr id="45" name="Table 44"/>
          <p:cNvGraphicFramePr>
            <a:graphicFrameLocks noGrp="1"/>
          </p:cNvGraphicFramePr>
          <p:nvPr>
            <p:extLst>
              <p:ext uri="{D42A27DB-BD31-4B8C-83A1-F6EECF244321}">
                <p14:modId xmlns:p14="http://schemas.microsoft.com/office/powerpoint/2010/main" val="3119314735"/>
              </p:ext>
            </p:extLst>
          </p:nvPr>
        </p:nvGraphicFramePr>
        <p:xfrm>
          <a:off x="467833" y="5249170"/>
          <a:ext cx="8765069" cy="658368"/>
        </p:xfrm>
        <a:graphic>
          <a:graphicData uri="http://schemas.openxmlformats.org/drawingml/2006/table">
            <a:tbl>
              <a:tblPr firstRow="1" lastRow="1" bandRow="1">
                <a:tableStyleId>{5C22544A-7EE6-4342-B048-85BDC9FD1C3A}</a:tableStyleId>
              </a:tblPr>
              <a:tblGrid>
                <a:gridCol w="1616148"/>
                <a:gridCol w="1541721"/>
                <a:gridCol w="1578935"/>
                <a:gridCol w="1578935"/>
                <a:gridCol w="1224665"/>
                <a:gridCol w="1224665"/>
              </a:tblGrid>
              <a:tr h="330664">
                <a:tc rowSpan="2">
                  <a:txBody>
                    <a:bodyPr/>
                    <a:lstStyle/>
                    <a:p>
                      <a:r>
                        <a:rPr lang="en-US" sz="1100" b="1" dirty="0" smtClean="0">
                          <a:solidFill>
                            <a:srgbClr val="FF0000"/>
                          </a:solidFill>
                          <a:latin typeface="+mj-lt"/>
                          <a:cs typeface="Arial" panose="020B0604020202020204" pitchFamily="34" charset="0"/>
                        </a:rPr>
                        <a:t>Retail sub-portfolio</a:t>
                      </a: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en-US" sz="1100" b="1" kern="1200" dirty="0" smtClean="0">
                          <a:solidFill>
                            <a:schemeClr val="tx1"/>
                          </a:solidFill>
                          <a:latin typeface="+mj-lt"/>
                          <a:ea typeface="+mn-ea"/>
                          <a:cs typeface="Arial" panose="020B0604020202020204" pitchFamily="34" charset="0"/>
                        </a:rPr>
                        <a:t>60+</a:t>
                      </a:r>
                      <a:r>
                        <a:rPr lang="en-US" sz="1100" b="1" kern="1200" baseline="0" dirty="0" smtClean="0">
                          <a:solidFill>
                            <a:schemeClr val="tx1"/>
                          </a:solidFill>
                          <a:latin typeface="+mj-lt"/>
                          <a:ea typeface="+mn-ea"/>
                          <a:cs typeface="Arial" panose="020B0604020202020204" pitchFamily="34" charset="0"/>
                        </a:rPr>
                        <a:t> DPD / NCO </a:t>
                      </a:r>
                    </a:p>
                    <a:p>
                      <a:pPr algn="ctr"/>
                      <a:r>
                        <a:rPr lang="en-US" sz="1100" b="1" kern="1200" baseline="0" dirty="0" smtClean="0">
                          <a:solidFill>
                            <a:schemeClr val="tx1"/>
                          </a:solidFill>
                          <a:latin typeface="+mj-lt"/>
                          <a:ea typeface="+mn-ea"/>
                          <a:cs typeface="Arial" panose="020B0604020202020204" pitchFamily="34" charset="0"/>
                        </a:rPr>
                        <a:t>s</a:t>
                      </a:r>
                      <a:r>
                        <a:rPr lang="en-US" sz="1100" b="1" kern="1200" dirty="0" smtClean="0">
                          <a:solidFill>
                            <a:schemeClr val="tx1"/>
                          </a:solidFill>
                          <a:latin typeface="+mj-lt"/>
                          <a:ea typeface="+mn-ea"/>
                          <a:cs typeface="Arial" panose="020B0604020202020204" pitchFamily="34" charset="0"/>
                        </a:rPr>
                        <a:t>calar range</a:t>
                      </a: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gridSpan="2">
                  <a:txBody>
                    <a:bodyPr/>
                    <a:lstStyle/>
                    <a:p>
                      <a:pPr algn="ctr"/>
                      <a:r>
                        <a:rPr lang="en-US" sz="1100" b="1" dirty="0" smtClean="0">
                          <a:solidFill>
                            <a:schemeClr val="tx1"/>
                          </a:solidFill>
                          <a:latin typeface="+mj-lt"/>
                          <a:cs typeface="Arial" panose="020B0604020202020204" pitchFamily="34" charset="0"/>
                        </a:rPr>
                        <a:t>60+ DPD</a:t>
                      </a:r>
                      <a:r>
                        <a:rPr lang="en-US" sz="1100" b="1" baseline="0" dirty="0" smtClean="0">
                          <a:solidFill>
                            <a:schemeClr val="tx1"/>
                          </a:solidFill>
                          <a:latin typeface="+mj-lt"/>
                          <a:cs typeface="Arial" panose="020B0604020202020204" pitchFamily="34" charset="0"/>
                        </a:rPr>
                        <a:t> limits range</a:t>
                      </a:r>
                      <a:endParaRPr lang="en-US" sz="1100" b="1"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hMerge="1">
                  <a:txBody>
                    <a:bodyPr/>
                    <a:lstStyle/>
                    <a:p>
                      <a:pPr algn="ctr"/>
                      <a:endParaRPr lang="en-US" sz="1000" b="1" dirty="0">
                        <a:solidFill>
                          <a:schemeClr val="bg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baseline="0" dirty="0" smtClean="0">
                          <a:solidFill>
                            <a:schemeClr val="bg1"/>
                          </a:solidFill>
                          <a:latin typeface="+mn-lt"/>
                          <a:ea typeface="+mn-ea"/>
                          <a:cs typeface="Arial" panose="020B0604020202020204" pitchFamily="34" charset="0"/>
                        </a:rPr>
                        <a:t>CCAR Base </a:t>
                      </a:r>
                      <a:r>
                        <a:rPr lang="en-US" sz="1200" b="1" baseline="0" dirty="0" smtClean="0">
                          <a:solidFill>
                            <a:schemeClr val="bg1"/>
                          </a:solidFill>
                          <a:latin typeface="+mj-lt"/>
                          <a:cs typeface="Arial" panose="020B0604020202020204" pitchFamily="34" charset="0"/>
                        </a:rPr>
                        <a:t>60+ DPD </a:t>
                      </a:r>
                    </a:p>
                    <a:p>
                      <a:pPr marL="0" marR="0" indent="0" algn="ctr" defTabSz="914400" rtl="0" eaLnBrk="1" fontAlgn="auto" latinLnBrk="0" hangingPunct="1">
                        <a:lnSpc>
                          <a:spcPct val="100000"/>
                        </a:lnSpc>
                        <a:spcBef>
                          <a:spcPts val="0"/>
                        </a:spcBef>
                        <a:spcAft>
                          <a:spcPts val="0"/>
                        </a:spcAft>
                        <a:buClrTx/>
                        <a:buSzTx/>
                        <a:buFontTx/>
                        <a:buNone/>
                        <a:tabLst/>
                        <a:defRPr/>
                      </a:pPr>
                      <a:r>
                        <a:rPr lang="en-US" sz="1200" b="0" baseline="0" dirty="0" smtClean="0">
                          <a:solidFill>
                            <a:schemeClr val="bg1"/>
                          </a:solidFill>
                          <a:latin typeface="+mj-lt"/>
                          <a:cs typeface="Arial" panose="020B0604020202020204" pitchFamily="34" charset="0"/>
                        </a:rPr>
                        <a:t>(</a:t>
                      </a:r>
                      <a:r>
                        <a:rPr lang="en-US" sz="1200" b="0" kern="1200" baseline="0" dirty="0" smtClean="0">
                          <a:solidFill>
                            <a:schemeClr val="bg1"/>
                          </a:solidFill>
                          <a:latin typeface="+mn-lt"/>
                          <a:ea typeface="+mn-ea"/>
                          <a:cs typeface="Arial" panose="020B0604020202020204" pitchFamily="34" charset="0"/>
                        </a:rPr>
                        <a:t>Trailing 12 month)</a:t>
                      </a:r>
                      <a:r>
                        <a:rPr lang="en-US" sz="1200" b="0" baseline="30000" dirty="0" smtClean="0">
                          <a:solidFill>
                            <a:schemeClr val="bg1"/>
                          </a:solidFill>
                          <a:latin typeface="+mj-lt"/>
                          <a:cs typeface="Arial" panose="020B0604020202020204" pitchFamily="34" charset="0"/>
                        </a:rPr>
                        <a:t>2</a:t>
                      </a:r>
                      <a:endParaRPr lang="en-US" sz="1200" b="0" baseline="0" dirty="0" smtClean="0">
                        <a:solidFill>
                          <a:schemeClr val="bg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solidFill>
                  </a:tcPr>
                </a:tc>
                <a:tc hMerge="1">
                  <a:txBody>
                    <a:bodyPr/>
                    <a:lstStyle/>
                    <a:p>
                      <a:pPr algn="ctr"/>
                      <a:endParaRPr lang="en-US" sz="1100" b="0" baseline="0" dirty="0" smtClean="0">
                        <a:solidFill>
                          <a:schemeClr val="bg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solidFill>
                  </a:tcPr>
                </a:tc>
              </a:tr>
              <a:tr h="186897">
                <a:tc vMerge="1">
                  <a:txBody>
                    <a:bodyPr/>
                    <a:lstStyle/>
                    <a:p>
                      <a:endParaRPr lang="en-US" sz="1000" b="1" dirty="0" smtClean="0">
                        <a:solidFill>
                          <a:srgbClr val="FF0000"/>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endParaRPr lang="en-GB" sz="1000" b="1" i="0" dirty="0">
                        <a:solidFill>
                          <a:schemeClr val="tx1"/>
                        </a:solidFill>
                        <a:latin typeface="+mj-lt"/>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solidFill>
                  </a:tcPr>
                </a:tc>
                <a:tc>
                  <a:txBody>
                    <a:bodyPr/>
                    <a:lstStyle/>
                    <a:p>
                      <a:pPr algn="ctr"/>
                      <a:r>
                        <a:rPr lang="en-US" sz="1100" b="1" dirty="0" smtClean="0">
                          <a:solidFill>
                            <a:schemeClr val="bg1"/>
                          </a:solidFill>
                          <a:latin typeface="+mj-lt"/>
                          <a:cs typeface="Arial" panose="020B0604020202020204" pitchFamily="34" charset="0"/>
                        </a:rPr>
                        <a:t>Amber</a:t>
                      </a:r>
                      <a:endParaRPr lang="en-US" sz="1100" b="1" dirty="0">
                        <a:solidFill>
                          <a:schemeClr val="bg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C000"/>
                    </a:solidFill>
                  </a:tcPr>
                </a:tc>
                <a:tc>
                  <a:txBody>
                    <a:bodyPr/>
                    <a:lstStyle/>
                    <a:p>
                      <a:pPr algn="ctr"/>
                      <a:r>
                        <a:rPr lang="en-US" sz="1100" b="1" dirty="0" smtClean="0">
                          <a:solidFill>
                            <a:schemeClr val="bg1"/>
                          </a:solidFill>
                          <a:latin typeface="+mj-lt"/>
                          <a:cs typeface="Arial" panose="020B0604020202020204" pitchFamily="34" charset="0"/>
                        </a:rPr>
                        <a:t>Red</a:t>
                      </a:r>
                      <a:endParaRPr lang="en-US" sz="1100" b="1" dirty="0">
                        <a:solidFill>
                          <a:schemeClr val="bg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a:txBody>
                    <a:bodyPr/>
                    <a:lstStyle/>
                    <a:p>
                      <a:pPr algn="ctr"/>
                      <a:r>
                        <a:rPr lang="en-US" sz="1200" b="1" baseline="0" dirty="0" smtClean="0">
                          <a:solidFill>
                            <a:schemeClr val="bg1"/>
                          </a:solidFill>
                          <a:latin typeface="+mj-lt"/>
                          <a:cs typeface="Arial" panose="020B0604020202020204" pitchFamily="34" charset="0"/>
                        </a:rPr>
                        <a:t>Avg.</a:t>
                      </a: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solidFill>
                  </a:tcPr>
                </a:tc>
                <a:tc>
                  <a:txBody>
                    <a:bodyPr/>
                    <a:lstStyle/>
                    <a:p>
                      <a:pPr algn="ctr"/>
                      <a:r>
                        <a:rPr lang="en-US" sz="1200" b="1" baseline="0" dirty="0" smtClean="0">
                          <a:solidFill>
                            <a:schemeClr val="bg1"/>
                          </a:solidFill>
                          <a:latin typeface="+mj-lt"/>
                          <a:cs typeface="Arial" panose="020B0604020202020204" pitchFamily="34" charset="0"/>
                        </a:rPr>
                        <a:t>Max</a:t>
                      </a: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solidFill>
                  </a:tcPr>
                </a:tc>
              </a:tr>
            </a:tbl>
          </a:graphicData>
        </a:graphic>
      </p:graphicFrame>
      <p:sp>
        <p:nvSpPr>
          <p:cNvPr id="48" name="Rectangle 47"/>
          <p:cNvSpPr/>
          <p:nvPr/>
        </p:nvSpPr>
        <p:spPr>
          <a:xfrm>
            <a:off x="457993" y="1256365"/>
            <a:ext cx="4423570" cy="277640"/>
          </a:xfrm>
          <a:prstGeom prst="rect">
            <a:avLst/>
          </a:prstGeom>
        </p:spPr>
        <p:txBody>
          <a:bodyPr wrap="square">
            <a:spAutoFit/>
          </a:bodyPr>
          <a:lstStyle/>
          <a:p>
            <a:pPr algn="l"/>
            <a:r>
              <a:rPr lang="en-GB" sz="1400" b="1" dirty="0" smtClean="0">
                <a:solidFill>
                  <a:srgbClr val="FF0000"/>
                </a:solidFill>
                <a:latin typeface="Arial" panose="020B0604020202020204" pitchFamily="34" charset="0"/>
                <a:cs typeface="Arial" panose="020B0604020202020204" pitchFamily="34" charset="0"/>
              </a:rPr>
              <a:t>NCO range review</a:t>
            </a:r>
            <a:endParaRPr lang="en-GB" sz="1400" dirty="0">
              <a:solidFill>
                <a:srgbClr val="FF0000"/>
              </a:solidFill>
              <a:latin typeface="Arial" panose="020B0604020202020204" pitchFamily="34" charset="0"/>
              <a:cs typeface="Arial" panose="020B0604020202020204" pitchFamily="34" charset="0"/>
            </a:endParaRPr>
          </a:p>
        </p:txBody>
      </p:sp>
      <p:sp>
        <p:nvSpPr>
          <p:cNvPr id="49" name="Rectangle 48"/>
          <p:cNvSpPr/>
          <p:nvPr/>
        </p:nvSpPr>
        <p:spPr>
          <a:xfrm>
            <a:off x="457993" y="4197113"/>
            <a:ext cx="4423570" cy="277640"/>
          </a:xfrm>
          <a:prstGeom prst="rect">
            <a:avLst/>
          </a:prstGeom>
        </p:spPr>
        <p:txBody>
          <a:bodyPr wrap="square">
            <a:spAutoFit/>
          </a:bodyPr>
          <a:lstStyle/>
          <a:p>
            <a:pPr algn="l"/>
            <a:r>
              <a:rPr lang="en-GB" sz="1400" b="1" dirty="0" smtClean="0">
                <a:solidFill>
                  <a:srgbClr val="FF0000"/>
                </a:solidFill>
                <a:latin typeface="Arial" panose="020B0604020202020204" pitchFamily="34" charset="0"/>
                <a:cs typeface="Arial" panose="020B0604020202020204" pitchFamily="34" charset="0"/>
              </a:rPr>
              <a:t>Delinquency range review</a:t>
            </a:r>
            <a:endParaRPr lang="en-GB" sz="14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409884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2f19bde990ad741f46f5ea7ce4e19f2444f18fb"/>
  <p:tag name="THINKCELLPRESENTATIONDONOTDELETE" val="&lt;?xml version=&quot;1.0&quot; encoding=&quot;UTF-16&quot; standalone=&quot;yes&quot;?&gt;&#10;&lt;root reqver=&quot;21047&quot;&gt;&lt;version val=&quot;23263&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d/%m/%Y&lt;/m_strFormatTime&gt;&lt;/m_precDefaultDate&gt;&lt;m_precDefaultYear&gt;&lt;m_bNumberIsYear val=&quot;0&quot;/&gt;&lt;m_strFormatTime&gt;%Y&lt;/m_strFormatTime&gt;&lt;/m_precDefaultYear&gt;&lt;m_precDefaultQuarter&gt;&lt;m_bNumberIsYear val=&quot;0&quot;/&gt;&lt;m_strFormatTime&gt;Q%5&lt;/m_strFormatTime&gt;&lt;/m_precDefaultQuarter&gt;&lt;m_precDefaultMonth/&gt;&lt;m_precDefaultWeek/&gt;&lt;m_precDefaultDay&gt;&lt;m_bNumberIsYear val=&quot;0&quot;/&gt;&lt;m_strFormatTime&gt;%#d&lt;/m_strFormatTime&gt;&lt;/m_precDefaultDay&gt;&lt;m_mruColor&gt;&lt;m_vecMRU length=&quot;3&quot;&gt;&lt;elem m_fUsage=&quot;6.04508732928146840000E+000&quot;&gt;&lt;m_msothmcolidx val=&quot;0&quot;/&gt;&lt;m_rgb r=&quot;eb&quot; g=&quot;3&quot; b=&quot;26&quot;/&gt;&lt;m_ppcolschidx tagver0=&quot;23004&quot; tagname0=&quot;m_ppcolschidxUNRECOGNIZED&quot; val=&quot;0&quot;/&gt;&lt;m_nBrightness val=&quot;0&quot;/&gt;&lt;/elem&gt;&lt;elem m_fUsage=&quot;3.60805202067857240000E+000&quot;&gt;&lt;m_msothmcolidx val=&quot;0&quot;/&gt;&lt;m_rgb r=&quot;ff&quot; g=&quot;bf&quot; b=&quot;27&quot;/&gt;&lt;m_ppcolschidx tagver0=&quot;23004&quot; tagname0=&quot;m_ppcolschidxUNRECOGNIZED&quot; val=&quot;0&quot;/&gt;&lt;m_nBrightness val=&quot;0&quot;/&gt;&lt;/elem&gt;&lt;elem m_fUsage=&quot;1.21576654590569360000E-001&quot;&gt;&lt;m_msothmcolidx val=&quot;0&quot;/&gt;&lt;m_rgb r=&quot;ff&quot; g=&quot;fa&quot; b=&quot;26&quot;/&gt;&lt;m_ppcolschidx tagver0=&quot;23004&quot; tagname0=&quot;m_ppcolschidxUNRECOGNIZED&quot; val=&quot;0&quot;/&gt;&lt;m_nBrightness val=&quot;0&quot;/&gt;&lt;/elem&gt;&lt;/m_vecMRU&gt;&lt;/m_mruColor&gt;&lt;m_eweekdayFirstOfWeek val=&quot;1&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CYqv5vFAE0mQzpd.or9sPg"/>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15jb2c0MEu6zdMEMXKvXw"/>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aFDP7Y892EecKO.mSoctPQ"/>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uRyOLOxocE.zqQ9Nbk0a_A"/>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wtJgAspGEEyQ6MbwiV9peg"/>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imvymU9deEqH_Qx0bDx2Fg"/>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esfxPGGnMEGVbDvry2LuzQ"/>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1uZK.ci1GESVQVlphv9aeg"/>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nlHU_wwPoE2C.SAfb_z2dg"/>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mZo1mQnidUahTJ0ENwB4uA"/>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5GQMr4VheUa5_DTLr3iVOQ"/>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WWCT5JajBUix48Jfg6dKig"/>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ZEJ8NSS3CU.stX3psMC02g"/>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5eWEEsFmcUSyhruDbaBMUw"/>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n78sR1..BkyvDSMJ1xmFuA"/>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LSR0Xs5Jk0.a5xiRGwPgSg"/>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Kq8B7wDske1mqvY29qIjQ"/>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EnC79642BUWzSrjRoD2gy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MH1MqhQsMkG_sDEdkmZdXg"/>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OjnJ1QQFY0y4ZiptBoodNw"/>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yXQBrPSOZEu2VRr5K_gcPA"/>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pPaKtsiNuUWvM_RhACIa5A"/>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voMGTYpR2EGBzmYn6yrMSg"/>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pqtxF1zJ0kab4bLxwXRz0g"/>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yX6nIDiUa0iqgEscacf4_w"/>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M0l6b_MrY0KRSDD4DLG6mg"/>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eXXPH913CUyXH1jYR7SX_g"/>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VinqhBqyj0eHezyUzoS3d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pJ285KwKG0yxQIy1qrMSWg"/>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JoxxQslIOk2y8xDtYg.TvQ"/>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nlHU_wwPoE2C.SAfb_z2dg"/>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_6zG.J5t1ke4cXVOiQ2aUg"/>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SCJNLOiAG0mVIcYLAOHlrw"/>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L7SSpd5rek2Yh6Y9p9s3pg"/>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PZ9oXgb.9Ee5NZqZyy7YOQ"/>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6a1VmN6BdEW39ToXIrEkDA"/>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WAlgO8.tAkC5kb6ezDarI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Fxly83GS8UKc7tHo6Y2StQ"/>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CjH7IYieMEmXpnnlBVZyhg"/>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tfWsOiazcZkCchFVLwH.OJA"/>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EOpTl4K2wUKBgJEKbBbvHQ"/>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Qc5ZxfyGBEqNOATJ9NY1og"/>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EE7npmQvP0uZ1TT2cHZiEQ"/>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XMfkyY28M0GBTXRgcoTcLQ"/>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t9cunV7CY5USOSRlc9rdsKA"/>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tyEQPswjctEWam0k5UptVCg"/>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SefybbUilEKMXuxFGSiRQA"/>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gIkVE2b_.EKQLog7nt0bI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nOdSYQ8bmUKrXpe3e2KW4w"/>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t_ElMhile.UmNJSaj9tSQ.g"/>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tlJVWPR1VZUSDSeYv3_Ry5g"/>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tZcgzBw_ssky9f7bJLlPmcQ"/>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tKug3BNzEMESrxf5psJl9Ng"/>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tq5VeUuGhQU2qQj.HE_CduQ"/>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tDWpGAgfyz0.hAc6H3pWWrw"/>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tFxly83GS8UKc7tHo6Y2StQ"/>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t4mW1mcof3ky0cSEN8qG3RA"/>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tTOYeph6BcE62DXf42EgPd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7otGn_MBgUWPUVNBrF6hAQ"/>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tqUfF9o9jjUSPM2ZzS63GVg"/>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tPKSM3oQ7VUaTJdA.0n8BbQ"/>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t5TMS3xXLUES9QI0qPIKYiw"/>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t4ErOJPjWZEyd.6pS_XW_eQ"/>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tG0EfKqkeL0O8dk1f.LcJ2w"/>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J_rweGdnKkqf3QtNxthD1Q"/>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3TvC4nEVsU6V45X2zLfSHQ"/>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tAY.EwTvr3EmTNuKUiptR2Q"/>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tDMLPecv.rUKkcRdGYiqyCw"/>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t1XtExW3hsUKOxbtrsiKDb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OOCneMjli0qYSsFt2xSTCQ"/>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tX_1BKpkl6ECACvhbsR0EHQ"/>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teJpn6FeLKk2MIzzJImT0nQ"/>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taU1D974BJ0C7uBW88XOR4w"/>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t_3Pbt8e.SkC4M.j3.oTdFA"/>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tO82eqeNhiUGCziCokUWnbg"/>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tT1Jf8KOiqkimp2bv3oz3MA"/>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t56xCWzOpa0GORZT4M9jquQ"/>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tL8L_kV4RnU6zzrwB455KHA"/>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tqTMPRg1TZUyyGqxgN1xTPw"/>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t9YTy5my2pEyvOL7GLNuwf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MrrCkjqZhUqsWQnyI0_tcw"/>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td8_ivFaazECrEjOLfOyBTA"/>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t9gXbRgxzhEmJrahsl68ZzQ"/>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tv3zGg7Z8P0.OQe.qCjuvEA"/>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tv6BLp11IdE.9h601nHwWNA"/>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tsR51hQOyAEirUN61FZBf7w"/>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tU7ItQ4UHGEOT9lTfmHBhlA"/>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tw2iR2hrdyEOiOh7jz7OBaQ"/>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tKiCMdCIdfUmkqTaZPBAi0w"/>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FNriGDsGrE.NMGdEweQtxw"/>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tYCl6sDuU0km7BDrf_C.qG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RqSfRWqeZUes_CfCKoWGIQ"/>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tZ9IJ3Fw8ukiZXX2d7LtRxw"/>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tFxly83GS8UKc7tHo6Y2StQ"/>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tfi5F.Q0zEEuJJ8bx8fkBtQ"/>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tQifo.0VfiUWLHlOkdrNfOQ"/>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tGeSXEKQqskeA1cm8.MXgkg"/>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tlyLlI003U02O3qOLAhVLUw"/>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ttGwahyXTG0iKfZgDtzbrRA"/>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ty.dBkMPYZkKO0kH0zGIH.A"/>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tt6fwYmaZDUGnWg5TDEjZ3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TKtYrcEtNke9_dZT0N.ikg"/>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tM5zuE91q7EOiAD3phvgKjQ"/>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t6CZYzLaFLEerQBejHrGo7g"/>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tMDeLYDJuwku78dzge3ZU.A"/>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tWcoxOWqe.0iB241l5usGIA"/>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tOSofQrWnAUugRFRA3Irkgw"/>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tMmJ1Zxx3V0On7jB7JmmLjg"/>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t82TAjEgtkUm5WoPnbvQogA"/>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t9YWmBMb_XkKqlxP3BuuHdw"/>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tw4dYVlpUn02KljzAb3cEBw"/>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tkGFl8zxXe0qUAlya3qmCZ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sYZ7DS3IkGD_KI.QSQ1_Q"/>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tYp93lxmd60OrWUmgs1KEOw"/>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t9JEWxXkSPUWhJywP398R0A"/>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t1wnnJTTH.UeLkd8mW2lADQ"/>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t8kezFSzE7UOzaxwbuJvbkQ"/>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th1IpAWY6tEqW8kXuxp22Mw"/>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ttU6GlVN1TUOpxRC1INlnmw"/>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tQAhljF9tXE6nAfUXmqt4Bg"/>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tRlnsUNUbWUahrAyE5w2EdQ"/>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tFxly83GS8UKc7tHo6Y2St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77Su_BxbLkKRj_iBtYXU3A"/>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tqo8KgUjiNkmIzJcz.mx8BQ"/>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t5aZG5CEqaEK22FNs2MkBEg"/>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tGE3NAB0fsUu8vSGNas9nxw"/>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tglf8QAqGnEqjcabv28t33Q"/>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t6WWnLhZX2US717kMnB5Rvg"/>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toJiiQepuLEC2qW8__HkJOA"/>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tw3VLW5RiQEqkqLU2TqOshg"/>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tt74TnooP80.PVAox7cmqXA"/>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tuodEzcD.i06ECEFlCePi_Q"/>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tOwMfhBANZEmB4sqBU8Jcg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s8HrwucAC0W_peAwWq7xSQ"/>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tBHx.PgoELE6v5RGN88FFUw"/>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tfi5F.Q0zEEuJJ8bx8fkBtQ"/>
</p:tagLst>
</file>

<file path=ppt/tags/tag232.xml><?xml version="1.0" encoding="utf-8"?>
<p:tagLst xmlns:a="http://schemas.openxmlformats.org/drawingml/2006/main" xmlns:r="http://schemas.openxmlformats.org/officeDocument/2006/relationships" xmlns:p="http://schemas.openxmlformats.org/presentationml/2006/main">
  <p:tag name="THINKCELLSHAPEDONOTDELETE" val="t1POoUAgAvEGvfaf7gi5MuQ"/>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ty7pPx3uzNEG5qTR4BSN8Xg"/>
</p:tagLst>
</file>

<file path=ppt/tags/tag234.xml><?xml version="1.0" encoding="utf-8"?>
<p:tagLst xmlns:a="http://schemas.openxmlformats.org/drawingml/2006/main" xmlns:r="http://schemas.openxmlformats.org/officeDocument/2006/relationships" xmlns:p="http://schemas.openxmlformats.org/presentationml/2006/main">
  <p:tag name="THINKCELLSHAPEDONOTDELETE" val="t3i4n4zNOEUeuAZYTjHzGTg"/>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tSCpc48qfuEK8MUU0wQd7Kw"/>
</p:tagLst>
</file>

<file path=ppt/tags/tag236.xml><?xml version="1.0" encoding="utf-8"?>
<p:tagLst xmlns:a="http://schemas.openxmlformats.org/drawingml/2006/main" xmlns:r="http://schemas.openxmlformats.org/officeDocument/2006/relationships" xmlns:p="http://schemas.openxmlformats.org/presentationml/2006/main">
  <p:tag name="THINKCELLSHAPEDONOTDELETE" val="trG5eApsVV0.6phUyrvKEyw"/>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t6aiFdeXGTE2e.Wj8jhB26w"/>
</p:tagLst>
</file>

<file path=ppt/tags/tag238.xml><?xml version="1.0" encoding="utf-8"?>
<p:tagLst xmlns:a="http://schemas.openxmlformats.org/drawingml/2006/main" xmlns:r="http://schemas.openxmlformats.org/officeDocument/2006/relationships" xmlns:p="http://schemas.openxmlformats.org/presentationml/2006/main">
  <p:tag name="THINKCELLSHAPEDONOTDELETE" val="t8SekU5hRp0aZ4XGpDypcGg"/>
</p:tagLst>
</file>

<file path=ppt/tags/tag239.xml><?xml version="1.0" encoding="utf-8"?>
<p:tagLst xmlns:a="http://schemas.openxmlformats.org/drawingml/2006/main" xmlns:r="http://schemas.openxmlformats.org/officeDocument/2006/relationships" xmlns:p="http://schemas.openxmlformats.org/presentationml/2006/main">
  <p:tag name="THINKCELLSHAPEDONOTDELETE" val="tAXpCURgV00GeYPGTxRFkE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AFV_EeE04kSaWUAYNFc9Tg"/>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tD.CMoK_m8k2kj55rwk5oBw"/>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tSAuYZ4aYUUqd3jiZMCI6hA"/>
</p:tagLst>
</file>

<file path=ppt/tags/tag242.xml><?xml version="1.0" encoding="utf-8"?>
<p:tagLst xmlns:a="http://schemas.openxmlformats.org/drawingml/2006/main" xmlns:r="http://schemas.openxmlformats.org/officeDocument/2006/relationships" xmlns:p="http://schemas.openxmlformats.org/presentationml/2006/main">
  <p:tag name="THINKCELLSHAPEDONOTDELETE" val="tL.87pWjfZES7AjPduNEmjA"/>
</p:tagLst>
</file>

<file path=ppt/tags/tag243.xml><?xml version="1.0" encoding="utf-8"?>
<p:tagLst xmlns:a="http://schemas.openxmlformats.org/drawingml/2006/main" xmlns:r="http://schemas.openxmlformats.org/officeDocument/2006/relationships" xmlns:p="http://schemas.openxmlformats.org/presentationml/2006/main">
  <p:tag name="THINKCELLSHAPEDONOTDELETE" val="toJwFtfDIWUSn6df54LKIUg"/>
</p:tagLst>
</file>

<file path=ppt/tags/tag244.xml><?xml version="1.0" encoding="utf-8"?>
<p:tagLst xmlns:a="http://schemas.openxmlformats.org/drawingml/2006/main" xmlns:r="http://schemas.openxmlformats.org/officeDocument/2006/relationships" xmlns:p="http://schemas.openxmlformats.org/presentationml/2006/main">
  <p:tag name="THINKCELLSHAPEDONOTDELETE" val="t6CZYzLaFLEerQBejHrGo7g"/>
</p:tagLst>
</file>

<file path=ppt/tags/tag245.xml><?xml version="1.0" encoding="utf-8"?>
<p:tagLst xmlns:a="http://schemas.openxmlformats.org/drawingml/2006/main" xmlns:r="http://schemas.openxmlformats.org/officeDocument/2006/relationships" xmlns:p="http://schemas.openxmlformats.org/presentationml/2006/main">
  <p:tag name="THINKCELLSHAPEDONOTDELETE" val="thtlt.EO.mEmLQmXJ0ItR7w"/>
</p:tagLst>
</file>

<file path=ppt/tags/tag246.xml><?xml version="1.0" encoding="utf-8"?>
<p:tagLst xmlns:a="http://schemas.openxmlformats.org/drawingml/2006/main" xmlns:r="http://schemas.openxmlformats.org/officeDocument/2006/relationships" xmlns:p="http://schemas.openxmlformats.org/presentationml/2006/main">
  <p:tag name="THINKCELLSHAPEDONOTDELETE" val="tQES9l0hRF0y2Hgi2jsiBFg"/>
</p:tagLst>
</file>

<file path=ppt/tags/tag247.xml><?xml version="1.0" encoding="utf-8"?>
<p:tagLst xmlns:a="http://schemas.openxmlformats.org/drawingml/2006/main" xmlns:r="http://schemas.openxmlformats.org/officeDocument/2006/relationships" xmlns:p="http://schemas.openxmlformats.org/presentationml/2006/main">
  <p:tag name="THINKCELLSHAPEDONOTDELETE" val="t6A1_cmOOVU.zDNO60Nnp5g"/>
</p:tagLst>
</file>

<file path=ppt/tags/tag248.xml><?xml version="1.0" encoding="utf-8"?>
<p:tagLst xmlns:a="http://schemas.openxmlformats.org/drawingml/2006/main" xmlns:r="http://schemas.openxmlformats.org/officeDocument/2006/relationships" xmlns:p="http://schemas.openxmlformats.org/presentationml/2006/main">
  <p:tag name="THINKCELLSHAPEDONOTDELETE" val="tOPf4xSxccU2udZH.TXkLGQ"/>
</p:tagLst>
</file>

<file path=ppt/tags/tag249.xml><?xml version="1.0" encoding="utf-8"?>
<p:tagLst xmlns:a="http://schemas.openxmlformats.org/drawingml/2006/main" xmlns:r="http://schemas.openxmlformats.org/officeDocument/2006/relationships" xmlns:p="http://schemas.openxmlformats.org/presentationml/2006/main">
  <p:tag name="THINKCELLSHAPEDONOTDELETE" val="tWcoxOWqe.0iB241l5usGI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gYa8Acs_xEGAovd_dxOjbg"/>
</p:tagLst>
</file>

<file path=ppt/tags/tag250.xml><?xml version="1.0" encoding="utf-8"?>
<p:tagLst xmlns:a="http://schemas.openxmlformats.org/drawingml/2006/main" xmlns:r="http://schemas.openxmlformats.org/officeDocument/2006/relationships" xmlns:p="http://schemas.openxmlformats.org/presentationml/2006/main">
  <p:tag name="THINKCELLSHAPEDONOTDELETE" val="taFDP7Y892EecKO.mSoctPQ"/>
</p:tagLst>
</file>

<file path=ppt/tags/tag251.xml><?xml version="1.0" encoding="utf-8"?>
<p:tagLst xmlns:a="http://schemas.openxmlformats.org/drawingml/2006/main" xmlns:r="http://schemas.openxmlformats.org/officeDocument/2006/relationships" xmlns:p="http://schemas.openxmlformats.org/presentationml/2006/main">
  <p:tag name="THINKCELLSHAPEDONOTDELETE" val="tuRyOLOxocE.zqQ9Nbk0a_A"/>
</p:tagLst>
</file>

<file path=ppt/tags/tag252.xml><?xml version="1.0" encoding="utf-8"?>
<p:tagLst xmlns:a="http://schemas.openxmlformats.org/drawingml/2006/main" xmlns:r="http://schemas.openxmlformats.org/officeDocument/2006/relationships" xmlns:p="http://schemas.openxmlformats.org/presentationml/2006/main">
  <p:tag name="THINKCELLSHAPEDONOTDELETE" val="tCYqv5vFAE0mQzpd.or9sPg"/>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th15jb2c0MEu6zdMEMXKvXw"/>
</p:tagLst>
</file>

<file path=ppt/tags/tag254.xml><?xml version="1.0" encoding="utf-8"?>
<p:tagLst xmlns:a="http://schemas.openxmlformats.org/drawingml/2006/main" xmlns:r="http://schemas.openxmlformats.org/officeDocument/2006/relationships" xmlns:p="http://schemas.openxmlformats.org/presentationml/2006/main">
  <p:tag name="THINKCELLSHAPEDONOTDELETE" val="twtJgAspGEEyQ6MbwiV9peg"/>
</p:tagLst>
</file>

<file path=ppt/tags/tag255.xml><?xml version="1.0" encoding="utf-8"?>
<p:tagLst xmlns:a="http://schemas.openxmlformats.org/drawingml/2006/main" xmlns:r="http://schemas.openxmlformats.org/officeDocument/2006/relationships" xmlns:p="http://schemas.openxmlformats.org/presentationml/2006/main">
  <p:tag name="THINKCELLSHAPEDONOTDELETE" val="timvymU9deEqH_Qx0bDx2Fg"/>
</p:tagLst>
</file>

<file path=ppt/tags/tag256.xml><?xml version="1.0" encoding="utf-8"?>
<p:tagLst xmlns:a="http://schemas.openxmlformats.org/drawingml/2006/main" xmlns:r="http://schemas.openxmlformats.org/officeDocument/2006/relationships" xmlns:p="http://schemas.openxmlformats.org/presentationml/2006/main">
  <p:tag name="THINKCELLSHAPEDONOTDELETE" val="tesfxPGGnMEGVbDvry2LuzQ"/>
</p:tagLst>
</file>

<file path=ppt/tags/tag257.xml><?xml version="1.0" encoding="utf-8"?>
<p:tagLst xmlns:a="http://schemas.openxmlformats.org/drawingml/2006/main" xmlns:r="http://schemas.openxmlformats.org/officeDocument/2006/relationships" xmlns:p="http://schemas.openxmlformats.org/presentationml/2006/main">
  <p:tag name="THINKCELLSHAPEDONOTDELETE" val="t1uZK.ci1GESVQVlphv9ae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O2hW79qjlU6oVZtkq3k4o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WVhpQwiE2EyF8mg9zQjvK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eETGO2crI0mvZi9v42Ysw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MMCOA_EXTENDEDFILLCOLOUR" val=""/>
  <p:tag name="MMCOA_SMARTSHAPE" val="Y"/>
  <p:tag name="MMCOA_FONTSIZE_L" val="28"/>
  <p:tag name="MMCOA_FONTSIZE_M" val="20"/>
  <p:tag name="MMCOA_FONTSIZE_S" val="14"/>
  <p:tag name="MMCOA_FONTSIZE_T" val="14"/>
  <p:tag name="MMCOA_POSITION_L" val="35.875;100.625;392.75;684"/>
  <p:tag name="MMCOA_POSITION_M" val="35.875;100.625;392.75;684"/>
  <p:tag name="MMCOA_POSITION_S" val="35.875;100.625;392.75;684"/>
  <p:tag name="MMCOA_POSITION_T" val="35.875;100.625;392.75;684"/>
  <p:tag name="MMCOA_HIDEONCOLOUR" val="N"/>
  <p:tag name="MMCOA_HIDEONWHITE" val="N"/>
  <p:tag name="MMCOA_HIDEONBALLROOM" val="N"/>
  <p:tag name="MMCOA_HIDEONCLASSIC" val="N"/>
  <p:tag name="MMCOA_HIDEONTEXT" val="N"/>
  <p:tag name="MMCOA_HIDEONECO" val="N"/>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Fxly83GS8UKc7tHo6Y2St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nOdSYQ8bmUKrXpe3e2KW4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7otGn_MBgUWPUVNBrF6hA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OOCneMjli0qYSsFt2xSTC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MrrCkjqZhUqsWQnyI0_tc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RqSfRWqeZUes_CfCKoWGI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TKtYrcEtNke9_dZT0N.ik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sYZ7DS3IkGD_KI.QSQ1_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77Su_BxbLkKRj_iBtYXU3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s8HrwucAC0W_peAwWq7xSQ"/>
</p:tagLst>
</file>

<file path=ppt/tags/tag4.xml><?xml version="1.0" encoding="utf-8"?>
<p:tagLst xmlns:a="http://schemas.openxmlformats.org/drawingml/2006/main" xmlns:r="http://schemas.openxmlformats.org/officeDocument/2006/relationships" xmlns:p="http://schemas.openxmlformats.org/presentationml/2006/main">
  <p:tag name="MMCOA_EXTENDEDFILLCOLOUR" val=""/>
  <p:tag name="MMCOA_SMARTSHAPE" val="Y"/>
  <p:tag name="MMCOA_FONTSIZE_L" val="28"/>
  <p:tag name="MMCOA_FONTSIZE_M" val="21"/>
  <p:tag name="MMCOA_FONTSIZE_S" val="14"/>
  <p:tag name="MMCOA_FONTSIZE_T" val="14"/>
  <p:tag name="MMCOA_POSITION_L" val="35.875;30.125;54.375;683.875"/>
  <p:tag name="MMCOA_POSITION_M" val="35.875;30.125;54.375;683.875"/>
  <p:tag name="MMCOA_POSITION_S" val="35.875;30.125;54.375;683.875"/>
  <p:tag name="MMCOA_POSITION_T" val="35.875;30.125;54.375;683.875"/>
  <p:tag name="MMCOA_HIDEONCOLOUR" val="N"/>
  <p:tag name="MMCOA_HIDEONWHITE" val="N"/>
  <p:tag name="MMCOA_HIDEONBALLROOM" val="N"/>
  <p:tag name="MMCOA_HIDEONCLASSIC" val="N"/>
  <p:tag name="MMCOA_HIDEONTEXT" val="N"/>
  <p:tag name="MMCOA_HIDEONECO" val="N"/>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AFV_EeE04kSaWUAYNFc9T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gYa8Acs_xEGAovd_dxOjbg"/>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O2hW79qjlU6oVZtkq3k4og"/>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WVhpQwiE2EyF8mg9zQjvK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eETGO2crI0mvZi9v42Yswg"/>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Fxly83GS8UKc7tHo6Y2St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fi5F.Q0zEEuJJ8bx8fkBt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668YSZWmH0CaxLodkdVuE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ObsAYZhOmUayDcrhf8XIr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3dbu2k8tc0GG.vfnPmXDm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6CZYzLaFLEerQBejHrGo7g"/>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M5zuE91q7EOiAD3phvgKj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WcoxOWqe.0iB241l5usGIA"/>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MDeLYDJuwku78dzge3ZU.A"/>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OSofQrWnAUugRFRA3Irkg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t4gepIZrc0uv_wxOsXLfn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1IEjjf1Z_Eu_mUoQCj7z9g"/>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N6PLrqJn7kKEK7Z978.27w"/>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SjC9_Oa13U.nVVHpjvvk9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1wnnJTTH.UeLkd8mW2lAD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Yp93lxmd60OrWUmgs1KEOw"/>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8kezFSzE7UOzaxwbuJvbk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tU6GlVN1TUOpxRC1INlnmw"/>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QAhljF9tXE6nAfUXmqt4Bg"/>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RlnsUNUbWUahrAyE5w2EdQ"/>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Yhmcj88aUaucGI_ybgeiA"/>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Fxly83GS8UKc7tHo6Y2St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Fxly83GS8UKc7tHo6Y2St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qo8KgUjiNkmIzJcz.mx8BQ"/>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uPZeVjcpkEGV4IF93aj4nQ"/>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mT86BITdqEKxPgPtotvgtw"/>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glf8QAqGnEqjcabv28t33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L_ybPgcyPU6JZ1ALS6C45g"/>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oJiiQepuLEC2qW8__HkJOA"/>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ZTizfjfjL0Cqa0vwfbgXwQ"/>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t74TnooP80.PVAox7cmqXA"/>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SEKJVyZt1EG2o8CiyIP0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U8VeL7pF60.2.8vqc7zSsg"/>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OB6wS4d5rkurs29KjFZNRw"/>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tsZNpnxJykCf5.g3tjRemA"/>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OwMfhBANZEmB4sqBU8JcgA"/>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BHx.PgoELE6v5RGN88FFUw"/>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fi5F.Q0zEEuJJ8bx8fkBtQ"/>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NXF..Z3SOkOgCvc.Al0qJg"/>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E.ogB30wME2cNQEn7VP1JQ"/>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jjQDoQ1NSU2l37JAgoRyZw"/>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zK94tD8PFke_6SFYymVAu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D.CMoK_m8k2kj55rwk5oBw"/>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SAuYZ4aYUUqd3jiZMCI6hA"/>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tlt.EO.mEmLQmXJ0ItR7w"/>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6CZYzLaFLEerQBejHrGo7g"/>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L.87pWjfZES7AjPduNEmjA"/>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oJwFtfDIWUSn6df54LKIUg"/>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QES9l0hRF0y2Hgi2jsiBFg"/>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6A1_cmOOVU.zDNO60Nnp5g"/>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OPf4xSxccU2udZH.TXkLGQ"/>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WcoxOWqe.0iB241l5usGIA"/>
</p:tagLst>
</file>

<file path=ppt/theme/theme1.xml><?xml version="1.0" encoding="utf-8"?>
<a:theme xmlns:a="http://schemas.openxmlformats.org/drawingml/2006/main" name="blank">
  <a:themeElements>
    <a:clrScheme name="Oliver Wyman">
      <a:dk1>
        <a:srgbClr val="000000"/>
      </a:dk1>
      <a:lt1>
        <a:srgbClr val="FFFFFF"/>
      </a:lt1>
      <a:dk2>
        <a:srgbClr val="002C77"/>
      </a:dk2>
      <a:lt2>
        <a:srgbClr val="FFFFFF"/>
      </a:lt2>
      <a:accent1>
        <a:srgbClr val="008AB3"/>
      </a:accent1>
      <a:accent2>
        <a:srgbClr val="9DE0ED"/>
      </a:accent2>
      <a:accent3>
        <a:srgbClr val="606060"/>
      </a:accent3>
      <a:accent4>
        <a:srgbClr val="BFBFBF"/>
      </a:accent4>
      <a:accent5>
        <a:srgbClr val="E29815"/>
      </a:accent5>
      <a:accent6>
        <a:srgbClr val="FFCF89"/>
      </a:accent6>
      <a:hlink>
        <a:srgbClr val="5B5B5B"/>
      </a:hlink>
      <a:folHlink>
        <a:srgbClr val="BFBFBF"/>
      </a:folHlink>
    </a:clrScheme>
    <a:fontScheme name="Oliver Wyman">
      <a:majorFont>
        <a:latin typeface="Arial"/>
        <a:ea typeface=""/>
        <a:cs typeface=""/>
        <a:font script="Jpan" typeface="Meiryo"/>
        <a:font script="Hang" typeface="맑은 고딕"/>
        <a:font script="Hans" typeface="STKaiti"/>
        <a:font script="Hant" typeface="STKaiti"/>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Meiryo"/>
        <a:font script="Hang" typeface="맑은 고딕"/>
        <a:font script="Hans" typeface="STKaiti"/>
        <a:font script="Hant" typeface="STKaiti"/>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liver Wyman">
      <a:fillStyleLst>
        <a:solidFill>
          <a:schemeClr val="phClr"/>
        </a:solidFill>
        <a:solidFill>
          <a:schemeClr val="phClr">
            <a:tint val="0"/>
          </a:schemeClr>
        </a:solidFill>
        <a:solidFill>
          <a:schemeClr val="phClr"/>
        </a:solidFill>
      </a:fillStyleLst>
      <a:lnStyleLst>
        <a:ln w="9525" cap="flat" cmpd="sng" algn="ctr">
          <a:solidFill>
            <a:schemeClr val="phClr">
              <a:satMod val="105000"/>
            </a:schemeClr>
          </a:solidFill>
          <a:prstDash val="solid"/>
        </a:ln>
        <a:ln w="9525" cap="flat" cmpd="sng" algn="ctr">
          <a:solidFill>
            <a:schemeClr val="phClr"/>
          </a:solidFill>
          <a:prstDash val="solid"/>
        </a:ln>
        <a:ln w="9525" cap="flat" cmpd="sng" algn="ctr">
          <a:solidFill>
            <a:schemeClr val="phClr"/>
          </a:solidFill>
          <a:prstDash val="solid"/>
        </a:ln>
      </a:lnStyleLst>
      <a:effectStyleLst>
        <a:effectStyle>
          <a:effectLst/>
        </a:effectStyle>
        <a:effectStyle>
          <a:effectLst/>
        </a:effectStyle>
        <a:effectStyle>
          <a:effectLst>
            <a:reflection blurRad="12700" stA="26000" endPos="28000" dist="38100" dir="5400000" sy="-100000" rotWithShape="0"/>
          </a:effectLst>
        </a:effectStyle>
      </a:effectStyleLst>
      <a:bgFillStyleLst>
        <a:solidFill>
          <a:schemeClr val="phClr"/>
        </a:solidFill>
        <a:solidFill>
          <a:schemeClr val="phClr">
            <a:tint val="95000"/>
          </a:schemeClr>
        </a:solidFill>
        <a:gradFill rotWithShape="1">
          <a:gsLst>
            <a:gs pos="0">
              <a:schemeClr val="phClr">
                <a:tint val="100000"/>
                <a:shade val="60000"/>
                <a:satMod val="300000"/>
              </a:schemeClr>
            </a:gs>
            <a:gs pos="30000">
              <a:schemeClr val="phClr">
                <a:shade val="80000"/>
                <a:satMod val="230000"/>
              </a:schemeClr>
            </a:gs>
            <a:gs pos="100000">
              <a:schemeClr val="phClr">
                <a:tint val="97000"/>
                <a:shade val="100000"/>
                <a:satMod val="220000"/>
              </a:schemeClr>
            </a:gs>
          </a:gsLst>
          <a:lin ang="16200000" scaled="0"/>
        </a:gradFill>
      </a:bgFillStyleLst>
    </a:fmtScheme>
  </a:themeElements>
  <a:objectDefaults>
    <a:spDef>
      <a:spPr>
        <a:solidFill>
          <a:schemeClr val="bg1"/>
        </a:solidFill>
        <a:ln w="9525">
          <a:solidFill>
            <a:schemeClr val="accent3"/>
          </a:solidFill>
        </a:ln>
      </a:spPr>
      <a:bodyPr lIns="73152" tIns="73152" rIns="73152" bIns="73152" rtlCol="0" anchor="ctr">
        <a:noAutofit/>
      </a:bodyPr>
      <a:lstStyle>
        <a:defPPr algn="ctr">
          <a:lnSpc>
            <a:spcPct val="100000"/>
          </a:lnSpc>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3"/>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lnSpc>
            <a:spcPct val="100000"/>
          </a:lnSpc>
          <a:defRPr dirty="0" err="1" smtClean="0"/>
        </a:defPPr>
      </a:lstStyle>
    </a:txDef>
  </a:objectDefaults>
  <a:extraClrSchemeLst/>
  <a:custClrLst>
    <a:custClr name="OW Emerald">
      <a:srgbClr val="41A441"/>
    </a:custClr>
    <a:custClr name="Light Emerald">
      <a:srgbClr val="BDDDA3"/>
    </a:custClr>
    <a:custClr name="OW Iolite">
      <a:srgbClr val="646EAC"/>
    </a:custClr>
    <a:custClr name="Light Iolite">
      <a:srgbClr val="C5CAE7"/>
    </a:custClr>
    <a:custClr name="OW Citrine">
      <a:srgbClr val="DD712C"/>
    </a:custClr>
    <a:custClr name="Light Citrine">
      <a:srgbClr val="FDCFAC"/>
    </a:custClr>
    <a:custClr name="OW Turquoise">
      <a:srgbClr val="079B84"/>
    </a:custClr>
    <a:custClr name="Light Turquoise">
      <a:srgbClr val="A8DAC9"/>
    </a:custClr>
    <a:custClr name="OW Ruby">
      <a:srgbClr val="CB225B"/>
    </a:custClr>
    <a:custClr name="Light Ruby">
      <a:srgbClr val="F8B8BC"/>
    </a:custClr>
    <a:custClr name="Pure Red">
      <a:srgbClr val="FF0000"/>
    </a:custClr>
    <a:custClr name="Bright Onyx">
      <a:srgbClr val="808080"/>
    </a:custClr>
    <a:custClr name="Table Onyx">
      <a:srgbClr val="E8E8E8"/>
    </a:custClr>
    <a:custClr name="Medium Sapphire">
      <a:srgbClr val="016D9F"/>
    </a:custClr>
    <a:custClr name="Bright Sapphire">
      <a:srgbClr val="00A8C8"/>
    </a:custClr>
    <a:custClr name="Pale Sapphire">
      <a:srgbClr val="E1FAFF"/>
    </a:custClr>
    <a:custClr name="Dark Topaz">
      <a:srgbClr val="8E5501"/>
    </a:custClr>
    <a:custClr name="Pale Topaz">
      <a:srgbClr val="FFEED5"/>
    </a:custClr>
    <a:custClr name="Dark Emerald">
      <a:srgbClr val="00582D"/>
    </a:custClr>
    <a:custClr name="Pale Emerald">
      <a:srgbClr val="E2EDC3"/>
    </a:custClr>
  </a:custClrLst>
</a:theme>
</file>

<file path=ppt/theme/theme2.xml><?xml version="1.0" encoding="utf-8"?>
<a:theme xmlns:a="http://schemas.openxmlformats.org/drawingml/2006/main" name="Santander Teme">
  <a:themeElements>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fontScheme name="Custom 3">
      <a:majorFont>
        <a:latin typeface="Arial Bold"/>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lnDef>
  </a:objectDefaults>
  <a:extraClrSchemeLst>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clrMap bg1="lt1" tx1="dk1" bg2="lt2" tx2="dk2" accent1="accent1" accent2="accent2" accent3="accent3" accent4="accent4" accent5="accent5" accent6="accent6" hlink="hlink" folHlink="folHlink"/>
    </a:extraClrScheme>
    <a:extraClrScheme>
      <a:clrScheme name="SovSan_Template_US 14">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969696"/>
        </a:hlink>
        <a:folHlink>
          <a:srgbClr val="4D4D4D"/>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Santander Teme">
  <a:themeElements>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fontScheme name="Custom 3">
      <a:majorFont>
        <a:latin typeface="Arial Bold"/>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lnDef>
  </a:objectDefaults>
  <a:extraClrSchemeLst>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clrMap bg1="lt1" tx1="dk1" bg2="lt2" tx2="dk2" accent1="accent1" accent2="accent2" accent3="accent3" accent4="accent4" accent5="accent5" accent6="accent6" hlink="hlink" folHlink="folHlink"/>
    </a:extraClrScheme>
    <a:extraClrScheme>
      <a:clrScheme name="SovSan_Template_US 14">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969696"/>
        </a:hlink>
        <a:folHlink>
          <a:srgbClr val="4D4D4D"/>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liver Wyman">
      <a:dk1>
        <a:srgbClr val="000000"/>
      </a:dk1>
      <a:lt1>
        <a:srgbClr val="FFFFFF"/>
      </a:lt1>
      <a:dk2>
        <a:srgbClr val="002C77"/>
      </a:dk2>
      <a:lt2>
        <a:srgbClr val="FFFFFF"/>
      </a:lt2>
      <a:accent1>
        <a:srgbClr val="008AB3"/>
      </a:accent1>
      <a:accent2>
        <a:srgbClr val="9DE0ED"/>
      </a:accent2>
      <a:accent3>
        <a:srgbClr val="606060"/>
      </a:accent3>
      <a:accent4>
        <a:srgbClr val="BFBFBF"/>
      </a:accent4>
      <a:accent5>
        <a:srgbClr val="E29815"/>
      </a:accent5>
      <a:accent6>
        <a:srgbClr val="FFCF89"/>
      </a:accent6>
      <a:hlink>
        <a:srgbClr val="5B5B5B"/>
      </a:hlink>
      <a:folHlink>
        <a:srgbClr val="BFBFBF"/>
      </a:folHlink>
    </a:clrScheme>
    <a:fontScheme name="Oliver Wyma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liver Wyman">
      <a:dk1>
        <a:srgbClr val="000000"/>
      </a:dk1>
      <a:lt1>
        <a:srgbClr val="FFFFFF"/>
      </a:lt1>
      <a:dk2>
        <a:srgbClr val="002C77"/>
      </a:dk2>
      <a:lt2>
        <a:srgbClr val="FFFFFF"/>
      </a:lt2>
      <a:accent1>
        <a:srgbClr val="008AB3"/>
      </a:accent1>
      <a:accent2>
        <a:srgbClr val="9DE0ED"/>
      </a:accent2>
      <a:accent3>
        <a:srgbClr val="606060"/>
      </a:accent3>
      <a:accent4>
        <a:srgbClr val="BFBFBF"/>
      </a:accent4>
      <a:accent5>
        <a:srgbClr val="E29815"/>
      </a:accent5>
      <a:accent6>
        <a:srgbClr val="FFCF89"/>
      </a:accent6>
      <a:hlink>
        <a:srgbClr val="5B5B5B"/>
      </a:hlink>
      <a:folHlink>
        <a:srgbClr val="BFBFBF"/>
      </a:folHlink>
    </a:clrScheme>
    <a:fontScheme name="Oliver Wyma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UI/customUI14.xml><?xml version="1.0" encoding="utf-8"?>
<mso:customUI xmlns:mso="http://schemas.microsoft.com/office/2009/07/customui">
  <mso:ribbon>
    <mso:contextualTabs>
      <mso:tabSet idMso="TabSetTableTools">
        <mso:tab idQ="mso:TabTableToolsDesign">
          <mso:group idQ="mso:GroupTableStylesPowerPoint" visible="false"/>
          <mso:group id="OWTable" label="Table" autoScale="true">
            <mso:gallery idQ="mso:ShadingColorPicker" showInRibbon="false" visible="true"/>
            <mso:control idQ="mso:TableBordersMenu" visible="true"/>
          </mso:group>
        </mso:tab>
      </mso:tabSet>
    </mso:contextualTabs>
  </mso:ribbon>
</mso:customUI>
</file>

<file path=docProps/app.xml><?xml version="1.0" encoding="utf-8"?>
<Properties xmlns="http://schemas.openxmlformats.org/officeDocument/2006/extended-properties" xmlns:vt="http://schemas.openxmlformats.org/officeDocument/2006/docPropsVTypes">
  <Template>blank</Template>
  <TotalTime>24293</TotalTime>
  <Words>4203</Words>
  <Application>Microsoft Office PowerPoint</Application>
  <PresentationFormat>Custom</PresentationFormat>
  <Paragraphs>1280</Paragraphs>
  <Slides>27</Slides>
  <Notes>12</Notes>
  <HiddenSlides>0</HiddenSlides>
  <MMClips>0</MMClips>
  <ScaleCrop>false</ScaleCrop>
  <HeadingPairs>
    <vt:vector size="6" baseType="variant">
      <vt:variant>
        <vt:lpstr>Theme</vt:lpstr>
      </vt:variant>
      <vt:variant>
        <vt:i4>4</vt:i4>
      </vt:variant>
      <vt:variant>
        <vt:lpstr>Embedded OLE Servers</vt:lpstr>
      </vt:variant>
      <vt:variant>
        <vt:i4>3</vt:i4>
      </vt:variant>
      <vt:variant>
        <vt:lpstr>Slide Titles</vt:lpstr>
      </vt:variant>
      <vt:variant>
        <vt:i4>27</vt:i4>
      </vt:variant>
    </vt:vector>
  </HeadingPairs>
  <TitlesOfParts>
    <vt:vector size="34" baseType="lpstr">
      <vt:lpstr>blank</vt:lpstr>
      <vt:lpstr>Santander Teme</vt:lpstr>
      <vt:lpstr>1_Santander Teme</vt:lpstr>
      <vt:lpstr>Body Slide</vt:lpstr>
      <vt:lpstr>think-cell Slide</vt:lpstr>
      <vt:lpstr>Chart</vt:lpstr>
      <vt:lpstr>Microsoft Graph Chart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Oliver Wyman</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Cheng, Wanxin</dc:creator>
  <cp:keywords>Template version: 2015/07/23;Update Pack: 2015/09/15</cp:keywords>
  <cp:lastModifiedBy>Schade, Katherine</cp:lastModifiedBy>
  <cp:revision>950</cp:revision>
  <cp:lastPrinted>2016-04-01T20:38:17Z</cp:lastPrinted>
  <dcterms:created xsi:type="dcterms:W3CDTF">2016-03-28T17:49:32Z</dcterms:created>
  <dcterms:modified xsi:type="dcterms:W3CDTF">2016-05-11T02:51:48Z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Version">
    <vt:lpwstr>2015/07/23</vt:lpwstr>
  </property>
  <property fmtid="{D5CDD505-2E9C-101B-9397-08002B2CF9AE}" pid="3" name="DocumentMSOLanguageID">
    <vt:lpwstr>msoLanguageIDEnglishUK</vt:lpwstr>
  </property>
  <property fmtid="{D5CDD505-2E9C-101B-9397-08002B2CF9AE}" pid="4" name="LogoName">
    <vt:lpwstr>Oliver Wyman</vt:lpwstr>
  </property>
</Properties>
</file>