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5" r:id="rId1"/>
    <p:sldMasterId id="2147483719" r:id="rId2"/>
    <p:sldMasterId id="2147483742" r:id="rId3"/>
    <p:sldMasterId id="2147483764" r:id="rId4"/>
  </p:sldMasterIdLst>
  <p:notesMasterIdLst>
    <p:notesMasterId r:id="rId10"/>
  </p:notesMasterIdLst>
  <p:handoutMasterIdLst>
    <p:handoutMasterId r:id="rId11"/>
  </p:handoutMasterIdLst>
  <p:sldIdLst>
    <p:sldId id="487" r:id="rId5"/>
    <p:sldId id="485" r:id="rId6"/>
    <p:sldId id="484" r:id="rId7"/>
    <p:sldId id="489" r:id="rId8"/>
    <p:sldId id="488" r:id="rId9"/>
  </p:sldIdLst>
  <p:sldSz cx="9602788" cy="6858000"/>
  <p:notesSz cx="7010400" cy="9296400"/>
  <p:custDataLst>
    <p:tags r:id="rId12"/>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487"/>
            <p14:sldId id="485"/>
            <p14:sldId id="484"/>
            <p14:sldId id="489"/>
            <p14:sldId id="488"/>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0E2"/>
    <a:srgbClr val="FF0000"/>
    <a:srgbClr val="FF9B9B"/>
    <a:srgbClr val="FF6666"/>
    <a:srgbClr val="FFFFFF"/>
    <a:srgbClr val="002C77"/>
    <a:srgbClr val="A6E2EF"/>
    <a:srgbClr val="00A8C8"/>
    <a:srgbClr val="016D9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99858" autoAdjust="0"/>
  </p:normalViewPr>
  <p:slideViewPr>
    <p:cSldViewPr snapToGrid="0" showGuides="1">
      <p:cViewPr varScale="1">
        <p:scale>
          <a:sx n="90" d="100"/>
          <a:sy n="90" d="100"/>
        </p:scale>
        <p:origin x="-1398" y="-96"/>
      </p:cViewPr>
      <p:guideLst>
        <p:guide orient="horz" pos="242"/>
        <p:guide orient="horz" pos="1591"/>
        <p:guide orient="horz" pos="4084"/>
        <p:guide pos="288"/>
        <p:guide pos="5906"/>
        <p:guide pos="31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30"/>
    </p:cViewPr>
  </p:sorterViewPr>
  <p:notesViewPr>
    <p:cSldViewPr snapToGrid="0" showGuides="1">
      <p:cViewPr>
        <p:scale>
          <a:sx n="75" d="100"/>
          <a:sy n="75" d="100"/>
        </p:scale>
        <p:origin x="-3474" y="-25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xfrm>
            <a:off x="1065213" y="696913"/>
            <a:ext cx="4883150" cy="3487737"/>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0</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a:t>
            </a:fld>
            <a:endParaRPr lang="en-GB" dirty="0"/>
          </a:p>
        </p:txBody>
      </p:sp>
    </p:spTree>
    <p:extLst>
      <p:ext uri="{BB962C8B-B14F-4D97-AF65-F5344CB8AC3E}">
        <p14:creationId xmlns:p14="http://schemas.microsoft.com/office/powerpoint/2010/main" val="660925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2" name="MMC_CoverShape"/>
          <p:cNvGrpSpPr/>
          <p:nvPr userDrawn="1"/>
        </p:nvGrpSpPr>
        <p:grpSpPr>
          <a:xfrm>
            <a:off x="1588" y="3073400"/>
            <a:ext cx="9601200" cy="3200400"/>
            <a:chOff x="1588" y="7588250"/>
            <a:chExt cx="9601200" cy="3200400"/>
          </a:xfrm>
        </p:grpSpPr>
        <p:sp>
          <p:nvSpPr>
            <p:cNvPr id="18" name="Freeform 1"/>
            <p:cNvSpPr>
              <a:spLocks/>
            </p:cNvSpPr>
            <p:nvPr userDrawn="1"/>
          </p:nvSpPr>
          <p:spPr bwMode="auto">
            <a:xfrm>
              <a:off x="1588" y="7588250"/>
              <a:ext cx="917575" cy="3200400"/>
            </a:xfrm>
            <a:custGeom>
              <a:avLst/>
              <a:gdLst>
                <a:gd name="T0" fmla="*/ 0 w 578"/>
                <a:gd name="T1" fmla="*/ 864 h 2016"/>
                <a:gd name="T2" fmla="*/ 578 w 578"/>
                <a:gd name="T3" fmla="*/ 0 h 2016"/>
                <a:gd name="T4" fmla="*/ 376 w 578"/>
                <a:gd name="T5" fmla="*/ 2016 h 2016"/>
                <a:gd name="T6" fmla="*/ 0 w 578"/>
                <a:gd name="T7" fmla="*/ 2016 h 2016"/>
                <a:gd name="T8" fmla="*/ 0 w 578"/>
                <a:gd name="T9" fmla="*/ 864 h 2016"/>
                <a:gd name="T10" fmla="*/ 0 w 578"/>
                <a:gd name="T11" fmla="*/ 864 h 2016"/>
                <a:gd name="T12" fmla="*/ 0 w 578"/>
                <a:gd name="T13" fmla="*/ 864 h 2016"/>
                <a:gd name="T14" fmla="*/ 0 w 578"/>
                <a:gd name="T15" fmla="*/ 864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2016">
                  <a:moveTo>
                    <a:pt x="0" y="864"/>
                  </a:moveTo>
                  <a:lnTo>
                    <a:pt x="578" y="0"/>
                  </a:lnTo>
                  <a:lnTo>
                    <a:pt x="376" y="2016"/>
                  </a:lnTo>
                  <a:lnTo>
                    <a:pt x="0" y="2016"/>
                  </a:lnTo>
                  <a:lnTo>
                    <a:pt x="0" y="864"/>
                  </a:lnTo>
                  <a:lnTo>
                    <a:pt x="0" y="864"/>
                  </a:lnTo>
                  <a:lnTo>
                    <a:pt x="0" y="864"/>
                  </a:lnTo>
                  <a:lnTo>
                    <a:pt x="0" y="864"/>
                  </a:lnTo>
                  <a:close/>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19" name="Freeform 2"/>
            <p:cNvSpPr>
              <a:spLocks/>
            </p:cNvSpPr>
            <p:nvPr userDrawn="1"/>
          </p:nvSpPr>
          <p:spPr bwMode="auto">
            <a:xfrm>
              <a:off x="461963" y="7588250"/>
              <a:ext cx="8416925" cy="3200400"/>
            </a:xfrm>
            <a:custGeom>
              <a:avLst/>
              <a:gdLst>
                <a:gd name="T0" fmla="*/ 0 w 5302"/>
                <a:gd name="T1" fmla="*/ 2016 h 2016"/>
                <a:gd name="T2" fmla="*/ 288 w 5302"/>
                <a:gd name="T3" fmla="*/ 0 h 2016"/>
                <a:gd name="T4" fmla="*/ 5302 w 5302"/>
                <a:gd name="T5" fmla="*/ 2016 h 2016"/>
                <a:gd name="T6" fmla="*/ 0 w 5302"/>
                <a:gd name="T7" fmla="*/ 2016 h 2016"/>
                <a:gd name="T8" fmla="*/ 0 w 5302"/>
                <a:gd name="T9" fmla="*/ 2016 h 2016"/>
                <a:gd name="T10" fmla="*/ 0 w 5302"/>
                <a:gd name="T11" fmla="*/ 2016 h 2016"/>
                <a:gd name="T12" fmla="*/ 0 w 5302"/>
                <a:gd name="T13" fmla="*/ 2016 h 2016"/>
              </a:gdLst>
              <a:ahLst/>
              <a:cxnLst>
                <a:cxn ang="0">
                  <a:pos x="T0" y="T1"/>
                </a:cxn>
                <a:cxn ang="0">
                  <a:pos x="T2" y="T3"/>
                </a:cxn>
                <a:cxn ang="0">
                  <a:pos x="T4" y="T5"/>
                </a:cxn>
                <a:cxn ang="0">
                  <a:pos x="T6" y="T7"/>
                </a:cxn>
                <a:cxn ang="0">
                  <a:pos x="T8" y="T9"/>
                </a:cxn>
                <a:cxn ang="0">
                  <a:pos x="T10" y="T11"/>
                </a:cxn>
                <a:cxn ang="0">
                  <a:pos x="T12" y="T13"/>
                </a:cxn>
              </a:cxnLst>
              <a:rect l="0" t="0" r="r" b="b"/>
              <a:pathLst>
                <a:path w="5302" h="2016">
                  <a:moveTo>
                    <a:pt x="0" y="2016"/>
                  </a:moveTo>
                  <a:lnTo>
                    <a:pt x="288" y="0"/>
                  </a:lnTo>
                  <a:lnTo>
                    <a:pt x="5302" y="2016"/>
                  </a:lnTo>
                  <a:lnTo>
                    <a:pt x="0" y="2016"/>
                  </a:lnTo>
                  <a:lnTo>
                    <a:pt x="0" y="2016"/>
                  </a:lnTo>
                  <a:lnTo>
                    <a:pt x="0" y="2016"/>
                  </a:lnTo>
                  <a:lnTo>
                    <a:pt x="0" y="2016"/>
                  </a:lnTo>
                  <a:close/>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0" name="Freeform 3"/>
            <p:cNvSpPr>
              <a:spLocks/>
            </p:cNvSpPr>
            <p:nvPr userDrawn="1"/>
          </p:nvSpPr>
          <p:spPr bwMode="auto">
            <a:xfrm>
              <a:off x="919163" y="7588250"/>
              <a:ext cx="8683625" cy="3200400"/>
            </a:xfrm>
            <a:custGeom>
              <a:avLst/>
              <a:gdLst>
                <a:gd name="T0" fmla="*/ 4894 w 5470"/>
                <a:gd name="T1" fmla="*/ 2016 h 2016"/>
                <a:gd name="T2" fmla="*/ 0 w 5470"/>
                <a:gd name="T3" fmla="*/ 0 h 2016"/>
                <a:gd name="T4" fmla="*/ 5470 w 5470"/>
                <a:gd name="T5" fmla="*/ 210 h 2016"/>
                <a:gd name="T6" fmla="*/ 5470 w 5470"/>
                <a:gd name="T7" fmla="*/ 2016 h 2016"/>
                <a:gd name="T8" fmla="*/ 4894 w 5470"/>
                <a:gd name="T9" fmla="*/ 2016 h 2016"/>
                <a:gd name="T10" fmla="*/ 4894 w 5470"/>
                <a:gd name="T11" fmla="*/ 2016 h 2016"/>
                <a:gd name="T12" fmla="*/ 4894 w 5470"/>
                <a:gd name="T13" fmla="*/ 2016 h 2016"/>
                <a:gd name="T14" fmla="*/ 4894 w 5470"/>
                <a:gd name="T15" fmla="*/ 2016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0" h="2016">
                  <a:moveTo>
                    <a:pt x="4894" y="2016"/>
                  </a:moveTo>
                  <a:lnTo>
                    <a:pt x="0" y="0"/>
                  </a:lnTo>
                  <a:lnTo>
                    <a:pt x="5470" y="210"/>
                  </a:lnTo>
                  <a:lnTo>
                    <a:pt x="5470" y="2016"/>
                  </a:lnTo>
                  <a:lnTo>
                    <a:pt x="4894" y="2016"/>
                  </a:lnTo>
                  <a:lnTo>
                    <a:pt x="4894" y="2016"/>
                  </a:lnTo>
                  <a:lnTo>
                    <a:pt x="4894" y="2016"/>
                  </a:lnTo>
                  <a:lnTo>
                    <a:pt x="4894" y="2016"/>
                  </a:lnTo>
                  <a:close/>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1" name="Freeform 4"/>
            <p:cNvSpPr>
              <a:spLocks/>
            </p:cNvSpPr>
            <p:nvPr userDrawn="1"/>
          </p:nvSpPr>
          <p:spPr bwMode="auto">
            <a:xfrm>
              <a:off x="919163" y="7588250"/>
              <a:ext cx="8683625" cy="457200"/>
            </a:xfrm>
            <a:custGeom>
              <a:avLst/>
              <a:gdLst>
                <a:gd name="T0" fmla="*/ 5470 w 5470"/>
                <a:gd name="T1" fmla="*/ 288 h 288"/>
                <a:gd name="T2" fmla="*/ 0 w 5470"/>
                <a:gd name="T3" fmla="*/ 0 h 288"/>
                <a:gd name="T4" fmla="*/ 5470 w 5470"/>
                <a:gd name="T5" fmla="*/ 0 h 288"/>
                <a:gd name="T6" fmla="*/ 5470 w 5470"/>
                <a:gd name="T7" fmla="*/ 288 h 288"/>
                <a:gd name="T8" fmla="*/ 5470 w 5470"/>
                <a:gd name="T9" fmla="*/ 288 h 288"/>
                <a:gd name="T10" fmla="*/ 5470 w 5470"/>
                <a:gd name="T11" fmla="*/ 288 h 288"/>
                <a:gd name="T12" fmla="*/ 5470 w 5470"/>
                <a:gd name="T13" fmla="*/ 288 h 288"/>
              </a:gdLst>
              <a:ahLst/>
              <a:cxnLst>
                <a:cxn ang="0">
                  <a:pos x="T0" y="T1"/>
                </a:cxn>
                <a:cxn ang="0">
                  <a:pos x="T2" y="T3"/>
                </a:cxn>
                <a:cxn ang="0">
                  <a:pos x="T4" y="T5"/>
                </a:cxn>
                <a:cxn ang="0">
                  <a:pos x="T6" y="T7"/>
                </a:cxn>
                <a:cxn ang="0">
                  <a:pos x="T8" y="T9"/>
                </a:cxn>
                <a:cxn ang="0">
                  <a:pos x="T10" y="T11"/>
                </a:cxn>
                <a:cxn ang="0">
                  <a:pos x="T12" y="T13"/>
                </a:cxn>
              </a:cxnLst>
              <a:rect l="0" t="0" r="r" b="b"/>
              <a:pathLst>
                <a:path w="5470" h="288">
                  <a:moveTo>
                    <a:pt x="5470" y="288"/>
                  </a:moveTo>
                  <a:lnTo>
                    <a:pt x="0" y="0"/>
                  </a:lnTo>
                  <a:lnTo>
                    <a:pt x="5470" y="0"/>
                  </a:lnTo>
                  <a:lnTo>
                    <a:pt x="5470" y="288"/>
                  </a:lnTo>
                  <a:lnTo>
                    <a:pt x="5470" y="288"/>
                  </a:lnTo>
                  <a:lnTo>
                    <a:pt x="5470" y="288"/>
                  </a:lnTo>
                  <a:lnTo>
                    <a:pt x="5470" y="288"/>
                  </a:lnTo>
                  <a:close/>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grpSp>
      <p:sp>
        <p:nvSpPr>
          <p:cNvPr id="8417" name="DTP_Copyright"/>
          <p:cNvSpPr txBox="1">
            <a:spLocks noChangeArrowheads="1"/>
          </p:cNvSpPr>
          <p:nvPr/>
        </p:nvSpPr>
        <p:spPr bwMode="gray">
          <a:xfrm>
            <a:off x="903288" y="6581017"/>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 name="DTP_Attribute"/>
          <p:cNvSpPr txBox="1"/>
          <p:nvPr/>
        </p:nvSpPr>
        <p:spPr bwMode="gray">
          <a:xfrm>
            <a:off x="903288" y="6459538"/>
            <a:ext cx="65" cy="132344"/>
          </a:xfrm>
          <a:prstGeom prst="rect">
            <a:avLst/>
          </a:prstGeom>
          <a:noFill/>
        </p:spPr>
        <p:txBody>
          <a:bodyPr vert="horz" wrap="none" lIns="0" tIns="0" rIns="0" bIns="0" rtlCol="0" anchor="b">
            <a:spAutoFit/>
          </a:bodyPr>
          <a:lstStyle/>
          <a:p>
            <a:pPr algn="l" fontAlgn="base">
              <a:lnSpc>
                <a:spcPct val="86000"/>
              </a:lnSpc>
              <a:spcBef>
                <a:spcPct val="0"/>
              </a:spcBef>
              <a:spcAft>
                <a:spcPct val="0"/>
              </a:spcAft>
            </a:pPr>
            <a:endParaRPr kumimoji="0" lang="it-IT" sz="1000" b="1" i="0" u="none" cap="all" baseline="0" dirty="0">
              <a:solidFill>
                <a:schemeClr val="accent3"/>
              </a:solidFill>
              <a:latin typeface="+mn-lt"/>
              <a:sym typeface="+mn-lt"/>
            </a:endParaRPr>
          </a:p>
        </p:txBody>
      </p:sp>
      <p:sp>
        <p:nvSpPr>
          <p:cNvPr id="11" name="Presenter"/>
          <p:cNvSpPr>
            <a:spLocks noGrp="1"/>
          </p:cNvSpPr>
          <p:nvPr>
            <p:ph type="body" sz="quarter" idx="13" hasCustomPrompt="1"/>
          </p:nvPr>
        </p:nvSpPr>
        <p:spPr bwMode="gray">
          <a:xfrm>
            <a:off x="903288" y="4762579"/>
            <a:ext cx="4972050" cy="1107996"/>
          </a:xfrm>
        </p:spPr>
        <p:txBody>
          <a:bodyPr lIns="0" tIns="0" rIns="0" bIns="0" anchor="b">
            <a:spAutoFit/>
          </a:bodyPr>
          <a:lstStyle>
            <a:lvl1pPr marL="0" indent="0" fontAlgn="base">
              <a:lnSpc>
                <a:spcPct val="100000"/>
              </a:lnSpc>
              <a:spcBef>
                <a:spcPts val="0"/>
              </a:spcBef>
              <a:spcAft>
                <a:spcPct val="0"/>
              </a:spcAft>
              <a:buNone/>
              <a:defRPr sz="1800" b="0">
                <a:solidFill>
                  <a:srgbClr val="FFFFFF"/>
                </a:solidFill>
                <a:latin typeface="+mn-lt"/>
                <a:sym typeface="+mn-lt"/>
              </a:defRPr>
            </a:lvl1pPr>
            <a:lvl2pPr marL="0" indent="0" fontAlgn="base">
              <a:lnSpc>
                <a:spcPct val="100000"/>
              </a:lnSpc>
              <a:spcBef>
                <a:spcPts val="0"/>
              </a:spcBef>
              <a:spcAft>
                <a:spcPct val="0"/>
              </a:spcAft>
              <a:buNone/>
              <a:defRPr sz="1800" baseline="0">
                <a:solidFill>
                  <a:srgbClr val="FFFFFF"/>
                </a:solidFill>
                <a:latin typeface="+mn-lt"/>
                <a:sym typeface="+mn-lt"/>
              </a:defRPr>
            </a:lvl2pPr>
            <a:lvl4pPr marL="0" indent="0" fontAlgn="base">
              <a:lnSpc>
                <a:spcPct val="100000"/>
              </a:lnSpc>
              <a:spcBef>
                <a:spcPts val="0"/>
              </a:spcBef>
              <a:spcAft>
                <a:spcPct val="0"/>
              </a:spcAft>
              <a:buNone/>
              <a:defRPr sz="1800" baseline="0">
                <a:solidFill>
                  <a:srgbClr val="FFFFFF"/>
                </a:solidFill>
                <a:latin typeface="+mn-lt"/>
                <a:sym typeface="+mn-lt"/>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5" name="Date"/>
          <p:cNvSpPr>
            <a:spLocks noGrp="1"/>
          </p:cNvSpPr>
          <p:nvPr>
            <p:ph type="body" sz="quarter" idx="11" hasCustomPrompt="1"/>
          </p:nvPr>
        </p:nvSpPr>
        <p:spPr bwMode="gray">
          <a:xfrm>
            <a:off x="903288" y="2395220"/>
            <a:ext cx="4972050" cy="276999"/>
          </a:xfrm>
        </p:spPr>
        <p:txBody>
          <a:bodyPr lIns="0" tIns="0" rIns="0" bIns="0">
            <a:spAutoFit/>
          </a:bodyPr>
          <a:lstStyle>
            <a:lvl1pPr marL="0" indent="0" fontAlgn="base">
              <a:lnSpc>
                <a:spcPct val="100000"/>
              </a:lnSpc>
              <a:spcBef>
                <a:spcPct val="0"/>
              </a:spcBef>
              <a:spcAft>
                <a:spcPct val="0"/>
              </a:spcAft>
              <a:buNone/>
              <a:defRPr sz="1800" cap="all" baseline="0">
                <a:solidFill>
                  <a:schemeClr val="accent1"/>
                </a:solidFill>
                <a:latin typeface="+mn-lt"/>
                <a:sym typeface="+mn-lt"/>
              </a:defRPr>
            </a:lvl1pPr>
          </a:lstStyle>
          <a:p>
            <a:pPr lvl="0"/>
            <a:r>
              <a:rPr lang="en-US" dirty="0" smtClean="0"/>
              <a:t>DATE</a:t>
            </a:r>
          </a:p>
        </p:txBody>
      </p:sp>
      <p:sp>
        <p:nvSpPr>
          <p:cNvPr id="3" name="Title"/>
          <p:cNvSpPr>
            <a:spLocks noGrp="1"/>
          </p:cNvSpPr>
          <p:nvPr>
            <p:ph type="body" sz="quarter" idx="10" hasCustomPrompt="1"/>
          </p:nvPr>
        </p:nvSpPr>
        <p:spPr bwMode="gray">
          <a:xfrm>
            <a:off x="903288" y="1249998"/>
            <a:ext cx="8237537" cy="758413"/>
          </a:xfrm>
          <a:ln>
            <a:noFill/>
          </a:ln>
        </p:spPr>
        <p:txBody>
          <a:bodyPr lIns="0" tIns="0" rIns="0" bIns="0">
            <a:spAutoFit/>
          </a:bodyPr>
          <a:lstStyle>
            <a:lvl1pPr marL="0" indent="0" fontAlgn="base">
              <a:lnSpc>
                <a:spcPct val="88000"/>
              </a:lnSpc>
              <a:spcBef>
                <a:spcPts val="0"/>
              </a:spcBef>
              <a:spcAft>
                <a:spcPct val="0"/>
              </a:spcAft>
              <a:buNone/>
              <a:defRPr sz="2800" cap="all" baseline="0">
                <a:solidFill>
                  <a:schemeClr val="tx2"/>
                </a:solidFill>
                <a:latin typeface="+mn-lt"/>
                <a:sym typeface="+mn-lt"/>
              </a:defRPr>
            </a:lvl1pPr>
            <a:lvl2pPr marL="0" indent="0" fontAlgn="base">
              <a:lnSpc>
                <a:spcPct val="88000"/>
              </a:lnSpc>
              <a:spcBef>
                <a:spcPts val="0"/>
              </a:spcBef>
              <a:spcAft>
                <a:spcPct val="0"/>
              </a:spcAft>
              <a:buNone/>
              <a:defRPr sz="2800" cap="all" baseline="0">
                <a:solidFill>
                  <a:schemeClr val="accent1"/>
                </a:solidFill>
                <a:latin typeface="+mn-lt"/>
                <a:sym typeface="+mn-lt"/>
              </a:defRPr>
            </a:lvl2pPr>
          </a:lstStyle>
          <a:p>
            <a:pPr lvl="0"/>
            <a:r>
              <a:rPr lang="en-US" dirty="0" smtClean="0"/>
              <a:t>TITLE</a:t>
            </a:r>
          </a:p>
          <a:p>
            <a:pPr lvl="1"/>
            <a:r>
              <a:rPr lang="en-US" dirty="0" smtClean="0"/>
              <a:t>SUBTITLE</a:t>
            </a:r>
          </a:p>
        </p:txBody>
      </p:sp>
      <p:sp>
        <p:nvSpPr>
          <p:cNvPr id="9" name="Client Logo"/>
          <p:cNvSpPr>
            <a:spLocks noGrp="1"/>
          </p:cNvSpPr>
          <p:nvPr>
            <p:ph type="pic" sz="quarter" idx="12" hasCustomPrompt="1"/>
          </p:nvPr>
        </p:nvSpPr>
        <p:spPr bwMode="gray">
          <a:xfrm>
            <a:off x="6624637" y="477838"/>
            <a:ext cx="2516188" cy="685800"/>
          </a:xfrm>
          <a:ln>
            <a:noFill/>
          </a:ln>
        </p:spPr>
        <p:txBody>
          <a:bodyPr lIns="0" tIns="0" rIns="0" bIns="0" anchor="ctr" anchorCtr="0"/>
          <a:lstStyle>
            <a:lvl1pPr marL="0" indent="0" algn="ctr" fontAlgn="base">
              <a:lnSpc>
                <a:spcPct val="100000"/>
              </a:lnSpc>
              <a:spcBef>
                <a:spcPts val="0"/>
              </a:spcBef>
              <a:spcAft>
                <a:spcPct val="0"/>
              </a:spcAft>
              <a:buNone/>
              <a:defRPr sz="1000" b="1" baseline="0">
                <a:solidFill>
                  <a:schemeClr val="accent4"/>
                </a:solidFill>
              </a:defRPr>
            </a:lvl1pPr>
          </a:lstStyle>
          <a:p>
            <a:r>
              <a:rPr lang="en-US" dirty="0" smtClean="0"/>
              <a:t>CLIENT LOGO PLACEHOLDER</a:t>
            </a:r>
          </a:p>
          <a:p>
            <a:r>
              <a:rPr lang="en-US" dirty="0" smtClean="0"/>
              <a:t>Delete box if no client logo is used</a:t>
            </a:r>
            <a:endParaRPr lang="en-US" dirty="0"/>
          </a:p>
        </p:txBody>
      </p:sp>
      <p:pic>
        <p:nvPicPr>
          <p:cNvPr id="4"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963" y="477838"/>
            <a:ext cx="2720346" cy="227076"/>
          </a:xfrm>
          <a:prstGeom prst="rect">
            <a:avLst/>
          </a:prstGeom>
        </p:spPr>
      </p:pic>
      <p:pic>
        <p:nvPicPr>
          <p:cNvPr id="6" name="DTP_Endorsemen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8506" y="6461062"/>
            <a:ext cx="1624587" cy="227076"/>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0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8"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686416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27"/>
          </p:nvPr>
        </p:nvSpPr>
        <p:spPr bwMode="gray">
          <a:xfrm>
            <a:off x="5029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28"/>
          </p:nvPr>
        </p:nvSpPr>
        <p:spPr bwMode="gray">
          <a:xfrm>
            <a:off x="457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Right Top"/>
          <p:cNvSpPr>
            <a:spLocks noGrp="1"/>
          </p:cNvSpPr>
          <p:nvPr>
            <p:ph idx="26"/>
          </p:nvPr>
        </p:nvSpPr>
        <p:spPr bwMode="gray">
          <a:xfrm>
            <a:off x="5029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494254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30"/>
          </p:nvPr>
        </p:nvSpPr>
        <p:spPr bwMode="gray">
          <a:xfrm>
            <a:off x="5029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31"/>
          </p:nvPr>
        </p:nvSpPr>
        <p:spPr bwMode="gray">
          <a:xfrm>
            <a:off x="457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2"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3"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Content Right Top"/>
          <p:cNvSpPr>
            <a:spLocks noGrp="1"/>
          </p:cNvSpPr>
          <p:nvPr>
            <p:ph idx="29"/>
          </p:nvPr>
        </p:nvSpPr>
        <p:spPr bwMode="gray">
          <a:xfrm>
            <a:off x="5029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81802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4"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717182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7"/>
          </p:nvPr>
        </p:nvSpPr>
        <p:spPr bwMode="gray">
          <a:xfrm>
            <a:off x="6553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Content Middle"/>
          <p:cNvSpPr>
            <a:spLocks noGrp="1"/>
          </p:cNvSpPr>
          <p:nvPr>
            <p:ph idx="26"/>
          </p:nvPr>
        </p:nvSpPr>
        <p:spPr bwMode="gray">
          <a:xfrm>
            <a:off x="3505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Content Left"/>
          <p:cNvSpPr>
            <a:spLocks noGrp="1"/>
          </p:cNvSpPr>
          <p:nvPr>
            <p:ph idx="25"/>
          </p:nvPr>
        </p:nvSpPr>
        <p:spPr bwMode="gray">
          <a:xfrm>
            <a:off x="457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with heading">
    <p:spTree>
      <p:nvGrpSpPr>
        <p:cNvPr id="1" name=""/>
        <p:cNvGrpSpPr/>
        <p:nvPr/>
      </p:nvGrpSpPr>
      <p:grpSpPr>
        <a:xfrm>
          <a:off x="0" y="0"/>
          <a:ext cx="0" cy="0"/>
          <a:chOff x="0" y="0"/>
          <a:chExt cx="0" cy="0"/>
        </a:xfrm>
      </p:grpSpPr>
      <p:sp>
        <p:nvSpPr>
          <p:cNvPr id="12"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8" name="Content Right"/>
          <p:cNvSpPr>
            <a:spLocks noGrp="1"/>
          </p:cNvSpPr>
          <p:nvPr>
            <p:ph idx="27"/>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7" name="Content Middle"/>
          <p:cNvSpPr>
            <a:spLocks noGrp="1"/>
          </p:cNvSpPr>
          <p:nvPr>
            <p:ph idx="26"/>
          </p:nvPr>
        </p:nvSpPr>
        <p:spPr bwMode="gray">
          <a:xfrm>
            <a:off x="3505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5"/>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099294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Right Bottom"/>
          <p:cNvSpPr>
            <a:spLocks noGrp="1"/>
          </p:cNvSpPr>
          <p:nvPr>
            <p:ph idx="40"/>
          </p:nvPr>
        </p:nvSpPr>
        <p:spPr bwMode="gray">
          <a:xfrm>
            <a:off x="6553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42"/>
          </p:nvPr>
        </p:nvSpPr>
        <p:spPr bwMode="gray">
          <a:xfrm>
            <a:off x="457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Right Top"/>
          <p:cNvSpPr>
            <a:spLocks noGrp="1"/>
          </p:cNvSpPr>
          <p:nvPr>
            <p:ph idx="39"/>
          </p:nvPr>
        </p:nvSpPr>
        <p:spPr bwMode="gray">
          <a:xfrm>
            <a:off x="6553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4" name="Content Right Bottom"/>
          <p:cNvSpPr>
            <a:spLocks noGrp="1"/>
          </p:cNvSpPr>
          <p:nvPr>
            <p:ph idx="40"/>
          </p:nvPr>
        </p:nvSpPr>
        <p:spPr bwMode="gray">
          <a:xfrm>
            <a:off x="6553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Left Bottom"/>
          <p:cNvSpPr>
            <a:spLocks noGrp="1"/>
          </p:cNvSpPr>
          <p:nvPr>
            <p:ph idx="42"/>
          </p:nvPr>
        </p:nvSpPr>
        <p:spPr bwMode="gray">
          <a:xfrm>
            <a:off x="457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9" name="Content Right Top"/>
          <p:cNvSpPr>
            <a:spLocks noGrp="1"/>
          </p:cNvSpPr>
          <p:nvPr>
            <p:ph idx="39"/>
          </p:nvPr>
        </p:nvSpPr>
        <p:spPr bwMode="gray">
          <a:xfrm>
            <a:off x="6553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9"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6"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44657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3505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3505200" y="1400400"/>
            <a:ext cx="5638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2590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911746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5638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Picture"/>
          <p:cNvSpPr>
            <a:spLocks noGrp="1"/>
          </p:cNvSpPr>
          <p:nvPr>
            <p:ph type="pic" sz="quarter" idx="11"/>
          </p:nvPr>
        </p:nvSpPr>
        <p:spPr bwMode="gray">
          <a:xfrm>
            <a:off x="8382000" y="381000"/>
            <a:ext cx="762000" cy="762000"/>
          </a:xfrm>
          <a:noFill/>
          <a:ln>
            <a:noFill/>
          </a:ln>
        </p:spPr>
        <p:txBody>
          <a:bodyPr lIns="0" tIns="0" rIns="0" bIns="0" anchor="ctr" anchorCtr="0"/>
          <a:lstStyle>
            <a:lvl1pPr marL="0" indent="0" algn="ctr" fontAlgn="base">
              <a:lnSpc>
                <a:spcPct val="100000"/>
              </a:lnSpc>
              <a:spcBef>
                <a:spcPct val="0"/>
              </a:spcBef>
              <a:spcAft>
                <a:spcPct val="0"/>
              </a:spcAft>
              <a:buFontTx/>
              <a:buNone/>
              <a:defRPr sz="1000" b="1">
                <a:solidFill>
                  <a:schemeClr val="accent4"/>
                </a:solidFill>
              </a:defRPr>
            </a:lvl1pPr>
          </a:lstStyle>
          <a:p>
            <a:r>
              <a:rPr lang="en-US" altLang="ja-JP" dirty="0" smtClean="0"/>
              <a:t>Click icon to add picture</a:t>
            </a:r>
            <a:endParaRPr lang="en-US" dirty="0"/>
          </a:p>
        </p:txBody>
      </p:sp>
      <p:sp>
        <p:nvSpPr>
          <p:cNvPr id="9" name="Content"/>
          <p:cNvSpPr>
            <a:spLocks noGrp="1"/>
          </p:cNvSpPr>
          <p:nvPr>
            <p:ph type="body" sz="quarter" idx="12"/>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400" dirty="0" smtClean="0">
                <a:latin typeface="+mn-lt"/>
                <a:ea typeface="+mn-ea"/>
                <a:sym typeface="+mn-lt"/>
              </a:defRPr>
            </a:lvl1pPr>
            <a:lvl2pPr fontAlgn="base">
              <a:lnSpc>
                <a:spcPct val="100000"/>
              </a:lnSpc>
              <a:spcAft>
                <a:spcPts val="0"/>
              </a:spcAft>
              <a:defRPr lang="en-US" sz="1400" dirty="0" smtClean="0">
                <a:latin typeface="+mn-lt"/>
                <a:ea typeface="+mn-ea"/>
                <a:sym typeface="+mn-lt"/>
              </a:defRPr>
            </a:lvl2pPr>
            <a:lvl3pPr fontAlgn="base">
              <a:lnSpc>
                <a:spcPct val="100000"/>
              </a:lnSpc>
              <a:spcAft>
                <a:spcPts val="0"/>
              </a:spcAft>
              <a:defRPr lang="en-US" sz="1400" dirty="0" smtClean="0">
                <a:latin typeface="+mn-lt"/>
                <a:ea typeface="+mn-ea"/>
                <a:sym typeface="+mn-lt"/>
              </a:defRPr>
            </a:lvl3pPr>
            <a:lvl4pPr fontAlgn="base">
              <a:lnSpc>
                <a:spcPct val="100000"/>
              </a:lnSpc>
              <a:spcAft>
                <a:spcPts val="0"/>
              </a:spcAft>
              <a:defRPr lang="en-US" sz="1400" dirty="0" smtClean="0">
                <a:latin typeface="+mn-lt"/>
                <a:ea typeface="+mn-ea"/>
                <a:sym typeface="+mn-lt"/>
              </a:defRPr>
            </a:lvl4pPr>
            <a:lvl5pPr fontAlgn="base">
              <a:lnSpc>
                <a:spcPct val="100000"/>
              </a:lnSpc>
              <a:spcAft>
                <a:spcPts val="0"/>
              </a:spcAft>
              <a:defRPr lang="en-GB" sz="1400"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Title"/>
          <p:cNvSpPr>
            <a:spLocks noGrp="1"/>
          </p:cNvSpPr>
          <p:nvPr>
            <p:ph type="title"/>
          </p:nvPr>
        </p:nvSpPr>
        <p:spPr bwMode="gray">
          <a:xfrm>
            <a:off x="457200" y="381000"/>
            <a:ext cx="782002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3" name="Title"/>
          <p:cNvSpPr>
            <a:spLocks noGrp="1"/>
          </p:cNvSpPr>
          <p:nvPr>
            <p:ph type="title" hasCustomPrompt="1"/>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pl-PL" altLang="ja-JP" smtClean="0"/>
              <a:t>Contents</a:t>
            </a:r>
            <a:endParaRPr lang="en-US" dirty="0"/>
          </a:p>
        </p:txBody>
      </p:sp>
    </p:spTree>
    <p:extLst>
      <p:ext uri="{BB962C8B-B14F-4D97-AF65-F5344CB8AC3E}">
        <p14:creationId xmlns:p14="http://schemas.microsoft.com/office/powerpoint/2010/main" val="11643289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7" name="DTP_Confidentiality"/>
          <p:cNvGraphicFramePr>
            <a:graphicFrameLocks noGrp="1"/>
          </p:cNvGraphicFramePr>
          <p:nvPr userDrawn="1">
            <p:extLst>
              <p:ext uri="{D42A27DB-BD31-4B8C-83A1-F6EECF244321}">
                <p14:modId xmlns:p14="http://schemas.microsoft.com/office/powerpoint/2010/main" val="1725664776"/>
              </p:ext>
            </p:extLst>
          </p:nvPr>
        </p:nvGraphicFramePr>
        <p:xfrm>
          <a:off x="457200" y="2828544"/>
          <a:ext cx="8686800" cy="1200912"/>
        </p:xfrm>
        <a:graphic>
          <a:graphicData uri="http://schemas.openxmlformats.org/drawingml/2006/table">
            <a:tbl>
              <a:tblPr/>
              <a:tblGrid>
                <a:gridCol w="2774759"/>
                <a:gridCol w="5912041"/>
              </a:tblGrid>
              <a:tr h="1079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CONFIDENTIALITY</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36576" marR="36576" marT="18288" marB="182880"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7" name="TextConfOW-S-"/>
          <p:cNvGraphicFramePr>
            <a:graphicFrameLocks noGrp="1"/>
          </p:cNvGraphicFramePr>
          <p:nvPr userDrawn="1">
            <p:extLst>
              <p:ext uri="{D42A27DB-BD31-4B8C-83A1-F6EECF244321}">
                <p14:modId xmlns:p14="http://schemas.microsoft.com/office/powerpoint/2010/main" val="1884538562"/>
              </p:ext>
            </p:extLst>
          </p:nvPr>
        </p:nvGraphicFramePr>
        <p:xfrm>
          <a:off x="457200" y="2508250"/>
          <a:ext cx="8686800" cy="1841500"/>
        </p:xfrm>
        <a:graphic>
          <a:graphicData uri="http://schemas.openxmlformats.org/drawingml/2006/table">
            <a:tbl>
              <a:tblPr/>
              <a:tblGrid>
                <a:gridCol w="2774759"/>
                <a:gridCol w="5912041"/>
              </a:tblGrid>
              <a:tr h="1841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QUALIFICATIONS, ASSUMPTIONS AND LIMITING CONDITIONS</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 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a:t>
                      </a:r>
                    </a:p>
                  </a:txBody>
                  <a:tcPr marL="36576" marR="36576" marT="18288" marB="1828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ackcover">
    <p:spTree>
      <p:nvGrpSpPr>
        <p:cNvPr id="1" name=""/>
        <p:cNvGrpSpPr/>
        <p:nvPr/>
      </p:nvGrpSpPr>
      <p:grpSpPr>
        <a:xfrm>
          <a:off x="0" y="0"/>
          <a:ext cx="0" cy="0"/>
          <a:chOff x="0" y="0"/>
          <a:chExt cx="0" cy="0"/>
        </a:xfrm>
      </p:grpSpPr>
      <p:pic>
        <p:nvPicPr>
          <p:cNvPr id="2"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1134" y="3258693"/>
            <a:ext cx="4080519" cy="340614"/>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62712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72970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243815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DTP_Copyright"/>
          <p:cNvSpPr txBox="1">
            <a:spLocks noChangeArrowheads="1"/>
          </p:cNvSpPr>
          <p:nvPr/>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006007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663281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04149174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59683903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597188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921278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28559604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378773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98735111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563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a:t>
            </a:r>
            <a:r>
              <a:rPr lang="pl-PL" dirty="0" smtClean="0"/>
              <a:t>2</a:t>
            </a:r>
            <a:r>
              <a:rPr lang="en-US" dirty="0" smtClean="0"/>
              <a:t> </a:t>
            </a:r>
            <a:r>
              <a:rPr lang="en-US" dirty="0" err="1" smtClean="0"/>
              <a:t>pt</a:t>
            </a:r>
            <a:endParaRPr lang="en-US" dirty="0" smtClean="0"/>
          </a:p>
          <a:p>
            <a:pPr lvl="1"/>
            <a:r>
              <a:rPr lang="en-US" dirty="0" smtClean="0"/>
              <a:t>Subheading 1</a:t>
            </a:r>
            <a:r>
              <a:rPr lang="pl-PL" dirty="0" smtClean="0"/>
              <a:t>2</a:t>
            </a:r>
            <a:r>
              <a:rPr lang="en-US" dirty="0" smtClean="0"/>
              <a:t>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062806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96342149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36558459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45381721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199790370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06825726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96255563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21481351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82186305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09115771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5818681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886400"/>
            <a:ext cx="8686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Heading "/>
          <p:cNvSpPr>
            <a:spLocks noGrp="1"/>
          </p:cNvSpPr>
          <p:nvPr>
            <p:ph type="body" sz="quarter" idx="15" hasCustomPrompt="1"/>
          </p:nvPr>
        </p:nvSpPr>
        <p:spPr bwMode="gray">
          <a:xfrm>
            <a:off x="457200" y="1400400"/>
            <a:ext cx="8686800" cy="431800"/>
          </a:xfrm>
        </p:spPr>
        <p:txBody>
          <a:bodyPr lIns="0" tIns="0" rIns="0" bIns="0">
            <a:spAutoFit/>
          </a:bodyPr>
          <a:lstStyle>
            <a:lvl1pPr marL="0" indent="0" fontAlgn="base">
              <a:lnSpc>
                <a:spcPct val="100000"/>
              </a:lnSpc>
              <a:spcBef>
                <a:spcPts val="0"/>
              </a:spcBef>
              <a:spcAft>
                <a:spcPct val="0"/>
              </a:spcAft>
              <a:buNone/>
              <a:defRPr sz="1400" b="1">
                <a:solidFill>
                  <a:schemeClr val="accent1"/>
                </a:solidFill>
                <a:latin typeface="+mn-lt"/>
                <a:sym typeface="+mn-lt"/>
              </a:defRPr>
            </a:lvl1pPr>
            <a:lvl2pPr marL="0" indent="0" fontAlgn="base">
              <a:lnSpc>
                <a:spcPct val="100000"/>
              </a:lnSpc>
              <a:spcBef>
                <a:spcPts val="0"/>
              </a:spcBef>
              <a:spcAft>
                <a:spcPct val="0"/>
              </a:spcAft>
              <a:buNone/>
              <a:defRPr sz="14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14 </a:t>
            </a:r>
            <a:r>
              <a:rPr lang="en-US" dirty="0" err="1" smtClean="0"/>
              <a:t>pt</a:t>
            </a:r>
            <a:endParaRPr lang="en-US" dirty="0" smtClean="0"/>
          </a:p>
          <a:p>
            <a:pPr lvl="1"/>
            <a:r>
              <a:rPr lang="en-US" dirty="0" smtClean="0"/>
              <a:t>Subheading 14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50012332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49846457"/>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247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6116601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4268010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42511698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592694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35826696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33551511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027979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73564068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187016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068833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Bottom"/>
          <p:cNvSpPr>
            <a:spLocks noGrp="1"/>
          </p:cNvSpPr>
          <p:nvPr>
            <p:ph idx="21"/>
          </p:nvPr>
        </p:nvSpPr>
        <p:spPr bwMode="gray">
          <a:xfrm>
            <a:off x="457200" y="4489257"/>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Heading Bottom"/>
          <p:cNvSpPr>
            <a:spLocks noGrp="1"/>
          </p:cNvSpPr>
          <p:nvPr>
            <p:ph type="body" sz="quarter" idx="22" hasCustomPrompt="1"/>
          </p:nvPr>
        </p:nvSpPr>
        <p:spPr bwMode="gray">
          <a:xfrm>
            <a:off x="457200" y="4003257"/>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4" name="Content Top"/>
          <p:cNvSpPr>
            <a:spLocks noGrp="1"/>
          </p:cNvSpPr>
          <p:nvPr>
            <p:ph idx="1"/>
          </p:nvPr>
        </p:nvSpPr>
        <p:spPr bwMode="gray">
          <a:xfrm>
            <a:off x="457200" y="1886400"/>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Heading Top"/>
          <p:cNvSpPr>
            <a:spLocks noGrp="1"/>
          </p:cNvSpPr>
          <p:nvPr>
            <p:ph type="body" sz="quarter" idx="15" hasCustomPrompt="1"/>
          </p:nvPr>
        </p:nvSpPr>
        <p:spPr bwMode="gray">
          <a:xfrm>
            <a:off x="457200" y="1400400"/>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60794402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336509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0981927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409715266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9980446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25910259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19768206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52703935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910092077"/>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31206797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263121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13" name="SectionTitle"/>
          <p:cNvSpPr>
            <a:spLocks noGrp="1"/>
          </p:cNvSpPr>
          <p:nvPr>
            <p:ph type="body" sz="quarter" idx="11" hasCustomPrompt="1"/>
          </p:nvPr>
        </p:nvSpPr>
        <p:spPr bwMode="gray">
          <a:xfrm>
            <a:off x="3034146" y="2934392"/>
            <a:ext cx="6106679" cy="1007181"/>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ct val="0"/>
              </a:spcAft>
              <a:buNone/>
              <a:defRPr lang="en-US" sz="2800" kern="0" baseline="0" dirty="0" smtClean="0">
                <a:solidFill>
                  <a:schemeClr val="tx2"/>
                </a:solidFill>
                <a:latin typeface="+mn-lt"/>
                <a:sym typeface="+mn-lt"/>
              </a:defRPr>
            </a:lvl1pPr>
            <a:lvl2pPr marL="457200" indent="-457200" algn="l">
              <a:buNone/>
              <a:defRPr lang="en-US" sz="2800" kern="1200" dirty="0" smtClean="0">
                <a:solidFill>
                  <a:schemeClr val="accent1"/>
                </a:solidFill>
                <a:ea typeface="+mn-ea"/>
              </a:defRPr>
            </a:lvl2pPr>
          </a:lstStyle>
          <a:p>
            <a:pPr marL="0" lvl="0" indent="0">
              <a:lnSpc>
                <a:spcPct val="100000"/>
              </a:lnSpc>
              <a:spcBef>
                <a:spcPts val="0"/>
              </a:spcBef>
            </a:pPr>
            <a:r>
              <a:rPr lang="en-US" dirty="0" smtClean="0"/>
              <a:t>Click to add text</a:t>
            </a:r>
          </a:p>
          <a:p>
            <a:pPr marL="0" lvl="0" indent="0">
              <a:lnSpc>
                <a:spcPct val="100000"/>
              </a:lnSpc>
              <a:spcBef>
                <a:spcPts val="0"/>
              </a:spcBef>
            </a:pPr>
            <a:endParaRPr lang="en-US" dirty="0" smtClean="0"/>
          </a:p>
        </p:txBody>
      </p:sp>
      <p:sp>
        <p:nvSpPr>
          <p:cNvPr id="15" name="SectionNumber"/>
          <p:cNvSpPr>
            <a:spLocks noGrp="1"/>
          </p:cNvSpPr>
          <p:nvPr>
            <p:ph type="body" sz="quarter" idx="12" hasCustomPrompt="1"/>
          </p:nvPr>
        </p:nvSpPr>
        <p:spPr bwMode="gray">
          <a:xfrm>
            <a:off x="457200" y="2934392"/>
            <a:ext cx="2422179" cy="1008000"/>
          </a:xfrm>
        </p:spPr>
        <p:txBody>
          <a:bodyPr lIns="0" tIns="72000" rIns="0" bIns="72000"/>
          <a:lstStyle>
            <a:lvl1pPr marL="0" indent="0" algn="r" fontAlgn="base">
              <a:lnSpc>
                <a:spcPct val="100000"/>
              </a:lnSpc>
              <a:spcBef>
                <a:spcPct val="0"/>
              </a:spcBef>
              <a:spcAft>
                <a:spcPct val="0"/>
              </a:spcAft>
              <a:buNone/>
              <a:defRPr sz="2800">
                <a:solidFill>
                  <a:schemeClr val="accent3"/>
                </a:solidFill>
                <a:latin typeface="+mn-lt"/>
                <a:sym typeface="+mn-lt"/>
              </a:defRPr>
            </a:lvl1pPr>
          </a:lstStyle>
          <a:p>
            <a:pPr lvl="0"/>
            <a:r>
              <a:rPr lang="en-US" dirty="0" smtClean="0"/>
              <a:t>Section #</a:t>
            </a:r>
          </a:p>
        </p:txBody>
      </p: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55266530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9321161"/>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1975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11377365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5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p:cNvSpPr>
            <a:spLocks noGrp="1"/>
          </p:cNvSpPr>
          <p:nvPr>
            <p:ph idx="11"/>
          </p:nvPr>
        </p:nvSpPr>
        <p:spPr bwMode="gray">
          <a:xfrm>
            <a:off x="5029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5" name="Content Left"/>
          <p:cNvSpPr>
            <a:spLocks noGrp="1"/>
          </p:cNvSpPr>
          <p:nvPr>
            <p:ph idx="1"/>
          </p:nvPr>
        </p:nvSpPr>
        <p:spPr bwMode="gray">
          <a:xfrm>
            <a:off x="457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6" name="Content Right"/>
          <p:cNvSpPr>
            <a:spLocks noGrp="1"/>
          </p:cNvSpPr>
          <p:nvPr>
            <p:ph idx="11"/>
          </p:nvPr>
        </p:nvSpPr>
        <p:spPr bwMode="gray">
          <a:xfrm>
            <a:off x="5029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Content Left"/>
          <p:cNvSpPr>
            <a:spLocks noGrp="1"/>
          </p:cNvSpPr>
          <p:nvPr>
            <p:ph idx="1"/>
          </p:nvPr>
        </p:nvSpPr>
        <p:spPr bwMode="gray">
          <a:xfrm>
            <a:off x="457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35"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image" Target="../media/image1.emf"/><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oleObject" Target="../embeddings/oleObject2.bin"/><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5.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vmlDrawing" Target="../drawings/vmlDrawing2.vml"/><Relationship Id="rId28" Type="http://schemas.openxmlformats.org/officeDocument/2006/relationships/image" Target="../media/image7.wmf"/><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 Id="rId27"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image" Target="../media/image1.emf"/><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oleObject" Target="../embeddings/oleObject4.bin"/><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tags" Target="../tags/tag7.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vmlDrawing" Target="../drawings/vmlDrawing4.vml"/><Relationship Id="rId28" Type="http://schemas.openxmlformats.org/officeDocument/2006/relationships/image" Target="../media/image7.wmf"/><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3.xml"/><Relationship Id="rId27"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oleObject" Target="../embeddings/oleObject6.bin"/><Relationship Id="rId5" Type="http://schemas.openxmlformats.org/officeDocument/2006/relationships/tags" Target="../tags/tag9.xml"/><Relationship Id="rId4" Type="http://schemas.openxmlformats.org/officeDocument/2006/relationships/vmlDrawing" Target="../drawings/vmlDrawing6.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2"/>
            </p:custDataLst>
            <p:extLst>
              <p:ext uri="{D42A27DB-BD31-4B8C-83A1-F6EECF244321}">
                <p14:modId xmlns:p14="http://schemas.microsoft.com/office/powerpoint/2010/main" val="17672985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24"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1588" y="1588"/>
                        <a:ext cx="1587" cy="1587"/>
                      </a:xfrm>
                      <a:prstGeom prst="rect">
                        <a:avLst/>
                      </a:prstGeom>
                    </p:spPr>
                  </p:pic>
                </p:oleObj>
              </mc:Fallback>
            </mc:AlternateContent>
          </a:graphicData>
        </a:graphic>
      </p:graphicFrame>
      <p:sp>
        <p:nvSpPr>
          <p:cNvPr id="1027" name="BodyText"/>
          <p:cNvSpPr>
            <a:spLocks noGrp="1" noChangeArrowheads="1"/>
          </p:cNvSpPr>
          <p:nvPr>
            <p:ph type="body" idx="1"/>
            <p:custDataLst>
              <p:tags r:id="rId33"/>
            </p:custDataLst>
          </p:nvPr>
        </p:nvSpPr>
        <p:spPr bwMode="gray">
          <a:xfrm>
            <a:off x="457994" y="1400400"/>
            <a:ext cx="8686800"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text styles</a:t>
            </a:r>
          </a:p>
          <a:p>
            <a:pPr lvl="1"/>
            <a:r>
              <a:rPr lang="en-GB" altLang="ja-JP" dirty="0" smtClean="0"/>
              <a:t>Second level</a:t>
            </a:r>
          </a:p>
          <a:p>
            <a:pPr lvl="2"/>
            <a:r>
              <a:rPr lang="en-GB" altLang="ja-JP" dirty="0" smtClean="0"/>
              <a:t>Third level</a:t>
            </a:r>
          </a:p>
          <a:p>
            <a:pPr lvl="3"/>
            <a:r>
              <a:rPr lang="en-GB" altLang="ja-JP" dirty="0" smtClean="0"/>
              <a:t>Fourth level</a:t>
            </a:r>
          </a:p>
          <a:p>
            <a:pPr lvl="4"/>
            <a:r>
              <a:rPr lang="en-GB" altLang="ja-JP" dirty="0" smtClean="0"/>
              <a:t>Fifth level</a:t>
            </a:r>
            <a:endParaRPr lang="en-GB" dirty="0" smtClean="0"/>
          </a:p>
        </p:txBody>
      </p:sp>
      <p:sp>
        <p:nvSpPr>
          <p:cNvPr id="1026" name="Title"/>
          <p:cNvSpPr>
            <a:spLocks noGrp="1" noChangeArrowheads="1"/>
          </p:cNvSpPr>
          <p:nvPr>
            <p:ph type="title"/>
            <p:custDataLst>
              <p:tags r:id="rId34"/>
            </p:custDataLst>
          </p:nvPr>
        </p:nvSpPr>
        <p:spPr bwMode="gray">
          <a:xfrm>
            <a:off x="457994" y="381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76" r:id="rId1"/>
    <p:sldLayoutId id="2147483678" r:id="rId2"/>
    <p:sldLayoutId id="2147483677" r:id="rId3"/>
    <p:sldLayoutId id="2147483703" r:id="rId4"/>
    <p:sldLayoutId id="2147483702" r:id="rId5"/>
    <p:sldLayoutId id="2147483712" r:id="rId6"/>
    <p:sldLayoutId id="2147483681" r:id="rId7"/>
    <p:sldLayoutId id="2147483682" r:id="rId8"/>
    <p:sldLayoutId id="2147483683" r:id="rId9"/>
    <p:sldLayoutId id="2147483699" r:id="rId10"/>
    <p:sldLayoutId id="2147483713" r:id="rId11"/>
    <p:sldLayoutId id="2147483714" r:id="rId12"/>
    <p:sldLayoutId id="2147483700" r:id="rId13"/>
    <p:sldLayoutId id="2147483686" r:id="rId14"/>
    <p:sldLayoutId id="2147483687" r:id="rId15"/>
    <p:sldLayoutId id="2147483701" r:id="rId16"/>
    <p:sldLayoutId id="2147483715" r:id="rId17"/>
    <p:sldLayoutId id="2147483716" r:id="rId18"/>
    <p:sldLayoutId id="2147483717" r:id="rId19"/>
    <p:sldLayoutId id="2147483705" r:id="rId20"/>
    <p:sldLayoutId id="2147483692" r:id="rId21"/>
    <p:sldLayoutId id="2147483694" r:id="rId22"/>
    <p:sldLayoutId id="2147483710" r:id="rId23"/>
    <p:sldLayoutId id="2147483698" r:id="rId24"/>
    <p:sldLayoutId id="2147483679" r:id="rId25"/>
    <p:sldLayoutId id="2147483696" r:id="rId26"/>
    <p:sldLayoutId id="2147483706" r:id="rId27"/>
    <p:sldLayoutId id="2147483718" r:id="rId28"/>
    <p:sldLayoutId id="2147483767" r:id="rId29"/>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mj-lt"/>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879" userDrawn="1">
          <p15:clr>
            <a:srgbClr val="F26B43"/>
          </p15:clr>
        </p15:guide>
        <p15:guide id="2" pos="3024" userDrawn="1">
          <p15:clr>
            <a:srgbClr val="F26B43"/>
          </p15:clr>
        </p15:guide>
        <p15:guide id="3" orient="horz" pos="3990" userDrawn="1">
          <p15:clr>
            <a:srgbClr val="F26B43"/>
          </p15:clr>
        </p15:guide>
        <p15:guide id="4" pos="287" userDrawn="1">
          <p15:clr>
            <a:srgbClr val="F26B43"/>
          </p15:clr>
        </p15:guide>
        <p15:guide id="5" pos="5762" userDrawn="1">
          <p15:clr>
            <a:srgbClr val="F26B43"/>
          </p15:clr>
        </p15:guide>
        <p15:guide id="6" orient="horz" pos="240" userDrawn="1">
          <p15:clr>
            <a:srgbClr val="F26B43"/>
          </p15:clr>
        </p15:guide>
        <p15:guide id="7" pos="3171" userDrawn="1">
          <p15:clr>
            <a:srgbClr val="F26B43"/>
          </p15:clr>
        </p15:guide>
        <p15:guide id="8" pos="287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5254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9"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0103680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23427269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731"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3542745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227353855"/>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282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68" y="1589"/>
                        <a:ext cx="1667" cy="1587"/>
                      </a:xfrm>
                      <a:prstGeom prst="rect">
                        <a:avLst/>
                      </a:prstGeom>
                    </p:spPr>
                  </p:pic>
                </p:oleObj>
              </mc:Fallback>
            </mc:AlternateContent>
          </a:graphicData>
        </a:graphic>
      </p:graphicFrame>
      <p:sp>
        <p:nvSpPr>
          <p:cNvPr id="4" name="Rectangle 3"/>
          <p:cNvSpPr/>
          <p:nvPr userDrawn="1"/>
        </p:nvSpPr>
        <p:spPr>
          <a:xfrm>
            <a:off x="7362138" y="6592433"/>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62138"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63"/>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65" r:id="rId1"/>
    <p:sldLayoutId id="2147483766"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9" Type="http://schemas.openxmlformats.org/officeDocument/2006/relationships/tags" Target="../tags/tag47.xml"/><Relationship Id="rId3" Type="http://schemas.openxmlformats.org/officeDocument/2006/relationships/tags" Target="../tags/tag11.xml"/><Relationship Id="rId21" Type="http://schemas.openxmlformats.org/officeDocument/2006/relationships/tags" Target="../tags/tag29.xml"/><Relationship Id="rId34" Type="http://schemas.openxmlformats.org/officeDocument/2006/relationships/tags" Target="../tags/tag42.xml"/><Relationship Id="rId42" Type="http://schemas.openxmlformats.org/officeDocument/2006/relationships/tags" Target="../tags/tag50.xml"/><Relationship Id="rId47" Type="http://schemas.openxmlformats.org/officeDocument/2006/relationships/oleObject" Target="../embeddings/oleObject8.bin"/><Relationship Id="rId50" Type="http://schemas.openxmlformats.org/officeDocument/2006/relationships/image" Target="../media/image11.emf"/><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38" Type="http://schemas.openxmlformats.org/officeDocument/2006/relationships/tags" Target="../tags/tag46.xml"/><Relationship Id="rId46" Type="http://schemas.openxmlformats.org/officeDocument/2006/relationships/image" Target="../media/image1.emf"/><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29" Type="http://schemas.openxmlformats.org/officeDocument/2006/relationships/tags" Target="../tags/tag37.xml"/><Relationship Id="rId41" Type="http://schemas.openxmlformats.org/officeDocument/2006/relationships/tags" Target="../tags/tag49.xml"/><Relationship Id="rId1" Type="http://schemas.openxmlformats.org/officeDocument/2006/relationships/vmlDrawing" Target="../drawings/vmlDrawing7.v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37" Type="http://schemas.openxmlformats.org/officeDocument/2006/relationships/tags" Target="../tags/tag45.xml"/><Relationship Id="rId40" Type="http://schemas.openxmlformats.org/officeDocument/2006/relationships/tags" Target="../tags/tag48.xml"/><Relationship Id="rId45" Type="http://schemas.openxmlformats.org/officeDocument/2006/relationships/oleObject" Target="../embeddings/oleObject7.bin"/><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36" Type="http://schemas.openxmlformats.org/officeDocument/2006/relationships/tags" Target="../tags/tag44.xml"/><Relationship Id="rId49" Type="http://schemas.openxmlformats.org/officeDocument/2006/relationships/oleObject" Target="../embeddings/oleObject9.bin"/><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4" Type="http://schemas.openxmlformats.org/officeDocument/2006/relationships/slideLayout" Target="../slideLayouts/slideLayout2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tags" Target="../tags/tag43.xml"/><Relationship Id="rId43" Type="http://schemas.openxmlformats.org/officeDocument/2006/relationships/tags" Target="../tags/tag51.xml"/><Relationship Id="rId48" Type="http://schemas.openxmlformats.org/officeDocument/2006/relationships/image" Target="../media/image10.emf"/><Relationship Id="rId8" Type="http://schemas.openxmlformats.org/officeDocument/2006/relationships/tags" Target="../tags/tag16.xml"/></Relationships>
</file>

<file path=ppt/slides/_rels/slide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26" Type="http://schemas.openxmlformats.org/officeDocument/2006/relationships/tags" Target="../tags/tag76.xml"/><Relationship Id="rId39" Type="http://schemas.openxmlformats.org/officeDocument/2006/relationships/tags" Target="../tags/tag89.xml"/><Relationship Id="rId3" Type="http://schemas.openxmlformats.org/officeDocument/2006/relationships/tags" Target="../tags/tag53.xml"/><Relationship Id="rId21" Type="http://schemas.openxmlformats.org/officeDocument/2006/relationships/tags" Target="../tags/tag71.xml"/><Relationship Id="rId34" Type="http://schemas.openxmlformats.org/officeDocument/2006/relationships/tags" Target="../tags/tag84.xml"/><Relationship Id="rId42" Type="http://schemas.openxmlformats.org/officeDocument/2006/relationships/image" Target="../media/image1.emf"/><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5" Type="http://schemas.openxmlformats.org/officeDocument/2006/relationships/tags" Target="../tags/tag75.xml"/><Relationship Id="rId33" Type="http://schemas.openxmlformats.org/officeDocument/2006/relationships/tags" Target="../tags/tag83.xml"/><Relationship Id="rId38" Type="http://schemas.openxmlformats.org/officeDocument/2006/relationships/tags" Target="../tags/tag88.xml"/><Relationship Id="rId46" Type="http://schemas.openxmlformats.org/officeDocument/2006/relationships/image" Target="../media/image13.emf"/><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tags" Target="../tags/tag70.xml"/><Relationship Id="rId29" Type="http://schemas.openxmlformats.org/officeDocument/2006/relationships/tags" Target="../tags/tag79.xml"/><Relationship Id="rId41" Type="http://schemas.openxmlformats.org/officeDocument/2006/relationships/oleObject" Target="../embeddings/oleObject10.bin"/><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tags" Target="../tags/tag74.xml"/><Relationship Id="rId32" Type="http://schemas.openxmlformats.org/officeDocument/2006/relationships/tags" Target="../tags/tag82.xml"/><Relationship Id="rId37" Type="http://schemas.openxmlformats.org/officeDocument/2006/relationships/tags" Target="../tags/tag87.xml"/><Relationship Id="rId40" Type="http://schemas.openxmlformats.org/officeDocument/2006/relationships/slideLayout" Target="../slideLayouts/slideLayout28.xml"/><Relationship Id="rId45" Type="http://schemas.openxmlformats.org/officeDocument/2006/relationships/oleObject" Target="../embeddings/oleObject12.bin"/><Relationship Id="rId5" Type="http://schemas.openxmlformats.org/officeDocument/2006/relationships/tags" Target="../tags/tag55.xml"/><Relationship Id="rId15" Type="http://schemas.openxmlformats.org/officeDocument/2006/relationships/tags" Target="../tags/tag65.xml"/><Relationship Id="rId23" Type="http://schemas.openxmlformats.org/officeDocument/2006/relationships/tags" Target="../tags/tag73.xml"/><Relationship Id="rId28" Type="http://schemas.openxmlformats.org/officeDocument/2006/relationships/tags" Target="../tags/tag78.xml"/><Relationship Id="rId36" Type="http://schemas.openxmlformats.org/officeDocument/2006/relationships/tags" Target="../tags/tag86.xml"/><Relationship Id="rId10" Type="http://schemas.openxmlformats.org/officeDocument/2006/relationships/tags" Target="../tags/tag60.xml"/><Relationship Id="rId19" Type="http://schemas.openxmlformats.org/officeDocument/2006/relationships/tags" Target="../tags/tag69.xml"/><Relationship Id="rId31" Type="http://schemas.openxmlformats.org/officeDocument/2006/relationships/tags" Target="../tags/tag81.xml"/><Relationship Id="rId44" Type="http://schemas.openxmlformats.org/officeDocument/2006/relationships/image" Target="../media/image12.emf"/><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tags" Target="../tags/tag72.xml"/><Relationship Id="rId27" Type="http://schemas.openxmlformats.org/officeDocument/2006/relationships/tags" Target="../tags/tag77.xml"/><Relationship Id="rId30" Type="http://schemas.openxmlformats.org/officeDocument/2006/relationships/tags" Target="../tags/tag80.xml"/><Relationship Id="rId35" Type="http://schemas.openxmlformats.org/officeDocument/2006/relationships/tags" Target="../tags/tag85.xml"/><Relationship Id="rId43"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fontAlgn="auto">
              <a:lnSpc>
                <a:spcPts val="2700"/>
              </a:lnSpc>
              <a:spcAft>
                <a:spcPts val="600"/>
              </a:spcAft>
            </a:pPr>
            <a:r>
              <a:rPr lang="en-US" sz="2400" b="1" dirty="0" smtClean="0">
                <a:solidFill>
                  <a:srgbClr val="FF0000"/>
                </a:solidFill>
                <a:latin typeface="Arial"/>
                <a:cs typeface="Arial"/>
              </a:rPr>
              <a:t>Risk Appetite Recalibration</a:t>
            </a:r>
            <a:endParaRPr lang="en-US" sz="2400" b="1" dirty="0">
              <a:solidFill>
                <a:srgbClr val="FF0000"/>
              </a:solidFill>
              <a:latin typeface="Arial"/>
              <a:cs typeface="Arial"/>
            </a:endParaRPr>
          </a:p>
        </p:txBody>
      </p:sp>
      <p:sp>
        <p:nvSpPr>
          <p:cNvPr id="12" name="Rectangle 11"/>
          <p:cNvSpPr>
            <a:spLocks noChangeArrowheads="1"/>
          </p:cNvSpPr>
          <p:nvPr/>
        </p:nvSpPr>
        <p:spPr bwMode="auto">
          <a:xfrm>
            <a:off x="355937" y="3313765"/>
            <a:ext cx="8550815" cy="346249"/>
          </a:xfrm>
          <a:prstGeom prst="rect">
            <a:avLst/>
          </a:prstGeom>
          <a:solidFill>
            <a:schemeClr val="bg1"/>
          </a:solidFill>
          <a:ln>
            <a:noFill/>
          </a:ln>
          <a:effectLst/>
          <a:extLst/>
        </p:spPr>
        <p:txBody>
          <a:bodyPr wrap="square" lIns="0" tIns="0" rIns="0" bIns="0">
            <a:spAutoFit/>
          </a:bodyPr>
          <a:lstStyle/>
          <a:p>
            <a:pPr algn="l" eaLnBrk="0" hangingPunct="0">
              <a:lnSpc>
                <a:spcPts val="2700"/>
              </a:lnSpc>
              <a:spcAft>
                <a:spcPts val="600"/>
              </a:spcAft>
            </a:pPr>
            <a:r>
              <a:rPr lang="en-US" sz="2000" b="1" dirty="0" smtClean="0">
                <a:solidFill>
                  <a:prstClr val="black"/>
                </a:solidFill>
                <a:latin typeface="Arial" panose="020B0604020202020204" pitchFamily="34" charset="0"/>
                <a:cs typeface="Arial" panose="020B0604020202020204" pitchFamily="34" charset="0"/>
              </a:rPr>
              <a:t>SC Auto limits – NCO review</a:t>
            </a:r>
          </a:p>
        </p:txBody>
      </p:sp>
    </p:spTree>
    <p:extLst>
      <p:ext uri="{BB962C8B-B14F-4D97-AF65-F5344CB8AC3E}">
        <p14:creationId xmlns:p14="http://schemas.microsoft.com/office/powerpoint/2010/main" val="3212489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8843950"/>
              </p:ext>
            </p:extLst>
          </p:nvPr>
        </p:nvGraphicFramePr>
        <p:xfrm>
          <a:off x="457199" y="1411001"/>
          <a:ext cx="8695976" cy="3042250"/>
        </p:xfrm>
        <a:graphic>
          <a:graphicData uri="http://schemas.openxmlformats.org/drawingml/2006/table">
            <a:tbl>
              <a:tblPr firstRow="1" bandRow="1"/>
              <a:tblGrid>
                <a:gridCol w="1425958"/>
                <a:gridCol w="1217672"/>
                <a:gridCol w="1409938"/>
                <a:gridCol w="1160602"/>
                <a:gridCol w="1160602"/>
                <a:gridCol w="1160602"/>
                <a:gridCol w="1160602"/>
              </a:tblGrid>
              <a:tr h="304225">
                <a:tc>
                  <a:txBody>
                    <a:bodyPr/>
                    <a:lstStyle/>
                    <a:p>
                      <a:endParaRPr lang="en-US" sz="1200" b="1" dirty="0">
                        <a:solidFill>
                          <a:srgbClr val="FF0000"/>
                        </a:solidFill>
                        <a:latin typeface="+mj-lt"/>
                        <a:cs typeface="Arial" panose="020B0604020202020204" pitchFamily="34" charset="0"/>
                      </a:endParaRPr>
                    </a:p>
                  </a:txBody>
                  <a:tcPr marL="48014" marR="48014"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gridSpan="2">
                  <a:txBody>
                    <a:bodyPr/>
                    <a:lstStyle/>
                    <a:p>
                      <a:pPr algn="ctr"/>
                      <a:r>
                        <a:rPr lang="en-US" sz="1200" b="1" dirty="0" smtClean="0">
                          <a:solidFill>
                            <a:srgbClr val="FF0000"/>
                          </a:solidFill>
                          <a:latin typeface="+mj-lt"/>
                          <a:cs typeface="Arial" panose="020B0604020202020204" pitchFamily="34" charset="0"/>
                        </a:rPr>
                        <a:t>CCAR</a:t>
                      </a:r>
                      <a:r>
                        <a:rPr lang="en-US" sz="1200" b="1" baseline="0" dirty="0" smtClean="0">
                          <a:solidFill>
                            <a:srgbClr val="FF0000"/>
                          </a:solidFill>
                          <a:latin typeface="+mj-lt"/>
                          <a:cs typeface="Arial" panose="020B0604020202020204" pitchFamily="34" charset="0"/>
                        </a:rPr>
                        <a:t> scalars</a:t>
                      </a:r>
                      <a:endParaRPr lang="en-US" sz="12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US" sz="11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baseline="0" dirty="0" smtClean="0">
                          <a:solidFill>
                            <a:srgbClr val="FF0000"/>
                          </a:solidFill>
                          <a:effectLst/>
                          <a:latin typeface="+mj-lt"/>
                        </a:rPr>
                        <a:t>Anchors w/ </a:t>
                      </a:r>
                      <a:r>
                        <a:rPr lang="en-US" sz="1200" b="1" kern="1200" dirty="0" smtClean="0">
                          <a:solidFill>
                            <a:srgbClr val="FF0000"/>
                          </a:solidFill>
                          <a:latin typeface="+mn-lt"/>
                          <a:ea typeface="+mn-ea"/>
                          <a:cs typeface="Arial" panose="020B0604020202020204" pitchFamily="34" charset="0"/>
                        </a:rPr>
                        <a:t>overlay</a:t>
                      </a:r>
                      <a:endParaRPr lang="en-US" sz="1200" b="1" i="0" u="none" strike="noStrike" dirty="0" smtClean="0">
                        <a:solidFill>
                          <a:srgbClr val="FF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bg1"/>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rgbClr val="FF0000"/>
                          </a:solidFill>
                          <a:effectLst/>
                          <a:latin typeface="+mj-lt"/>
                        </a:rPr>
                        <a:t>Anchors w/o </a:t>
                      </a:r>
                      <a:r>
                        <a:rPr lang="en-US" sz="1200" b="1" kern="1200" dirty="0" smtClean="0">
                          <a:solidFill>
                            <a:srgbClr val="FF0000"/>
                          </a:solidFill>
                          <a:latin typeface="+mn-lt"/>
                          <a:ea typeface="+mn-ea"/>
                          <a:cs typeface="Arial" panose="020B0604020202020204" pitchFamily="34" charset="0"/>
                        </a:rPr>
                        <a:t>overlay</a:t>
                      </a:r>
                      <a:endParaRPr lang="en-US" sz="1200" b="1" i="0" u="none" strike="noStrike" dirty="0" smtClean="0">
                        <a:solidFill>
                          <a:srgbClr val="FF0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bg1"/>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04225">
                <a:tc>
                  <a:txBody>
                    <a:bodyPr/>
                    <a:lstStyle/>
                    <a:p>
                      <a:r>
                        <a:rPr lang="en-US" sz="1200" b="1" dirty="0" smtClean="0">
                          <a:solidFill>
                            <a:srgbClr val="FF0000"/>
                          </a:solidFill>
                          <a:latin typeface="+mj-lt"/>
                          <a:cs typeface="Arial" panose="020B0604020202020204" pitchFamily="34" charset="0"/>
                        </a:rPr>
                        <a:t>Portfolio</a:t>
                      </a:r>
                      <a:endParaRPr lang="en-US" sz="12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200" b="1" dirty="0" smtClean="0">
                          <a:solidFill>
                            <a:srgbClr val="FF0000"/>
                          </a:solidFill>
                          <a:latin typeface="+mj-lt"/>
                          <a:cs typeface="Arial" panose="020B0604020202020204" pitchFamily="34" charset="0"/>
                        </a:rPr>
                        <a:t>W/ overlay</a:t>
                      </a:r>
                      <a:endParaRPr lang="en-US" sz="12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200" b="1" dirty="0" smtClean="0">
                          <a:solidFill>
                            <a:srgbClr val="FF0000"/>
                          </a:solidFill>
                          <a:latin typeface="+mj-lt"/>
                          <a:cs typeface="Arial" panose="020B0604020202020204" pitchFamily="34" charset="0"/>
                        </a:rPr>
                        <a:t>W/o </a:t>
                      </a:r>
                      <a:r>
                        <a:rPr lang="en-US" sz="1200" b="1" kern="1200" dirty="0" smtClean="0">
                          <a:solidFill>
                            <a:srgbClr val="FF0000"/>
                          </a:solidFill>
                          <a:latin typeface="+mn-lt"/>
                          <a:ea typeface="+mn-ea"/>
                          <a:cs typeface="Arial" panose="020B0604020202020204" pitchFamily="34" charset="0"/>
                        </a:rPr>
                        <a:t>overlay</a:t>
                      </a:r>
                      <a:endParaRPr lang="en-US" sz="1200" b="1" dirty="0">
                        <a:solidFill>
                          <a:srgbClr val="FF0000"/>
                        </a:solidFill>
                        <a:latin typeface="+mj-lt"/>
                        <a:cs typeface="Arial" panose="020B0604020202020204" pitchFamily="34" charset="0"/>
                      </a:endParaRPr>
                    </a:p>
                  </a:txBody>
                  <a:tcPr marL="48014" marR="480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j-lt"/>
                        </a:rPr>
                        <a:t>Amber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j-lt"/>
                        </a:rPr>
                        <a:t>Red</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j-lt"/>
                        </a:rPr>
                        <a:t>Amber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j-lt"/>
                        </a:rPr>
                        <a:t>Red</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04225">
                <a:tc>
                  <a:txBody>
                    <a:bodyPr/>
                    <a:lstStyle/>
                    <a:p>
                      <a:pPr marL="0" indent="0" algn="l" defTabSz="914400" rtl="0" eaLnBrk="1" latinLnBrk="0" hangingPunct="1"/>
                      <a:r>
                        <a:rPr lang="en-US" sz="1200" b="1" i="0" kern="1200" dirty="0" smtClean="0">
                          <a:solidFill>
                            <a:schemeClr val="tx1"/>
                          </a:solidFill>
                          <a:latin typeface="+mj-lt"/>
                          <a:ea typeface="+mn-ea"/>
                          <a:cs typeface="Arial" panose="020B0604020202020204" pitchFamily="34" charset="0"/>
                        </a:rPr>
                        <a:t>Auto</a:t>
                      </a:r>
                      <a:endParaRPr lang="en-US" sz="1200" b="1" i="0" kern="1200" dirty="0">
                        <a:solidFill>
                          <a:schemeClr val="tx1"/>
                        </a:solidFill>
                        <a:latin typeface="+mj-lt"/>
                        <a:ea typeface="+mn-ea"/>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i="0" u="none" strike="noStrike" dirty="0" smtClean="0">
                          <a:solidFill>
                            <a:schemeClr val="tx1"/>
                          </a:solidFill>
                          <a:effectLst/>
                          <a:latin typeface="+mj-lt"/>
                        </a:rPr>
                        <a:t>1.7</a:t>
                      </a:r>
                      <a:endParaRPr lang="en-US" sz="1200" b="1"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i="0" u="none" strike="noStrike" dirty="0">
                          <a:effectLst/>
                          <a:latin typeface="Arial"/>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1" i="0" u="none" strike="noStrike" dirty="0" smtClean="0">
                          <a:solidFill>
                            <a:schemeClr val="tx1"/>
                          </a:solidFill>
                          <a:effectLst/>
                          <a:latin typeface="+mj-lt"/>
                        </a:rPr>
                        <a:t>8.6%</a:t>
                      </a:r>
                      <a:endParaRPr lang="en-US" sz="1200" b="1"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1" i="0" u="none" strike="noStrike" dirty="0" smtClean="0">
                          <a:solidFill>
                            <a:schemeClr val="tx1"/>
                          </a:solidFill>
                          <a:effectLst/>
                          <a:latin typeface="+mj-lt"/>
                        </a:rPr>
                        <a:t>8.8%</a:t>
                      </a:r>
                      <a:endParaRPr lang="en-US" sz="1200" b="1"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1" i="0" u="none" strike="noStrike" dirty="0" smtClean="0">
                          <a:effectLst/>
                          <a:latin typeface="Arial"/>
                        </a:rPr>
                        <a:t>9.3%</a:t>
                      </a:r>
                      <a:endParaRPr lang="en-US" sz="1200" b="1"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1" i="0" u="none" strike="noStrike" dirty="0" smtClean="0">
                          <a:effectLst/>
                          <a:latin typeface="Arial"/>
                        </a:rPr>
                        <a:t>9.6%</a:t>
                      </a:r>
                      <a:endParaRPr lang="en-US" sz="1200" b="1"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04225">
                <a:tc>
                  <a:txBody>
                    <a:bodyPr/>
                    <a:lstStyle/>
                    <a:p>
                      <a:pPr marL="0" indent="0" algn="l" fontAlgn="b"/>
                      <a:r>
                        <a:rPr lang="en-US" sz="1200" b="0" i="0" u="none" strike="noStrike" dirty="0" smtClean="0">
                          <a:solidFill>
                            <a:schemeClr val="tx1"/>
                          </a:solidFill>
                          <a:effectLst/>
                          <a:latin typeface="+mj-lt"/>
                        </a:rPr>
                        <a:t>Core</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1.6</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8.5%</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a:solidFill>
                            <a:schemeClr val="tx1"/>
                          </a:solidFill>
                          <a:effectLst/>
                          <a:latin typeface="+mj-lt"/>
                        </a:rPr>
                        <a:t>8.7%</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9.2%</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smtClean="0">
                          <a:effectLst/>
                          <a:latin typeface="Arial"/>
                        </a:rPr>
                        <a:t>9.5%</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04225">
                <a:tc>
                  <a:txBody>
                    <a:bodyPr/>
                    <a:lstStyle/>
                    <a:p>
                      <a:pPr marL="117475" indent="0" algn="l" fontAlgn="b"/>
                      <a:r>
                        <a:rPr lang="en-US" sz="1200" b="0" i="0" u="none" strike="noStrike" dirty="0" smtClean="0">
                          <a:solidFill>
                            <a:schemeClr val="tx1"/>
                          </a:solidFill>
                          <a:effectLst/>
                          <a:latin typeface="+mj-lt"/>
                        </a:rPr>
                        <a:t>FICO</a:t>
                      </a:r>
                      <a:r>
                        <a:rPr lang="en-US" sz="1200" b="0" i="0" u="none" strike="noStrike" baseline="0" dirty="0" smtClean="0">
                          <a:solidFill>
                            <a:schemeClr val="tx1"/>
                          </a:solidFill>
                          <a:effectLst/>
                          <a:latin typeface="+mj-lt"/>
                        </a:rPr>
                        <a:t> &lt;640</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1.7</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8.6%</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a:solidFill>
                            <a:schemeClr val="tx1"/>
                          </a:solidFill>
                          <a:effectLst/>
                          <a:latin typeface="+mj-lt"/>
                        </a:rPr>
                        <a:t>8.9%</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9.4%</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smtClean="0">
                          <a:effectLst/>
                          <a:latin typeface="Arial"/>
                        </a:rPr>
                        <a:t>9.6%</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04225">
                <a:tc>
                  <a:txBody>
                    <a:bodyPr/>
                    <a:lstStyle/>
                    <a:p>
                      <a:pPr marL="117475" indent="0" algn="l" fontAlgn="b"/>
                      <a:r>
                        <a:rPr lang="en-US" sz="1200" b="0" i="0" u="none" strike="noStrike" dirty="0" smtClean="0">
                          <a:solidFill>
                            <a:schemeClr val="tx1"/>
                          </a:solidFill>
                          <a:effectLst/>
                          <a:latin typeface="+mj-lt"/>
                        </a:rPr>
                        <a:t>FICO</a:t>
                      </a:r>
                      <a:r>
                        <a:rPr lang="en-US" sz="1200" b="0" i="0" u="none" strike="noStrike" baseline="0" dirty="0" smtClean="0">
                          <a:solidFill>
                            <a:schemeClr val="tx1"/>
                          </a:solidFill>
                          <a:effectLst/>
                          <a:latin typeface="+mj-lt"/>
                        </a:rPr>
                        <a:t> &gt;640</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1.5</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6.5%</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a:solidFill>
                            <a:schemeClr val="tx1"/>
                          </a:solidFill>
                          <a:effectLst/>
                          <a:latin typeface="+mj-lt"/>
                        </a:rPr>
                        <a:t>6.7%</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7.0%</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smtClean="0">
                          <a:effectLst/>
                          <a:latin typeface="Arial"/>
                        </a:rPr>
                        <a:t>7.2%</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04225">
                <a:tc>
                  <a:txBody>
                    <a:bodyPr/>
                    <a:lstStyle/>
                    <a:p>
                      <a:pPr algn="l" fontAlgn="b"/>
                      <a:r>
                        <a:rPr lang="en-US" sz="1200" b="0" i="0" u="none" strike="noStrike" dirty="0" smtClean="0">
                          <a:solidFill>
                            <a:schemeClr val="tx1"/>
                          </a:solidFill>
                          <a:effectLst/>
                          <a:latin typeface="+mj-lt"/>
                        </a:rPr>
                        <a:t>Chrysler</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1.9</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9.5%</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a:solidFill>
                            <a:schemeClr val="tx1"/>
                          </a:solidFill>
                          <a:effectLst/>
                          <a:latin typeface="+mj-lt"/>
                        </a:rPr>
                        <a:t>9.8%</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10.3%</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smtClean="0">
                          <a:effectLst/>
                          <a:latin typeface="Arial"/>
                        </a:rPr>
                        <a:t>10.6%</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04225">
                <a:tc>
                  <a:txBody>
                    <a:bodyPr/>
                    <a:lstStyle/>
                    <a:p>
                      <a:pPr marL="117475" indent="0" algn="l" fontAlgn="b"/>
                      <a:r>
                        <a:rPr lang="en-US" sz="1200" b="0" i="0" u="none" strike="noStrike" dirty="0" smtClean="0">
                          <a:solidFill>
                            <a:schemeClr val="tx1"/>
                          </a:solidFill>
                          <a:effectLst/>
                          <a:latin typeface="+mj-lt"/>
                        </a:rPr>
                        <a:t>Eligible</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2.1</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2.9%</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a:solidFill>
                            <a:schemeClr val="tx1"/>
                          </a:solidFill>
                          <a:effectLst/>
                          <a:latin typeface="+mj-lt"/>
                        </a:rPr>
                        <a:t>3.0%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3.2%</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smtClean="0">
                          <a:effectLst/>
                          <a:latin typeface="Arial"/>
                        </a:rPr>
                        <a:t>3.3%</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04225">
                <a:tc>
                  <a:txBody>
                    <a:bodyPr/>
                    <a:lstStyle/>
                    <a:p>
                      <a:pPr marL="117475" indent="0" algn="l" fontAlgn="b"/>
                      <a:r>
                        <a:rPr lang="en-US" sz="1200" b="0" i="0" u="none" strike="noStrike" dirty="0" smtClean="0">
                          <a:solidFill>
                            <a:schemeClr val="tx1"/>
                          </a:solidFill>
                          <a:effectLst/>
                          <a:latin typeface="+mj-lt"/>
                        </a:rPr>
                        <a:t>Ineligible</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2</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10.6%</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a:solidFill>
                            <a:schemeClr val="tx1"/>
                          </a:solidFill>
                          <a:effectLst/>
                          <a:latin typeface="+mj-lt"/>
                        </a:rPr>
                        <a:t>10.9%</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11.5%</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smtClean="0">
                          <a:effectLst/>
                          <a:latin typeface="Arial"/>
                        </a:rPr>
                        <a:t>11.8%</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04225">
                <a:tc>
                  <a:txBody>
                    <a:bodyPr/>
                    <a:lstStyle/>
                    <a:p>
                      <a:pPr marL="0" indent="0" algn="l" fontAlgn="b"/>
                      <a:r>
                        <a:rPr lang="en-US" sz="1200" b="0" i="0" u="none" strike="noStrike" dirty="0" smtClean="0">
                          <a:solidFill>
                            <a:schemeClr val="tx1"/>
                          </a:solidFill>
                          <a:effectLst/>
                          <a:latin typeface="+mj-lt"/>
                        </a:rPr>
                        <a:t>Other</a:t>
                      </a:r>
                      <a:endParaRPr lang="en-US" sz="1200" b="0" i="0" u="none" strike="noStrike" dirty="0">
                        <a:solidFill>
                          <a:schemeClr val="tx1"/>
                        </a:solidFill>
                        <a:effectLst/>
                        <a:latin typeface="+mj-lt"/>
                      </a:endParaRPr>
                    </a:p>
                  </a:txBody>
                  <a:tcPr marL="4572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smtClean="0">
                          <a:solidFill>
                            <a:schemeClr val="tx1"/>
                          </a:solidFill>
                          <a:effectLst/>
                          <a:latin typeface="+mj-lt"/>
                        </a:rPr>
                        <a:t>1.9</a:t>
                      </a:r>
                      <a:endParaRPr lang="en-US" sz="1200" b="0" i="0" u="none" strike="noStrike" dirty="0">
                        <a:solidFill>
                          <a:schemeClr val="tx1"/>
                        </a:solidFill>
                        <a:effectLst/>
                        <a:latin typeface="+mj-l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effectLst/>
                          <a:latin typeface="Arial"/>
                        </a:rPr>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b="0" i="0" u="none" strike="noStrike" dirty="0">
                          <a:solidFill>
                            <a:schemeClr val="tx1"/>
                          </a:solidFill>
                          <a:effectLst/>
                          <a:latin typeface="+mj-lt"/>
                        </a:rPr>
                        <a:t>2.8%</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a:solidFill>
                            <a:schemeClr val="tx1"/>
                          </a:solidFill>
                          <a:effectLst/>
                          <a:latin typeface="+mj-lt"/>
                        </a:rPr>
                        <a:t>2.9%</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fontAlgn="ctr"/>
                      <a:r>
                        <a:rPr lang="en-US" sz="1200" b="0" i="0" u="none" strike="noStrike" dirty="0" smtClean="0">
                          <a:effectLst/>
                          <a:latin typeface="Arial"/>
                        </a:rPr>
                        <a:t>3.1%</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E79B"/>
                    </a:solidFill>
                  </a:tcPr>
                </a:tc>
                <a:tc>
                  <a:txBody>
                    <a:bodyPr/>
                    <a:lstStyle/>
                    <a:p>
                      <a:pPr algn="ctr" fontAlgn="ctr"/>
                      <a:r>
                        <a:rPr lang="en-US" sz="1200" b="0" i="0" u="none" strike="noStrike" dirty="0" smtClean="0">
                          <a:effectLst/>
                          <a:latin typeface="Arial"/>
                        </a:rPr>
                        <a:t>3.15%</a:t>
                      </a:r>
                      <a:endParaRPr lang="en-US" sz="1200" b="0" i="0" u="none" strike="noStrike" dirty="0">
                        <a:effectLst/>
                        <a:latin typeface="Aria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18" name="Rectangle 17"/>
          <p:cNvSpPr/>
          <p:nvPr/>
        </p:nvSpPr>
        <p:spPr>
          <a:xfrm>
            <a:off x="365753" y="952879"/>
            <a:ext cx="742791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SC Auto – NCO limits in BHC Stress vs BHC Stress without overlays</a:t>
            </a:r>
          </a:p>
        </p:txBody>
      </p:sp>
      <p:sp>
        <p:nvSpPr>
          <p:cNvPr id="13" name="TextBox 12"/>
          <p:cNvSpPr txBox="1"/>
          <p:nvPr/>
        </p:nvSpPr>
        <p:spPr>
          <a:xfrm>
            <a:off x="266744" y="296347"/>
            <a:ext cx="9336044" cy="357021"/>
          </a:xfrm>
          <a:prstGeom prst="rect">
            <a:avLst/>
          </a:prstGeom>
          <a:noFill/>
        </p:spPr>
        <p:txBody>
          <a:bodyPr wrap="square" rtlCol="0">
            <a:spAutoFit/>
          </a:bodyPr>
          <a:lstStyle/>
          <a:p>
            <a:pPr algn="l"/>
            <a:r>
              <a:rPr lang="en-US" sz="2000" b="1" dirty="0" smtClean="0"/>
              <a:t>CCAR-linked RAS recalibration: SC Auto follow-up</a:t>
            </a:r>
            <a:endParaRPr lang="en-US" sz="2000" dirty="0"/>
          </a:p>
        </p:txBody>
      </p:sp>
      <p:sp>
        <p:nvSpPr>
          <p:cNvPr id="20" name="TextBox 19"/>
          <p:cNvSpPr txBox="1"/>
          <p:nvPr/>
        </p:nvSpPr>
        <p:spPr>
          <a:xfrm>
            <a:off x="457195" y="6507130"/>
            <a:ext cx="1558119" cy="138499"/>
          </a:xfrm>
          <a:prstGeom prst="rect">
            <a:avLst/>
          </a:prstGeom>
          <a:noFill/>
        </p:spPr>
        <p:txBody>
          <a:bodyPr wrap="none" lIns="0" tIns="0" rIns="0" bIns="0" rtlCol="0">
            <a:spAutoFit/>
          </a:bodyPr>
          <a:lstStyle/>
          <a:p>
            <a:pPr algn="l">
              <a:lnSpc>
                <a:spcPct val="100000"/>
              </a:lnSpc>
            </a:pPr>
            <a:r>
              <a:rPr lang="en-GB" sz="900" dirty="0" smtClean="0"/>
              <a:t>Source: CCAR 2015 and 2016</a:t>
            </a:r>
          </a:p>
        </p:txBody>
      </p:sp>
      <p:sp>
        <p:nvSpPr>
          <p:cNvPr id="7" name="TextBox 6"/>
          <p:cNvSpPr txBox="1"/>
          <p:nvPr/>
        </p:nvSpPr>
        <p:spPr>
          <a:xfrm>
            <a:off x="446560" y="4539089"/>
            <a:ext cx="5228996" cy="169277"/>
          </a:xfrm>
          <a:prstGeom prst="rect">
            <a:avLst/>
          </a:prstGeom>
          <a:noFill/>
        </p:spPr>
        <p:txBody>
          <a:bodyPr wrap="none" lIns="0" tIns="0" rIns="0" bIns="0" rtlCol="0">
            <a:spAutoFit/>
          </a:bodyPr>
          <a:lstStyle/>
          <a:p>
            <a:pPr algn="l">
              <a:lnSpc>
                <a:spcPct val="100000"/>
              </a:lnSpc>
            </a:pPr>
            <a:r>
              <a:rPr lang="en-GB" sz="1100" b="1" i="1" dirty="0" smtClean="0"/>
              <a:t>Overlay = management adjustments + uncertainty + idiosyncratic adjustments</a:t>
            </a:r>
          </a:p>
        </p:txBody>
      </p:sp>
      <p:sp>
        <p:nvSpPr>
          <p:cNvPr id="2" name="Rectangular Callout 1"/>
          <p:cNvSpPr/>
          <p:nvPr/>
        </p:nvSpPr>
        <p:spPr>
          <a:xfrm>
            <a:off x="6150556" y="4803372"/>
            <a:ext cx="2597244" cy="635000"/>
          </a:xfrm>
          <a:prstGeom prst="wedgeRectCallout">
            <a:avLst>
              <a:gd name="adj1" fmla="val -24385"/>
              <a:gd name="adj2" fmla="val -83728"/>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1100" b="1" dirty="0" smtClean="0">
                <a:solidFill>
                  <a:schemeClr val="tx1"/>
                </a:solidFill>
                <a:latin typeface="Arial"/>
                <a:sym typeface="Arial"/>
              </a:rPr>
              <a:t>Need to decide on final limits from this range of anchors</a:t>
            </a:r>
          </a:p>
        </p:txBody>
      </p:sp>
      <p:sp>
        <p:nvSpPr>
          <p:cNvPr id="3" name="Rectangle 2"/>
          <p:cNvSpPr/>
          <p:nvPr/>
        </p:nvSpPr>
        <p:spPr>
          <a:xfrm>
            <a:off x="455262" y="2017578"/>
            <a:ext cx="8697912" cy="2932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aphicFrame>
        <p:nvGraphicFramePr>
          <p:cNvPr id="5" name="Conclusion"/>
          <p:cNvGraphicFramePr>
            <a:graphicFrameLocks noGrp="1"/>
          </p:cNvGraphicFramePr>
          <p:nvPr>
            <p:extLst>
              <p:ext uri="{D42A27DB-BD31-4B8C-83A1-F6EECF244321}">
                <p14:modId xmlns:p14="http://schemas.microsoft.com/office/powerpoint/2010/main" val="419548102"/>
              </p:ext>
            </p:extLst>
          </p:nvPr>
        </p:nvGraphicFramePr>
        <p:xfrm>
          <a:off x="377628" y="5843777"/>
          <a:ext cx="9010022" cy="640080"/>
        </p:xfrm>
        <a:graphic>
          <a:graphicData uri="http://schemas.openxmlformats.org/drawingml/2006/table">
            <a:tbl>
              <a:tblPr firstRow="1" bandRow="1">
                <a:tableStyleId>{839DD9DD-9E6C-4910-8AC0-68ADFF6A6AFC}</a:tableStyleId>
              </a:tblPr>
              <a:tblGrid>
                <a:gridCol w="9010022"/>
              </a:tblGrid>
              <a:tr h="254000">
                <a:tc>
                  <a:txBody>
                    <a:bodyPr/>
                    <a:lstStyle/>
                    <a:p>
                      <a:r>
                        <a:rPr kumimoji="0" lang="en-GB" sz="1800" b="0" i="0" u="none" baseline="0" dirty="0" smtClean="0">
                          <a:solidFill>
                            <a:srgbClr val="FF0000"/>
                          </a:solidFill>
                          <a:latin typeface="+mj-lt"/>
                          <a:cs typeface="+mj-lt"/>
                          <a:sym typeface="+mj-lt"/>
                        </a:rPr>
                        <a:t>NCO limits were calibrated based on CCAR results with and without conservative adjustments and idiosyncratic stress applied to model outputs</a:t>
                      </a:r>
                      <a:endParaRPr kumimoji="0" lang="en-GB" sz="1800" b="0" i="0" u="none" baseline="0" dirty="0">
                        <a:solidFill>
                          <a:srgbClr val="FF0000"/>
                        </a:solidFill>
                        <a:latin typeface="+mj-lt"/>
                        <a:cs typeface="+mj-lt"/>
                        <a:sym typeface="+mj-lt"/>
                      </a:endParaRP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1192991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22077734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094"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grpSp>
        <p:nvGrpSpPr>
          <p:cNvPr id="64" name="Group 63"/>
          <p:cNvGrpSpPr/>
          <p:nvPr/>
        </p:nvGrpSpPr>
        <p:grpSpPr>
          <a:xfrm>
            <a:off x="7283294" y="1708030"/>
            <a:ext cx="2011680" cy="2704656"/>
            <a:chOff x="3381216" y="1708030"/>
            <a:chExt cx="3143270" cy="2881223"/>
          </a:xfrm>
        </p:grpSpPr>
        <p:cxnSp>
          <p:nvCxnSpPr>
            <p:cNvPr id="65" name="Straight Connector 64"/>
            <p:cNvCxnSpPr/>
            <p:nvPr/>
          </p:nvCxnSpPr>
          <p:spPr>
            <a:xfrm>
              <a:off x="3381216" y="1708030"/>
              <a:ext cx="0" cy="2881223"/>
            </a:xfrm>
            <a:prstGeom prst="line">
              <a:avLst/>
            </a:prstGeom>
            <a:ln>
              <a:solidFill>
                <a:srgbClr val="F8B8BC"/>
              </a:solidFill>
              <a:tailEnd type="non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81216" y="1708030"/>
              <a:ext cx="3143270" cy="2881223"/>
            </a:xfrm>
            <a:prstGeom prst="rect">
              <a:avLst/>
            </a:prstGeom>
            <a:solidFill>
              <a:srgbClr val="FCE0E2">
                <a:alpha val="4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pSp>
      <p:sp>
        <p:nvSpPr>
          <p:cNvPr id="67" name="TextBox 66"/>
          <p:cNvSpPr txBox="1"/>
          <p:nvPr/>
        </p:nvSpPr>
        <p:spPr>
          <a:xfrm>
            <a:off x="7308184" y="4238509"/>
            <a:ext cx="2167128" cy="153888"/>
          </a:xfrm>
          <a:prstGeom prst="rect">
            <a:avLst/>
          </a:prstGeom>
          <a:noFill/>
        </p:spPr>
        <p:txBody>
          <a:bodyPr wrap="square" lIns="0" tIns="0" rIns="0" bIns="0" rtlCol="0">
            <a:spAutoFit/>
          </a:bodyPr>
          <a:lstStyle/>
          <a:p>
            <a:pPr algn="l">
              <a:lnSpc>
                <a:spcPct val="100000"/>
              </a:lnSpc>
            </a:pPr>
            <a:r>
              <a:rPr lang="en-GB" i="1" dirty="0" smtClean="0"/>
              <a:t>Forecasted</a:t>
            </a:r>
          </a:p>
        </p:txBody>
      </p:sp>
      <p:grpSp>
        <p:nvGrpSpPr>
          <p:cNvPr id="18" name="Group 17"/>
          <p:cNvGrpSpPr/>
          <p:nvPr/>
        </p:nvGrpSpPr>
        <p:grpSpPr>
          <a:xfrm>
            <a:off x="2680600" y="1708030"/>
            <a:ext cx="1873938" cy="2706624"/>
            <a:chOff x="3381216" y="1708030"/>
            <a:chExt cx="3143270" cy="2881223"/>
          </a:xfrm>
        </p:grpSpPr>
        <p:cxnSp>
          <p:nvCxnSpPr>
            <p:cNvPr id="17" name="Straight Connector 16"/>
            <p:cNvCxnSpPr/>
            <p:nvPr/>
          </p:nvCxnSpPr>
          <p:spPr>
            <a:xfrm>
              <a:off x="3381216" y="1708030"/>
              <a:ext cx="0" cy="2881223"/>
            </a:xfrm>
            <a:prstGeom prst="line">
              <a:avLst/>
            </a:prstGeom>
            <a:ln>
              <a:solidFill>
                <a:srgbClr val="F8B8BC"/>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381216" y="1708030"/>
              <a:ext cx="3143270" cy="2881223"/>
            </a:xfrm>
            <a:prstGeom prst="rect">
              <a:avLst/>
            </a:prstGeom>
            <a:solidFill>
              <a:srgbClr val="FCE0E2">
                <a:alpha val="4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grpSp>
      <p:graphicFrame>
        <p:nvGraphicFramePr>
          <p:cNvPr id="530" name="Object 529"/>
          <p:cNvGraphicFramePr>
            <a:graphicFrameLocks/>
          </p:cNvGraphicFramePr>
          <p:nvPr>
            <p:custDataLst>
              <p:tags r:id="rId4"/>
            </p:custDataLst>
            <p:extLst>
              <p:ext uri="{D42A27DB-BD31-4B8C-83A1-F6EECF244321}">
                <p14:modId xmlns:p14="http://schemas.microsoft.com/office/powerpoint/2010/main" val="1939088995"/>
              </p:ext>
            </p:extLst>
          </p:nvPr>
        </p:nvGraphicFramePr>
        <p:xfrm>
          <a:off x="571500" y="1600200"/>
          <a:ext cx="4114800" cy="2914650"/>
        </p:xfrm>
        <a:graphic>
          <a:graphicData uri="http://schemas.openxmlformats.org/presentationml/2006/ole">
            <mc:AlternateContent xmlns:mc="http://schemas.openxmlformats.org/markup-compatibility/2006">
              <mc:Choice xmlns:v="urn:schemas-microsoft-com:vml" Requires="v">
                <p:oleObj spid="_x0000_s128095" name="Chart" r:id="rId47" imgW="4114800" imgH="2914650" progId="MSGraph.Chart.8">
                  <p:embed followColorScheme="full"/>
                </p:oleObj>
              </mc:Choice>
              <mc:Fallback>
                <p:oleObj name="Chart" r:id="rId47" imgW="4114800" imgH="2914650" progId="MSGraph.Chart.8">
                  <p:embed followColorScheme="full"/>
                  <p:pic>
                    <p:nvPicPr>
                      <p:cNvPr id="0" name=""/>
                      <p:cNvPicPr/>
                      <p:nvPr/>
                    </p:nvPicPr>
                    <p:blipFill>
                      <a:blip r:embed="rId48"/>
                      <a:stretch>
                        <a:fillRect/>
                      </a:stretch>
                    </p:blipFill>
                    <p:spPr>
                      <a:xfrm>
                        <a:off x="571500" y="1600200"/>
                        <a:ext cx="4114800" cy="2914650"/>
                      </a:xfrm>
                      <a:prstGeom prst="rect">
                        <a:avLst/>
                      </a:prstGeom>
                    </p:spPr>
                  </p:pic>
                </p:oleObj>
              </mc:Fallback>
            </mc:AlternateContent>
          </a:graphicData>
        </a:graphic>
      </p:graphicFrame>
      <p:sp>
        <p:nvSpPr>
          <p:cNvPr id="79" name="Text Placeholder 13"/>
          <p:cNvSpPr>
            <a:spLocks noGrp="1"/>
          </p:cNvSpPr>
          <p:nvPr>
            <p:custDataLst>
              <p:tags r:id="rId5"/>
            </p:custDataLst>
          </p:nvPr>
        </p:nvSpPr>
        <p:spPr bwMode="gray">
          <a:xfrm>
            <a:off x="495300" y="434340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4A0D601-5D06-49FC-A7C8-7A620A8C35DE}" type="datetime'''''''''''''0'''''''''''''''''''''''''''''">
              <a:rPr lang="en-US" sz="1000">
                <a:ea typeface="ＭＳ Ｐゴシック"/>
              </a:rPr>
              <a:pPr/>
              <a:t>0</a:t>
            </a:fld>
            <a:endParaRPr lang="en-GB" sz="1000" dirty="0">
              <a:latin typeface="Arial"/>
              <a:ea typeface="ＭＳ Ｐゴシック"/>
              <a:sym typeface="Arial"/>
            </a:endParaRPr>
          </a:p>
        </p:txBody>
      </p:sp>
      <p:sp>
        <p:nvSpPr>
          <p:cNvPr id="98" name="Text Placeholder 27"/>
          <p:cNvSpPr>
            <a:spLocks noGrp="1"/>
          </p:cNvSpPr>
          <p:nvPr>
            <p:custDataLst>
              <p:tags r:id="rId6"/>
            </p:custDataLst>
          </p:nvPr>
        </p:nvSpPr>
        <p:spPr bwMode="gray">
          <a:xfrm>
            <a:off x="495300" y="375285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F939BA1A-5806-4062-B3C5-A752BEEBCC74}" type="datetime'''''''''''''''''''''''''''''6'">
              <a:rPr lang="en-US" sz="1000">
                <a:latin typeface="Arial"/>
                <a:ea typeface="ＭＳ Ｐゴシック"/>
                <a:sym typeface="Arial"/>
              </a:rPr>
              <a:pPr marL="0" indent="0" algn="r">
                <a:lnSpc>
                  <a:spcPct val="100000"/>
                </a:lnSpc>
                <a:spcBef>
                  <a:spcPct val="0"/>
                </a:spcBef>
                <a:spcAft>
                  <a:spcPct val="0"/>
                </a:spcAft>
                <a:buNone/>
              </a:pPr>
              <a:t>6</a:t>
            </a:fld>
            <a:endParaRPr lang="en-GB" sz="1000" dirty="0">
              <a:latin typeface="Arial"/>
              <a:ea typeface="ＭＳ Ｐゴシック"/>
              <a:sym typeface="Arial"/>
            </a:endParaRPr>
          </a:p>
        </p:txBody>
      </p:sp>
      <p:sp>
        <p:nvSpPr>
          <p:cNvPr id="96" name="Text Placeholder 25"/>
          <p:cNvSpPr>
            <a:spLocks noGrp="1"/>
          </p:cNvSpPr>
          <p:nvPr>
            <p:custDataLst>
              <p:tags r:id="rId7"/>
            </p:custDataLst>
          </p:nvPr>
        </p:nvSpPr>
        <p:spPr bwMode="gray">
          <a:xfrm>
            <a:off x="425450" y="194310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E7567A6-E8C9-4246-81F3-40BA861FC44F}" type="datetime'''''''''''''''''''''''''''''''''1''''''''''''2'''''''''''''''">
              <a:rPr lang="en-US" sz="1000">
                <a:ea typeface="ＭＳ Ｐゴシック"/>
              </a:rPr>
              <a:pPr/>
              <a:t>12</a:t>
            </a:fld>
            <a:endParaRPr lang="en-GB" sz="1000" dirty="0">
              <a:latin typeface="Arial"/>
              <a:ea typeface="ＭＳ Ｐゴシック"/>
              <a:sym typeface="Arial"/>
            </a:endParaRPr>
          </a:p>
        </p:txBody>
      </p:sp>
      <p:sp>
        <p:nvSpPr>
          <p:cNvPr id="94" name="Text Placeholder 23"/>
          <p:cNvSpPr>
            <a:spLocks noGrp="1"/>
          </p:cNvSpPr>
          <p:nvPr>
            <p:custDataLst>
              <p:tags r:id="rId8"/>
            </p:custDataLst>
          </p:nvPr>
        </p:nvSpPr>
        <p:spPr bwMode="gray">
          <a:xfrm>
            <a:off x="425450" y="223837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FAA4CD04-130C-4CD3-922C-A8C9A48E1C35}" type="datetime'''''''1''''''''''''''''''''1'''''''">
              <a:rPr lang="en-US" sz="1000">
                <a:ea typeface="ＭＳ Ｐゴシック"/>
              </a:rPr>
              <a:pPr/>
              <a:t>11</a:t>
            </a:fld>
            <a:endParaRPr lang="en-GB" sz="1000" dirty="0">
              <a:latin typeface="Arial"/>
              <a:ea typeface="ＭＳ Ｐゴシック"/>
              <a:sym typeface="Arial"/>
            </a:endParaRPr>
          </a:p>
        </p:txBody>
      </p:sp>
      <p:sp>
        <p:nvSpPr>
          <p:cNvPr id="92" name="Text Placeholder 21"/>
          <p:cNvSpPr>
            <a:spLocks noGrp="1"/>
          </p:cNvSpPr>
          <p:nvPr>
            <p:custDataLst>
              <p:tags r:id="rId9"/>
            </p:custDataLst>
          </p:nvPr>
        </p:nvSpPr>
        <p:spPr bwMode="gray">
          <a:xfrm>
            <a:off x="425450" y="254317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F649C522-8E5E-456F-B05D-785A4EEB75DE}" type="datetime'''''''''''''1''''0'''''''''''''''">
              <a:rPr lang="en-US" sz="1000">
                <a:ea typeface="ＭＳ Ｐゴシック"/>
              </a:rPr>
              <a:pPr/>
              <a:t>10</a:t>
            </a:fld>
            <a:endParaRPr lang="en-GB" sz="1000" dirty="0">
              <a:latin typeface="Arial"/>
              <a:ea typeface="ＭＳ Ｐゴシック"/>
              <a:sym typeface="Arial"/>
            </a:endParaRPr>
          </a:p>
        </p:txBody>
      </p:sp>
      <p:sp>
        <p:nvSpPr>
          <p:cNvPr id="90" name="Text Placeholder 19"/>
          <p:cNvSpPr>
            <a:spLocks noGrp="1"/>
          </p:cNvSpPr>
          <p:nvPr>
            <p:custDataLst>
              <p:tags r:id="rId10"/>
            </p:custDataLst>
          </p:nvPr>
        </p:nvSpPr>
        <p:spPr bwMode="gray">
          <a:xfrm>
            <a:off x="495300" y="284797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6920C3E-4DF9-4C1C-AFF5-D5CB22492F40}" type="datetime'9'''''''''''''''''''''''''''''''''''''''''''''''''''''''''''''">
              <a:rPr lang="en-US" sz="1000">
                <a:ea typeface="ＭＳ Ｐゴシック"/>
              </a:rPr>
              <a:pPr/>
              <a:t>9</a:t>
            </a:fld>
            <a:endParaRPr lang="en-GB" sz="1000" dirty="0">
              <a:latin typeface="Arial"/>
              <a:ea typeface="ＭＳ Ｐゴシック"/>
              <a:sym typeface="Arial"/>
            </a:endParaRPr>
          </a:p>
        </p:txBody>
      </p:sp>
      <p:sp>
        <p:nvSpPr>
          <p:cNvPr id="86" name="Text Placeholder 17"/>
          <p:cNvSpPr>
            <a:spLocks noGrp="1"/>
          </p:cNvSpPr>
          <p:nvPr>
            <p:custDataLst>
              <p:tags r:id="rId11"/>
            </p:custDataLst>
          </p:nvPr>
        </p:nvSpPr>
        <p:spPr bwMode="gray">
          <a:xfrm>
            <a:off x="495300" y="314325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63FC06B1-CFFB-4F1F-9C5D-19AD281416AD}" type="datetime'''8'''">
              <a:rPr lang="en-US" sz="1000">
                <a:ea typeface="ＭＳ Ｐゴシック"/>
              </a:rPr>
              <a:pPr/>
              <a:t>8</a:t>
            </a:fld>
            <a:endParaRPr lang="en-GB" sz="1000" dirty="0">
              <a:latin typeface="Arial"/>
              <a:ea typeface="ＭＳ Ｐゴシック"/>
              <a:sym typeface="Arial"/>
            </a:endParaRPr>
          </a:p>
        </p:txBody>
      </p:sp>
      <p:sp>
        <p:nvSpPr>
          <p:cNvPr id="83" name="Text Placeholder 15"/>
          <p:cNvSpPr>
            <a:spLocks noGrp="1"/>
          </p:cNvSpPr>
          <p:nvPr>
            <p:custDataLst>
              <p:tags r:id="rId12"/>
            </p:custDataLst>
          </p:nvPr>
        </p:nvSpPr>
        <p:spPr bwMode="gray">
          <a:xfrm>
            <a:off x="495300" y="344805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4DC6FE4-23B9-4007-BCD5-00CF74247C47}" type="datetime'''''7'''''''''''''''">
              <a:rPr lang="en-US" sz="1000">
                <a:ea typeface="ＭＳ Ｐゴシック"/>
              </a:rPr>
              <a:pPr/>
              <a:t>7</a:t>
            </a:fld>
            <a:endParaRPr lang="en-GB" sz="1000" dirty="0">
              <a:latin typeface="Arial"/>
              <a:ea typeface="ＭＳ Ｐゴシック"/>
              <a:sym typeface="Arial"/>
            </a:endParaRPr>
          </a:p>
        </p:txBody>
      </p:sp>
      <p:sp>
        <p:nvSpPr>
          <p:cNvPr id="99" name="Text Placeholder 28"/>
          <p:cNvSpPr>
            <a:spLocks noGrp="1"/>
          </p:cNvSpPr>
          <p:nvPr>
            <p:custDataLst>
              <p:tags r:id="rId13"/>
            </p:custDataLst>
          </p:nvPr>
        </p:nvSpPr>
        <p:spPr bwMode="gray">
          <a:xfrm>
            <a:off x="425450" y="163830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C16CDBD-FAB5-447F-976A-A74A7069D243}" type="datetime'''''''''''''''1''''''''''''''''''''3'''''''''''''">
              <a:rPr lang="en-US" sz="1000">
                <a:latin typeface="Arial"/>
                <a:ea typeface="ＭＳ Ｐゴシック"/>
                <a:sym typeface="Arial"/>
              </a:rPr>
              <a:pPr marL="0" indent="0" algn="r">
                <a:lnSpc>
                  <a:spcPct val="100000"/>
                </a:lnSpc>
                <a:spcBef>
                  <a:spcPct val="0"/>
                </a:spcBef>
                <a:spcAft>
                  <a:spcPct val="0"/>
                </a:spcAft>
                <a:buNone/>
              </a:pPr>
              <a:t>13</a:t>
            </a:fld>
            <a:endParaRPr lang="en-GB" sz="1000" dirty="0">
              <a:latin typeface="Arial"/>
              <a:ea typeface="ＭＳ Ｐゴシック"/>
              <a:sym typeface="Arial"/>
            </a:endParaRPr>
          </a:p>
        </p:txBody>
      </p:sp>
      <p:sp useBgFill="1">
        <p:nvSpPr>
          <p:cNvPr id="21" name="Freeform 20"/>
          <p:cNvSpPr/>
          <p:nvPr>
            <p:custDataLst>
              <p:tags r:id="rId14"/>
            </p:custDataLst>
          </p:nvPr>
        </p:nvSpPr>
        <p:spPr bwMode="auto">
          <a:xfrm>
            <a:off x="601663" y="4040188"/>
            <a:ext cx="146051" cy="96838"/>
          </a:xfrm>
          <a:custGeom>
            <a:avLst/>
            <a:gdLst/>
            <a:ahLst/>
            <a:cxnLst/>
            <a:rect l="0" t="0" r="0" b="0"/>
            <a:pathLst>
              <a:path w="146051" h="96838">
                <a:moveTo>
                  <a:pt x="0" y="39687"/>
                </a:moveTo>
                <a:lnTo>
                  <a:pt x="146050" y="0"/>
                </a:lnTo>
                <a:lnTo>
                  <a:pt x="146050" y="57150"/>
                </a:lnTo>
                <a:lnTo>
                  <a:pt x="0" y="96837"/>
                </a:lnTo>
                <a:close/>
              </a:path>
            </a:pathLst>
          </a:custGeom>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0" name="Freeform 19"/>
          <p:cNvSpPr/>
          <p:nvPr>
            <p:custDataLst>
              <p:tags r:id="rId15"/>
            </p:custDataLst>
          </p:nvPr>
        </p:nvSpPr>
        <p:spPr bwMode="auto">
          <a:xfrm>
            <a:off x="601663" y="4097338"/>
            <a:ext cx="146051" cy="39688"/>
          </a:xfrm>
          <a:custGeom>
            <a:avLst/>
            <a:gdLst/>
            <a:ahLst/>
            <a:cxnLst/>
            <a:rect l="0" t="0" r="0" b="0"/>
            <a:pathLst>
              <a:path w="146051" h="39688">
                <a:moveTo>
                  <a:pt x="0" y="39687"/>
                </a:moveTo>
                <a:lnTo>
                  <a:pt x="146050" y="0"/>
                </a:lnTo>
              </a:path>
            </a:pathLst>
          </a:custGeom>
          <a:ln w="9525">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Freeform 15"/>
          <p:cNvSpPr/>
          <p:nvPr>
            <p:custDataLst>
              <p:tags r:id="rId16"/>
            </p:custDataLst>
          </p:nvPr>
        </p:nvSpPr>
        <p:spPr bwMode="auto">
          <a:xfrm>
            <a:off x="601663" y="4040188"/>
            <a:ext cx="146051" cy="39688"/>
          </a:xfrm>
          <a:custGeom>
            <a:avLst/>
            <a:gdLst/>
            <a:ahLst/>
            <a:cxnLst/>
            <a:rect l="0" t="0" r="0" b="0"/>
            <a:pathLst>
              <a:path w="146051" h="39688">
                <a:moveTo>
                  <a:pt x="0" y="39687"/>
                </a:moveTo>
                <a:lnTo>
                  <a:pt x="146050" y="0"/>
                </a:lnTo>
              </a:path>
            </a:pathLst>
          </a:custGeom>
          <a:ln w="9525">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2" name="Text Placeholder 6157"/>
          <p:cNvSpPr>
            <a:spLocks noGrp="1"/>
          </p:cNvSpPr>
          <p:nvPr>
            <p:custDataLst>
              <p:tags r:id="rId17"/>
            </p:custDataLst>
          </p:nvPr>
        </p:nvSpPr>
        <p:spPr bwMode="auto">
          <a:xfrm>
            <a:off x="4321175" y="453707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EE59A3B-B806-4B3E-82D1-6AA4BDB621F1}" type="datetime'J''''''''''''''''''''''''''''''an'' 1''''8'''''''''">
              <a:rPr lang="en-US" sz="1000">
                <a:latin typeface="Arial"/>
                <a:sym typeface="Arial"/>
              </a:rPr>
              <a:pPr marL="0" indent="0" algn="ctr">
                <a:lnSpc>
                  <a:spcPct val="100000"/>
                </a:lnSpc>
                <a:spcBef>
                  <a:spcPct val="0"/>
                </a:spcBef>
                <a:spcAft>
                  <a:spcPct val="0"/>
                </a:spcAft>
                <a:buNone/>
              </a:pPr>
              <a:t>Jan 18</a:t>
            </a:fld>
            <a:endParaRPr lang="en-GB" sz="1000" dirty="0">
              <a:latin typeface="Arial"/>
              <a:sym typeface="Arial"/>
            </a:endParaRPr>
          </a:p>
        </p:txBody>
      </p:sp>
      <p:sp>
        <p:nvSpPr>
          <p:cNvPr id="61" name="Text Placeholder 6156"/>
          <p:cNvSpPr>
            <a:spLocks noGrp="1"/>
          </p:cNvSpPr>
          <p:nvPr>
            <p:custDataLst>
              <p:tags r:id="rId18"/>
            </p:custDataLst>
          </p:nvPr>
        </p:nvSpPr>
        <p:spPr bwMode="auto">
          <a:xfrm>
            <a:off x="3378200" y="453707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CADE1F5-F7EB-4309-9448-DF72EA7A4D30}" type="datetime'''''J''''''''''an ''1''''''''''7'''''''">
              <a:rPr lang="en-US" sz="1000">
                <a:latin typeface="Arial"/>
                <a:sym typeface="Arial"/>
              </a:rPr>
              <a:pPr marL="0" indent="0" algn="ctr">
                <a:lnSpc>
                  <a:spcPct val="100000"/>
                </a:lnSpc>
                <a:spcBef>
                  <a:spcPct val="0"/>
                </a:spcBef>
                <a:spcAft>
                  <a:spcPct val="0"/>
                </a:spcAft>
                <a:buNone/>
              </a:pPr>
              <a:t>Jan 17</a:t>
            </a:fld>
            <a:endParaRPr lang="en-GB" sz="1000" dirty="0">
              <a:latin typeface="Arial"/>
              <a:sym typeface="Arial"/>
            </a:endParaRPr>
          </a:p>
        </p:txBody>
      </p:sp>
      <p:sp>
        <p:nvSpPr>
          <p:cNvPr id="51" name="Text Placeholder 11"/>
          <p:cNvSpPr>
            <a:spLocks noGrp="1"/>
          </p:cNvSpPr>
          <p:nvPr>
            <p:custDataLst>
              <p:tags r:id="rId19"/>
            </p:custDataLst>
          </p:nvPr>
        </p:nvSpPr>
        <p:spPr bwMode="auto">
          <a:xfrm>
            <a:off x="2435225" y="453707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EE960F0-D2AA-4617-AC1F-9E43895D809D}" type="datetime'Ja''''''n'''''''''' ''''''''''''''16'''''''''''''''''''''''''">
              <a:rPr lang="en-US" sz="1000"/>
              <a:pPr/>
              <a:t>Jan 16</a:t>
            </a:fld>
            <a:endParaRPr lang="en-GB" sz="1000" dirty="0"/>
          </a:p>
        </p:txBody>
      </p:sp>
      <p:sp>
        <p:nvSpPr>
          <p:cNvPr id="47" name="Text Placeholder 10"/>
          <p:cNvSpPr>
            <a:spLocks noGrp="1"/>
          </p:cNvSpPr>
          <p:nvPr>
            <p:custDataLst>
              <p:tags r:id="rId20"/>
            </p:custDataLst>
          </p:nvPr>
        </p:nvSpPr>
        <p:spPr bwMode="auto">
          <a:xfrm>
            <a:off x="1501775" y="453707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2090086-99BD-403E-B7E2-CA43BA498EBF}" type="datetime'J''''''an'' 1''''''''''''''''''''''''''''''''''''''''''5'''''">
              <a:rPr lang="en-US" sz="1000"/>
              <a:pPr/>
              <a:t>Jan 15</a:t>
            </a:fld>
            <a:endParaRPr lang="en-GB" sz="1000" dirty="0"/>
          </a:p>
        </p:txBody>
      </p:sp>
      <p:sp>
        <p:nvSpPr>
          <p:cNvPr id="46" name="Text Placeholder 9"/>
          <p:cNvSpPr>
            <a:spLocks noGrp="1"/>
          </p:cNvSpPr>
          <p:nvPr>
            <p:custDataLst>
              <p:tags r:id="rId21"/>
            </p:custDataLst>
          </p:nvPr>
        </p:nvSpPr>
        <p:spPr bwMode="auto">
          <a:xfrm>
            <a:off x="558800" y="4537075"/>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04D0849-C83E-4BF8-AFEB-0EE62ADD3299}" type="datetime'''''''Ja''''n'' ''''''''''14'''''''">
              <a:rPr lang="en-US" sz="1000"/>
              <a:pPr/>
              <a:t>Jan 14</a:t>
            </a:fld>
            <a:endParaRPr lang="en-GB" sz="1000" dirty="0"/>
          </a:p>
        </p:txBody>
      </p:sp>
      <p:sp>
        <p:nvSpPr>
          <p:cNvPr id="19" name="TextBox 18"/>
          <p:cNvSpPr txBox="1"/>
          <p:nvPr/>
        </p:nvSpPr>
        <p:spPr>
          <a:xfrm>
            <a:off x="2716201" y="4238510"/>
            <a:ext cx="1163028" cy="153888"/>
          </a:xfrm>
          <a:prstGeom prst="rect">
            <a:avLst/>
          </a:prstGeom>
          <a:noFill/>
        </p:spPr>
        <p:txBody>
          <a:bodyPr wrap="square" lIns="0" tIns="0" rIns="0" bIns="0" rtlCol="0">
            <a:spAutoFit/>
          </a:bodyPr>
          <a:lstStyle/>
          <a:p>
            <a:pPr algn="l">
              <a:lnSpc>
                <a:spcPct val="100000"/>
              </a:lnSpc>
            </a:pPr>
            <a:r>
              <a:rPr lang="en-GB" i="1" dirty="0" smtClean="0"/>
              <a:t>Forecasted</a:t>
            </a:r>
          </a:p>
        </p:txBody>
      </p:sp>
      <p:cxnSp>
        <p:nvCxnSpPr>
          <p:cNvPr id="4" name="Straight Connector 3"/>
          <p:cNvCxnSpPr/>
          <p:nvPr>
            <p:custDataLst>
              <p:tags r:id="rId22"/>
            </p:custDataLst>
          </p:nvPr>
        </p:nvCxnSpPr>
        <p:spPr bwMode="gray">
          <a:xfrm>
            <a:off x="6135688" y="5168900"/>
            <a:ext cx="328613" cy="0"/>
          </a:xfrm>
          <a:prstGeom prst="line">
            <a:avLst/>
          </a:prstGeom>
          <a:ln w="19050">
            <a:solidFill>
              <a:srgbClr val="CB225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custDataLst>
              <p:tags r:id="rId23"/>
            </p:custDataLst>
          </p:nvPr>
        </p:nvCxnSpPr>
        <p:spPr bwMode="gray">
          <a:xfrm>
            <a:off x="4127500" y="5168900"/>
            <a:ext cx="328613" cy="0"/>
          </a:xfrm>
          <a:prstGeom prst="line">
            <a:avLst/>
          </a:prstGeom>
          <a:ln w="19050">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custDataLst>
              <p:tags r:id="rId24"/>
            </p:custDataLst>
          </p:nvPr>
        </p:nvCxnSpPr>
        <p:spPr bwMode="gray">
          <a:xfrm>
            <a:off x="4127500" y="4965700"/>
            <a:ext cx="328613" cy="0"/>
          </a:xfrm>
          <a:prstGeom prst="line">
            <a:avLst/>
          </a:prstGeom>
          <a:ln w="1905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custDataLst>
              <p:tags r:id="rId25"/>
            </p:custDataLst>
          </p:nvPr>
        </p:nvCxnSpPr>
        <p:spPr bwMode="gray">
          <a:xfrm>
            <a:off x="6135688" y="4965700"/>
            <a:ext cx="328613" cy="0"/>
          </a:xfrm>
          <a:prstGeom prst="line">
            <a:avLst/>
          </a:prstGeom>
          <a:ln w="19050">
            <a:solidFill>
              <a:srgbClr val="FF000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custDataLst>
              <p:tags r:id="rId26"/>
            </p:custDataLst>
          </p:nvPr>
        </p:nvCxnSpPr>
        <p:spPr bwMode="gray">
          <a:xfrm>
            <a:off x="2189163" y="5168900"/>
            <a:ext cx="328613"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custDataLst>
              <p:tags r:id="rId27"/>
            </p:custDataLst>
          </p:nvPr>
        </p:nvCxnSpPr>
        <p:spPr bwMode="gray">
          <a:xfrm>
            <a:off x="2189163" y="4965700"/>
            <a:ext cx="328613" cy="0"/>
          </a:xfrm>
          <a:prstGeom prst="line">
            <a:avLst/>
          </a:prstGeom>
          <a:ln w="28575">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28"/>
            </p:custDataLst>
          </p:nvPr>
        </p:nvCxnSpPr>
        <p:spPr bwMode="gray">
          <a:xfrm>
            <a:off x="725488" y="5168900"/>
            <a:ext cx="328613" cy="0"/>
          </a:xfrm>
          <a:prstGeom prst="line">
            <a:avLst/>
          </a:prstGeom>
          <a:ln w="28575">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custDataLst>
              <p:tags r:id="rId29"/>
            </p:custDataLst>
          </p:nvPr>
        </p:nvCxnSpPr>
        <p:spPr bwMode="gray">
          <a:xfrm>
            <a:off x="725488" y="4965700"/>
            <a:ext cx="328613" cy="0"/>
          </a:xfrm>
          <a:prstGeom prst="line">
            <a:avLst/>
          </a:prstGeom>
          <a:ln w="9525">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 name="Text Placeholder 1"/>
          <p:cNvSpPr>
            <a:spLocks noGrp="1"/>
          </p:cNvSpPr>
          <p:nvPr>
            <p:custDataLst>
              <p:tags r:id="rId30"/>
            </p:custDataLst>
          </p:nvPr>
        </p:nvSpPr>
        <p:spPr bwMode="auto">
          <a:xfrm>
            <a:off x="6515100" y="5099050"/>
            <a:ext cx="16795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5CB7B37-738C-45BF-8D19-281F9F33D952}" type="datetime'Finan''c''''e ''''''proposal'' ''''fo''r Red ''l''imi''''t'">
              <a:rPr lang="en-US" sz="1000">
                <a:latin typeface="Arial"/>
                <a:sym typeface="Arial"/>
              </a:rPr>
              <a:pPr marL="0" indent="0">
                <a:lnSpc>
                  <a:spcPct val="100000"/>
                </a:lnSpc>
                <a:spcBef>
                  <a:spcPct val="0"/>
                </a:spcBef>
                <a:spcAft>
                  <a:spcPct val="0"/>
                </a:spcAft>
                <a:buNone/>
              </a:pPr>
              <a:t>Finance proposal for Red limit</a:t>
            </a:fld>
            <a:endParaRPr lang="en-GB" sz="1000" dirty="0">
              <a:latin typeface="Arial"/>
              <a:sym typeface="Arial"/>
            </a:endParaRPr>
          </a:p>
        </p:txBody>
      </p:sp>
      <p:sp>
        <p:nvSpPr>
          <p:cNvPr id="53" name="Text Placeholder 6152"/>
          <p:cNvSpPr>
            <a:spLocks noGrp="1"/>
          </p:cNvSpPr>
          <p:nvPr>
            <p:custDataLst>
              <p:tags r:id="rId31"/>
            </p:custDataLst>
          </p:nvPr>
        </p:nvSpPr>
        <p:spPr bwMode="auto">
          <a:xfrm>
            <a:off x="6515100" y="4895850"/>
            <a:ext cx="12541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1E9F446-3E6E-464D-9CE9-1A8F540AEA9C}" type="datetime'''''''Red'''' ''li''mit'''' (''w/o'''''''' ''ov''e''rla''y)'''">
              <a:rPr lang="en-US" sz="1000">
                <a:latin typeface="Arial"/>
                <a:sym typeface="Arial"/>
              </a:rPr>
              <a:pPr marL="0" indent="0">
                <a:lnSpc>
                  <a:spcPct val="100000"/>
                </a:lnSpc>
                <a:spcBef>
                  <a:spcPct val="0"/>
                </a:spcBef>
                <a:spcAft>
                  <a:spcPct val="0"/>
                </a:spcAft>
                <a:buNone/>
              </a:pPr>
              <a:t>Red limit (w/o overlay)</a:t>
            </a:fld>
            <a:endParaRPr lang="en-GB" sz="1000" dirty="0">
              <a:latin typeface="Arial"/>
              <a:sym typeface="Arial"/>
            </a:endParaRPr>
          </a:p>
        </p:txBody>
      </p:sp>
      <p:sp>
        <p:nvSpPr>
          <p:cNvPr id="552" name="Text Placeholder 6716"/>
          <p:cNvSpPr>
            <a:spLocks noGrp="1"/>
          </p:cNvSpPr>
          <p:nvPr>
            <p:custDataLst>
              <p:tags r:id="rId32"/>
            </p:custDataLst>
          </p:nvPr>
        </p:nvSpPr>
        <p:spPr bwMode="auto">
          <a:xfrm>
            <a:off x="4506913" y="5099050"/>
            <a:ext cx="15271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62728B0-33E2-44A2-AAF9-7E2C5080DE84}" type="datetime'Amb''er'' ''t''rig''''ger'' (w/''o'''''' overl''''a''''y)'''''">
              <a:rPr lang="en-US" sz="1000"/>
              <a:pPr/>
              <a:t>Amber trigger (w/o overlay)</a:t>
            </a:fld>
            <a:endParaRPr lang="en-GB" sz="1000" dirty="0"/>
          </a:p>
        </p:txBody>
      </p:sp>
      <p:sp>
        <p:nvSpPr>
          <p:cNvPr id="557" name="Text Placeholder 6713"/>
          <p:cNvSpPr>
            <a:spLocks noGrp="1"/>
          </p:cNvSpPr>
          <p:nvPr>
            <p:custDataLst>
              <p:tags r:id="rId33"/>
            </p:custDataLst>
          </p:nvPr>
        </p:nvSpPr>
        <p:spPr bwMode="auto">
          <a:xfrm>
            <a:off x="4506913" y="4895850"/>
            <a:ext cx="1184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AD11709-F84D-4923-AC90-DDC6E8158333}" type="datetime'R''e''d ''''l''''imit'''''' (w''/'''' ''''ove''r''l''''a''y)'">
              <a:rPr lang="en-US" sz="1000"/>
              <a:pPr/>
              <a:t>Red limit (w/ overlay)</a:t>
            </a:fld>
            <a:endParaRPr lang="en-GB" sz="1000" dirty="0"/>
          </a:p>
        </p:txBody>
      </p:sp>
      <p:sp>
        <p:nvSpPr>
          <p:cNvPr id="551" name="Text Placeholder 6715"/>
          <p:cNvSpPr>
            <a:spLocks noGrp="1"/>
          </p:cNvSpPr>
          <p:nvPr>
            <p:custDataLst>
              <p:tags r:id="rId34"/>
            </p:custDataLst>
          </p:nvPr>
        </p:nvSpPr>
        <p:spPr bwMode="auto">
          <a:xfrm>
            <a:off x="2568575" y="5099050"/>
            <a:ext cx="14573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07209D0-4414-4D07-96DE-317E887E799A}" type="datetime'''''A''''mber'' tr''ig''''g''''er (w''''/ ov''erla''y'''''')'">
              <a:rPr lang="en-US" sz="1000"/>
              <a:pPr/>
              <a:t>Amber trigger (w/ overlay)</a:t>
            </a:fld>
            <a:endParaRPr lang="en-GB" sz="1000" dirty="0"/>
          </a:p>
        </p:txBody>
      </p:sp>
      <p:sp>
        <p:nvSpPr>
          <p:cNvPr id="555" name="Text Placeholder 6719"/>
          <p:cNvSpPr>
            <a:spLocks noGrp="1"/>
          </p:cNvSpPr>
          <p:nvPr>
            <p:custDataLst>
              <p:tags r:id="rId35"/>
            </p:custDataLst>
          </p:nvPr>
        </p:nvSpPr>
        <p:spPr bwMode="auto">
          <a:xfrm>
            <a:off x="2568575" y="4895850"/>
            <a:ext cx="9969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6DF33CB-D2ED-4515-AB4B-D78C8059D0EC}" type="datetime'''CCA''''R'''' ''''''201''''6 ''''''''''''B''''''''ase'''''''">
              <a:rPr lang="en-US" sz="1000"/>
              <a:pPr/>
              <a:t>CCAR 2016 Base</a:t>
            </a:fld>
            <a:endParaRPr lang="en-GB" sz="1000" dirty="0"/>
          </a:p>
        </p:txBody>
      </p:sp>
      <p:sp>
        <p:nvSpPr>
          <p:cNvPr id="40" name="Text Placeholder 1"/>
          <p:cNvSpPr>
            <a:spLocks noGrp="1"/>
          </p:cNvSpPr>
          <p:nvPr>
            <p:custDataLst>
              <p:tags r:id="rId36"/>
            </p:custDataLst>
          </p:nvPr>
        </p:nvSpPr>
        <p:spPr bwMode="auto">
          <a:xfrm>
            <a:off x="1104901" y="5099050"/>
            <a:ext cx="9826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64E15EC-B34D-4501-ACC2-21A5F307640A}" type="datetime'Strategic ''''''''''''''''f''''''ore''c''''''''a''''s''t'''">
              <a:rPr lang="en-US" sz="1000" smtClean="0"/>
              <a:pPr/>
              <a:t>Strategic forecast</a:t>
            </a:fld>
            <a:endParaRPr lang="en-GB" sz="1000" dirty="0">
              <a:latin typeface="Arial"/>
              <a:sym typeface="Arial"/>
            </a:endParaRPr>
          </a:p>
        </p:txBody>
      </p:sp>
      <p:sp>
        <p:nvSpPr>
          <p:cNvPr id="60" name="Text Placeholder 6143"/>
          <p:cNvSpPr>
            <a:spLocks noGrp="1"/>
          </p:cNvSpPr>
          <p:nvPr>
            <p:custDataLst>
              <p:tags r:id="rId37"/>
            </p:custDataLst>
          </p:nvPr>
        </p:nvSpPr>
        <p:spPr bwMode="auto">
          <a:xfrm>
            <a:off x="1104900" y="4895850"/>
            <a:ext cx="4238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CD7F5B2-F3F3-4EAC-ADC2-FBF445B52405}" type="datetime'''H''''''''''is''t''''''''''''''or''''''ic'''">
              <a:rPr lang="en-US" sz="1000"/>
              <a:pPr/>
              <a:t>Historic</a:t>
            </a:fld>
            <a:endParaRPr lang="en-GB" sz="1000" dirty="0">
              <a:latin typeface="Arial"/>
              <a:sym typeface="Arial"/>
            </a:endParaRPr>
          </a:p>
        </p:txBody>
      </p:sp>
      <p:sp>
        <p:nvSpPr>
          <p:cNvPr id="581" name="Rectangle 580"/>
          <p:cNvSpPr/>
          <p:nvPr/>
        </p:nvSpPr>
        <p:spPr>
          <a:xfrm>
            <a:off x="361503" y="953046"/>
            <a:ext cx="4410075"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Strategic forecast charge-off rates</a:t>
            </a:r>
          </a:p>
          <a:p>
            <a:pPr algn="l"/>
            <a:r>
              <a:rPr lang="en-GB" sz="1400" kern="0" dirty="0" smtClean="0">
                <a:solidFill>
                  <a:srgbClr val="FF0000"/>
                </a:solidFill>
                <a:latin typeface="Arial"/>
                <a:ea typeface="ＭＳ Ｐゴシック"/>
              </a:rPr>
              <a:t>%, 12m trailing loss rate vs 2016 NCO anchor points</a:t>
            </a:r>
            <a:endParaRPr lang="en-GB" sz="1400" kern="0" dirty="0">
              <a:solidFill>
                <a:srgbClr val="FF0000"/>
              </a:solidFill>
              <a:latin typeface="Arial"/>
              <a:ea typeface="ＭＳ Ｐゴシック"/>
            </a:endParaRPr>
          </a:p>
        </p:txBody>
      </p:sp>
      <p:sp>
        <p:nvSpPr>
          <p:cNvPr id="34" name="TextBox 33"/>
          <p:cNvSpPr txBox="1"/>
          <p:nvPr/>
        </p:nvSpPr>
        <p:spPr>
          <a:xfrm>
            <a:off x="305483" y="19889"/>
            <a:ext cx="8928633" cy="621709"/>
          </a:xfrm>
          <a:prstGeom prst="rect">
            <a:avLst/>
          </a:prstGeom>
          <a:noFill/>
        </p:spPr>
        <p:txBody>
          <a:bodyPr wrap="square" rtlCol="0">
            <a:spAutoFit/>
          </a:bodyPr>
          <a:lstStyle/>
          <a:p>
            <a:pPr lvl="0" algn="l"/>
            <a:r>
              <a:rPr lang="en-GB" altLang="zh-CN" sz="2000" b="1" kern="0" dirty="0" smtClean="0">
                <a:solidFill>
                  <a:srgbClr val="000000"/>
                </a:solidFill>
                <a:ea typeface="SimSun" pitchFamily="2" charset="-122"/>
              </a:rPr>
              <a:t>CCAR-based </a:t>
            </a:r>
            <a:r>
              <a:rPr lang="en-GB" altLang="zh-CN" sz="2000" b="1" kern="0" dirty="0">
                <a:solidFill>
                  <a:srgbClr val="000000"/>
                </a:solidFill>
                <a:ea typeface="SimSun" pitchFamily="2" charset="-122"/>
              </a:rPr>
              <a:t>NCO </a:t>
            </a:r>
            <a:r>
              <a:rPr lang="en-GB" altLang="zh-CN" sz="2000" b="1" kern="0" dirty="0" smtClean="0">
                <a:solidFill>
                  <a:srgbClr val="000000"/>
                </a:solidFill>
                <a:ea typeface="SimSun" pitchFamily="2" charset="-122"/>
              </a:rPr>
              <a:t>limit</a:t>
            </a:r>
            <a:endParaRPr lang="it-IT" sz="2000" b="1" dirty="0"/>
          </a:p>
          <a:p>
            <a:pPr algn="l"/>
            <a:r>
              <a:rPr lang="en-US" sz="2000" b="1" dirty="0" smtClean="0">
                <a:solidFill>
                  <a:srgbClr val="FF0000"/>
                </a:solidFill>
              </a:rPr>
              <a:t>SC Auto NCO anchor point compared against </a:t>
            </a:r>
            <a:r>
              <a:rPr lang="en-US" sz="2000" b="1" dirty="0" smtClean="0">
                <a:solidFill>
                  <a:srgbClr val="FF0000"/>
                </a:solidFill>
              </a:rPr>
              <a:t>CCAR &amp; strategic </a:t>
            </a:r>
            <a:r>
              <a:rPr lang="en-US" sz="2000" b="1" dirty="0" smtClean="0">
                <a:solidFill>
                  <a:srgbClr val="FF0000"/>
                </a:solidFill>
              </a:rPr>
              <a:t>forecast</a:t>
            </a:r>
            <a:endParaRPr lang="en-US" sz="2000" b="1" dirty="0">
              <a:solidFill>
                <a:srgbClr val="FF0000"/>
              </a:solidFill>
            </a:endParaRPr>
          </a:p>
        </p:txBody>
      </p:sp>
      <p:graphicFrame>
        <p:nvGraphicFramePr>
          <p:cNvPr id="44" name="Table 43"/>
          <p:cNvGraphicFramePr>
            <a:graphicFrameLocks noGrp="1"/>
          </p:cNvGraphicFramePr>
          <p:nvPr>
            <p:extLst>
              <p:ext uri="{D42A27DB-BD31-4B8C-83A1-F6EECF244321}">
                <p14:modId xmlns:p14="http://schemas.microsoft.com/office/powerpoint/2010/main" val="1655835341"/>
              </p:ext>
            </p:extLst>
          </p:nvPr>
        </p:nvGraphicFramePr>
        <p:xfrm>
          <a:off x="2293258" y="5505885"/>
          <a:ext cx="5016273" cy="975360"/>
        </p:xfrm>
        <a:graphic>
          <a:graphicData uri="http://schemas.openxmlformats.org/drawingml/2006/table">
            <a:tbl>
              <a:tblPr firstRow="1" bandRow="1">
                <a:tableStyleId>{839DD9DD-9E6C-4910-8AC0-68ADFF6A6AFC}</a:tableStyleId>
              </a:tblPr>
              <a:tblGrid>
                <a:gridCol w="2170185"/>
                <a:gridCol w="1423044"/>
                <a:gridCol w="1423044"/>
              </a:tblGrid>
              <a:tr h="138668">
                <a:tc>
                  <a:txBody>
                    <a:bodyPr/>
                    <a:lstStyle/>
                    <a:p>
                      <a:r>
                        <a:rPr lang="en-GB" sz="1000" dirty="0" smtClean="0">
                          <a:solidFill>
                            <a:schemeClr val="bg1"/>
                          </a:solidFill>
                        </a:rPr>
                        <a:t>NCO</a:t>
                      </a:r>
                      <a:r>
                        <a:rPr lang="en-GB" sz="1000" baseline="0" dirty="0" smtClean="0">
                          <a:solidFill>
                            <a:schemeClr val="bg1"/>
                          </a:solidFill>
                        </a:rPr>
                        <a:t> anchor m</a:t>
                      </a:r>
                      <a:r>
                        <a:rPr lang="en-GB" sz="1000" dirty="0" smtClean="0">
                          <a:solidFill>
                            <a:schemeClr val="bg1"/>
                          </a:solidFill>
                        </a:rPr>
                        <a:t>ethodology</a:t>
                      </a:r>
                      <a:endParaRPr lang="en-GB" sz="10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ctr"/>
                      <a:r>
                        <a:rPr lang="en-GB" sz="1000" dirty="0" smtClean="0">
                          <a:solidFill>
                            <a:schemeClr val="bg1"/>
                          </a:solidFill>
                        </a:rPr>
                        <a:t>Amber</a:t>
                      </a:r>
                      <a:r>
                        <a:rPr lang="en-GB" sz="1000" baseline="0" dirty="0" smtClean="0">
                          <a:solidFill>
                            <a:schemeClr val="bg1"/>
                          </a:solidFill>
                        </a:rPr>
                        <a:t> trigger</a:t>
                      </a:r>
                      <a:endParaRPr lang="en-GB" sz="10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ctr"/>
                      <a:r>
                        <a:rPr lang="en-GB" sz="1000" dirty="0" smtClean="0">
                          <a:solidFill>
                            <a:schemeClr val="bg1"/>
                          </a:solidFill>
                        </a:rPr>
                        <a:t>Red limit</a:t>
                      </a:r>
                      <a:endParaRPr lang="en-GB" sz="10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138668">
                <a:tc>
                  <a:txBody>
                    <a:bodyPr/>
                    <a:lstStyle/>
                    <a:p>
                      <a:r>
                        <a:rPr lang="en-GB" sz="1000" b="1" dirty="0" smtClean="0">
                          <a:solidFill>
                            <a:schemeClr val="tx1"/>
                          </a:solidFill>
                        </a:rPr>
                        <a:t>W/</a:t>
                      </a:r>
                      <a:r>
                        <a:rPr lang="en-GB" sz="1000" b="1" baseline="0" dirty="0" smtClean="0">
                          <a:solidFill>
                            <a:schemeClr val="tx1"/>
                          </a:solidFill>
                        </a:rPr>
                        <a:t> </a:t>
                      </a:r>
                      <a:r>
                        <a:rPr lang="en-GB" sz="1000" b="1" dirty="0" smtClean="0">
                          <a:solidFill>
                            <a:schemeClr val="tx1"/>
                          </a:solidFill>
                        </a:rPr>
                        <a:t>overlay</a:t>
                      </a:r>
                      <a:endParaRPr lang="en-GB" sz="1000" b="1" dirty="0">
                        <a:solidFill>
                          <a:schemeClr val="tx1"/>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pPr algn="ctr"/>
                      <a:r>
                        <a:rPr lang="en-GB" sz="1000" b="1" dirty="0" smtClean="0">
                          <a:solidFill>
                            <a:srgbClr val="FFC000"/>
                          </a:solidFill>
                        </a:rPr>
                        <a:t>8.6%</a:t>
                      </a:r>
                      <a:endParaRPr lang="en-GB" sz="1000" b="1" dirty="0">
                        <a:solidFill>
                          <a:srgbClr val="FFC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pPr algn="ctr"/>
                      <a:r>
                        <a:rPr lang="en-GB" sz="1000" b="1" dirty="0" smtClean="0">
                          <a:solidFill>
                            <a:srgbClr val="FF0000"/>
                          </a:solidFill>
                        </a:rPr>
                        <a:t>8.8%</a:t>
                      </a:r>
                      <a:endParaRPr lang="en-GB" sz="10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r>
              <a:tr h="138668">
                <a:tc>
                  <a:txBody>
                    <a:bodyPr/>
                    <a:lstStyle/>
                    <a:p>
                      <a:r>
                        <a:rPr lang="en-GB" sz="1000" b="1" baseline="0" dirty="0" smtClean="0">
                          <a:solidFill>
                            <a:schemeClr val="tx1"/>
                          </a:solidFill>
                        </a:rPr>
                        <a:t>W/o </a:t>
                      </a:r>
                      <a:r>
                        <a:rPr lang="en-GB" sz="1000" b="1" baseline="0" dirty="0" smtClean="0">
                          <a:solidFill>
                            <a:schemeClr val="tx1"/>
                          </a:solidFill>
                        </a:rPr>
                        <a:t>overlay</a:t>
                      </a:r>
                      <a:endParaRPr lang="en-GB" sz="1000" b="1" dirty="0">
                        <a:solidFill>
                          <a:schemeClr val="tx1"/>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pPr algn="ctr"/>
                      <a:r>
                        <a:rPr lang="en-GB" sz="1000" b="1" dirty="0" smtClean="0">
                          <a:solidFill>
                            <a:srgbClr val="FFC000"/>
                          </a:solidFill>
                        </a:rPr>
                        <a:t>9.3%</a:t>
                      </a:r>
                      <a:endParaRPr lang="en-GB" sz="1000" b="1" dirty="0">
                        <a:solidFill>
                          <a:srgbClr val="FFC000"/>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pPr algn="ctr"/>
                      <a:r>
                        <a:rPr lang="en-GB" sz="1000" b="1" dirty="0" smtClean="0">
                          <a:solidFill>
                            <a:srgbClr val="FF0000"/>
                          </a:solidFill>
                        </a:rPr>
                        <a:t>9.6%</a:t>
                      </a:r>
                      <a:endParaRPr lang="en-GB" sz="1000" b="1" dirty="0">
                        <a:solidFill>
                          <a:srgbClr val="FF0000"/>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ysDash"/>
                      <a:round/>
                      <a:headEnd type="none" w="med" len="med"/>
                      <a:tailEnd type="none" w="med" len="med"/>
                    </a:lnB>
                  </a:tcPr>
                </a:tc>
              </a:tr>
              <a:tr h="138668">
                <a:tc>
                  <a:txBody>
                    <a:bodyPr/>
                    <a:lstStyle/>
                    <a:p>
                      <a:r>
                        <a:rPr lang="en-GB" sz="1000" b="1" dirty="0" smtClean="0">
                          <a:solidFill>
                            <a:schemeClr val="tx1"/>
                          </a:solidFill>
                        </a:rPr>
                        <a:t>Finance proposal</a:t>
                      </a:r>
                      <a:endParaRPr lang="en-GB" sz="1000" b="1" dirty="0">
                        <a:solidFill>
                          <a:schemeClr val="tx1"/>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GB" sz="1000" b="1" dirty="0" smtClean="0">
                          <a:solidFill>
                            <a:srgbClr val="FFC000"/>
                          </a:solidFill>
                        </a:rPr>
                        <a:t>9.3%</a:t>
                      </a:r>
                      <a:endParaRPr lang="en-GB" sz="1000" b="1" dirty="0">
                        <a:solidFill>
                          <a:srgbClr val="FFC000"/>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GB" sz="1000" b="1" dirty="0" smtClean="0">
                          <a:solidFill>
                            <a:srgbClr val="FF0000"/>
                          </a:solidFill>
                        </a:rPr>
                        <a:t>12.5%</a:t>
                      </a:r>
                      <a:endParaRPr lang="en-GB" sz="1000" b="1" dirty="0">
                        <a:solidFill>
                          <a:srgbClr val="FF0000"/>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aphicFrame>
        <p:nvGraphicFramePr>
          <p:cNvPr id="36" name="Object 35"/>
          <p:cNvGraphicFramePr>
            <a:graphicFrameLocks/>
          </p:cNvGraphicFramePr>
          <p:nvPr>
            <p:custDataLst>
              <p:tags r:id="rId38"/>
            </p:custDataLst>
            <p:extLst>
              <p:ext uri="{D42A27DB-BD31-4B8C-83A1-F6EECF244321}">
                <p14:modId xmlns:p14="http://schemas.microsoft.com/office/powerpoint/2010/main" val="2010430996"/>
              </p:ext>
            </p:extLst>
          </p:nvPr>
        </p:nvGraphicFramePr>
        <p:xfrm>
          <a:off x="4953000" y="1447800"/>
          <a:ext cx="4438785" cy="3219540"/>
        </p:xfrm>
        <a:graphic>
          <a:graphicData uri="http://schemas.openxmlformats.org/presentationml/2006/ole">
            <mc:AlternateContent xmlns:mc="http://schemas.openxmlformats.org/markup-compatibility/2006">
              <mc:Choice xmlns:v="urn:schemas-microsoft-com:vml" Requires="v">
                <p:oleObj spid="_x0000_s128096" name="Chart" r:id="rId49" imgW="4438785" imgH="3219540" progId="MSGraph.Chart.8">
                  <p:embed followColorScheme="full"/>
                </p:oleObj>
              </mc:Choice>
              <mc:Fallback>
                <p:oleObj name="Chart" r:id="rId49" imgW="4438785" imgH="3219540" progId="MSGraph.Chart.8">
                  <p:embed followColorScheme="full"/>
                  <p:pic>
                    <p:nvPicPr>
                      <p:cNvPr id="0" name=""/>
                      <p:cNvPicPr/>
                      <p:nvPr/>
                    </p:nvPicPr>
                    <p:blipFill>
                      <a:blip r:embed="rId50"/>
                      <a:stretch>
                        <a:fillRect/>
                      </a:stretch>
                    </p:blipFill>
                    <p:spPr>
                      <a:xfrm>
                        <a:off x="4953000" y="1447800"/>
                        <a:ext cx="4438785" cy="3219540"/>
                      </a:xfrm>
                      <a:prstGeom prst="rect">
                        <a:avLst/>
                      </a:prstGeom>
                    </p:spPr>
                  </p:pic>
                </p:oleObj>
              </mc:Fallback>
            </mc:AlternateContent>
          </a:graphicData>
        </a:graphic>
      </p:graphicFrame>
      <p:sp>
        <p:nvSpPr>
          <p:cNvPr id="73" name="Text Placeholder 6161"/>
          <p:cNvSpPr>
            <a:spLocks noGrp="1"/>
          </p:cNvSpPr>
          <p:nvPr>
            <p:custDataLst>
              <p:tags r:id="rId39"/>
            </p:custDataLst>
          </p:nvPr>
        </p:nvSpPr>
        <p:spPr bwMode="auto">
          <a:xfrm>
            <a:off x="9017000" y="452755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7548ACD-C499-4CD6-B93F-FB4D69B10251}" type="datetime'J''''''''''''''''''''''''''''a''''''n'''' ''''''1''''''8'''''">
              <a:rPr lang="en-US" sz="1000">
                <a:latin typeface="Arial"/>
                <a:sym typeface="Arial"/>
              </a:rPr>
              <a:pPr marL="0" indent="0" algn="ctr">
                <a:lnSpc>
                  <a:spcPct val="100000"/>
                </a:lnSpc>
                <a:spcBef>
                  <a:spcPct val="0"/>
                </a:spcBef>
                <a:spcAft>
                  <a:spcPct val="0"/>
                </a:spcAft>
                <a:buNone/>
              </a:pPr>
              <a:t>Jan 18</a:t>
            </a:fld>
            <a:endParaRPr lang="en-GB" sz="1000" dirty="0">
              <a:latin typeface="Arial"/>
              <a:sym typeface="Arial"/>
            </a:endParaRPr>
          </a:p>
        </p:txBody>
      </p:sp>
      <p:sp>
        <p:nvSpPr>
          <p:cNvPr id="72" name="Text Placeholder 6160"/>
          <p:cNvSpPr>
            <a:spLocks noGrp="1"/>
          </p:cNvSpPr>
          <p:nvPr>
            <p:custDataLst>
              <p:tags r:id="rId40"/>
            </p:custDataLst>
          </p:nvPr>
        </p:nvSpPr>
        <p:spPr bwMode="auto">
          <a:xfrm>
            <a:off x="8064500" y="452755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7F4FBBE-6C4D-40A6-9D13-B7EA4DD1A6C7}" type="datetime'J''''a''''''''''''''''n'' ''1''''''''''''''''''''''''''''''7'">
              <a:rPr lang="en-US" sz="1000">
                <a:latin typeface="Arial"/>
                <a:sym typeface="Arial"/>
              </a:rPr>
              <a:pPr marL="0" indent="0" algn="ctr">
                <a:lnSpc>
                  <a:spcPct val="100000"/>
                </a:lnSpc>
                <a:spcBef>
                  <a:spcPct val="0"/>
                </a:spcBef>
                <a:spcAft>
                  <a:spcPct val="0"/>
                </a:spcAft>
                <a:buNone/>
              </a:pPr>
              <a:t>Jan 17</a:t>
            </a:fld>
            <a:endParaRPr lang="en-GB" sz="1000" dirty="0">
              <a:latin typeface="Arial"/>
              <a:sym typeface="Arial"/>
            </a:endParaRPr>
          </a:p>
        </p:txBody>
      </p:sp>
      <p:sp>
        <p:nvSpPr>
          <p:cNvPr id="37" name="Text Placeholder 11"/>
          <p:cNvSpPr>
            <a:spLocks noGrp="1"/>
          </p:cNvSpPr>
          <p:nvPr>
            <p:custDataLst>
              <p:tags r:id="rId41"/>
            </p:custDataLst>
          </p:nvPr>
        </p:nvSpPr>
        <p:spPr bwMode="auto">
          <a:xfrm>
            <a:off x="7112000" y="452755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76F047F-A939-429E-880F-72E45240396C}" type="datetime'''''''''J''an'''''' ''''''''''''''''''''1''''''''6'''''''''''">
              <a:rPr lang="en-US" sz="1000"/>
              <a:pPr/>
              <a:t>Jan 16</a:t>
            </a:fld>
            <a:endParaRPr lang="en-GB" sz="1000" dirty="0"/>
          </a:p>
        </p:txBody>
      </p:sp>
      <p:sp>
        <p:nvSpPr>
          <p:cNvPr id="39" name="Text Placeholder 9"/>
          <p:cNvSpPr>
            <a:spLocks noGrp="1"/>
          </p:cNvSpPr>
          <p:nvPr>
            <p:custDataLst>
              <p:tags r:id="rId42"/>
            </p:custDataLst>
          </p:nvPr>
        </p:nvSpPr>
        <p:spPr bwMode="auto">
          <a:xfrm>
            <a:off x="5207000" y="452755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CDFB9F2-E715-4632-96B9-9FCB97E663C1}" type="datetime'''''J''''''''''an'' ''''''1''''''''''''''''''''4'''''''''''''">
              <a:rPr lang="en-US" sz="1000"/>
              <a:pPr/>
              <a:t>Jan 14</a:t>
            </a:fld>
            <a:endParaRPr lang="en-GB" sz="1000" dirty="0"/>
          </a:p>
        </p:txBody>
      </p:sp>
      <p:sp>
        <p:nvSpPr>
          <p:cNvPr id="38" name="Text Placeholder 10"/>
          <p:cNvSpPr>
            <a:spLocks noGrp="1"/>
          </p:cNvSpPr>
          <p:nvPr>
            <p:custDataLst>
              <p:tags r:id="rId43"/>
            </p:custDataLst>
          </p:nvPr>
        </p:nvSpPr>
        <p:spPr bwMode="auto">
          <a:xfrm>
            <a:off x="6159500" y="452755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6D12D9A-B5CD-4680-9B7D-1F432F89DE95}" type="datetime'''''''''J''a''''n'''''''''''''' 1''''''''''''''''5'''''''">
              <a:rPr lang="en-US" sz="1000"/>
              <a:pPr/>
              <a:t>Jan 15</a:t>
            </a:fld>
            <a:endParaRPr lang="en-GB" sz="1000" dirty="0"/>
          </a:p>
        </p:txBody>
      </p:sp>
      <p:sp>
        <p:nvSpPr>
          <p:cNvPr id="58" name="Rectangle 57"/>
          <p:cNvSpPr/>
          <p:nvPr/>
        </p:nvSpPr>
        <p:spPr>
          <a:xfrm>
            <a:off x="5035138" y="953310"/>
            <a:ext cx="4340638"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Strategic forecast charge-off rates</a:t>
            </a:r>
          </a:p>
          <a:p>
            <a:pPr algn="l"/>
            <a:r>
              <a:rPr lang="en-GB" sz="1400" kern="0" dirty="0" smtClean="0">
                <a:solidFill>
                  <a:srgbClr val="FF0000"/>
                </a:solidFill>
                <a:latin typeface="Arial"/>
                <a:ea typeface="ＭＳ Ｐゴシック"/>
              </a:rPr>
              <a:t>%, Monthly loss rate vs 2016 NCO anchor points</a:t>
            </a:r>
            <a:endParaRPr lang="en-GB" sz="1400" kern="0" dirty="0">
              <a:solidFill>
                <a:srgbClr val="FF0000"/>
              </a:solidFill>
              <a:latin typeface="Arial"/>
              <a:ea typeface="ＭＳ Ｐゴシック"/>
            </a:endParaRPr>
          </a:p>
        </p:txBody>
      </p:sp>
    </p:spTree>
    <p:extLst>
      <p:ext uri="{BB962C8B-B14F-4D97-AF65-F5344CB8AC3E}">
        <p14:creationId xmlns:p14="http://schemas.microsoft.com/office/powerpoint/2010/main" val="80688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hidden="1"/>
          <p:cNvGraphicFramePr>
            <a:graphicFrameLocks noChangeAspect="1"/>
          </p:cNvGraphicFramePr>
          <p:nvPr>
            <p:custDataLst>
              <p:tags r:id="rId2"/>
            </p:custDataLst>
            <p:extLst>
              <p:ext uri="{D42A27DB-BD31-4B8C-83A1-F6EECF244321}">
                <p14:modId xmlns:p14="http://schemas.microsoft.com/office/powerpoint/2010/main" val="39647060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089"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1588" y="1588"/>
                        <a:ext cx="1587" cy="1587"/>
                      </a:xfrm>
                      <a:prstGeom prst="rect">
                        <a:avLst/>
                      </a:prstGeom>
                    </p:spPr>
                  </p:pic>
                </p:oleObj>
              </mc:Fallback>
            </mc:AlternateContent>
          </a:graphicData>
        </a:graphic>
      </p:graphicFrame>
      <p:sp>
        <p:nvSpPr>
          <p:cNvPr id="14" name="Rectangle 13"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b="1" dirty="0" smtClean="0">
              <a:solidFill>
                <a:schemeClr val="tx1"/>
              </a:solidFill>
              <a:latin typeface="Arial"/>
              <a:ea typeface="Meiryo"/>
              <a:sym typeface="Arial"/>
            </a:endParaRPr>
          </a:p>
        </p:txBody>
      </p:sp>
      <p:sp>
        <p:nvSpPr>
          <p:cNvPr id="2" name="Rectangle 1" hidden="1"/>
          <p:cNvSpPr/>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nSpc>
                <a:spcPct val="100000"/>
              </a:lnSpc>
            </a:pPr>
            <a:endParaRPr lang="en-GB" dirty="0" smtClean="0">
              <a:solidFill>
                <a:schemeClr val="tx1"/>
              </a:solidFill>
              <a:ea typeface="Meiryo"/>
              <a:sym typeface="+mn-lt"/>
            </a:endParaRPr>
          </a:p>
        </p:txBody>
      </p:sp>
      <p:graphicFrame>
        <p:nvGraphicFramePr>
          <p:cNvPr id="15" name="Object 14"/>
          <p:cNvGraphicFramePr>
            <a:graphicFrameLocks/>
          </p:cNvGraphicFramePr>
          <p:nvPr>
            <p:custDataLst>
              <p:tags r:id="rId4"/>
            </p:custDataLst>
            <p:extLst>
              <p:ext uri="{D42A27DB-BD31-4B8C-83A1-F6EECF244321}">
                <p14:modId xmlns:p14="http://schemas.microsoft.com/office/powerpoint/2010/main" val="1913029601"/>
              </p:ext>
            </p:extLst>
          </p:nvPr>
        </p:nvGraphicFramePr>
        <p:xfrm>
          <a:off x="533400" y="1409700"/>
          <a:ext cx="7362757" cy="2076540"/>
        </p:xfrm>
        <a:graphic>
          <a:graphicData uri="http://schemas.openxmlformats.org/presentationml/2006/ole">
            <mc:AlternateContent xmlns:mc="http://schemas.openxmlformats.org/markup-compatibility/2006">
              <mc:Choice xmlns:v="urn:schemas-microsoft-com:vml" Requires="v">
                <p:oleObj spid="_x0000_s129090" name="Chart" r:id="rId43" imgW="7362757" imgH="2076540" progId="MSGraph.Chart.8">
                  <p:embed followColorScheme="full"/>
                </p:oleObj>
              </mc:Choice>
              <mc:Fallback>
                <p:oleObj name="Chart" r:id="rId43" imgW="7362757" imgH="2076540" progId="MSGraph.Chart.8">
                  <p:embed followColorScheme="full"/>
                  <p:pic>
                    <p:nvPicPr>
                      <p:cNvPr id="0" name=""/>
                      <p:cNvPicPr/>
                      <p:nvPr/>
                    </p:nvPicPr>
                    <p:blipFill>
                      <a:blip r:embed="rId44"/>
                      <a:stretch>
                        <a:fillRect/>
                      </a:stretch>
                    </p:blipFill>
                    <p:spPr>
                      <a:xfrm>
                        <a:off x="533400" y="1409700"/>
                        <a:ext cx="7362757" cy="2076540"/>
                      </a:xfrm>
                      <a:prstGeom prst="rect">
                        <a:avLst/>
                      </a:prstGeom>
                    </p:spPr>
                  </p:pic>
                </p:oleObj>
              </mc:Fallback>
            </mc:AlternateContent>
          </a:graphicData>
        </a:graphic>
      </p:graphicFrame>
      <p:sp>
        <p:nvSpPr>
          <p:cNvPr id="143" name="Text Placeholder 6279"/>
          <p:cNvSpPr>
            <a:spLocks noGrp="1"/>
          </p:cNvSpPr>
          <p:nvPr>
            <p:custDataLst>
              <p:tags r:id="rId5"/>
            </p:custDataLst>
          </p:nvPr>
        </p:nvSpPr>
        <p:spPr bwMode="gray">
          <a:xfrm>
            <a:off x="3481388" y="1343025"/>
            <a:ext cx="295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20019A1-B208-4194-8B88-30FB81FB6813}" type="datetime'''''''''''''1''''''''''8''.''''''7'">
              <a:rPr lang="en-US" sz="1000" b="1">
                <a:ea typeface="Meiryo"/>
              </a:rPr>
              <a:pPr/>
              <a:t>18.7</a:t>
            </a:fld>
            <a:endParaRPr lang="en-GB" sz="1000" b="1" dirty="0">
              <a:ea typeface="Meiryo"/>
            </a:endParaRPr>
          </a:p>
        </p:txBody>
      </p:sp>
      <p:sp>
        <p:nvSpPr>
          <p:cNvPr id="146" name="Text Placeholder 6282"/>
          <p:cNvSpPr>
            <a:spLocks noGrp="1"/>
          </p:cNvSpPr>
          <p:nvPr>
            <p:custDataLst>
              <p:tags r:id="rId6"/>
            </p:custDataLst>
          </p:nvPr>
        </p:nvSpPr>
        <p:spPr bwMode="gray">
          <a:xfrm>
            <a:off x="4676775" y="1343025"/>
            <a:ext cx="295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1B960CF-0D00-42C0-8B2D-E87F48865BC1}" type="datetime'''''''''''''''''''''1''''''''''''9''''''''''''.''1'">
              <a:rPr lang="en-US" sz="1000" b="1">
                <a:ea typeface="Meiryo"/>
              </a:rPr>
              <a:pPr/>
              <a:t>19.1</a:t>
            </a:fld>
            <a:endParaRPr lang="en-GB" sz="1000" b="1" dirty="0">
              <a:ea typeface="Meiryo"/>
            </a:endParaRPr>
          </a:p>
        </p:txBody>
      </p:sp>
      <p:sp>
        <p:nvSpPr>
          <p:cNvPr id="86" name="Text Placeholder 6175"/>
          <p:cNvSpPr>
            <a:spLocks noGrp="1"/>
          </p:cNvSpPr>
          <p:nvPr>
            <p:custDataLst>
              <p:tags r:id="rId7"/>
            </p:custDataLst>
          </p:nvPr>
        </p:nvSpPr>
        <p:spPr bwMode="auto">
          <a:xfrm>
            <a:off x="3424238" y="3508375"/>
            <a:ext cx="4111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6E5702A-859C-428D-8B72-6AF848D4E97F}" type="datetime'''''''''''''S''''''e''''''''''p'''''''''''''''''''' ''''16'">
              <a:rPr lang="en-US" sz="1000">
                <a:ea typeface="Meiryo"/>
              </a:rPr>
              <a:pPr/>
              <a:t>Sep 16</a:t>
            </a:fld>
            <a:endParaRPr lang="en-GB" sz="1000" dirty="0">
              <a:latin typeface="Arial"/>
              <a:ea typeface="Meiryo"/>
              <a:sym typeface="Arial"/>
            </a:endParaRPr>
          </a:p>
        </p:txBody>
      </p:sp>
      <p:sp>
        <p:nvSpPr>
          <p:cNvPr id="61" name="Text Placeholder 1"/>
          <p:cNvSpPr>
            <a:spLocks noGrp="1"/>
          </p:cNvSpPr>
          <p:nvPr>
            <p:custDataLst>
              <p:tags r:id="rId8"/>
            </p:custDataLst>
          </p:nvPr>
        </p:nvSpPr>
        <p:spPr bwMode="auto">
          <a:xfrm>
            <a:off x="7002463" y="3508375"/>
            <a:ext cx="406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B65C5A3-9757-4C90-B88B-2876D5D5CC08}" type="datetime'''''M''''''''a''''''r 1''''''''''''8'''''''''''''''''''''''''">
              <a:rPr lang="en-US" sz="1000">
                <a:ea typeface="Meiryo"/>
              </a:rPr>
              <a:pPr/>
              <a:t>Mar 18</a:t>
            </a:fld>
            <a:endParaRPr lang="en-GB" sz="1000" dirty="0">
              <a:latin typeface="Arial"/>
              <a:ea typeface="Meiryo"/>
              <a:sym typeface="Arial"/>
            </a:endParaRPr>
          </a:p>
        </p:txBody>
      </p:sp>
      <p:sp>
        <p:nvSpPr>
          <p:cNvPr id="64" name="Text Placeholder 2"/>
          <p:cNvSpPr>
            <a:spLocks noGrp="1"/>
          </p:cNvSpPr>
          <p:nvPr>
            <p:custDataLst>
              <p:tags r:id="rId9"/>
            </p:custDataLst>
          </p:nvPr>
        </p:nvSpPr>
        <p:spPr bwMode="gray">
          <a:xfrm>
            <a:off x="7058025" y="1343025"/>
            <a:ext cx="295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DAFC811-3509-4FF2-9A15-69E6212E14DF}" type="datetime'''''''''2''''''''''''''''''0''.''''''''''''''''''''''7'''">
              <a:rPr lang="en-US" sz="1000" b="1">
                <a:ea typeface="Meiryo"/>
              </a:rPr>
              <a:pPr/>
              <a:t>20.7</a:t>
            </a:fld>
            <a:endParaRPr lang="en-GB" sz="1000" b="1" dirty="0">
              <a:latin typeface="Arial"/>
              <a:ea typeface="Meiryo"/>
              <a:sym typeface="Arial"/>
            </a:endParaRPr>
          </a:p>
        </p:txBody>
      </p:sp>
      <p:sp>
        <p:nvSpPr>
          <p:cNvPr id="85" name="Text Placeholder 6148"/>
          <p:cNvSpPr>
            <a:spLocks noGrp="1"/>
          </p:cNvSpPr>
          <p:nvPr>
            <p:custDataLst>
              <p:tags r:id="rId10"/>
            </p:custDataLst>
          </p:nvPr>
        </p:nvSpPr>
        <p:spPr bwMode="gray">
          <a:xfrm>
            <a:off x="7089775" y="1495425"/>
            <a:ext cx="233363" cy="152400"/>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C8A2F47-53CD-478A-BC1D-8B58FD9EEDE9}" type="datetime'''''''''''''''''''''''''4''%'''''''''''''''''''''''''''">
              <a:rPr lang="en-US" sz="1000">
                <a:solidFill>
                  <a:schemeClr val="bg1"/>
                </a:solidFill>
                <a:ea typeface="Meiryo"/>
              </a:rPr>
              <a:pPr marL="0" indent="0" algn="ctr">
                <a:lnSpc>
                  <a:spcPct val="100000"/>
                </a:lnSpc>
                <a:spcBef>
                  <a:spcPct val="0"/>
                </a:spcBef>
                <a:spcAft>
                  <a:spcPct val="0"/>
                </a:spcAft>
                <a:buNone/>
              </a:pPr>
              <a:t>4%</a:t>
            </a:fld>
            <a:endParaRPr lang="en-GB" sz="1000" dirty="0">
              <a:solidFill>
                <a:schemeClr val="bg1"/>
              </a:solidFill>
              <a:ea typeface="Meiryo"/>
            </a:endParaRPr>
          </a:p>
        </p:txBody>
      </p:sp>
      <p:sp>
        <p:nvSpPr>
          <p:cNvPr id="91" name="Text Placeholder 6180"/>
          <p:cNvSpPr>
            <a:spLocks noGrp="1"/>
          </p:cNvSpPr>
          <p:nvPr>
            <p:custDataLst>
              <p:tags r:id="rId11"/>
            </p:custDataLst>
          </p:nvPr>
        </p:nvSpPr>
        <p:spPr bwMode="auto">
          <a:xfrm>
            <a:off x="5810250" y="3508375"/>
            <a:ext cx="4111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74E581B-8EED-462D-8601-A30F8382F0E9}" type="datetime'''S''''''''ep 1''''''''''''''''''''''''7'''''''''''''''''''">
              <a:rPr lang="en-US" sz="1000">
                <a:ea typeface="Meiryo"/>
              </a:rPr>
              <a:pPr/>
              <a:t>Sep 17</a:t>
            </a:fld>
            <a:endParaRPr lang="en-GB" sz="1000" dirty="0">
              <a:latin typeface="Arial"/>
              <a:ea typeface="Meiryo"/>
              <a:sym typeface="Arial"/>
            </a:endParaRPr>
          </a:p>
        </p:txBody>
      </p:sp>
      <p:sp>
        <p:nvSpPr>
          <p:cNvPr id="148" name="Text Placeholder 6284"/>
          <p:cNvSpPr>
            <a:spLocks noGrp="1"/>
          </p:cNvSpPr>
          <p:nvPr>
            <p:custDataLst>
              <p:tags r:id="rId12"/>
            </p:custDataLst>
          </p:nvPr>
        </p:nvSpPr>
        <p:spPr bwMode="gray">
          <a:xfrm>
            <a:off x="5867400" y="1343025"/>
            <a:ext cx="295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6B3B9EA-160E-47F4-878B-D7905CB9644F}" type="datetime'''''''''''2''''''''0''''.''''''''''''''''''''''''1'''''">
              <a:rPr lang="en-US" sz="1000" b="1">
                <a:ea typeface="Meiryo"/>
              </a:rPr>
              <a:pPr/>
              <a:t>20.1</a:t>
            </a:fld>
            <a:endParaRPr lang="en-GB" sz="1000" b="1" dirty="0">
              <a:ea typeface="Meiryo"/>
            </a:endParaRPr>
          </a:p>
        </p:txBody>
      </p:sp>
      <p:sp>
        <p:nvSpPr>
          <p:cNvPr id="84" name="Text Placeholder 6147"/>
          <p:cNvSpPr>
            <a:spLocks noGrp="1"/>
          </p:cNvSpPr>
          <p:nvPr>
            <p:custDataLst>
              <p:tags r:id="rId13"/>
            </p:custDataLst>
          </p:nvPr>
        </p:nvSpPr>
        <p:spPr bwMode="gray">
          <a:xfrm>
            <a:off x="5899150" y="1504950"/>
            <a:ext cx="233363" cy="152400"/>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E09148D-7FF6-431A-87A3-E6C4E952C4A7}" type="datetime'''''5''''''''''''''%'''''''''''''">
              <a:rPr lang="en-US" sz="1000">
                <a:solidFill>
                  <a:schemeClr val="bg1"/>
                </a:solidFill>
                <a:ea typeface="Meiryo"/>
              </a:rPr>
              <a:pPr marL="0" indent="0" algn="ctr">
                <a:lnSpc>
                  <a:spcPct val="100000"/>
                </a:lnSpc>
                <a:spcBef>
                  <a:spcPct val="0"/>
                </a:spcBef>
                <a:spcAft>
                  <a:spcPct val="0"/>
                </a:spcAft>
                <a:buNone/>
              </a:pPr>
              <a:t>5%</a:t>
            </a:fld>
            <a:endParaRPr lang="en-GB" sz="1000" dirty="0">
              <a:solidFill>
                <a:schemeClr val="bg1"/>
              </a:solidFill>
              <a:ea typeface="Meiryo"/>
            </a:endParaRPr>
          </a:p>
        </p:txBody>
      </p:sp>
      <p:sp>
        <p:nvSpPr>
          <p:cNvPr id="89" name="Text Placeholder 6178"/>
          <p:cNvSpPr>
            <a:spLocks noGrp="1"/>
          </p:cNvSpPr>
          <p:nvPr>
            <p:custDataLst>
              <p:tags r:id="rId14"/>
            </p:custDataLst>
          </p:nvPr>
        </p:nvSpPr>
        <p:spPr bwMode="auto">
          <a:xfrm>
            <a:off x="4621213" y="3508375"/>
            <a:ext cx="406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83BE92F-A7BA-4E37-ADA4-E6CE9F21F53B}" type="datetime'M''''''a''r'''''' ''''''''1''''''''''7'">
              <a:rPr lang="en-US" sz="1000">
                <a:ea typeface="Meiryo"/>
              </a:rPr>
              <a:pPr/>
              <a:t>Mar 17</a:t>
            </a:fld>
            <a:endParaRPr lang="en-GB" sz="1000" dirty="0">
              <a:latin typeface="Arial"/>
              <a:ea typeface="Meiryo"/>
              <a:sym typeface="Arial"/>
            </a:endParaRPr>
          </a:p>
        </p:txBody>
      </p:sp>
      <p:sp>
        <p:nvSpPr>
          <p:cNvPr id="81" name="Text Placeholder 12"/>
          <p:cNvSpPr>
            <a:spLocks noGrp="1"/>
          </p:cNvSpPr>
          <p:nvPr>
            <p:custDataLst>
              <p:tags r:id="rId15"/>
            </p:custDataLst>
          </p:nvPr>
        </p:nvSpPr>
        <p:spPr bwMode="auto">
          <a:xfrm>
            <a:off x="2230438" y="3508375"/>
            <a:ext cx="406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0B5E4F5-20B4-41A7-842C-4611B48175C9}" type="datetime'''''''''''''''''''M''''''''a''''''''''''''''''''''r'''' ''16'">
              <a:rPr lang="en-US" sz="1000">
                <a:latin typeface="Arial"/>
                <a:ea typeface="Meiryo"/>
                <a:sym typeface="Arial"/>
              </a:rPr>
              <a:pPr marL="0" indent="0" algn="ctr">
                <a:lnSpc>
                  <a:spcPct val="100000"/>
                </a:lnSpc>
                <a:spcBef>
                  <a:spcPct val="0"/>
                </a:spcBef>
                <a:spcAft>
                  <a:spcPct val="0"/>
                </a:spcAft>
                <a:buNone/>
              </a:pPr>
              <a:t>Mar 16</a:t>
            </a:fld>
            <a:endParaRPr lang="en-GB" sz="1000" dirty="0">
              <a:latin typeface="Arial"/>
              <a:ea typeface="Meiryo"/>
              <a:sym typeface="Arial"/>
            </a:endParaRPr>
          </a:p>
        </p:txBody>
      </p:sp>
      <p:sp>
        <p:nvSpPr>
          <p:cNvPr id="82" name="Text Placeholder 13"/>
          <p:cNvSpPr>
            <a:spLocks noGrp="1"/>
          </p:cNvSpPr>
          <p:nvPr>
            <p:custDataLst>
              <p:tags r:id="rId16"/>
            </p:custDataLst>
          </p:nvPr>
        </p:nvSpPr>
        <p:spPr bwMode="gray">
          <a:xfrm>
            <a:off x="2286000" y="1343025"/>
            <a:ext cx="295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D81A4CE-D785-4DEB-AE12-1A0887F2DCFF}" type="datetime'''''''''''1''''''''''''''''''''8.''''''''''''3'''''''''''">
              <a:rPr lang="en-US" sz="1000" b="1">
                <a:ea typeface="Meiryo"/>
              </a:rPr>
              <a:pPr/>
              <a:t>18.3</a:t>
            </a:fld>
            <a:endParaRPr lang="en-GB" sz="1000" b="1" dirty="0">
              <a:latin typeface="Arial"/>
              <a:ea typeface="Meiryo"/>
              <a:sym typeface="Arial"/>
            </a:endParaRPr>
          </a:p>
        </p:txBody>
      </p:sp>
      <p:sp>
        <p:nvSpPr>
          <p:cNvPr id="29" name="Text Placeholder 6144"/>
          <p:cNvSpPr>
            <a:spLocks noGrp="1"/>
          </p:cNvSpPr>
          <p:nvPr>
            <p:custDataLst>
              <p:tags r:id="rId17"/>
            </p:custDataLst>
          </p:nvPr>
        </p:nvSpPr>
        <p:spPr bwMode="auto">
          <a:xfrm>
            <a:off x="1036638" y="3508375"/>
            <a:ext cx="4127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0D5DFAA-27ED-446E-B602-7515035D5AD0}" type="datetime'De''''''''c'' ''''''''''''''''''''''''1''''''5'''''''''''''''">
              <a:rPr lang="en-US" sz="1000">
                <a:ea typeface="Meiryo"/>
              </a:rPr>
              <a:pPr marL="0" indent="0" algn="ctr">
                <a:lnSpc>
                  <a:spcPct val="100000"/>
                </a:lnSpc>
                <a:spcBef>
                  <a:spcPct val="0"/>
                </a:spcBef>
                <a:spcAft>
                  <a:spcPct val="0"/>
                </a:spcAft>
                <a:buNone/>
              </a:pPr>
              <a:t>Dec 15</a:t>
            </a:fld>
            <a:endParaRPr lang="en-GB" sz="1000" dirty="0">
              <a:ea typeface="Meiryo"/>
            </a:endParaRPr>
          </a:p>
        </p:txBody>
      </p:sp>
      <p:sp>
        <p:nvSpPr>
          <p:cNvPr id="139" name="Text Placeholder 6275"/>
          <p:cNvSpPr>
            <a:spLocks noGrp="1"/>
          </p:cNvSpPr>
          <p:nvPr>
            <p:custDataLst>
              <p:tags r:id="rId18"/>
            </p:custDataLst>
          </p:nvPr>
        </p:nvSpPr>
        <p:spPr bwMode="gray">
          <a:xfrm>
            <a:off x="1095375" y="1343025"/>
            <a:ext cx="2952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489A827-4D51-4EB4-BDD1-30F78283B112}" type="datetime'1''''''''8''''''.''''''''''6'''''''''''''''''''''''''''''">
              <a:rPr lang="en-US" sz="1000" b="1">
                <a:ea typeface="Meiryo"/>
              </a:rPr>
              <a:pPr/>
              <a:t>18.6</a:t>
            </a:fld>
            <a:endParaRPr lang="en-GB" sz="1000" b="1" dirty="0">
              <a:ea typeface="Meiryo"/>
            </a:endParaRPr>
          </a:p>
        </p:txBody>
      </p:sp>
      <p:graphicFrame>
        <p:nvGraphicFramePr>
          <p:cNvPr id="48" name="Object 47"/>
          <p:cNvGraphicFramePr>
            <a:graphicFrameLocks/>
          </p:cNvGraphicFramePr>
          <p:nvPr>
            <p:custDataLst>
              <p:tags r:id="rId19"/>
            </p:custDataLst>
            <p:extLst>
              <p:ext uri="{D42A27DB-BD31-4B8C-83A1-F6EECF244321}">
                <p14:modId xmlns:p14="http://schemas.microsoft.com/office/powerpoint/2010/main" val="459249896"/>
              </p:ext>
            </p:extLst>
          </p:nvPr>
        </p:nvGraphicFramePr>
        <p:xfrm>
          <a:off x="533400" y="4305300"/>
          <a:ext cx="7362757" cy="1923960"/>
        </p:xfrm>
        <a:graphic>
          <a:graphicData uri="http://schemas.openxmlformats.org/presentationml/2006/ole">
            <mc:AlternateContent xmlns:mc="http://schemas.openxmlformats.org/markup-compatibility/2006">
              <mc:Choice xmlns:v="urn:schemas-microsoft-com:vml" Requires="v">
                <p:oleObj spid="_x0000_s129091" name="Chart" r:id="rId45" imgW="7362757" imgH="1923960" progId="MSGraph.Chart.8">
                  <p:embed followColorScheme="full"/>
                </p:oleObj>
              </mc:Choice>
              <mc:Fallback>
                <p:oleObj name="Chart" r:id="rId45" imgW="7362757" imgH="1923960" progId="MSGraph.Chart.8">
                  <p:embed followColorScheme="full"/>
                  <p:pic>
                    <p:nvPicPr>
                      <p:cNvPr id="0" name=""/>
                      <p:cNvPicPr/>
                      <p:nvPr/>
                    </p:nvPicPr>
                    <p:blipFill>
                      <a:blip r:embed="rId46"/>
                      <a:stretch>
                        <a:fillRect/>
                      </a:stretch>
                    </p:blipFill>
                    <p:spPr>
                      <a:xfrm>
                        <a:off x="533400" y="4305300"/>
                        <a:ext cx="7362757" cy="1923960"/>
                      </a:xfrm>
                      <a:prstGeom prst="rect">
                        <a:avLst/>
                      </a:prstGeom>
                    </p:spPr>
                  </p:pic>
                </p:oleObj>
              </mc:Fallback>
            </mc:AlternateContent>
          </a:graphicData>
        </a:graphic>
      </p:graphicFrame>
      <p:sp>
        <p:nvSpPr>
          <p:cNvPr id="134" name="Text Placeholder 6222"/>
          <p:cNvSpPr>
            <a:spLocks noGrp="1"/>
          </p:cNvSpPr>
          <p:nvPr>
            <p:custDataLst>
              <p:tags r:id="rId20"/>
            </p:custDataLst>
          </p:nvPr>
        </p:nvSpPr>
        <p:spPr bwMode="gray">
          <a:xfrm>
            <a:off x="4711700" y="4241800"/>
            <a:ext cx="225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9725371-E747-455C-8216-5A1ED4D5AED2}" type="datetime'''''''''''''''8''''''.''''''''''''''''4'''''''">
              <a:rPr lang="en-US" sz="1000" b="1">
                <a:ea typeface="Meiryo"/>
              </a:rPr>
              <a:pPr/>
              <a:t>8.4</a:t>
            </a:fld>
            <a:endParaRPr lang="en-GB" sz="1000" b="1" dirty="0">
              <a:ea typeface="Meiryo"/>
            </a:endParaRPr>
          </a:p>
        </p:txBody>
      </p:sp>
      <p:sp>
        <p:nvSpPr>
          <p:cNvPr id="73" name="Text Placeholder 6163"/>
          <p:cNvSpPr>
            <a:spLocks noGrp="1"/>
          </p:cNvSpPr>
          <p:nvPr>
            <p:custDataLst>
              <p:tags r:id="rId21"/>
            </p:custDataLst>
          </p:nvPr>
        </p:nvSpPr>
        <p:spPr bwMode="auto">
          <a:xfrm>
            <a:off x="3424238" y="6251575"/>
            <a:ext cx="4111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0920DF3-33A2-4FC1-B3A5-9DB24ABD2AF1}" type="datetime'''''''''''''''''''S''e''''p'''''''''''''' 1''''''6'''''''">
              <a:rPr lang="en-US" sz="1000">
                <a:latin typeface="Arial"/>
                <a:ea typeface="Meiryo"/>
                <a:sym typeface="Arial"/>
              </a:rPr>
              <a:pPr marL="0" indent="0" algn="ctr">
                <a:lnSpc>
                  <a:spcPct val="100000"/>
                </a:lnSpc>
                <a:spcBef>
                  <a:spcPct val="0"/>
                </a:spcBef>
                <a:spcAft>
                  <a:spcPct val="0"/>
                </a:spcAft>
                <a:buNone/>
              </a:pPr>
              <a:t>Sep 16</a:t>
            </a:fld>
            <a:endParaRPr lang="en-GB" sz="1000" dirty="0">
              <a:latin typeface="Arial"/>
              <a:ea typeface="Meiryo"/>
              <a:sym typeface="Arial"/>
            </a:endParaRPr>
          </a:p>
        </p:txBody>
      </p:sp>
      <p:sp>
        <p:nvSpPr>
          <p:cNvPr id="132" name="Text Placeholder 6220"/>
          <p:cNvSpPr>
            <a:spLocks noGrp="1"/>
          </p:cNvSpPr>
          <p:nvPr>
            <p:custDataLst>
              <p:tags r:id="rId22"/>
            </p:custDataLst>
          </p:nvPr>
        </p:nvSpPr>
        <p:spPr bwMode="gray">
          <a:xfrm>
            <a:off x="3516313" y="4241800"/>
            <a:ext cx="225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2768634-184A-4AB6-97EA-7ECFA8368365}" type="datetime'8''''''''''''''''''''.''''''''''''''''4'''''''''''''''">
              <a:rPr lang="en-US" sz="1000" b="1">
                <a:ea typeface="Meiryo"/>
              </a:rPr>
              <a:pPr/>
              <a:t>8.4</a:t>
            </a:fld>
            <a:endParaRPr lang="en-GB" sz="1000" b="1" dirty="0">
              <a:ea typeface="Meiryo"/>
            </a:endParaRPr>
          </a:p>
        </p:txBody>
      </p:sp>
      <p:sp>
        <p:nvSpPr>
          <p:cNvPr id="65" name="Text Placeholder 6146"/>
          <p:cNvSpPr>
            <a:spLocks noGrp="1"/>
          </p:cNvSpPr>
          <p:nvPr>
            <p:custDataLst>
              <p:tags r:id="rId23"/>
            </p:custDataLst>
          </p:nvPr>
        </p:nvSpPr>
        <p:spPr bwMode="auto">
          <a:xfrm>
            <a:off x="2230438" y="6251575"/>
            <a:ext cx="406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F04C23A-ABA5-4749-83E5-BE68A11055DE}" type="datetime'''''''''''''''''''''''''''M''''a''r'''' ''''''''''''1''6'''">
              <a:rPr lang="en-US" sz="1000">
                <a:ea typeface="Meiryo"/>
              </a:rPr>
              <a:pPr/>
              <a:t>Mar 16</a:t>
            </a:fld>
            <a:endParaRPr lang="en-GB" sz="1000" dirty="0">
              <a:latin typeface="Arial"/>
              <a:ea typeface="Meiryo"/>
              <a:sym typeface="Arial"/>
            </a:endParaRPr>
          </a:p>
        </p:txBody>
      </p:sp>
      <p:sp>
        <p:nvSpPr>
          <p:cNvPr id="130" name="Text Placeholder 6218"/>
          <p:cNvSpPr>
            <a:spLocks noGrp="1"/>
          </p:cNvSpPr>
          <p:nvPr>
            <p:custDataLst>
              <p:tags r:id="rId24"/>
            </p:custDataLst>
          </p:nvPr>
        </p:nvSpPr>
        <p:spPr bwMode="gray">
          <a:xfrm>
            <a:off x="2320925" y="4241800"/>
            <a:ext cx="225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DA46411-2BC4-46EB-A833-7B7D7F2F7347}" type="datetime'''''''''''8''''''''.''''''''''''''''0'''''''''''''''''''''''">
              <a:rPr lang="en-US" sz="1000" b="1">
                <a:ea typeface="Meiryo"/>
              </a:rPr>
              <a:pPr/>
              <a:t>8.0</a:t>
            </a:fld>
            <a:endParaRPr lang="en-GB" sz="1000" b="1" dirty="0">
              <a:ea typeface="Meiryo"/>
            </a:endParaRPr>
          </a:p>
        </p:txBody>
      </p:sp>
      <p:sp>
        <p:nvSpPr>
          <p:cNvPr id="78" name="Text Placeholder 6168"/>
          <p:cNvSpPr>
            <a:spLocks noGrp="1"/>
          </p:cNvSpPr>
          <p:nvPr>
            <p:custDataLst>
              <p:tags r:id="rId25"/>
            </p:custDataLst>
          </p:nvPr>
        </p:nvSpPr>
        <p:spPr bwMode="auto">
          <a:xfrm>
            <a:off x="7002463" y="6251575"/>
            <a:ext cx="406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02C0708-5200-49A7-93CD-FA9585E750D1}" type="datetime'''''''M''a''''r'''' ''1''8'''''''''''''">
              <a:rPr lang="en-US" sz="1000">
                <a:ea typeface="Meiryo"/>
              </a:rPr>
              <a:pPr/>
              <a:t>Mar 18</a:t>
            </a:fld>
            <a:endParaRPr lang="en-GB" sz="1000" dirty="0">
              <a:latin typeface="Arial"/>
              <a:ea typeface="Meiryo"/>
              <a:sym typeface="Arial"/>
            </a:endParaRPr>
          </a:p>
        </p:txBody>
      </p:sp>
      <p:sp>
        <p:nvSpPr>
          <p:cNvPr id="137" name="Text Placeholder 6225"/>
          <p:cNvSpPr>
            <a:spLocks noGrp="1"/>
          </p:cNvSpPr>
          <p:nvPr>
            <p:custDataLst>
              <p:tags r:id="rId26"/>
            </p:custDataLst>
          </p:nvPr>
        </p:nvSpPr>
        <p:spPr bwMode="gray">
          <a:xfrm>
            <a:off x="7092950" y="4241800"/>
            <a:ext cx="225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31DA56E-AD0D-42F5-B909-1840D324FFC3}" type="datetime'''''''''9''''.''''''''''2'''''''''''''''">
              <a:rPr lang="en-US" sz="1000" b="1">
                <a:ea typeface="Meiryo"/>
              </a:rPr>
              <a:pPr/>
              <a:t>9.2</a:t>
            </a:fld>
            <a:endParaRPr lang="en-GB" sz="1000" b="1" dirty="0">
              <a:ea typeface="Meiryo"/>
            </a:endParaRPr>
          </a:p>
        </p:txBody>
      </p:sp>
      <p:sp>
        <p:nvSpPr>
          <p:cNvPr id="77" name="Text Placeholder 6167"/>
          <p:cNvSpPr>
            <a:spLocks noGrp="1"/>
          </p:cNvSpPr>
          <p:nvPr>
            <p:custDataLst>
              <p:tags r:id="rId27"/>
            </p:custDataLst>
          </p:nvPr>
        </p:nvSpPr>
        <p:spPr bwMode="auto">
          <a:xfrm>
            <a:off x="5810250" y="6251575"/>
            <a:ext cx="4111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C4E6C03-9077-46A4-81CC-59BA291F846C}" type="datetime'''S''''''''e''''''p'''''''''''' ''1''''''''''''''''7'''''''''">
              <a:rPr lang="en-US" sz="1000">
                <a:ea typeface="Meiryo"/>
              </a:rPr>
              <a:pPr/>
              <a:t>Sep 17</a:t>
            </a:fld>
            <a:endParaRPr lang="en-GB" sz="1000" dirty="0">
              <a:latin typeface="Arial"/>
              <a:ea typeface="Meiryo"/>
              <a:sym typeface="Arial"/>
            </a:endParaRPr>
          </a:p>
        </p:txBody>
      </p:sp>
      <p:sp>
        <p:nvSpPr>
          <p:cNvPr id="75" name="Text Placeholder 6165"/>
          <p:cNvSpPr>
            <a:spLocks noGrp="1"/>
          </p:cNvSpPr>
          <p:nvPr>
            <p:custDataLst>
              <p:tags r:id="rId28"/>
            </p:custDataLst>
          </p:nvPr>
        </p:nvSpPr>
        <p:spPr bwMode="auto">
          <a:xfrm>
            <a:off x="4621213" y="6251575"/>
            <a:ext cx="406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E0C1EAC-9E89-40A6-9114-DB4E9DF3E253}" type="datetime'''''''''''''''''M''ar ''1''''''''''''''''''''7'''">
              <a:rPr lang="en-US" sz="1000">
                <a:ea typeface="Meiryo"/>
              </a:rPr>
              <a:pPr/>
              <a:t>Mar 17</a:t>
            </a:fld>
            <a:endParaRPr lang="en-GB" sz="1000" dirty="0">
              <a:latin typeface="Arial"/>
              <a:ea typeface="Meiryo"/>
              <a:sym typeface="Arial"/>
            </a:endParaRPr>
          </a:p>
        </p:txBody>
      </p:sp>
      <p:sp>
        <p:nvSpPr>
          <p:cNvPr id="136" name="Text Placeholder 6224"/>
          <p:cNvSpPr>
            <a:spLocks noGrp="1"/>
          </p:cNvSpPr>
          <p:nvPr>
            <p:custDataLst>
              <p:tags r:id="rId29"/>
            </p:custDataLst>
          </p:nvPr>
        </p:nvSpPr>
        <p:spPr bwMode="gray">
          <a:xfrm>
            <a:off x="5902325" y="4241800"/>
            <a:ext cx="225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F4EB820-BDEE-46FB-B3C5-876D5AABEB50}" type="datetime'9''''''''''''.''0'''''''''''''''''''''''''''''''''''''''''">
              <a:rPr lang="en-US" sz="1000" b="1">
                <a:ea typeface="Meiryo"/>
              </a:rPr>
              <a:pPr/>
              <a:t>9.0</a:t>
            </a:fld>
            <a:endParaRPr lang="en-GB" sz="1000" b="1" dirty="0">
              <a:ea typeface="Meiryo"/>
            </a:endParaRPr>
          </a:p>
        </p:txBody>
      </p:sp>
      <p:sp>
        <p:nvSpPr>
          <p:cNvPr id="52" name="Text Placeholder 6144"/>
          <p:cNvSpPr>
            <a:spLocks noGrp="1"/>
          </p:cNvSpPr>
          <p:nvPr>
            <p:custDataLst>
              <p:tags r:id="rId30"/>
            </p:custDataLst>
          </p:nvPr>
        </p:nvSpPr>
        <p:spPr bwMode="auto">
          <a:xfrm>
            <a:off x="1036638" y="6251575"/>
            <a:ext cx="4127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FD807C9-8F69-4E84-B7F8-332DBB38DA82}" type="datetime'''''''D''''ec ''''''1''''''''''''''''''''''''''''''5'''">
              <a:rPr lang="en-US" sz="1000">
                <a:ea typeface="Meiryo"/>
              </a:rPr>
              <a:pPr/>
              <a:t>Dec 15</a:t>
            </a:fld>
            <a:endParaRPr lang="en-GB" sz="1000" dirty="0">
              <a:ea typeface="Meiryo"/>
            </a:endParaRPr>
          </a:p>
        </p:txBody>
      </p:sp>
      <p:sp>
        <p:nvSpPr>
          <p:cNvPr id="129" name="Text Placeholder 6217"/>
          <p:cNvSpPr>
            <a:spLocks noGrp="1"/>
          </p:cNvSpPr>
          <p:nvPr>
            <p:custDataLst>
              <p:tags r:id="rId31"/>
            </p:custDataLst>
          </p:nvPr>
        </p:nvSpPr>
        <p:spPr bwMode="gray">
          <a:xfrm>
            <a:off x="1130300" y="4241800"/>
            <a:ext cx="225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D37928B-61AB-4C55-B619-9B04424A1014}" type="datetime'''''''''''''''''''''''8''''''''''''.2'''''''''''''''''''''">
              <a:rPr lang="en-US" sz="1000" b="1">
                <a:ea typeface="Meiryo"/>
              </a:rPr>
              <a:pPr/>
              <a:t>8.2</a:t>
            </a:fld>
            <a:endParaRPr lang="en-GB" sz="1000" b="1" dirty="0">
              <a:ea typeface="Meiryo"/>
            </a:endParaRPr>
          </a:p>
        </p:txBody>
      </p:sp>
      <p:sp>
        <p:nvSpPr>
          <p:cNvPr id="149" name="TextBox 148"/>
          <p:cNvSpPr txBox="1"/>
          <p:nvPr/>
        </p:nvSpPr>
        <p:spPr>
          <a:xfrm>
            <a:off x="305483" y="19889"/>
            <a:ext cx="8928633" cy="621709"/>
          </a:xfrm>
          <a:prstGeom prst="rect">
            <a:avLst/>
          </a:prstGeom>
          <a:noFill/>
        </p:spPr>
        <p:txBody>
          <a:bodyPr wrap="square" rtlCol="0">
            <a:spAutoFit/>
          </a:bodyPr>
          <a:lstStyle/>
          <a:p>
            <a:pPr lvl="0" algn="l"/>
            <a:r>
              <a:rPr lang="en-GB" altLang="zh-CN" sz="2000" b="1" kern="0" dirty="0" smtClean="0">
                <a:solidFill>
                  <a:srgbClr val="000000"/>
                </a:solidFill>
                <a:ea typeface="SimSun" pitchFamily="2" charset="-122"/>
              </a:rPr>
              <a:t>CCAR-based </a:t>
            </a:r>
            <a:r>
              <a:rPr lang="en-GB" altLang="zh-CN" sz="2000" b="1" kern="0" dirty="0">
                <a:solidFill>
                  <a:srgbClr val="000000"/>
                </a:solidFill>
                <a:ea typeface="SimSun" pitchFamily="2" charset="-122"/>
              </a:rPr>
              <a:t>NCO </a:t>
            </a:r>
            <a:r>
              <a:rPr lang="en-GB" altLang="zh-CN" sz="2000" b="1" kern="0" dirty="0" smtClean="0">
                <a:solidFill>
                  <a:srgbClr val="000000"/>
                </a:solidFill>
                <a:ea typeface="SimSun" pitchFamily="2" charset="-122"/>
              </a:rPr>
              <a:t>limit</a:t>
            </a:r>
            <a:endParaRPr lang="it-IT" sz="2000" b="1" dirty="0"/>
          </a:p>
          <a:p>
            <a:pPr algn="l"/>
            <a:r>
              <a:rPr lang="en-US" sz="2000" b="1" dirty="0" smtClean="0">
                <a:solidFill>
                  <a:srgbClr val="FF0000"/>
                </a:solidFill>
              </a:rPr>
              <a:t>SC Auto portfolio mix of CCAR Base balance forecasts</a:t>
            </a:r>
            <a:endParaRPr lang="en-US" sz="2000" b="1" dirty="0">
              <a:solidFill>
                <a:srgbClr val="FF0000"/>
              </a:solidFill>
            </a:endParaRPr>
          </a:p>
        </p:txBody>
      </p:sp>
      <p:sp>
        <p:nvSpPr>
          <p:cNvPr id="172" name="Rectangle 171"/>
          <p:cNvSpPr/>
          <p:nvPr/>
        </p:nvSpPr>
        <p:spPr>
          <a:xfrm>
            <a:off x="365753" y="952879"/>
            <a:ext cx="742791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Core – FICO &lt; 640 vs FICO &gt; 640 balance forecasts </a:t>
            </a:r>
            <a:r>
              <a:rPr lang="en-GB" sz="1400" b="1" dirty="0">
                <a:solidFill>
                  <a:srgbClr val="FF0000"/>
                </a:solidFill>
                <a:latin typeface="Arial" panose="020B0604020202020204" pitchFamily="34" charset="0"/>
                <a:cs typeface="Arial" panose="020B0604020202020204" pitchFamily="34" charset="0"/>
              </a:rPr>
              <a:t>in CCAR 2016 Base scenario</a:t>
            </a:r>
          </a:p>
        </p:txBody>
      </p:sp>
      <p:sp>
        <p:nvSpPr>
          <p:cNvPr id="173" name="Rectangle 172"/>
          <p:cNvSpPr/>
          <p:nvPr/>
        </p:nvSpPr>
        <p:spPr>
          <a:xfrm>
            <a:off x="365753" y="3951288"/>
            <a:ext cx="742791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Chrysler – Eligible vs Ineligible balance forecasts in CCAR 2016 Base scenario</a:t>
            </a:r>
            <a:endParaRPr lang="en-GB" sz="1400" b="1" dirty="0">
              <a:solidFill>
                <a:srgbClr val="FF0000"/>
              </a:solidFill>
              <a:latin typeface="Arial" panose="020B0604020202020204" pitchFamily="34" charset="0"/>
              <a:cs typeface="Arial" panose="020B0604020202020204" pitchFamily="34" charset="0"/>
            </a:endParaRPr>
          </a:p>
        </p:txBody>
      </p:sp>
      <p:sp>
        <p:nvSpPr>
          <p:cNvPr id="5" name="Rectangle 4"/>
          <p:cNvSpPr/>
          <p:nvPr>
            <p:custDataLst>
              <p:tags r:id="rId32"/>
            </p:custDataLst>
          </p:nvPr>
        </p:nvSpPr>
        <p:spPr bwMode="auto">
          <a:xfrm>
            <a:off x="7843838" y="4799013"/>
            <a:ext cx="179387" cy="133350"/>
          </a:xfrm>
          <a:prstGeom prst="rect">
            <a:avLst/>
          </a:prstGeom>
          <a:solidFill>
            <a:srgbClr val="C0C0C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4" name="Rectangle 3"/>
          <p:cNvSpPr/>
          <p:nvPr>
            <p:custDataLst>
              <p:tags r:id="rId33"/>
            </p:custDataLst>
          </p:nvPr>
        </p:nvSpPr>
        <p:spPr bwMode="auto">
          <a:xfrm>
            <a:off x="7843838" y="4595813"/>
            <a:ext cx="179387" cy="133350"/>
          </a:xfrm>
          <a:prstGeom prst="rect">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3" name="Text Placeholder 24"/>
          <p:cNvSpPr>
            <a:spLocks noGrp="1"/>
          </p:cNvSpPr>
          <p:nvPr>
            <p:custDataLst>
              <p:tags r:id="rId34"/>
            </p:custDataLst>
          </p:nvPr>
        </p:nvSpPr>
        <p:spPr bwMode="auto">
          <a:xfrm>
            <a:off x="8074025" y="4795838"/>
            <a:ext cx="4984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335D19A-842F-451D-9B8C-BFC41A840700}" type="datetime'''''''''''I''''ne''l''i''''''g''''''''i''''''''b''''le'''''''">
              <a:rPr lang="en-US" sz="1000">
                <a:ea typeface="Meiryo"/>
              </a:rPr>
              <a:pPr/>
              <a:t>Ineligible</a:t>
            </a:fld>
            <a:endParaRPr lang="en-GB" sz="1000" dirty="0">
              <a:ea typeface="Meiryo"/>
            </a:endParaRPr>
          </a:p>
        </p:txBody>
      </p:sp>
      <p:sp>
        <p:nvSpPr>
          <p:cNvPr id="62" name="Text Placeholder 23"/>
          <p:cNvSpPr>
            <a:spLocks noGrp="1"/>
          </p:cNvSpPr>
          <p:nvPr>
            <p:custDataLst>
              <p:tags r:id="rId35"/>
            </p:custDataLst>
          </p:nvPr>
        </p:nvSpPr>
        <p:spPr bwMode="auto">
          <a:xfrm>
            <a:off x="8074025" y="4592638"/>
            <a:ext cx="4079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227E885-3822-4E1C-BCDF-5C6695ED8D29}" type="datetime'E''l''''''''''''''''i''g''i''''''bl''''e'''''''''''''''''''''">
              <a:rPr lang="en-US" sz="1000">
                <a:ea typeface="Meiryo"/>
              </a:rPr>
              <a:pPr/>
              <a:t>Eligible</a:t>
            </a:fld>
            <a:endParaRPr lang="en-GB" sz="1000" dirty="0">
              <a:latin typeface="Arial"/>
              <a:ea typeface="Meiryo"/>
              <a:sym typeface="Arial"/>
            </a:endParaRPr>
          </a:p>
        </p:txBody>
      </p:sp>
      <p:sp>
        <p:nvSpPr>
          <p:cNvPr id="7" name="Rectangle 6"/>
          <p:cNvSpPr/>
          <p:nvPr>
            <p:custDataLst>
              <p:tags r:id="rId36"/>
            </p:custDataLst>
          </p:nvPr>
        </p:nvSpPr>
        <p:spPr bwMode="auto">
          <a:xfrm>
            <a:off x="7843838" y="1804988"/>
            <a:ext cx="179387" cy="133350"/>
          </a:xfrm>
          <a:prstGeom prst="rect">
            <a:avLst/>
          </a:prstGeom>
          <a:solidFill>
            <a:srgbClr val="C0C0C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 name="Rectangle 5"/>
          <p:cNvSpPr/>
          <p:nvPr>
            <p:custDataLst>
              <p:tags r:id="rId37"/>
            </p:custDataLst>
          </p:nvPr>
        </p:nvSpPr>
        <p:spPr bwMode="auto">
          <a:xfrm>
            <a:off x="7843838" y="1601788"/>
            <a:ext cx="179387" cy="133350"/>
          </a:xfrm>
          <a:prstGeom prst="rect">
            <a:avLst/>
          </a:prstGeom>
          <a:solidFill>
            <a:srgbClr val="FF0000"/>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0" name="Text Placeholder 24"/>
          <p:cNvSpPr>
            <a:spLocks noGrp="1"/>
          </p:cNvSpPr>
          <p:nvPr>
            <p:custDataLst>
              <p:tags r:id="rId38"/>
            </p:custDataLst>
          </p:nvPr>
        </p:nvSpPr>
        <p:spPr bwMode="auto">
          <a:xfrm>
            <a:off x="8074026" y="1801813"/>
            <a:ext cx="6572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AAF1249-F540-40CC-9982-08D3E60365D1}" type="datetime'''F''''I''''''''''''C''O'' ''''&lt; ''''''6''''4''0'''''''''''''">
              <a:rPr lang="en-US" sz="1000">
                <a:ea typeface="Meiryo"/>
              </a:rPr>
              <a:pPr/>
              <a:t>FICO &lt; 640</a:t>
            </a:fld>
            <a:endParaRPr lang="en-GB" sz="1000" dirty="0">
              <a:latin typeface="Arial"/>
              <a:ea typeface="Meiryo"/>
              <a:sym typeface="Arial"/>
            </a:endParaRPr>
          </a:p>
        </p:txBody>
      </p:sp>
      <p:sp>
        <p:nvSpPr>
          <p:cNvPr id="19" name="Text Placeholder 23"/>
          <p:cNvSpPr>
            <a:spLocks noGrp="1"/>
          </p:cNvSpPr>
          <p:nvPr>
            <p:custDataLst>
              <p:tags r:id="rId39"/>
            </p:custDataLst>
          </p:nvPr>
        </p:nvSpPr>
        <p:spPr bwMode="auto">
          <a:xfrm>
            <a:off x="8074024" y="1598613"/>
            <a:ext cx="6921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032A551-21B1-41A9-889B-B287326A8E81}" type="datetime'''''''F''''I''''''''CO &gt;'''''''''''' ''64''''''0'' '''''''''''">
              <a:rPr lang="en-US" sz="1000">
                <a:ea typeface="Meiryo"/>
              </a:rPr>
              <a:pPr/>
              <a:t>FICO &gt; 640 </a:t>
            </a:fld>
            <a:endParaRPr lang="en-GB" sz="1000" dirty="0">
              <a:ea typeface="Meiryo"/>
            </a:endParaRPr>
          </a:p>
        </p:txBody>
      </p:sp>
      <p:sp>
        <p:nvSpPr>
          <p:cNvPr id="44" name="Rectangular Callout 43"/>
          <p:cNvSpPr/>
          <p:nvPr/>
        </p:nvSpPr>
        <p:spPr>
          <a:xfrm>
            <a:off x="7923189" y="2626242"/>
            <a:ext cx="1310927" cy="760486"/>
          </a:xfrm>
          <a:prstGeom prst="wedgeRectCallout">
            <a:avLst>
              <a:gd name="adj1" fmla="val -70290"/>
              <a:gd name="adj2" fmla="val -52395"/>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1100" dirty="0" smtClean="0">
                <a:solidFill>
                  <a:schemeClr val="tx1"/>
                </a:solidFill>
                <a:latin typeface="Arial"/>
                <a:sym typeface="Arial"/>
              </a:rPr>
              <a:t>Decreasing quality of Core credit mix in CCAR Base forecasts</a:t>
            </a:r>
          </a:p>
        </p:txBody>
      </p:sp>
    </p:spTree>
    <p:extLst>
      <p:ext uri="{BB962C8B-B14F-4D97-AF65-F5344CB8AC3E}">
        <p14:creationId xmlns:p14="http://schemas.microsoft.com/office/powerpoint/2010/main" val="3219744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47714458"/>
              </p:ext>
            </p:extLst>
          </p:nvPr>
        </p:nvGraphicFramePr>
        <p:xfrm>
          <a:off x="454982" y="1435771"/>
          <a:ext cx="8810627" cy="1325880"/>
        </p:xfrm>
        <a:graphic>
          <a:graphicData uri="http://schemas.openxmlformats.org/drawingml/2006/table">
            <a:tbl>
              <a:tblPr firstRow="1" bandRow="1">
                <a:tableStyleId>{839DD9DD-9E6C-4910-8AC0-68ADFF6A6AFC}</a:tableStyleId>
              </a:tblPr>
              <a:tblGrid>
                <a:gridCol w="1189711"/>
                <a:gridCol w="1109272"/>
                <a:gridCol w="1109272"/>
                <a:gridCol w="1350593"/>
                <a:gridCol w="1350593"/>
                <a:gridCol w="1350593"/>
                <a:gridCol w="1350593"/>
              </a:tblGrid>
              <a:tr h="236227">
                <a:tc rowSpan="2">
                  <a:txBody>
                    <a:bodyPr/>
                    <a:lstStyle/>
                    <a:p>
                      <a:endParaRPr lang="en-GB" sz="1100" dirty="0"/>
                    </a:p>
                  </a:txBody>
                  <a:tcPr>
                    <a:lnB w="12700" cap="flat" cmpd="sng" algn="ctr">
                      <a:solidFill>
                        <a:schemeClr val="accent3"/>
                      </a:solidFill>
                      <a:prstDash val="solid"/>
                      <a:round/>
                      <a:headEnd type="none" w="med" len="med"/>
                      <a:tailEnd type="none" w="med" len="med"/>
                    </a:lnB>
                  </a:tcPr>
                </a:tc>
                <a:tc gridSpan="2">
                  <a:txBody>
                    <a:bodyPr/>
                    <a:lstStyle/>
                    <a:p>
                      <a:pPr algn="ctr"/>
                      <a:r>
                        <a:rPr lang="en-GB" sz="1100" dirty="0" smtClean="0">
                          <a:solidFill>
                            <a:srgbClr val="FF0000"/>
                          </a:solidFill>
                        </a:rPr>
                        <a:t>ANCL limit</a:t>
                      </a: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hMerge="1">
                  <a:txBody>
                    <a:bodyPr/>
                    <a:lstStyle/>
                    <a:p>
                      <a:pPr algn="ct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gridSpan="2">
                  <a:txBody>
                    <a:bodyPr/>
                    <a:lstStyle/>
                    <a:p>
                      <a:pPr algn="ctr"/>
                      <a:r>
                        <a:rPr lang="en-GB" sz="1100" dirty="0" smtClean="0">
                          <a:solidFill>
                            <a:srgbClr val="FF0000"/>
                          </a:solidFill>
                        </a:rPr>
                        <a:t>Q1 2016 non-prime originations</a:t>
                      </a: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hMerge="1">
                  <a:txBody>
                    <a:bodyPr/>
                    <a:lstStyle/>
                    <a:p>
                      <a:pPr algn="ct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gridSpan="2">
                  <a:txBody>
                    <a:bodyPr/>
                    <a:lstStyle/>
                    <a:p>
                      <a:pPr algn="ctr"/>
                      <a:r>
                        <a:rPr lang="en-GB" sz="1100" dirty="0" smtClean="0">
                          <a:solidFill>
                            <a:srgbClr val="FF0000"/>
                          </a:solidFill>
                        </a:rPr>
                        <a:t>Q1 2015 non-prime originations</a:t>
                      </a: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c hMerge="1">
                  <a:txBody>
                    <a:bodyPr/>
                    <a:lstStyle/>
                    <a:p>
                      <a:pPr algn="ctr"/>
                      <a:endParaRPr lang="en-GB" sz="1100" dirty="0">
                        <a:solidFill>
                          <a:srgbClr val="FF0000"/>
                        </a:solidFill>
                      </a:endParaRPr>
                    </a:p>
                  </a:txBody>
                  <a:tcPr>
                    <a:lnB w="12700" cap="flat" cmpd="sng" algn="ctr">
                      <a:solidFill>
                        <a:schemeClr val="accent3"/>
                      </a:solidFill>
                      <a:prstDash val="solid"/>
                      <a:round/>
                      <a:headEnd type="none" w="med" len="med"/>
                      <a:tailEnd type="none" w="med" len="med"/>
                    </a:lnB>
                  </a:tcPr>
                </a:tc>
              </a:tr>
              <a:tr h="236227">
                <a:tc vMerge="1">
                  <a:txBody>
                    <a:bodyPr/>
                    <a:lstStyle/>
                    <a:p>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b="1" dirty="0" smtClean="0">
                          <a:solidFill>
                            <a:schemeClr val="tx1"/>
                          </a:solidFill>
                        </a:rPr>
                        <a:t>Amber trigger</a:t>
                      </a:r>
                      <a:endParaRPr lang="en-GB" sz="1100" b="1" dirty="0">
                        <a:solidFill>
                          <a:schemeClr val="tx1"/>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C000"/>
                    </a:solidFill>
                  </a:tcPr>
                </a:tc>
                <a:tc>
                  <a:txBody>
                    <a:bodyPr/>
                    <a:lstStyle/>
                    <a:p>
                      <a:pPr algn="ctr"/>
                      <a:r>
                        <a:rPr lang="en-GB" sz="1100" b="1" dirty="0" smtClean="0">
                          <a:solidFill>
                            <a:schemeClr val="bg1"/>
                          </a:solidFill>
                        </a:rPr>
                        <a:t>Red limit</a:t>
                      </a:r>
                      <a:endParaRPr lang="en-GB" sz="1100" b="1" dirty="0">
                        <a:solidFill>
                          <a:schemeClr val="bg1"/>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rgbClr val="FF0000"/>
                    </a:solidFill>
                  </a:tcPr>
                </a:tc>
                <a:tc>
                  <a:txBody>
                    <a:bodyPr/>
                    <a:lstStyle/>
                    <a:p>
                      <a:pPr algn="ctr"/>
                      <a:r>
                        <a:rPr lang="en-GB" sz="1100" b="1" dirty="0" smtClean="0">
                          <a:solidFill>
                            <a:srgbClr val="FF0000"/>
                          </a:solidFill>
                        </a:rPr>
                        <a:t>ANCL %</a:t>
                      </a:r>
                      <a:endParaRPr lang="en-GB" sz="1100" b="1" dirty="0">
                        <a:solidFill>
                          <a:srgbClr val="FF0000"/>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1" dirty="0" smtClean="0">
                          <a:solidFill>
                            <a:srgbClr val="FF0000"/>
                          </a:solidFill>
                        </a:rPr>
                        <a:t>Balance</a:t>
                      </a:r>
                      <a:r>
                        <a:rPr lang="en-GB" sz="1100" b="1" baseline="0" dirty="0" smtClean="0">
                          <a:solidFill>
                            <a:srgbClr val="FF0000"/>
                          </a:solidFill>
                        </a:rPr>
                        <a:t> m</a:t>
                      </a:r>
                      <a:r>
                        <a:rPr lang="en-GB" sz="1100" b="1" dirty="0" smtClean="0">
                          <a:solidFill>
                            <a:srgbClr val="FF0000"/>
                          </a:solidFill>
                        </a:rPr>
                        <a:t>ix</a:t>
                      </a: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b="1" dirty="0" smtClean="0">
                          <a:solidFill>
                            <a:srgbClr val="FF0000"/>
                          </a:solidFill>
                        </a:rPr>
                        <a:t>ANCL %</a:t>
                      </a:r>
                      <a:endParaRPr lang="en-GB" sz="1100" b="1" dirty="0">
                        <a:solidFill>
                          <a:srgbClr val="FF0000"/>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b="1" dirty="0" smtClean="0">
                          <a:solidFill>
                            <a:srgbClr val="FF0000"/>
                          </a:solidFill>
                        </a:rPr>
                        <a:t>Balance</a:t>
                      </a:r>
                      <a:r>
                        <a:rPr lang="en-GB" sz="1100" b="1" baseline="0" dirty="0" smtClean="0">
                          <a:solidFill>
                            <a:srgbClr val="FF0000"/>
                          </a:solidFill>
                        </a:rPr>
                        <a:t> m</a:t>
                      </a:r>
                      <a:r>
                        <a:rPr lang="en-GB" sz="1100" b="1" dirty="0" smtClean="0">
                          <a:solidFill>
                            <a:srgbClr val="FF0000"/>
                          </a:solidFill>
                        </a:rPr>
                        <a:t>ix</a:t>
                      </a:r>
                      <a:endParaRPr lang="en-GB" sz="1100" b="1" dirty="0">
                        <a:solidFill>
                          <a:srgbClr val="FF0000"/>
                        </a:solidFill>
                      </a:endParaRPr>
                    </a:p>
                  </a:txBody>
                  <a:tcP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r h="250123">
                <a:tc>
                  <a:txBody>
                    <a:bodyPr/>
                    <a:lstStyle/>
                    <a:p>
                      <a:r>
                        <a:rPr lang="en-GB" sz="1100" b="1" dirty="0" smtClean="0"/>
                        <a:t>Auto</a:t>
                      </a:r>
                      <a:endParaRPr lang="en-GB" sz="1100" b="1"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8.5%</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CC"/>
                    </a:solidFill>
                  </a:tcPr>
                </a:tc>
                <a:tc>
                  <a:txBody>
                    <a:bodyPr/>
                    <a:lstStyle/>
                    <a:p>
                      <a:pPr algn="ctr"/>
                      <a:r>
                        <a:rPr lang="en-GB" sz="1100" dirty="0" smtClean="0"/>
                        <a:t>9.0%</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CCCC"/>
                    </a:solidFill>
                  </a:tcPr>
                </a:tc>
                <a:tc>
                  <a:txBody>
                    <a:bodyPr/>
                    <a:lstStyle/>
                    <a:p>
                      <a:pPr algn="ctr"/>
                      <a:r>
                        <a:rPr lang="en-GB" sz="1100" b="0" dirty="0" smtClean="0"/>
                        <a:t>8.0%</a:t>
                      </a:r>
                      <a:endParaRPr lang="en-GB" sz="1100" b="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100%</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9.6%</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100%</a:t>
                      </a:r>
                      <a:endParaRPr lang="en-GB" sz="1100" dirty="0"/>
                    </a:p>
                  </a:txBody>
                  <a:tcP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250123">
                <a:tc>
                  <a:txBody>
                    <a:bodyPr/>
                    <a:lstStyle/>
                    <a:p>
                      <a:pPr marL="0" indent="0"/>
                      <a:r>
                        <a:rPr lang="en-GB" sz="1100" b="0" dirty="0" smtClean="0"/>
                        <a:t>Thin</a:t>
                      </a:r>
                      <a:endParaRPr lang="en-GB" sz="1100" b="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endParaRPr lang="en-GB" i="1"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a:txBody>
                    <a:bodyPr/>
                    <a:lstStyle/>
                    <a:p>
                      <a:endParaRPr lang="en-GB"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a:txBody>
                    <a:bodyPr/>
                    <a:lstStyle/>
                    <a:p>
                      <a:pPr algn="ctr"/>
                      <a:r>
                        <a:rPr lang="en-GB" sz="1100" b="0" dirty="0" smtClean="0"/>
                        <a:t>9.2%</a:t>
                      </a:r>
                      <a:endParaRPr lang="en-GB" sz="1100" b="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43%</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11.9%</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GB" sz="1100" dirty="0" smtClean="0"/>
                        <a:t>39%</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250123">
                <a:tc>
                  <a:txBody>
                    <a:bodyPr/>
                    <a:lstStyle/>
                    <a:p>
                      <a:r>
                        <a:rPr lang="en-GB" sz="1100" b="0" dirty="0" smtClean="0"/>
                        <a:t>Thick</a:t>
                      </a:r>
                      <a:endParaRPr lang="en-GB" sz="1100" b="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endParaRPr lang="en-GB"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solidFill>
                  </a:tcPr>
                </a:tc>
                <a:tc>
                  <a:txBody>
                    <a:bodyPr/>
                    <a:lstStyle/>
                    <a:p>
                      <a:endParaRPr lang="en-GB"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4"/>
                    </a:solidFill>
                  </a:tcPr>
                </a:tc>
                <a:tc>
                  <a:txBody>
                    <a:bodyPr/>
                    <a:lstStyle/>
                    <a:p>
                      <a:pPr algn="ctr"/>
                      <a:r>
                        <a:rPr lang="en-GB" sz="1100" b="0" dirty="0" smtClean="0"/>
                        <a:t>7.1%</a:t>
                      </a:r>
                      <a:endParaRPr lang="en-GB" sz="1100" b="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dirty="0" smtClean="0"/>
                        <a:t>57%</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dirty="0" smtClean="0"/>
                        <a:t>8.3%</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algn="ctr"/>
                      <a:r>
                        <a:rPr lang="en-GB" sz="1100" dirty="0" smtClean="0"/>
                        <a:t>61%</a:t>
                      </a:r>
                      <a:endParaRPr lang="en-GB" sz="1100" dirty="0"/>
                    </a:p>
                  </a:txBody>
                  <a:tcPr>
                    <a:lnT w="12700" cap="flat" cmpd="sng" algn="ctr">
                      <a:solidFill>
                        <a:schemeClr val="bg1">
                          <a:lumMod val="50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r>
            </a:tbl>
          </a:graphicData>
        </a:graphic>
      </p:graphicFrame>
      <p:sp>
        <p:nvSpPr>
          <p:cNvPr id="4" name="Rectangular Callout 3"/>
          <p:cNvSpPr/>
          <p:nvPr/>
        </p:nvSpPr>
        <p:spPr>
          <a:xfrm>
            <a:off x="5234585" y="2993103"/>
            <a:ext cx="2040864" cy="688247"/>
          </a:xfrm>
          <a:prstGeom prst="wedgeRectCallout">
            <a:avLst>
              <a:gd name="adj1" fmla="val -19616"/>
              <a:gd name="adj2" fmla="val -84492"/>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1100" dirty="0" smtClean="0">
                <a:solidFill>
                  <a:schemeClr val="tx1"/>
                </a:solidFill>
                <a:latin typeface="Arial"/>
                <a:sym typeface="Arial"/>
              </a:rPr>
              <a:t>Shift towards more thick file originations expected which will decrease realized NCOs</a:t>
            </a:r>
          </a:p>
        </p:txBody>
      </p:sp>
      <p:sp>
        <p:nvSpPr>
          <p:cNvPr id="5" name="Rectangle 4"/>
          <p:cNvSpPr/>
          <p:nvPr/>
        </p:nvSpPr>
        <p:spPr>
          <a:xfrm>
            <a:off x="365753" y="952879"/>
            <a:ext cx="7427912" cy="277640"/>
          </a:xfrm>
          <a:prstGeom prst="rect">
            <a:avLst/>
          </a:prstGeom>
        </p:spPr>
        <p:txBody>
          <a:bodyPr wrap="square">
            <a:spAutoFit/>
          </a:bodyPr>
          <a:lstStyle/>
          <a:p>
            <a:pPr algn="l"/>
            <a:r>
              <a:rPr lang="en-GB" sz="1400" b="1" dirty="0">
                <a:solidFill>
                  <a:srgbClr val="FF0000"/>
                </a:solidFill>
                <a:latin typeface="Arial" panose="020B0604020202020204" pitchFamily="34" charset="0"/>
                <a:cs typeface="Arial" panose="020B0604020202020204" pitchFamily="34" charset="0"/>
              </a:rPr>
              <a:t>SC Auto </a:t>
            </a:r>
            <a:r>
              <a:rPr lang="en-GB" sz="1400" b="1" dirty="0" smtClean="0">
                <a:solidFill>
                  <a:srgbClr val="FF0000"/>
                </a:solidFill>
                <a:latin typeface="Arial" panose="020B0604020202020204" pitchFamily="34" charset="0"/>
                <a:cs typeface="Arial" panose="020B0604020202020204" pitchFamily="34" charset="0"/>
              </a:rPr>
              <a:t>– ANCL limits for </a:t>
            </a:r>
            <a:r>
              <a:rPr lang="en-GB" sz="1400" b="1" dirty="0">
                <a:solidFill>
                  <a:srgbClr val="FF0000"/>
                </a:solidFill>
                <a:latin typeface="Arial" panose="020B0604020202020204" pitchFamily="34" charset="0"/>
                <a:cs typeface="Arial" panose="020B0604020202020204" pitchFamily="34" charset="0"/>
              </a:rPr>
              <a:t>new originations after March 31, 2016</a:t>
            </a:r>
          </a:p>
        </p:txBody>
      </p:sp>
      <p:sp>
        <p:nvSpPr>
          <p:cNvPr id="6" name="TextBox 5"/>
          <p:cNvSpPr txBox="1"/>
          <p:nvPr/>
        </p:nvSpPr>
        <p:spPr>
          <a:xfrm>
            <a:off x="305483" y="19889"/>
            <a:ext cx="8928633" cy="621709"/>
          </a:xfrm>
          <a:prstGeom prst="rect">
            <a:avLst/>
          </a:prstGeom>
          <a:noFill/>
        </p:spPr>
        <p:txBody>
          <a:bodyPr wrap="square" rtlCol="0">
            <a:spAutoFit/>
          </a:bodyPr>
          <a:lstStyle/>
          <a:p>
            <a:pPr lvl="0" algn="l"/>
            <a:r>
              <a:rPr lang="en-GB" altLang="zh-CN" sz="2000" b="1" kern="0" dirty="0" smtClean="0">
                <a:solidFill>
                  <a:srgbClr val="000000"/>
                </a:solidFill>
                <a:ea typeface="SimSun" pitchFamily="2" charset="-122"/>
              </a:rPr>
              <a:t>CCAR-based </a:t>
            </a:r>
            <a:r>
              <a:rPr lang="en-GB" altLang="zh-CN" sz="2000" b="1" kern="0" dirty="0">
                <a:solidFill>
                  <a:srgbClr val="000000"/>
                </a:solidFill>
                <a:ea typeface="SimSun" pitchFamily="2" charset="-122"/>
              </a:rPr>
              <a:t>NCO </a:t>
            </a:r>
            <a:r>
              <a:rPr lang="en-GB" altLang="zh-CN" sz="2000" b="1" kern="0" dirty="0" smtClean="0">
                <a:solidFill>
                  <a:srgbClr val="000000"/>
                </a:solidFill>
                <a:ea typeface="SimSun" pitchFamily="2" charset="-122"/>
              </a:rPr>
              <a:t>limit</a:t>
            </a:r>
            <a:endParaRPr lang="it-IT" sz="2000" b="1" dirty="0"/>
          </a:p>
          <a:p>
            <a:pPr algn="l"/>
            <a:r>
              <a:rPr lang="en-US" sz="2000" b="1" dirty="0" smtClean="0">
                <a:solidFill>
                  <a:srgbClr val="FF0000"/>
                </a:solidFill>
              </a:rPr>
              <a:t>ANCL limits for new originations</a:t>
            </a:r>
            <a:endParaRPr lang="en-US" sz="2000" b="1" dirty="0">
              <a:solidFill>
                <a:srgbClr val="FF0000"/>
              </a:solidFill>
            </a:endParaRPr>
          </a:p>
        </p:txBody>
      </p:sp>
    </p:spTree>
    <p:extLst>
      <p:ext uri="{BB962C8B-B14F-4D97-AF65-F5344CB8AC3E}">
        <p14:creationId xmlns:p14="http://schemas.microsoft.com/office/powerpoint/2010/main" val="18112753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4&quot;&gt;&lt;elem m_fUsage=&quot;4.65354155973961080000E+000&quot;&gt;&lt;m_msothmcolidx val=&quot;0&quot;/&gt;&lt;m_rgb r=&quot;ff&quot; g=&quot;0&quot; b=&quot;0&quot;/&gt;&lt;m_ppcolschidx tagver0=&quot;23004&quot; tagname0=&quot;m_ppcolschidxUNRECOGNIZED&quot; val=&quot;0&quot;/&gt;&lt;m_nBrightness val=&quot;0&quot;/&gt;&lt;/elem&gt;&lt;elem m_fUsage=&quot;3.71161161628520150000E+000&quot;&gt;&lt;m_msothmcolidx val=&quot;0&quot;/&gt;&lt;m_rgb r=&quot;ff&quot; g=&quot;bf&quot; b=&quot;27&quot;/&gt;&lt;m_ppcolschidx tagver0=&quot;23004&quot; tagname0=&quot;m_ppcolschidxUNRECOGNIZED&quot; val=&quot;0&quot;/&gt;&lt;m_nBrightness val=&quot;0&quot;/&gt;&lt;/elem&gt;&lt;elem m_fUsage=&quot;1.48553468769370210000E+000&quot;&gt;&lt;m_msothmcolidx val=&quot;0&quot;/&gt;&lt;m_rgb r=&quot;eb&quot; g=&quot;3&quot; b=&quot;26&quot;/&gt;&lt;m_ppcolschidx tagver0=&quot;23004&quot; tagname0=&quot;m_ppcolschidxUNRECOGNIZED&quot; val=&quot;0&quot;/&gt;&lt;m_nBrightness val=&quot;0&quot;/&gt;&lt;/elem&gt;&lt;elem m_fUsage=&quot;5.2334763302736099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nOdSYQ8bmUKrXpe3e2KW4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pwoL2cS7USDTFMBazm6b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dGVNcT.38UC2A9HDEARHz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0XN9183QakS51yaKrZVK8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3S66GGX.uEml6Mrh_e5uL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MT0n1knrUqyL4l_iiXR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dq4yXDRIQEuj3bgTdXUSo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a.ryaC7hZkab0LRjrd5B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rdH77plpzUKsODdhe7EYq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nIDjbRKgdEmrC.66MUIp7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dzIZZX8CYU.xKil6J3nT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EeZ5mtjykaa8jU8RMkR0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DwRl9fbHUUeDZeqcjmoo7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pr.AVl4KfESUcYOxTeA2p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Wsz69IUYqESQku5pHhM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MrrCkjqZhUqsWQnyI0_tc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qSfRWqeZUes_CfCKoWG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TKtYrcEtNke9_dZT0N.ikg"/>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zUbVh_KD5EKJbTDhpkzOz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9aPDfSiLVkO.U6vPe2Tar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cTjaxbJLAkOMNT3T1GTDa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ll3lJ3ib06Vu519um_Ys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sYZ7DS3IkGD_KI.QSQ1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77Su_BxbLkKRj_iBtYXU3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s8HrwucAC0W_peAwWq7xS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AFV_EeE04kSaWUAYNFc9T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_u9682EzU.BBlZSKJnRJ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pMbmsBrHOEStu8ToDFg8lQ"/>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WgouliZ7pEqE_9MqadinY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fY0DGd4RG0eLOufcUzenu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gYa8Acs_xEGAovd_dxOjb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O2hW79qjlU6oVZtkq3k4o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VhpQwiE2EyF8mg9zQjvK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eETGO2crI0mvZi9v42Ysw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og61aU5ys0CrM_OziE9TB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VKrXlK1HXE.mlLfUQDAye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27FD422Nd0GLLwHlgagbW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12dM6CELLku1UFPcFju_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BIYFB61Ok2Ys.MurOhhx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yJFIJT9bu0atlH7qu8MvL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f1llktpQik6HzAtXZPa9f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8W1Aqm1ahUmCCT6Hx1k6h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T9ORKHgT4EqLqEc7aGJvA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U9uRaj5Th0KdjFj7EVWe9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f6TH_88hCEuR_yEEeLkr2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O0_3KoWWpUq0pXbkfnkpD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qLC_geLYPE2NwRg6X2jSw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I10j6U_uUke4Kv.OuwtIj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7TbhdoEU6ESni2ql1GXCl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zQVCP_JN6k.ZEszVxHnA1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ZEqknwkxvkOwPgw272mje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MzjvIV7neUCYXs1CFgtuy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d1ztplY9D06omk5tL2VSD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x6k2sfjsDE69Va3YoFqGW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0s6iwibIsEmsSFLkAAmzG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z2hSaqPs0eqyPnOWhiMA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08uaMx4Tq0CV5pkDK6IDq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cxl4t6qpZUWXWBmpy8bUQ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jf4IsYvprUWIn19RkdOuN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PPUSiebhaEaiMS3zbzz_i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MPfgYqF930C1P4F1MJNOk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P7UNppZKsE2CSfkOoM37S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rQ28dGVhbkSqAuld1FUdk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FhGJQz06eEaWU76zDMLln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p2YI_7nBE.K9ptTTsCQm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7otD17Y2iUOfm9PoAdm17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CMCwoCszOEucXHruRbcm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QMnMgBOVESIJmS36QWiZ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lNIFJ2DcNk.T7MsPElKjf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IWfDvgvpUkW2uKH2hheBT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vTRG36alDEGWaK2uvSfgh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4GZOAoVbjEuCglyU.oPFt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MIwNKZnB0yg3hQOF_etd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QwlAXSNWY0W.Acqm7JQh7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nFxXv_Ww8UaAuVZSH54He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8QuPBkTuukWESRnF1DWvD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fsyckfeO0y063vApBETQ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lIns="73152" tIns="73152" rIns="73152" bIns="73152" rtlCol="0" anchor="ctr">
        <a:noAutofit/>
      </a:bodyPr>
      <a:lstStyle>
        <a:defPPr algn="ctr">
          <a:lnSpc>
            <a:spcPct val="100000"/>
          </a:lnSpc>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17003</TotalTime>
  <Words>450</Words>
  <Application>Microsoft Office PowerPoint</Application>
  <PresentationFormat>Custom</PresentationFormat>
  <Paragraphs>188</Paragraphs>
  <Slides>5</Slides>
  <Notes>2</Notes>
  <HiddenSlides>0</HiddenSlides>
  <MMClips>0</MMClips>
  <ScaleCrop>false</ScaleCrop>
  <HeadingPairs>
    <vt:vector size="6" baseType="variant">
      <vt:variant>
        <vt:lpstr>Theme</vt:lpstr>
      </vt:variant>
      <vt:variant>
        <vt:i4>4</vt:i4>
      </vt:variant>
      <vt:variant>
        <vt:lpstr>Embedded OLE Servers</vt:lpstr>
      </vt:variant>
      <vt:variant>
        <vt:i4>3</vt:i4>
      </vt:variant>
      <vt:variant>
        <vt:lpstr>Slide Titles</vt:lpstr>
      </vt:variant>
      <vt:variant>
        <vt:i4>5</vt:i4>
      </vt:variant>
    </vt:vector>
  </HeadingPairs>
  <TitlesOfParts>
    <vt:vector size="12" baseType="lpstr">
      <vt:lpstr>blank</vt:lpstr>
      <vt:lpstr>Santander Teme</vt:lpstr>
      <vt:lpstr>1_Santander Teme</vt:lpstr>
      <vt:lpstr>Body Slide</vt:lpstr>
      <vt:lpstr>think-cell Slide</vt:lpstr>
      <vt:lpstr>Microsoft Graph Chart</vt:lpstr>
      <vt:lpstr>Chart</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640</cp:revision>
  <cp:lastPrinted>2016-05-12T15:24:32Z</cp:lastPrinted>
  <dcterms:created xsi:type="dcterms:W3CDTF">2016-03-28T17:49:32Z</dcterms:created>
  <dcterms:modified xsi:type="dcterms:W3CDTF">2016-05-25T18:09:44Z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