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ags/tag1.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 id="2147483672" r:id="rId2"/>
    <p:sldMasterId id="2147483676" r:id="rId3"/>
  </p:sldMasterIdLst>
  <p:notesMasterIdLst>
    <p:notesMasterId r:id="rId31"/>
  </p:notesMasterIdLst>
  <p:sldIdLst>
    <p:sldId id="257" r:id="rId4"/>
    <p:sldId id="316" r:id="rId5"/>
    <p:sldId id="310" r:id="rId6"/>
    <p:sldId id="311" r:id="rId7"/>
    <p:sldId id="312" r:id="rId8"/>
    <p:sldId id="313" r:id="rId9"/>
    <p:sldId id="314" r:id="rId10"/>
    <p:sldId id="276" r:id="rId11"/>
    <p:sldId id="281" r:id="rId12"/>
    <p:sldId id="297" r:id="rId13"/>
    <p:sldId id="296" r:id="rId14"/>
    <p:sldId id="293" r:id="rId15"/>
    <p:sldId id="294" r:id="rId16"/>
    <p:sldId id="286" r:id="rId17"/>
    <p:sldId id="287" r:id="rId18"/>
    <p:sldId id="288" r:id="rId19"/>
    <p:sldId id="289" r:id="rId20"/>
    <p:sldId id="292" r:id="rId21"/>
    <p:sldId id="301" r:id="rId22"/>
    <p:sldId id="302" r:id="rId23"/>
    <p:sldId id="303" r:id="rId24"/>
    <p:sldId id="304" r:id="rId25"/>
    <p:sldId id="306" r:id="rId26"/>
    <p:sldId id="305" r:id="rId27"/>
    <p:sldId id="307" r:id="rId28"/>
    <p:sldId id="308" r:id="rId29"/>
    <p:sldId id="309" r:id="rId30"/>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B9B"/>
    <a:srgbClr val="FFE48F"/>
    <a:srgbClr val="CEEAB0"/>
    <a:srgbClr val="FA0000"/>
    <a:srgbClr val="D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2" autoAdjust="0"/>
    <p:restoredTop sz="94660"/>
  </p:normalViewPr>
  <p:slideViewPr>
    <p:cSldViewPr snapToGrid="0">
      <p:cViewPr varScale="1">
        <p:scale>
          <a:sx n="98" d="100"/>
          <a:sy n="98" d="100"/>
        </p:scale>
        <p:origin x="1458"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a:t>Total Capital Ratio - Base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manualLayout>
          <c:layoutTarget val="inner"/>
          <c:xMode val="edge"/>
          <c:yMode val="edge"/>
          <c:x val="0.1235052400364848"/>
          <c:y val="0.1874465811965812"/>
          <c:w val="0.85580918076729762"/>
          <c:h val="0.57511482939632541"/>
        </c:manualLayout>
      </c:layout>
      <c:lineChart>
        <c:grouping val="standard"/>
        <c:varyColors val="0"/>
        <c:ser>
          <c:idx val="0"/>
          <c:order val="0"/>
          <c:tx>
            <c:strRef>
              <c:f>TCR!$B$3</c:f>
              <c:strCache>
                <c:ptCount val="1"/>
                <c:pt idx="0">
                  <c:v>Total Capital Ratio</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anchor="ctr" anchorCtr="1"/>
              <a:lstStyle/>
              <a:p>
                <a:pPr>
                  <a:defRPr sz="8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TCR!$G$2:$U$2</c:f>
              <c:numCache>
                <c:formatCode>mmm\-yy</c:formatCode>
                <c:ptCount val="8"/>
                <c:pt idx="0">
                  <c:v>42005</c:v>
                </c:pt>
                <c:pt idx="1">
                  <c:v>42064</c:v>
                </c:pt>
                <c:pt idx="2">
                  <c:v>42125</c:v>
                </c:pt>
                <c:pt idx="3">
                  <c:v>42186</c:v>
                </c:pt>
                <c:pt idx="4">
                  <c:v>42248</c:v>
                </c:pt>
                <c:pt idx="5">
                  <c:v>42309</c:v>
                </c:pt>
                <c:pt idx="6">
                  <c:v>42370</c:v>
                </c:pt>
                <c:pt idx="7">
                  <c:v>42430</c:v>
                </c:pt>
              </c:numCache>
            </c:numRef>
          </c:cat>
          <c:val>
            <c:numRef>
              <c:f>TCR!$G$3:$U$3</c:f>
              <c:numCache>
                <c:formatCode>0.00%</c:formatCode>
                <c:ptCount val="8"/>
                <c:pt idx="0">
                  <c:v>0.11549073350973234</c:v>
                </c:pt>
                <c:pt idx="1">
                  <c:v>0.11450451008776283</c:v>
                </c:pt>
                <c:pt idx="2">
                  <c:v>0.12094920684226208</c:v>
                </c:pt>
                <c:pt idx="3">
                  <c:v>0.12028687348049819</c:v>
                </c:pt>
                <c:pt idx="4">
                  <c:v>0.12563807618624409</c:v>
                </c:pt>
                <c:pt idx="5">
                  <c:v>0.129937928130927</c:v>
                </c:pt>
                <c:pt idx="6">
                  <c:v>0.1239767675999609</c:v>
                </c:pt>
                <c:pt idx="7">
                  <c:v>0.13395812724219561</c:v>
                </c:pt>
              </c:numCache>
            </c:numRef>
          </c:val>
          <c:smooth val="0"/>
        </c:ser>
        <c:ser>
          <c:idx val="1"/>
          <c:order val="1"/>
          <c:tx>
            <c:strRef>
              <c:f>TCR!$F$35</c:f>
              <c:strCache>
                <c:ptCount val="1"/>
                <c:pt idx="0">
                  <c:v>Amber Trigger</c:v>
                </c:pt>
              </c:strCache>
            </c:strRef>
          </c:tx>
          <c:spPr>
            <a:ln w="28575" cap="rnd">
              <a:solidFill>
                <a:srgbClr val="FFC000"/>
              </a:solidFill>
              <a:prstDash val="sysDash"/>
              <a:round/>
            </a:ln>
            <a:effectLst/>
          </c:spPr>
          <c:marker>
            <c:symbol val="none"/>
          </c:marker>
          <c:dLbls>
            <c:delete val="1"/>
          </c:dLbls>
          <c:cat>
            <c:numRef>
              <c:f>TCR!$G$2:$U$2</c:f>
              <c:numCache>
                <c:formatCode>mmm\-yy</c:formatCode>
                <c:ptCount val="8"/>
                <c:pt idx="0">
                  <c:v>42005</c:v>
                </c:pt>
                <c:pt idx="1">
                  <c:v>42064</c:v>
                </c:pt>
                <c:pt idx="2">
                  <c:v>42125</c:v>
                </c:pt>
                <c:pt idx="3">
                  <c:v>42186</c:v>
                </c:pt>
                <c:pt idx="4">
                  <c:v>42248</c:v>
                </c:pt>
                <c:pt idx="5">
                  <c:v>42309</c:v>
                </c:pt>
                <c:pt idx="6">
                  <c:v>42370</c:v>
                </c:pt>
                <c:pt idx="7">
                  <c:v>42430</c:v>
                </c:pt>
              </c:numCache>
            </c:numRef>
          </c:cat>
          <c:val>
            <c:numRef>
              <c:f>TCR!$G$35:$U$35</c:f>
              <c:numCache>
                <c:formatCode>0.00%</c:formatCode>
                <c:ptCount val="8"/>
                <c:pt idx="0">
                  <c:v>0.125</c:v>
                </c:pt>
                <c:pt idx="1">
                  <c:v>0.125</c:v>
                </c:pt>
                <c:pt idx="2">
                  <c:v>0.125</c:v>
                </c:pt>
                <c:pt idx="3">
                  <c:v>0.125</c:v>
                </c:pt>
                <c:pt idx="4">
                  <c:v>0.125</c:v>
                </c:pt>
                <c:pt idx="5">
                  <c:v>0.125</c:v>
                </c:pt>
                <c:pt idx="6">
                  <c:v>0.125</c:v>
                </c:pt>
                <c:pt idx="7">
                  <c:v>0.125</c:v>
                </c:pt>
              </c:numCache>
            </c:numRef>
          </c:val>
          <c:smooth val="0"/>
        </c:ser>
        <c:ser>
          <c:idx val="2"/>
          <c:order val="2"/>
          <c:tx>
            <c:strRef>
              <c:f>TCR!$F$36</c:f>
              <c:strCache>
                <c:ptCount val="1"/>
                <c:pt idx="0">
                  <c:v>Red Limit</c:v>
                </c:pt>
              </c:strCache>
            </c:strRef>
          </c:tx>
          <c:spPr>
            <a:ln w="28575" cap="rnd">
              <a:solidFill>
                <a:srgbClr val="FF0000"/>
              </a:solidFill>
              <a:prstDash val="dash"/>
              <a:round/>
            </a:ln>
            <a:effectLst/>
          </c:spPr>
          <c:marker>
            <c:symbol val="none"/>
          </c:marker>
          <c:dLbls>
            <c:delete val="1"/>
          </c:dLbls>
          <c:cat>
            <c:numRef>
              <c:f>TCR!$G$2:$U$2</c:f>
              <c:numCache>
                <c:formatCode>mmm\-yy</c:formatCode>
                <c:ptCount val="8"/>
                <c:pt idx="0">
                  <c:v>42005</c:v>
                </c:pt>
                <c:pt idx="1">
                  <c:v>42064</c:v>
                </c:pt>
                <c:pt idx="2">
                  <c:v>42125</c:v>
                </c:pt>
                <c:pt idx="3">
                  <c:v>42186</c:v>
                </c:pt>
                <c:pt idx="4">
                  <c:v>42248</c:v>
                </c:pt>
                <c:pt idx="5">
                  <c:v>42309</c:v>
                </c:pt>
                <c:pt idx="6">
                  <c:v>42370</c:v>
                </c:pt>
                <c:pt idx="7">
                  <c:v>42430</c:v>
                </c:pt>
              </c:numCache>
            </c:numRef>
          </c:cat>
          <c:val>
            <c:numRef>
              <c:f>TCR!$G$36:$U$36</c:f>
              <c:numCache>
                <c:formatCode>0.00%</c:formatCode>
                <c:ptCount val="8"/>
                <c:pt idx="0">
                  <c:v>0.1125</c:v>
                </c:pt>
                <c:pt idx="1">
                  <c:v>0.1125</c:v>
                </c:pt>
                <c:pt idx="2">
                  <c:v>0.1125</c:v>
                </c:pt>
                <c:pt idx="3">
                  <c:v>0.1125</c:v>
                </c:pt>
                <c:pt idx="4">
                  <c:v>0.1125</c:v>
                </c:pt>
                <c:pt idx="5">
                  <c:v>0.1125</c:v>
                </c:pt>
                <c:pt idx="6">
                  <c:v>0.1125</c:v>
                </c:pt>
                <c:pt idx="7">
                  <c:v>0.1125</c:v>
                </c:pt>
              </c:numCache>
            </c:numRef>
          </c:val>
          <c:smooth val="0"/>
        </c:ser>
        <c:dLbls>
          <c:dLblPos val="t"/>
          <c:showLegendKey val="0"/>
          <c:showVal val="1"/>
          <c:showCatName val="0"/>
          <c:showSerName val="0"/>
          <c:showPercent val="0"/>
          <c:showBubbleSize val="0"/>
        </c:dLbls>
        <c:smooth val="0"/>
        <c:axId val="225971688"/>
        <c:axId val="227173848"/>
      </c:lineChart>
      <c:dateAx>
        <c:axId val="225971688"/>
        <c:scaling>
          <c:orientation val="minMax"/>
        </c:scaling>
        <c:delete val="0"/>
        <c:axPos val="b"/>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227173848"/>
        <c:crosses val="autoZero"/>
        <c:auto val="1"/>
        <c:lblOffset val="100"/>
        <c:baseTimeUnit val="months"/>
      </c:dateAx>
      <c:valAx>
        <c:axId val="227173848"/>
        <c:scaling>
          <c:orientation val="minMax"/>
          <c:min val="8.500000000000002E-2"/>
        </c:scaling>
        <c:delete val="0"/>
        <c:axPos val="l"/>
        <c:majorGridlines>
          <c:spPr>
            <a:ln w="9525" cap="flat" cmpd="sng" algn="ctr">
              <a:solidFill>
                <a:schemeClr val="tx1">
                  <a:lumMod val="15000"/>
                  <a:lumOff val="85000"/>
                </a:schemeClr>
              </a:solid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225971688"/>
        <c:crosses val="autoZero"/>
        <c:crossBetween val="between"/>
      </c:valAx>
      <c:spPr>
        <a:noFill/>
        <a:ln>
          <a:noFill/>
        </a:ln>
        <a:effectLst/>
      </c:spPr>
    </c:plotArea>
    <c:legend>
      <c:legendPos val="b"/>
      <c:layout>
        <c:manualLayout>
          <c:xMode val="edge"/>
          <c:yMode val="edge"/>
          <c:x val="1.2305941810465182E-2"/>
          <c:y val="0.90361600818448218"/>
          <c:w val="0.96968939220556127"/>
          <c:h val="9.6383991815517669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solidFill>
      <a:schemeClr val="bg1"/>
    </a:solidFill>
    <a:ln w="9525" cap="flat" cmpd="sng" algn="ctr">
      <a:solidFill>
        <a:schemeClr val="tx1"/>
      </a:solidFill>
      <a:round/>
    </a:ln>
    <a:effectLst/>
  </c:spPr>
  <c:txPr>
    <a:bodyPr/>
    <a:lstStyle/>
    <a:p>
      <a:pPr>
        <a:defRPr>
          <a:latin typeface="Arial" panose="020B0604020202020204" pitchFamily="34" charset="0"/>
          <a:cs typeface="Arial" panose="020B0604020202020204" pitchFamily="34" charset="0"/>
        </a:defRPr>
      </a:pPr>
      <a:endParaRPr lang="en-US"/>
    </a:p>
  </c:txPr>
  <c:externalData r:id="rId4">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sz="900"/>
              <a:t>Gross Operational Risk Losses / Gross Margin</a:t>
            </a:r>
          </a:p>
        </c:rich>
      </c:tx>
      <c:overlay val="0"/>
      <c:spPr>
        <a:noFill/>
        <a:ln>
          <a:noFill/>
        </a:ln>
        <a:effectLst/>
      </c:spPr>
      <c:txPr>
        <a:bodyPr rot="0" spcFirstLastPara="1" vertOverflow="ellipsis" vert="horz" wrap="square" anchor="ctr" anchorCtr="1"/>
        <a:lstStyle/>
        <a:p>
          <a:pPr>
            <a:defRPr sz="9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manualLayout>
          <c:layoutTarget val="inner"/>
          <c:xMode val="edge"/>
          <c:yMode val="edge"/>
          <c:x val="7.5295761640905998E-2"/>
          <c:y val="0.15862602401972481"/>
          <c:w val="0.90584864391950992"/>
          <c:h val="0.50539370078740153"/>
        </c:manualLayout>
      </c:layout>
      <c:lineChart>
        <c:grouping val="standard"/>
        <c:varyColors val="0"/>
        <c:ser>
          <c:idx val="0"/>
          <c:order val="0"/>
          <c:tx>
            <c:strRef>
              <c:f>'Ops Loss to Margin'!$B$8:$C$8</c:f>
              <c:strCache>
                <c:ptCount val="2"/>
                <c:pt idx="0">
                  <c:v>Gross Operational Risk Losses / Gross Margin (Quarterly)</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anchor="ctr" anchorCtr="1"/>
              <a:lstStyle/>
              <a:p>
                <a:pPr>
                  <a:defRPr sz="8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'Ops Loss to Margin'!$G$2:$Z$2</c:f>
              <c:strCache>
                <c:ptCount val="5"/>
                <c:pt idx="0">
                  <c:v>Q1 - 2015</c:v>
                </c:pt>
                <c:pt idx="1">
                  <c:v>Q2 - 2015</c:v>
                </c:pt>
                <c:pt idx="2">
                  <c:v>Q3 - 2015</c:v>
                </c:pt>
                <c:pt idx="3">
                  <c:v>Q4 - 2015</c:v>
                </c:pt>
                <c:pt idx="4">
                  <c:v>Q1 - 2016</c:v>
                </c:pt>
              </c:strCache>
            </c:strRef>
          </c:cat>
          <c:val>
            <c:numRef>
              <c:f>'Ops Loss to Margin'!$G$8:$Z$8</c:f>
              <c:numCache>
                <c:formatCode>0.00%</c:formatCode>
                <c:ptCount val="5"/>
                <c:pt idx="0">
                  <c:v>3.5442029775724943E-2</c:v>
                </c:pt>
                <c:pt idx="1">
                  <c:v>8.1090652242835851E-4</c:v>
                </c:pt>
                <c:pt idx="2">
                  <c:v>8.0363654609229961E-3</c:v>
                </c:pt>
                <c:pt idx="3">
                  <c:v>5.6541943052657116E-3</c:v>
                </c:pt>
                <c:pt idx="4">
                  <c:v>5.2860529946116563E-3</c:v>
                </c:pt>
              </c:numCache>
            </c:numRef>
          </c:val>
          <c:smooth val="0"/>
        </c:ser>
        <c:ser>
          <c:idx val="1"/>
          <c:order val="1"/>
          <c:tx>
            <c:strRef>
              <c:f>'Ops Loss to Margin'!$F$33</c:f>
              <c:strCache>
                <c:ptCount val="1"/>
                <c:pt idx="0">
                  <c:v>Amber Trigger</c:v>
                </c:pt>
              </c:strCache>
            </c:strRef>
          </c:tx>
          <c:spPr>
            <a:ln w="28575" cap="rnd">
              <a:solidFill>
                <a:srgbClr val="FFC000"/>
              </a:solidFill>
              <a:prstDash val="sysDash"/>
              <a:round/>
            </a:ln>
            <a:effectLst/>
          </c:spPr>
          <c:marker>
            <c:symbol val="none"/>
          </c:marker>
          <c:dLbls>
            <c:delete val="1"/>
          </c:dLbls>
          <c:cat>
            <c:strRef>
              <c:f>'Ops Loss to Margin'!$G$2:$Z$2</c:f>
              <c:strCache>
                <c:ptCount val="5"/>
                <c:pt idx="0">
                  <c:v>Q1 - 2015</c:v>
                </c:pt>
                <c:pt idx="1">
                  <c:v>Q2 - 2015</c:v>
                </c:pt>
                <c:pt idx="2">
                  <c:v>Q3 - 2015</c:v>
                </c:pt>
                <c:pt idx="3">
                  <c:v>Q4 - 2015</c:v>
                </c:pt>
                <c:pt idx="4">
                  <c:v>Q1 - 2016</c:v>
                </c:pt>
              </c:strCache>
            </c:strRef>
          </c:cat>
          <c:val>
            <c:numRef>
              <c:f>'Ops Loss to Margin'!$G$33:$Z$33</c:f>
              <c:numCache>
                <c:formatCode>0.0%</c:formatCode>
                <c:ptCount val="5"/>
                <c:pt idx="0">
                  <c:v>0.01</c:v>
                </c:pt>
                <c:pt idx="1">
                  <c:v>0.01</c:v>
                </c:pt>
                <c:pt idx="2">
                  <c:v>0.01</c:v>
                </c:pt>
                <c:pt idx="3">
                  <c:v>0.01</c:v>
                </c:pt>
                <c:pt idx="4">
                  <c:v>0.01</c:v>
                </c:pt>
              </c:numCache>
            </c:numRef>
          </c:val>
          <c:smooth val="0"/>
        </c:ser>
        <c:ser>
          <c:idx val="2"/>
          <c:order val="2"/>
          <c:tx>
            <c:strRef>
              <c:f>'Ops Loss to Margin'!$F$34</c:f>
              <c:strCache>
                <c:ptCount val="1"/>
                <c:pt idx="0">
                  <c:v>Red Limit</c:v>
                </c:pt>
              </c:strCache>
            </c:strRef>
          </c:tx>
          <c:spPr>
            <a:ln w="28575" cap="rnd">
              <a:solidFill>
                <a:srgbClr val="FF0000"/>
              </a:solidFill>
              <a:prstDash val="dash"/>
              <a:round/>
            </a:ln>
            <a:effectLst/>
          </c:spPr>
          <c:marker>
            <c:symbol val="none"/>
          </c:marker>
          <c:dLbls>
            <c:delete val="1"/>
          </c:dLbls>
          <c:cat>
            <c:strRef>
              <c:f>'Ops Loss to Margin'!$G$2:$Z$2</c:f>
              <c:strCache>
                <c:ptCount val="5"/>
                <c:pt idx="0">
                  <c:v>Q1 - 2015</c:v>
                </c:pt>
                <c:pt idx="1">
                  <c:v>Q2 - 2015</c:v>
                </c:pt>
                <c:pt idx="2">
                  <c:v>Q3 - 2015</c:v>
                </c:pt>
                <c:pt idx="3">
                  <c:v>Q4 - 2015</c:v>
                </c:pt>
                <c:pt idx="4">
                  <c:v>Q1 - 2016</c:v>
                </c:pt>
              </c:strCache>
            </c:strRef>
          </c:cat>
          <c:val>
            <c:numRef>
              <c:f>'Ops Loss to Margin'!$G$34:$Z$34</c:f>
              <c:numCache>
                <c:formatCode>0.0%</c:formatCode>
                <c:ptCount val="5"/>
                <c:pt idx="0">
                  <c:v>1.7500000000000002E-2</c:v>
                </c:pt>
                <c:pt idx="1">
                  <c:v>1.7500000000000002E-2</c:v>
                </c:pt>
                <c:pt idx="2">
                  <c:v>1.7500000000000002E-2</c:v>
                </c:pt>
                <c:pt idx="3">
                  <c:v>1.7500000000000002E-2</c:v>
                </c:pt>
                <c:pt idx="4">
                  <c:v>1.7500000000000002E-2</c:v>
                </c:pt>
              </c:numCache>
            </c:numRef>
          </c:val>
          <c:smooth val="0"/>
        </c:ser>
        <c:ser>
          <c:idx val="3"/>
          <c:order val="3"/>
          <c:tx>
            <c:strRef>
              <c:f>'Ops Loss to Margin'!$F$37</c:f>
              <c:strCache>
                <c:ptCount val="1"/>
                <c:pt idx="0">
                  <c:v>2015 Amber Trigger</c:v>
                </c:pt>
              </c:strCache>
            </c:strRef>
          </c:tx>
          <c:spPr>
            <a:ln w="28575" cap="rnd">
              <a:solidFill>
                <a:schemeClr val="accent3"/>
              </a:solidFill>
              <a:prstDash val="sysDash"/>
              <a:round/>
            </a:ln>
            <a:effectLst/>
          </c:spPr>
          <c:marker>
            <c:symbol val="none"/>
          </c:marker>
          <c:dLbls>
            <c:delete val="1"/>
          </c:dLbls>
          <c:cat>
            <c:strLit>
              <c:ptCount val="5"/>
              <c:pt idx="0">
                <c:v>Q1 - 2015</c:v>
              </c:pt>
              <c:pt idx="1">
                <c:v>Q2 - 2015</c:v>
              </c:pt>
              <c:pt idx="2">
                <c:v>Q3 - 2015</c:v>
              </c:pt>
              <c:pt idx="3">
                <c:v>Q4 - 2015</c:v>
              </c:pt>
              <c:pt idx="4">
                <c:v>Q1 - 2016</c:v>
              </c:pt>
              <c:extLst>
                <c:ext xmlns:c15="http://schemas.microsoft.com/office/drawing/2012/chart" uri="{02D57815-91ED-43cb-92C2-25804820EDAC}">
                  <c15:autoCat val="1"/>
                </c:ext>
              </c:extLst>
            </c:strLit>
          </c:cat>
          <c:val>
            <c:numRef>
              <c:f>'Ops Loss to Margin'!$G$37:$AA$37</c:f>
              <c:numCache>
                <c:formatCode>0.0%</c:formatCode>
                <c:ptCount val="5"/>
                <c:pt idx="0">
                  <c:v>0.03</c:v>
                </c:pt>
                <c:pt idx="1">
                  <c:v>0.03</c:v>
                </c:pt>
                <c:pt idx="2">
                  <c:v>0.03</c:v>
                </c:pt>
                <c:pt idx="3">
                  <c:v>0.03</c:v>
                </c:pt>
                <c:pt idx="4">
                  <c:v>0.03</c:v>
                </c:pt>
              </c:numCache>
            </c:numRef>
          </c:val>
          <c:smooth val="0"/>
        </c:ser>
        <c:ser>
          <c:idx val="4"/>
          <c:order val="4"/>
          <c:tx>
            <c:strRef>
              <c:f>'Ops Loss to Margin'!$F$38</c:f>
              <c:strCache>
                <c:ptCount val="1"/>
                <c:pt idx="0">
                  <c:v>2015 Red Limit</c:v>
                </c:pt>
              </c:strCache>
            </c:strRef>
          </c:tx>
          <c:spPr>
            <a:ln w="28575" cap="rnd">
              <a:solidFill>
                <a:schemeClr val="accent3"/>
              </a:solidFill>
              <a:prstDash val="dash"/>
              <a:round/>
            </a:ln>
            <a:effectLst/>
          </c:spPr>
          <c:marker>
            <c:symbol val="none"/>
          </c:marker>
          <c:dLbls>
            <c:delete val="1"/>
          </c:dLbls>
          <c:cat>
            <c:strLit>
              <c:ptCount val="5"/>
              <c:pt idx="0">
                <c:v>Q1 - 2015</c:v>
              </c:pt>
              <c:pt idx="1">
                <c:v>Q2 - 2015</c:v>
              </c:pt>
              <c:pt idx="2">
                <c:v>Q3 - 2015</c:v>
              </c:pt>
              <c:pt idx="3">
                <c:v>Q4 - 2015</c:v>
              </c:pt>
              <c:pt idx="4">
                <c:v>Q1 - 2016</c:v>
              </c:pt>
              <c:extLst>
                <c:ext xmlns:c15="http://schemas.microsoft.com/office/drawing/2012/chart" uri="{02D57815-91ED-43cb-92C2-25804820EDAC}">
                  <c15:autoCat val="1"/>
                </c:ext>
              </c:extLst>
            </c:strLit>
          </c:cat>
          <c:val>
            <c:numRef>
              <c:f>'Ops Loss to Margin'!$G$38:$AA$38</c:f>
              <c:numCache>
                <c:formatCode>0.0%</c:formatCode>
                <c:ptCount val="5"/>
                <c:pt idx="0">
                  <c:v>0.05</c:v>
                </c:pt>
                <c:pt idx="1">
                  <c:v>0.05</c:v>
                </c:pt>
                <c:pt idx="2">
                  <c:v>0.05</c:v>
                </c:pt>
                <c:pt idx="3">
                  <c:v>0.05</c:v>
                </c:pt>
                <c:pt idx="4">
                  <c:v>0.05</c:v>
                </c:pt>
              </c:numCache>
            </c:numRef>
          </c:val>
          <c:smooth val="0"/>
        </c:ser>
        <c:dLbls>
          <c:dLblPos val="t"/>
          <c:showLegendKey val="0"/>
          <c:showVal val="1"/>
          <c:showCatName val="0"/>
          <c:showSerName val="0"/>
          <c:showPercent val="0"/>
          <c:showBubbleSize val="0"/>
        </c:dLbls>
        <c:smooth val="0"/>
        <c:axId val="305633832"/>
        <c:axId val="305634224"/>
      </c:lineChart>
      <c:catAx>
        <c:axId val="305633832"/>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305634224"/>
        <c:crosses val="autoZero"/>
        <c:auto val="1"/>
        <c:lblAlgn val="ctr"/>
        <c:lblOffset val="100"/>
        <c:noMultiLvlLbl val="0"/>
      </c:catAx>
      <c:valAx>
        <c:axId val="30563422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305633832"/>
        <c:crosses val="autoZero"/>
        <c:crossBetween val="between"/>
      </c:valAx>
      <c:spPr>
        <a:noFill/>
        <a:ln>
          <a:noFill/>
        </a:ln>
        <a:effectLst/>
      </c:spPr>
    </c:plotArea>
    <c:legend>
      <c:legendPos val="b"/>
      <c:layout>
        <c:manualLayout>
          <c:xMode val="edge"/>
          <c:yMode val="edge"/>
          <c:x val="0"/>
          <c:y val="0.78890598902409936"/>
          <c:w val="1"/>
          <c:h val="0.21109401097590075"/>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solidFill>
      <a:schemeClr val="bg1"/>
    </a:solidFill>
    <a:ln w="9525" cap="flat" cmpd="sng" algn="ctr">
      <a:solidFill>
        <a:schemeClr val="tx1"/>
      </a:solidFill>
      <a:round/>
    </a:ln>
    <a:effectLst/>
  </c:spPr>
  <c:txPr>
    <a:bodyPr/>
    <a:lstStyle/>
    <a:p>
      <a:pPr>
        <a:defRPr sz="800">
          <a:latin typeface="Arial" panose="020B0604020202020204" pitchFamily="34" charset="0"/>
          <a:cs typeface="Arial" panose="020B0604020202020204" pitchFamily="34" charset="0"/>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sz="900" dirty="0" smtClean="0"/>
              <a:t>Material Operational Risk Events</a:t>
            </a:r>
            <a:endParaRPr lang="en-US" sz="900" dirty="0"/>
          </a:p>
        </c:rich>
      </c:tx>
      <c:overlay val="0"/>
      <c:spPr>
        <a:noFill/>
        <a:ln>
          <a:noFill/>
        </a:ln>
        <a:effectLst/>
      </c:spPr>
      <c:txPr>
        <a:bodyPr rot="0" spcFirstLastPara="1" vertOverflow="ellipsis" vert="horz" wrap="square" anchor="ctr" anchorCtr="1"/>
        <a:lstStyle/>
        <a:p>
          <a:pPr>
            <a:defRPr sz="9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manualLayout>
          <c:layoutTarget val="inner"/>
          <c:xMode val="edge"/>
          <c:yMode val="edge"/>
          <c:x val="6.429255370856421E-2"/>
          <c:y val="0.17196766065432606"/>
          <c:w val="0.90920579372022925"/>
          <c:h val="0.47847649725602481"/>
        </c:manualLayout>
      </c:layout>
      <c:barChart>
        <c:barDir val="col"/>
        <c:grouping val="clustered"/>
        <c:varyColors val="0"/>
        <c:ser>
          <c:idx val="0"/>
          <c:order val="0"/>
          <c:tx>
            <c:strRef>
              <c:f>'Frequency of Events'!$B$4:$C$4</c:f>
              <c:strCache>
                <c:ptCount val="2"/>
                <c:pt idx="0">
                  <c:v>Frequency of Events &gt; $200K in Losses (Cumulative Quarterly)</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8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'Frequency of Events'!$G$2:$Z$2</c:f>
              <c:strCache>
                <c:ptCount val="5"/>
                <c:pt idx="0">
                  <c:v>Q1 - 2015</c:v>
                </c:pt>
                <c:pt idx="1">
                  <c:v>Q2 - 2015</c:v>
                </c:pt>
                <c:pt idx="2">
                  <c:v>Q3 - 2015</c:v>
                </c:pt>
                <c:pt idx="3">
                  <c:v>Q4 - 2015</c:v>
                </c:pt>
                <c:pt idx="4">
                  <c:v>Q1 - 2016</c:v>
                </c:pt>
              </c:strCache>
            </c:strRef>
          </c:cat>
          <c:val>
            <c:numRef>
              <c:f>'Frequency of Events'!$G$4:$Z$4</c:f>
              <c:numCache>
                <c:formatCode>General</c:formatCode>
                <c:ptCount val="5"/>
                <c:pt idx="0">
                  <c:v>4</c:v>
                </c:pt>
                <c:pt idx="1">
                  <c:v>1</c:v>
                </c:pt>
                <c:pt idx="2">
                  <c:v>4</c:v>
                </c:pt>
                <c:pt idx="3">
                  <c:v>1</c:v>
                </c:pt>
                <c:pt idx="4">
                  <c:v>6</c:v>
                </c:pt>
              </c:numCache>
            </c:numRef>
          </c:val>
        </c:ser>
        <c:dLbls>
          <c:showLegendKey val="0"/>
          <c:showVal val="1"/>
          <c:showCatName val="0"/>
          <c:showSerName val="0"/>
          <c:showPercent val="0"/>
          <c:showBubbleSize val="0"/>
        </c:dLbls>
        <c:gapWidth val="150"/>
        <c:axId val="306396632"/>
        <c:axId val="306397416"/>
      </c:barChart>
      <c:lineChart>
        <c:grouping val="standard"/>
        <c:varyColors val="0"/>
        <c:ser>
          <c:idx val="1"/>
          <c:order val="1"/>
          <c:tx>
            <c:strRef>
              <c:f>'Frequency of Events'!$F$33</c:f>
              <c:strCache>
                <c:ptCount val="1"/>
                <c:pt idx="0">
                  <c:v>Amber Trigger</c:v>
                </c:pt>
              </c:strCache>
            </c:strRef>
          </c:tx>
          <c:spPr>
            <a:ln w="28575" cap="rnd">
              <a:solidFill>
                <a:srgbClr val="FFC000"/>
              </a:solidFill>
              <a:prstDash val="sysDash"/>
              <a:round/>
            </a:ln>
            <a:effectLst/>
          </c:spPr>
          <c:marker>
            <c:symbol val="none"/>
          </c:marker>
          <c:dLbls>
            <c:delete val="1"/>
          </c:dLbls>
          <c:cat>
            <c:numRef>
              <c:f>'[1]Quarterly Data Table'!$C$2:$AH$2</c:f>
              <c:numCache>
                <c:formatCode>General</c:formatCode>
                <c:ptCount val="1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numCache>
            </c:numRef>
          </c:cat>
          <c:val>
            <c:numRef>
              <c:f>'Frequency of Events'!$G$33:$Z$33</c:f>
              <c:numCache>
                <c:formatCode>_(* #,##0_);_(* \(#,##0\);_(* "-"??_);_(@_)</c:formatCode>
                <c:ptCount val="5"/>
                <c:pt idx="0">
                  <c:v>5</c:v>
                </c:pt>
                <c:pt idx="1">
                  <c:v>5</c:v>
                </c:pt>
                <c:pt idx="2">
                  <c:v>5</c:v>
                </c:pt>
                <c:pt idx="3">
                  <c:v>5</c:v>
                </c:pt>
                <c:pt idx="4">
                  <c:v>5</c:v>
                </c:pt>
              </c:numCache>
            </c:numRef>
          </c:val>
          <c:smooth val="0"/>
        </c:ser>
        <c:ser>
          <c:idx val="2"/>
          <c:order val="2"/>
          <c:tx>
            <c:strRef>
              <c:f>'Frequency of Events'!$F$34</c:f>
              <c:strCache>
                <c:ptCount val="1"/>
                <c:pt idx="0">
                  <c:v>Red Limit</c:v>
                </c:pt>
              </c:strCache>
            </c:strRef>
          </c:tx>
          <c:spPr>
            <a:ln w="28575" cap="rnd">
              <a:solidFill>
                <a:srgbClr val="FF0000"/>
              </a:solidFill>
              <a:prstDash val="dash"/>
              <a:round/>
            </a:ln>
            <a:effectLst/>
          </c:spPr>
          <c:marker>
            <c:symbol val="none"/>
          </c:marker>
          <c:dLbls>
            <c:delete val="1"/>
          </c:dLbls>
          <c:cat>
            <c:numRef>
              <c:f>'[1]Quarterly Data Table'!$C$2:$AH$2</c:f>
              <c:numCache>
                <c:formatCode>General</c:formatCode>
                <c:ptCount val="1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numCache>
            </c:numRef>
          </c:cat>
          <c:val>
            <c:numRef>
              <c:f>'Frequency of Events'!$G$34:$Z$34</c:f>
              <c:numCache>
                <c:formatCode>_(* #,##0_);_(* \(#,##0\);_(* "-"??_);_(@_)</c:formatCode>
                <c:ptCount val="5"/>
                <c:pt idx="0">
                  <c:v>7</c:v>
                </c:pt>
                <c:pt idx="1">
                  <c:v>7</c:v>
                </c:pt>
                <c:pt idx="2">
                  <c:v>7</c:v>
                </c:pt>
                <c:pt idx="3">
                  <c:v>7</c:v>
                </c:pt>
                <c:pt idx="4">
                  <c:v>7</c:v>
                </c:pt>
              </c:numCache>
            </c:numRef>
          </c:val>
          <c:smooth val="0"/>
        </c:ser>
        <c:ser>
          <c:idx val="3"/>
          <c:order val="3"/>
          <c:tx>
            <c:strRef>
              <c:f>'Frequency of Events'!$F$37</c:f>
              <c:strCache>
                <c:ptCount val="1"/>
                <c:pt idx="0">
                  <c:v>2015 Amber Trigger</c:v>
                </c:pt>
              </c:strCache>
            </c:strRef>
          </c:tx>
          <c:spPr>
            <a:ln w="28575" cap="rnd">
              <a:solidFill>
                <a:schemeClr val="accent3"/>
              </a:solidFill>
              <a:prstDash val="sysDash"/>
              <a:round/>
            </a:ln>
            <a:effectLst/>
          </c:spPr>
          <c:marker>
            <c:symbol val="none"/>
          </c:marker>
          <c:dLbls>
            <c:delete val="1"/>
          </c:dLbls>
          <c:cat>
            <c:strLit>
              <c:ptCount val="5"/>
              <c:pt idx="0">
                <c:v>Q1 - 2015</c:v>
              </c:pt>
              <c:pt idx="1">
                <c:v>Q2 - 2015</c:v>
              </c:pt>
              <c:pt idx="2">
                <c:v>Q3 - 2015</c:v>
              </c:pt>
              <c:pt idx="3">
                <c:v>Q4 - 2015</c:v>
              </c:pt>
              <c:pt idx="4">
                <c:v>Q1 - 2016</c:v>
              </c:pt>
              <c:extLst>
                <c:ext xmlns:c15="http://schemas.microsoft.com/office/drawing/2012/chart" uri="{02D57815-91ED-43cb-92C2-25804820EDAC}">
                  <c15:autoCat val="1"/>
                </c:ext>
              </c:extLst>
            </c:strLit>
          </c:cat>
          <c:val>
            <c:numRef>
              <c:f>'Frequency of Events'!$G$37:$Z$37</c:f>
              <c:numCache>
                <c:formatCode>General</c:formatCode>
                <c:ptCount val="5"/>
                <c:pt idx="0">
                  <c:v>3</c:v>
                </c:pt>
                <c:pt idx="1">
                  <c:v>3</c:v>
                </c:pt>
                <c:pt idx="2">
                  <c:v>3</c:v>
                </c:pt>
                <c:pt idx="3">
                  <c:v>3</c:v>
                </c:pt>
                <c:pt idx="4">
                  <c:v>3</c:v>
                </c:pt>
              </c:numCache>
            </c:numRef>
          </c:val>
          <c:smooth val="0"/>
        </c:ser>
        <c:ser>
          <c:idx val="4"/>
          <c:order val="4"/>
          <c:tx>
            <c:strRef>
              <c:f>'Frequency of Events'!$F$38</c:f>
              <c:strCache>
                <c:ptCount val="1"/>
                <c:pt idx="0">
                  <c:v>2015 Red Limit</c:v>
                </c:pt>
              </c:strCache>
            </c:strRef>
          </c:tx>
          <c:spPr>
            <a:ln w="28575" cap="rnd">
              <a:solidFill>
                <a:schemeClr val="accent3"/>
              </a:solidFill>
              <a:prstDash val="dash"/>
              <a:round/>
            </a:ln>
            <a:effectLst/>
          </c:spPr>
          <c:marker>
            <c:symbol val="none"/>
          </c:marker>
          <c:dLbls>
            <c:delete val="1"/>
          </c:dLbls>
          <c:cat>
            <c:strLit>
              <c:ptCount val="5"/>
              <c:pt idx="0">
                <c:v>Q1 - 2015</c:v>
              </c:pt>
              <c:pt idx="1">
                <c:v>Q2 - 2015</c:v>
              </c:pt>
              <c:pt idx="2">
                <c:v>Q3 - 2015</c:v>
              </c:pt>
              <c:pt idx="3">
                <c:v>Q4 - 2015</c:v>
              </c:pt>
              <c:pt idx="4">
                <c:v>Q1 - 2016</c:v>
              </c:pt>
              <c:extLst>
                <c:ext xmlns:c15="http://schemas.microsoft.com/office/drawing/2012/chart" uri="{02D57815-91ED-43cb-92C2-25804820EDAC}">
                  <c15:autoCat val="1"/>
                </c:ext>
              </c:extLst>
            </c:strLit>
          </c:cat>
          <c:val>
            <c:numRef>
              <c:f>'Frequency of Events'!$G$38:$Z$38</c:f>
              <c:numCache>
                <c:formatCode>General</c:formatCode>
                <c:ptCount val="5"/>
                <c:pt idx="0">
                  <c:v>6</c:v>
                </c:pt>
                <c:pt idx="1">
                  <c:v>6</c:v>
                </c:pt>
                <c:pt idx="2">
                  <c:v>6</c:v>
                </c:pt>
                <c:pt idx="3">
                  <c:v>6</c:v>
                </c:pt>
                <c:pt idx="4">
                  <c:v>6</c:v>
                </c:pt>
              </c:numCache>
            </c:numRef>
          </c:val>
          <c:smooth val="0"/>
        </c:ser>
        <c:dLbls>
          <c:showLegendKey val="0"/>
          <c:showVal val="1"/>
          <c:showCatName val="0"/>
          <c:showSerName val="0"/>
          <c:showPercent val="0"/>
          <c:showBubbleSize val="0"/>
        </c:dLbls>
        <c:marker val="1"/>
        <c:smooth val="0"/>
        <c:axId val="306396632"/>
        <c:axId val="306397416"/>
      </c:lineChart>
      <c:catAx>
        <c:axId val="306396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306397416"/>
        <c:crosses val="autoZero"/>
        <c:auto val="1"/>
        <c:lblAlgn val="ctr"/>
        <c:lblOffset val="100"/>
        <c:noMultiLvlLbl val="0"/>
      </c:catAx>
      <c:valAx>
        <c:axId val="3063974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306396632"/>
        <c:crosses val="autoZero"/>
        <c:crossBetween val="between"/>
      </c:valAx>
      <c:spPr>
        <a:noFill/>
        <a:ln>
          <a:noFill/>
        </a:ln>
        <a:effectLst/>
      </c:spPr>
    </c:plotArea>
    <c:legend>
      <c:legendPos val="b"/>
      <c:layout>
        <c:manualLayout>
          <c:xMode val="edge"/>
          <c:yMode val="edge"/>
          <c:x val="0"/>
          <c:y val="0.75438121371192246"/>
          <c:w val="0.99912948381452316"/>
          <c:h val="0.24182613536944245"/>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solidFill>
      <a:schemeClr val="bg1"/>
    </a:solidFill>
    <a:ln w="9525" cap="flat" cmpd="sng" algn="ctr">
      <a:solidFill>
        <a:schemeClr val="tx1"/>
      </a:solidFill>
      <a:round/>
    </a:ln>
    <a:effectLst/>
  </c:spPr>
  <c:txPr>
    <a:bodyPr/>
    <a:lstStyle/>
    <a:p>
      <a:pPr>
        <a:defRPr sz="800">
          <a:latin typeface="Arial" panose="020B0604020202020204" pitchFamily="34" charset="0"/>
          <a:cs typeface="Arial" panose="020B0604020202020204" pitchFamily="34" charset="0"/>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sz="900"/>
              <a:t>Net Residual Value Exposure</a:t>
            </a:r>
          </a:p>
        </c:rich>
      </c:tx>
      <c:overlay val="0"/>
      <c:spPr>
        <a:noFill/>
        <a:ln>
          <a:noFill/>
        </a:ln>
        <a:effectLst/>
      </c:spPr>
      <c:txPr>
        <a:bodyPr rot="0" spcFirstLastPara="1" vertOverflow="ellipsis" vert="horz" wrap="square" anchor="ctr" anchorCtr="1"/>
        <a:lstStyle/>
        <a:p>
          <a:pPr>
            <a:defRPr sz="9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manualLayout>
          <c:layoutTarget val="inner"/>
          <c:xMode val="edge"/>
          <c:yMode val="edge"/>
          <c:x val="9.8953290560902116E-2"/>
          <c:y val="0.16489898989898991"/>
          <c:w val="0.88870103042675219"/>
          <c:h val="0.48890400063628409"/>
        </c:manualLayout>
      </c:layout>
      <c:lineChart>
        <c:grouping val="standard"/>
        <c:varyColors val="0"/>
        <c:ser>
          <c:idx val="0"/>
          <c:order val="0"/>
          <c:tx>
            <c:strRef>
              <c:f>Residual!$B$5</c:f>
              <c:strCache>
                <c:ptCount val="1"/>
                <c:pt idx="0">
                  <c:v>Net Residual Value Exposure</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anchor="ctr" anchorCtr="1"/>
              <a:lstStyle/>
              <a:p>
                <a:pPr>
                  <a:defRPr sz="8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Residual!$G$2:$U$2</c:f>
              <c:numCache>
                <c:formatCode>mmm\-yy</c:formatCode>
                <c:ptCount val="8"/>
                <c:pt idx="0">
                  <c:v>42005</c:v>
                </c:pt>
                <c:pt idx="1">
                  <c:v>42064</c:v>
                </c:pt>
                <c:pt idx="2">
                  <c:v>42125</c:v>
                </c:pt>
                <c:pt idx="3">
                  <c:v>42186</c:v>
                </c:pt>
                <c:pt idx="4">
                  <c:v>42248</c:v>
                </c:pt>
                <c:pt idx="5">
                  <c:v>42309</c:v>
                </c:pt>
                <c:pt idx="6">
                  <c:v>42370</c:v>
                </c:pt>
                <c:pt idx="7">
                  <c:v>42430</c:v>
                </c:pt>
              </c:numCache>
            </c:numRef>
          </c:cat>
          <c:val>
            <c:numRef>
              <c:f>Residual!$G$5:$U$5</c:f>
              <c:numCache>
                <c:formatCode>0.00%</c:formatCode>
                <c:ptCount val="8"/>
                <c:pt idx="0">
                  <c:v>-7.2971829836928409E-3</c:v>
                </c:pt>
                <c:pt idx="1">
                  <c:v>-8.3207430384895833E-3</c:v>
                </c:pt>
                <c:pt idx="2">
                  <c:v>-4.2605196873267762E-3</c:v>
                </c:pt>
                <c:pt idx="3">
                  <c:v>1.0869554987408684E-2</c:v>
                </c:pt>
                <c:pt idx="4">
                  <c:v>1.5917669885399447E-2</c:v>
                </c:pt>
                <c:pt idx="5">
                  <c:v>1.5115476238066812E-2</c:v>
                </c:pt>
                <c:pt idx="6">
                  <c:v>1.8429947679486046E-2</c:v>
                </c:pt>
                <c:pt idx="7">
                  <c:v>2.2592896440631397E-2</c:v>
                </c:pt>
              </c:numCache>
            </c:numRef>
          </c:val>
          <c:smooth val="0"/>
        </c:ser>
        <c:ser>
          <c:idx val="1"/>
          <c:order val="1"/>
          <c:tx>
            <c:strRef>
              <c:f>Residual!$F$33</c:f>
              <c:strCache>
                <c:ptCount val="1"/>
                <c:pt idx="0">
                  <c:v>Amber Trigger</c:v>
                </c:pt>
              </c:strCache>
            </c:strRef>
          </c:tx>
          <c:spPr>
            <a:ln w="28575" cap="rnd">
              <a:solidFill>
                <a:srgbClr val="FFC000"/>
              </a:solidFill>
              <a:prstDash val="sysDash"/>
              <a:round/>
            </a:ln>
            <a:effectLst/>
          </c:spPr>
          <c:marker>
            <c:symbol val="none"/>
          </c:marker>
          <c:dLbls>
            <c:delete val="1"/>
          </c:dLbls>
          <c:cat>
            <c:numRef>
              <c:f>Residual!$G$2:$U$2</c:f>
              <c:numCache>
                <c:formatCode>mmm\-yy</c:formatCode>
                <c:ptCount val="8"/>
                <c:pt idx="0">
                  <c:v>42005</c:v>
                </c:pt>
                <c:pt idx="1">
                  <c:v>42064</c:v>
                </c:pt>
                <c:pt idx="2">
                  <c:v>42125</c:v>
                </c:pt>
                <c:pt idx="3">
                  <c:v>42186</c:v>
                </c:pt>
                <c:pt idx="4">
                  <c:v>42248</c:v>
                </c:pt>
                <c:pt idx="5">
                  <c:v>42309</c:v>
                </c:pt>
                <c:pt idx="6">
                  <c:v>42370</c:v>
                </c:pt>
                <c:pt idx="7">
                  <c:v>42430</c:v>
                </c:pt>
              </c:numCache>
            </c:numRef>
          </c:cat>
          <c:val>
            <c:numRef>
              <c:f>Residual!$G$33:$U$33</c:f>
              <c:numCache>
                <c:formatCode>0.00%</c:formatCode>
                <c:ptCount val="8"/>
                <c:pt idx="0">
                  <c:v>-0.03</c:v>
                </c:pt>
                <c:pt idx="1">
                  <c:v>-0.03</c:v>
                </c:pt>
                <c:pt idx="2">
                  <c:v>-0.03</c:v>
                </c:pt>
                <c:pt idx="3">
                  <c:v>-0.03</c:v>
                </c:pt>
                <c:pt idx="4">
                  <c:v>-0.03</c:v>
                </c:pt>
                <c:pt idx="5">
                  <c:v>-0.03</c:v>
                </c:pt>
                <c:pt idx="6">
                  <c:v>-0.03</c:v>
                </c:pt>
                <c:pt idx="7">
                  <c:v>-0.03</c:v>
                </c:pt>
              </c:numCache>
            </c:numRef>
          </c:val>
          <c:smooth val="0"/>
        </c:ser>
        <c:ser>
          <c:idx val="2"/>
          <c:order val="2"/>
          <c:tx>
            <c:strRef>
              <c:f>Residual!$F$34</c:f>
              <c:strCache>
                <c:ptCount val="1"/>
                <c:pt idx="0">
                  <c:v>Red Limit</c:v>
                </c:pt>
              </c:strCache>
            </c:strRef>
          </c:tx>
          <c:spPr>
            <a:ln w="28575" cap="rnd">
              <a:solidFill>
                <a:srgbClr val="FF0000"/>
              </a:solidFill>
              <a:prstDash val="dash"/>
              <a:round/>
            </a:ln>
            <a:effectLst/>
          </c:spPr>
          <c:marker>
            <c:symbol val="none"/>
          </c:marker>
          <c:dLbls>
            <c:delete val="1"/>
          </c:dLbls>
          <c:cat>
            <c:numRef>
              <c:f>Residual!$G$2:$U$2</c:f>
              <c:numCache>
                <c:formatCode>mmm\-yy</c:formatCode>
                <c:ptCount val="8"/>
                <c:pt idx="0">
                  <c:v>42005</c:v>
                </c:pt>
                <c:pt idx="1">
                  <c:v>42064</c:v>
                </c:pt>
                <c:pt idx="2">
                  <c:v>42125</c:v>
                </c:pt>
                <c:pt idx="3">
                  <c:v>42186</c:v>
                </c:pt>
                <c:pt idx="4">
                  <c:v>42248</c:v>
                </c:pt>
                <c:pt idx="5">
                  <c:v>42309</c:v>
                </c:pt>
                <c:pt idx="6">
                  <c:v>42370</c:v>
                </c:pt>
                <c:pt idx="7">
                  <c:v>42430</c:v>
                </c:pt>
              </c:numCache>
            </c:numRef>
          </c:cat>
          <c:val>
            <c:numRef>
              <c:f>Residual!$G$34:$U$34</c:f>
              <c:numCache>
                <c:formatCode>0.00%</c:formatCode>
                <c:ptCount val="8"/>
                <c:pt idx="0">
                  <c:v>-0.05</c:v>
                </c:pt>
                <c:pt idx="1">
                  <c:v>-0.05</c:v>
                </c:pt>
                <c:pt idx="2">
                  <c:v>-0.05</c:v>
                </c:pt>
                <c:pt idx="3">
                  <c:v>-0.05</c:v>
                </c:pt>
                <c:pt idx="4">
                  <c:v>-0.05</c:v>
                </c:pt>
                <c:pt idx="5">
                  <c:v>-0.05</c:v>
                </c:pt>
                <c:pt idx="6">
                  <c:v>-0.05</c:v>
                </c:pt>
                <c:pt idx="7">
                  <c:v>-0.05</c:v>
                </c:pt>
              </c:numCache>
            </c:numRef>
          </c:val>
          <c:smooth val="0"/>
        </c:ser>
        <c:ser>
          <c:idx val="3"/>
          <c:order val="3"/>
          <c:tx>
            <c:strRef>
              <c:f>Residual!$F$38</c:f>
              <c:strCache>
                <c:ptCount val="1"/>
                <c:pt idx="0">
                  <c:v>2015 Red Limit</c:v>
                </c:pt>
              </c:strCache>
            </c:strRef>
          </c:tx>
          <c:spPr>
            <a:ln w="28575" cap="rnd">
              <a:solidFill>
                <a:schemeClr val="accent3"/>
              </a:solidFill>
              <a:prstDash val="dash"/>
              <a:round/>
            </a:ln>
            <a:effectLst/>
          </c:spPr>
          <c:marker>
            <c:symbol val="none"/>
          </c:marker>
          <c:dLbls>
            <c:delete val="1"/>
          </c:dLbls>
          <c:cat>
            <c:numRef>
              <c:f>Residual!$G$2:$U$2</c:f>
              <c:numCache>
                <c:formatCode>mmm\-yy</c:formatCode>
                <c:ptCount val="8"/>
                <c:pt idx="0">
                  <c:v>42005</c:v>
                </c:pt>
                <c:pt idx="1">
                  <c:v>42064</c:v>
                </c:pt>
                <c:pt idx="2">
                  <c:v>42125</c:v>
                </c:pt>
                <c:pt idx="3">
                  <c:v>42186</c:v>
                </c:pt>
                <c:pt idx="4">
                  <c:v>42248</c:v>
                </c:pt>
                <c:pt idx="5">
                  <c:v>42309</c:v>
                </c:pt>
                <c:pt idx="6">
                  <c:v>42370</c:v>
                </c:pt>
                <c:pt idx="7">
                  <c:v>42430</c:v>
                </c:pt>
              </c:numCache>
            </c:numRef>
          </c:cat>
          <c:val>
            <c:numRef>
              <c:f>Residual!$G$38:$U$38</c:f>
              <c:numCache>
                <c:formatCode>0.00%</c:formatCode>
                <c:ptCount val="8"/>
                <c:pt idx="0">
                  <c:v>-0.09</c:v>
                </c:pt>
                <c:pt idx="1">
                  <c:v>-0.09</c:v>
                </c:pt>
                <c:pt idx="2">
                  <c:v>-0.09</c:v>
                </c:pt>
                <c:pt idx="3">
                  <c:v>-0.09</c:v>
                </c:pt>
                <c:pt idx="4">
                  <c:v>-0.09</c:v>
                </c:pt>
                <c:pt idx="5">
                  <c:v>-0.09</c:v>
                </c:pt>
                <c:pt idx="6">
                  <c:v>-0.09</c:v>
                </c:pt>
                <c:pt idx="7">
                  <c:v>-0.09</c:v>
                </c:pt>
              </c:numCache>
            </c:numRef>
          </c:val>
          <c:smooth val="0"/>
        </c:ser>
        <c:ser>
          <c:idx val="4"/>
          <c:order val="4"/>
          <c:tx>
            <c:strRef>
              <c:f>Residual!$F$37</c:f>
              <c:strCache>
                <c:ptCount val="1"/>
                <c:pt idx="0">
                  <c:v>2015 Amber Trigger</c:v>
                </c:pt>
              </c:strCache>
            </c:strRef>
          </c:tx>
          <c:spPr>
            <a:ln w="28575" cap="rnd">
              <a:solidFill>
                <a:schemeClr val="accent3"/>
              </a:solidFill>
              <a:prstDash val="sysDash"/>
              <a:round/>
            </a:ln>
            <a:effectLst/>
          </c:spPr>
          <c:marker>
            <c:symbol val="none"/>
          </c:marker>
          <c:dLbls>
            <c:delete val="1"/>
          </c:dLbls>
          <c:cat>
            <c:numRef>
              <c:f>Residual!$G$2:$U$2</c:f>
              <c:numCache>
                <c:formatCode>mmm\-yy</c:formatCode>
                <c:ptCount val="8"/>
                <c:pt idx="0">
                  <c:v>42005</c:v>
                </c:pt>
                <c:pt idx="1">
                  <c:v>42064</c:v>
                </c:pt>
                <c:pt idx="2">
                  <c:v>42125</c:v>
                </c:pt>
                <c:pt idx="3">
                  <c:v>42186</c:v>
                </c:pt>
                <c:pt idx="4">
                  <c:v>42248</c:v>
                </c:pt>
                <c:pt idx="5">
                  <c:v>42309</c:v>
                </c:pt>
                <c:pt idx="6">
                  <c:v>42370</c:v>
                </c:pt>
                <c:pt idx="7">
                  <c:v>42430</c:v>
                </c:pt>
              </c:numCache>
            </c:numRef>
          </c:cat>
          <c:val>
            <c:numRef>
              <c:f>Residual!$G$37:$U$37</c:f>
              <c:numCache>
                <c:formatCode>0.00%</c:formatCode>
                <c:ptCount val="8"/>
                <c:pt idx="0">
                  <c:v>-0.05</c:v>
                </c:pt>
                <c:pt idx="1">
                  <c:v>-0.05</c:v>
                </c:pt>
                <c:pt idx="2">
                  <c:v>-0.05</c:v>
                </c:pt>
                <c:pt idx="3">
                  <c:v>-0.05</c:v>
                </c:pt>
                <c:pt idx="4">
                  <c:v>-0.05</c:v>
                </c:pt>
                <c:pt idx="5">
                  <c:v>-0.05</c:v>
                </c:pt>
                <c:pt idx="6">
                  <c:v>-0.05</c:v>
                </c:pt>
                <c:pt idx="7">
                  <c:v>-0.05</c:v>
                </c:pt>
              </c:numCache>
            </c:numRef>
          </c:val>
          <c:smooth val="0"/>
        </c:ser>
        <c:dLbls>
          <c:dLblPos val="t"/>
          <c:showLegendKey val="0"/>
          <c:showVal val="1"/>
          <c:showCatName val="0"/>
          <c:showSerName val="0"/>
          <c:showPercent val="0"/>
          <c:showBubbleSize val="0"/>
        </c:dLbls>
        <c:smooth val="0"/>
        <c:axId val="306799032"/>
        <c:axId val="306799424"/>
      </c:lineChart>
      <c:dateAx>
        <c:axId val="306799032"/>
        <c:scaling>
          <c:orientation val="minMax"/>
        </c:scaling>
        <c:delete val="0"/>
        <c:axPos val="b"/>
        <c:numFmt formatCode="mmm\-yy" sourceLinked="1"/>
        <c:majorTickMark val="out"/>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306799424"/>
        <c:crosses val="autoZero"/>
        <c:auto val="1"/>
        <c:lblOffset val="100"/>
        <c:baseTimeUnit val="months"/>
      </c:dateAx>
      <c:valAx>
        <c:axId val="30679942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306799032"/>
        <c:crosses val="autoZero"/>
        <c:crossBetween val="between"/>
      </c:valAx>
      <c:spPr>
        <a:noFill/>
        <a:ln>
          <a:noFill/>
        </a:ln>
        <a:effectLst/>
      </c:spPr>
    </c:plotArea>
    <c:legend>
      <c:legendPos val="b"/>
      <c:layout>
        <c:manualLayout>
          <c:xMode val="edge"/>
          <c:yMode val="edge"/>
          <c:x val="6.1728395061728392E-3"/>
          <c:y val="0.80789509265887216"/>
          <c:w val="0.99382716049382713"/>
          <c:h val="0.19210490734112781"/>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solidFill>
      <a:schemeClr val="bg1"/>
    </a:solidFill>
    <a:ln w="9525" cap="flat" cmpd="sng" algn="ctr">
      <a:solidFill>
        <a:sysClr val="windowText" lastClr="000000"/>
      </a:solidFill>
      <a:round/>
    </a:ln>
    <a:effectLst/>
  </c:spPr>
  <c:txPr>
    <a:bodyPr/>
    <a:lstStyle/>
    <a:p>
      <a:pPr>
        <a:defRPr sz="900">
          <a:latin typeface="Arial" panose="020B0604020202020204" pitchFamily="34" charset="0"/>
          <a:cs typeface="Arial" panose="020B060402020202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dirty="0"/>
              <a:t>Tier 1 Leverage </a:t>
            </a:r>
            <a:r>
              <a:rPr lang="en-US" dirty="0" smtClean="0"/>
              <a:t>Ratio - Base </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manualLayout>
          <c:layoutTarget val="inner"/>
          <c:xMode val="edge"/>
          <c:yMode val="edge"/>
          <c:x val="0.1235052400364848"/>
          <c:y val="0.1874465811965812"/>
          <c:w val="0.85580918076729762"/>
          <c:h val="0.57511482939632541"/>
        </c:manualLayout>
      </c:layout>
      <c:lineChart>
        <c:grouping val="standard"/>
        <c:varyColors val="0"/>
        <c:ser>
          <c:idx val="0"/>
          <c:order val="0"/>
          <c:tx>
            <c:strRef>
              <c:f>'Tier 1 Leverage'!$B$3</c:f>
              <c:strCache>
                <c:ptCount val="1"/>
                <c:pt idx="0">
                  <c:v>Tier 1 Leverage Ratio - Base</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anchor="ctr" anchorCtr="1"/>
              <a:lstStyle/>
              <a:p>
                <a:pPr>
                  <a:defRPr sz="8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'Tier 1 Leverage'!$G$2:$U$2</c:f>
              <c:numCache>
                <c:formatCode>mmm\-yy</c:formatCode>
                <c:ptCount val="8"/>
                <c:pt idx="0">
                  <c:v>42005</c:v>
                </c:pt>
                <c:pt idx="1">
                  <c:v>42064</c:v>
                </c:pt>
                <c:pt idx="2">
                  <c:v>42125</c:v>
                </c:pt>
                <c:pt idx="3">
                  <c:v>42186</c:v>
                </c:pt>
                <c:pt idx="4">
                  <c:v>42248</c:v>
                </c:pt>
                <c:pt idx="5">
                  <c:v>42309</c:v>
                </c:pt>
                <c:pt idx="6">
                  <c:v>42370</c:v>
                </c:pt>
                <c:pt idx="7">
                  <c:v>42430</c:v>
                </c:pt>
              </c:numCache>
            </c:numRef>
          </c:cat>
          <c:val>
            <c:numRef>
              <c:f>'Tier 1 Leverage'!$G$3:$U$3</c:f>
              <c:numCache>
                <c:formatCode>0.00%</c:formatCode>
                <c:ptCount val="8"/>
                <c:pt idx="0">
                  <c:v>0.10564580420356823</c:v>
                </c:pt>
                <c:pt idx="1">
                  <c:v>0.10917165692335075</c:v>
                </c:pt>
                <c:pt idx="2">
                  <c:v>0.11178023795227389</c:v>
                </c:pt>
                <c:pt idx="3">
                  <c:v>0.1110200014332325</c:v>
                </c:pt>
                <c:pt idx="4">
                  <c:v>0.11592542712029796</c:v>
                </c:pt>
                <c:pt idx="5">
                  <c:v>0.11834888607610405</c:v>
                </c:pt>
                <c:pt idx="6">
                  <c:v>0.11729838933111975</c:v>
                </c:pt>
                <c:pt idx="7">
                  <c:v>0.12043409615142431</c:v>
                </c:pt>
              </c:numCache>
            </c:numRef>
          </c:val>
          <c:smooth val="0"/>
        </c:ser>
        <c:ser>
          <c:idx val="1"/>
          <c:order val="1"/>
          <c:tx>
            <c:strRef>
              <c:f>'Tier 1 Leverage'!$F$35</c:f>
              <c:strCache>
                <c:ptCount val="1"/>
                <c:pt idx="0">
                  <c:v>Amber Trigger</c:v>
                </c:pt>
              </c:strCache>
            </c:strRef>
          </c:tx>
          <c:spPr>
            <a:ln w="28575" cap="rnd">
              <a:solidFill>
                <a:srgbClr val="FFC000"/>
              </a:solidFill>
              <a:prstDash val="sysDash"/>
              <a:round/>
            </a:ln>
            <a:effectLst/>
          </c:spPr>
          <c:marker>
            <c:symbol val="none"/>
          </c:marker>
          <c:dLbls>
            <c:delete val="1"/>
          </c:dLbls>
          <c:cat>
            <c:numRef>
              <c:f>'Tier 1 Leverage'!$G$2:$U$2</c:f>
              <c:numCache>
                <c:formatCode>mmm\-yy</c:formatCode>
                <c:ptCount val="8"/>
                <c:pt idx="0">
                  <c:v>42005</c:v>
                </c:pt>
                <c:pt idx="1">
                  <c:v>42064</c:v>
                </c:pt>
                <c:pt idx="2">
                  <c:v>42125</c:v>
                </c:pt>
                <c:pt idx="3">
                  <c:v>42186</c:v>
                </c:pt>
                <c:pt idx="4">
                  <c:v>42248</c:v>
                </c:pt>
                <c:pt idx="5">
                  <c:v>42309</c:v>
                </c:pt>
                <c:pt idx="6">
                  <c:v>42370</c:v>
                </c:pt>
                <c:pt idx="7">
                  <c:v>42430</c:v>
                </c:pt>
              </c:numCache>
            </c:numRef>
          </c:cat>
          <c:val>
            <c:numRef>
              <c:f>'Tier 1 Leverage'!$G$35:$U$35</c:f>
              <c:numCache>
                <c:formatCode>0.00%</c:formatCode>
                <c:ptCount val="8"/>
                <c:pt idx="0">
                  <c:v>0.11600000000000001</c:v>
                </c:pt>
                <c:pt idx="1">
                  <c:v>0.11600000000000001</c:v>
                </c:pt>
                <c:pt idx="2">
                  <c:v>0.11600000000000001</c:v>
                </c:pt>
                <c:pt idx="3">
                  <c:v>0.11600000000000001</c:v>
                </c:pt>
                <c:pt idx="4">
                  <c:v>0.11600000000000001</c:v>
                </c:pt>
                <c:pt idx="5">
                  <c:v>0.11600000000000001</c:v>
                </c:pt>
                <c:pt idx="6">
                  <c:v>0.11600000000000001</c:v>
                </c:pt>
                <c:pt idx="7">
                  <c:v>0.11600000000000001</c:v>
                </c:pt>
              </c:numCache>
            </c:numRef>
          </c:val>
          <c:smooth val="0"/>
        </c:ser>
        <c:ser>
          <c:idx val="2"/>
          <c:order val="2"/>
          <c:tx>
            <c:strRef>
              <c:f>'Tier 1 Leverage'!$F$36</c:f>
              <c:strCache>
                <c:ptCount val="1"/>
                <c:pt idx="0">
                  <c:v>Red Limit</c:v>
                </c:pt>
              </c:strCache>
            </c:strRef>
          </c:tx>
          <c:spPr>
            <a:ln w="28575" cap="rnd">
              <a:solidFill>
                <a:srgbClr val="FF0000"/>
              </a:solidFill>
              <a:prstDash val="dash"/>
              <a:round/>
            </a:ln>
            <a:effectLst/>
          </c:spPr>
          <c:marker>
            <c:symbol val="none"/>
          </c:marker>
          <c:dLbls>
            <c:delete val="1"/>
          </c:dLbls>
          <c:cat>
            <c:numRef>
              <c:f>'Tier 1 Leverage'!$G$2:$U$2</c:f>
              <c:numCache>
                <c:formatCode>mmm\-yy</c:formatCode>
                <c:ptCount val="8"/>
                <c:pt idx="0">
                  <c:v>42005</c:v>
                </c:pt>
                <c:pt idx="1">
                  <c:v>42064</c:v>
                </c:pt>
                <c:pt idx="2">
                  <c:v>42125</c:v>
                </c:pt>
                <c:pt idx="3">
                  <c:v>42186</c:v>
                </c:pt>
                <c:pt idx="4">
                  <c:v>42248</c:v>
                </c:pt>
                <c:pt idx="5">
                  <c:v>42309</c:v>
                </c:pt>
                <c:pt idx="6">
                  <c:v>42370</c:v>
                </c:pt>
                <c:pt idx="7">
                  <c:v>42430</c:v>
                </c:pt>
              </c:numCache>
            </c:numRef>
          </c:cat>
          <c:val>
            <c:numRef>
              <c:f>'Tier 1 Leverage'!$G$36:$U$36</c:f>
              <c:numCache>
                <c:formatCode>0.00%</c:formatCode>
                <c:ptCount val="8"/>
                <c:pt idx="0">
                  <c:v>0.10349999999999999</c:v>
                </c:pt>
                <c:pt idx="1">
                  <c:v>0.10349999999999999</c:v>
                </c:pt>
                <c:pt idx="2">
                  <c:v>0.10349999999999999</c:v>
                </c:pt>
                <c:pt idx="3">
                  <c:v>0.10349999999999999</c:v>
                </c:pt>
                <c:pt idx="4">
                  <c:v>0.10349999999999999</c:v>
                </c:pt>
                <c:pt idx="5">
                  <c:v>0.10349999999999999</c:v>
                </c:pt>
                <c:pt idx="6">
                  <c:v>0.10349999999999999</c:v>
                </c:pt>
                <c:pt idx="7">
                  <c:v>0.10349999999999999</c:v>
                </c:pt>
              </c:numCache>
            </c:numRef>
          </c:val>
          <c:smooth val="0"/>
        </c:ser>
        <c:dLbls>
          <c:dLblPos val="t"/>
          <c:showLegendKey val="0"/>
          <c:showVal val="1"/>
          <c:showCatName val="0"/>
          <c:showSerName val="0"/>
          <c:showPercent val="0"/>
          <c:showBubbleSize val="0"/>
        </c:dLbls>
        <c:smooth val="0"/>
        <c:axId val="296686512"/>
        <c:axId val="296686904"/>
      </c:lineChart>
      <c:dateAx>
        <c:axId val="296686512"/>
        <c:scaling>
          <c:orientation val="minMax"/>
        </c:scaling>
        <c:delete val="0"/>
        <c:axPos val="b"/>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296686904"/>
        <c:crosses val="autoZero"/>
        <c:auto val="1"/>
        <c:lblOffset val="100"/>
        <c:baseTimeUnit val="months"/>
      </c:dateAx>
      <c:valAx>
        <c:axId val="296686904"/>
        <c:scaling>
          <c:orientation val="minMax"/>
          <c:min val="8.500000000000002E-2"/>
        </c:scaling>
        <c:delete val="0"/>
        <c:axPos val="l"/>
        <c:majorGridlines>
          <c:spPr>
            <a:ln w="9525" cap="flat" cmpd="sng" algn="ctr">
              <a:solidFill>
                <a:schemeClr val="tx1">
                  <a:lumMod val="15000"/>
                  <a:lumOff val="85000"/>
                </a:schemeClr>
              </a:solid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296686512"/>
        <c:crosses val="autoZero"/>
        <c:crossBetween val="between"/>
      </c:valAx>
      <c:spPr>
        <a:noFill/>
        <a:ln>
          <a:noFill/>
        </a:ln>
        <a:effectLst/>
      </c:spPr>
    </c:plotArea>
    <c:legend>
      <c:legendPos val="b"/>
      <c:layout>
        <c:manualLayout>
          <c:xMode val="edge"/>
          <c:yMode val="edge"/>
          <c:x val="0"/>
          <c:y val="0.90361600818448218"/>
          <c:w val="0.98304399900733574"/>
          <c:h val="9.6383991815517669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solidFill>
      <a:schemeClr val="bg1"/>
    </a:solidFill>
    <a:ln w="9525" cap="flat" cmpd="sng" algn="ctr">
      <a:solidFill>
        <a:schemeClr val="tx1"/>
      </a:solidFill>
      <a:round/>
    </a:ln>
    <a:effectLst/>
  </c:spPr>
  <c:txPr>
    <a:bodyPr/>
    <a:lstStyle/>
    <a:p>
      <a:pPr>
        <a:defRPr>
          <a:latin typeface="Arial" panose="020B0604020202020204" pitchFamily="34" charset="0"/>
          <a:cs typeface="Arial" panose="020B0604020202020204" pitchFamily="34" charset="0"/>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1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sz="1100"/>
              <a:t>Tangible Common Equity Ratio - Base </a:t>
            </a:r>
          </a:p>
        </c:rich>
      </c:tx>
      <c:overlay val="0"/>
      <c:spPr>
        <a:noFill/>
        <a:ln>
          <a:noFill/>
        </a:ln>
        <a:effectLst/>
      </c:spPr>
      <c:txPr>
        <a:bodyPr rot="0" spcFirstLastPara="1" vertOverflow="ellipsis" vert="horz" wrap="square" anchor="ctr" anchorCtr="1"/>
        <a:lstStyle/>
        <a:p>
          <a:pPr>
            <a:defRPr sz="11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manualLayout>
          <c:layoutTarget val="inner"/>
          <c:xMode val="edge"/>
          <c:yMode val="edge"/>
          <c:x val="0.1235052400364848"/>
          <c:y val="0.1874465811965812"/>
          <c:w val="0.82803149606299198"/>
          <c:h val="0.48925634295713039"/>
        </c:manualLayout>
      </c:layout>
      <c:lineChart>
        <c:grouping val="standard"/>
        <c:varyColors val="0"/>
        <c:ser>
          <c:idx val="0"/>
          <c:order val="0"/>
          <c:tx>
            <c:strRef>
              <c:f>TCE!$B$5</c:f>
              <c:strCache>
                <c:ptCount val="1"/>
                <c:pt idx="0">
                  <c:v>Tangible Common Equity Ratio</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anchor="ctr" anchorCtr="1"/>
              <a:lstStyle/>
              <a:p>
                <a:pPr>
                  <a:defRPr sz="8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TCE!$G$2:$U$2</c:f>
              <c:numCache>
                <c:formatCode>mmm\-yy</c:formatCode>
                <c:ptCount val="8"/>
                <c:pt idx="0">
                  <c:v>42005</c:v>
                </c:pt>
                <c:pt idx="1">
                  <c:v>42064</c:v>
                </c:pt>
                <c:pt idx="2">
                  <c:v>42125</c:v>
                </c:pt>
                <c:pt idx="3">
                  <c:v>42186</c:v>
                </c:pt>
                <c:pt idx="4">
                  <c:v>42248</c:v>
                </c:pt>
                <c:pt idx="5">
                  <c:v>42309</c:v>
                </c:pt>
                <c:pt idx="6">
                  <c:v>42370</c:v>
                </c:pt>
                <c:pt idx="7">
                  <c:v>42430</c:v>
                </c:pt>
              </c:numCache>
            </c:numRef>
          </c:cat>
          <c:val>
            <c:numRef>
              <c:f>TCE!$G$5:$U$5</c:f>
              <c:numCache>
                <c:formatCode>0.00%</c:formatCode>
                <c:ptCount val="8"/>
                <c:pt idx="0">
                  <c:v>0.10725729749624967</c:v>
                </c:pt>
                <c:pt idx="1">
                  <c:v>0.1077897502425175</c:v>
                </c:pt>
                <c:pt idx="2">
                  <c:v>0.11367464692128174</c:v>
                </c:pt>
                <c:pt idx="3">
                  <c:v>0.1133531803211823</c:v>
                </c:pt>
                <c:pt idx="4">
                  <c:v>0.11803300898321073</c:v>
                </c:pt>
                <c:pt idx="5">
                  <c:v>0.12316183824060291</c:v>
                </c:pt>
                <c:pt idx="6">
                  <c:v>0.11608319076613692</c:v>
                </c:pt>
                <c:pt idx="7">
                  <c:v>0.11881822980992597</c:v>
                </c:pt>
              </c:numCache>
            </c:numRef>
          </c:val>
          <c:smooth val="0"/>
        </c:ser>
        <c:ser>
          <c:idx val="1"/>
          <c:order val="1"/>
          <c:tx>
            <c:strRef>
              <c:f>TCE!$F$37</c:f>
              <c:strCache>
                <c:ptCount val="1"/>
                <c:pt idx="0">
                  <c:v>Amber Trigger</c:v>
                </c:pt>
              </c:strCache>
            </c:strRef>
          </c:tx>
          <c:spPr>
            <a:ln w="28575" cap="rnd">
              <a:solidFill>
                <a:srgbClr val="FFC000"/>
              </a:solidFill>
              <a:prstDash val="sysDash"/>
              <a:round/>
            </a:ln>
            <a:effectLst/>
          </c:spPr>
          <c:marker>
            <c:symbol val="none"/>
          </c:marker>
          <c:dLbls>
            <c:delete val="1"/>
          </c:dLbls>
          <c:cat>
            <c:numRef>
              <c:f>TCE!$G$2:$U$2</c:f>
              <c:numCache>
                <c:formatCode>mmm\-yy</c:formatCode>
                <c:ptCount val="8"/>
                <c:pt idx="0">
                  <c:v>42005</c:v>
                </c:pt>
                <c:pt idx="1">
                  <c:v>42064</c:v>
                </c:pt>
                <c:pt idx="2">
                  <c:v>42125</c:v>
                </c:pt>
                <c:pt idx="3">
                  <c:v>42186</c:v>
                </c:pt>
                <c:pt idx="4">
                  <c:v>42248</c:v>
                </c:pt>
                <c:pt idx="5">
                  <c:v>42309</c:v>
                </c:pt>
                <c:pt idx="6">
                  <c:v>42370</c:v>
                </c:pt>
                <c:pt idx="7">
                  <c:v>42430</c:v>
                </c:pt>
              </c:numCache>
            </c:numRef>
          </c:cat>
          <c:val>
            <c:numRef>
              <c:f>TCE!$G$37:$U$37</c:f>
              <c:numCache>
                <c:formatCode>0.00%</c:formatCode>
                <c:ptCount val="8"/>
                <c:pt idx="0">
                  <c:v>0.115</c:v>
                </c:pt>
                <c:pt idx="1">
                  <c:v>0.115</c:v>
                </c:pt>
                <c:pt idx="2">
                  <c:v>0.115</c:v>
                </c:pt>
                <c:pt idx="3">
                  <c:v>0.115</c:v>
                </c:pt>
                <c:pt idx="4">
                  <c:v>0.115</c:v>
                </c:pt>
                <c:pt idx="5">
                  <c:v>0.115</c:v>
                </c:pt>
                <c:pt idx="6">
                  <c:v>0.115</c:v>
                </c:pt>
                <c:pt idx="7">
                  <c:v>0.115</c:v>
                </c:pt>
              </c:numCache>
            </c:numRef>
          </c:val>
          <c:smooth val="0"/>
        </c:ser>
        <c:ser>
          <c:idx val="2"/>
          <c:order val="2"/>
          <c:tx>
            <c:strRef>
              <c:f>TCE!$F$38</c:f>
              <c:strCache>
                <c:ptCount val="1"/>
                <c:pt idx="0">
                  <c:v>Red Limit</c:v>
                </c:pt>
              </c:strCache>
            </c:strRef>
          </c:tx>
          <c:spPr>
            <a:ln w="28575" cap="rnd">
              <a:solidFill>
                <a:srgbClr val="FF0000"/>
              </a:solidFill>
              <a:prstDash val="dash"/>
              <a:round/>
            </a:ln>
            <a:effectLst/>
          </c:spPr>
          <c:marker>
            <c:symbol val="none"/>
          </c:marker>
          <c:dLbls>
            <c:delete val="1"/>
          </c:dLbls>
          <c:cat>
            <c:numRef>
              <c:f>TCE!$G$2:$U$2</c:f>
              <c:numCache>
                <c:formatCode>mmm\-yy</c:formatCode>
                <c:ptCount val="8"/>
                <c:pt idx="0">
                  <c:v>42005</c:v>
                </c:pt>
                <c:pt idx="1">
                  <c:v>42064</c:v>
                </c:pt>
                <c:pt idx="2">
                  <c:v>42125</c:v>
                </c:pt>
                <c:pt idx="3">
                  <c:v>42186</c:v>
                </c:pt>
                <c:pt idx="4">
                  <c:v>42248</c:v>
                </c:pt>
                <c:pt idx="5">
                  <c:v>42309</c:v>
                </c:pt>
                <c:pt idx="6">
                  <c:v>42370</c:v>
                </c:pt>
                <c:pt idx="7">
                  <c:v>42430</c:v>
                </c:pt>
              </c:numCache>
            </c:numRef>
          </c:cat>
          <c:val>
            <c:numRef>
              <c:f>TCE!$G$38:$U$38</c:f>
              <c:numCache>
                <c:formatCode>0.00%</c:formatCode>
                <c:ptCount val="8"/>
                <c:pt idx="0">
                  <c:v>0.10249999999999999</c:v>
                </c:pt>
                <c:pt idx="1">
                  <c:v>0.10249999999999999</c:v>
                </c:pt>
                <c:pt idx="2">
                  <c:v>0.10249999999999999</c:v>
                </c:pt>
                <c:pt idx="3">
                  <c:v>0.10249999999999999</c:v>
                </c:pt>
                <c:pt idx="4">
                  <c:v>0.10249999999999999</c:v>
                </c:pt>
                <c:pt idx="5">
                  <c:v>0.10249999999999999</c:v>
                </c:pt>
                <c:pt idx="6">
                  <c:v>0.10249999999999999</c:v>
                </c:pt>
                <c:pt idx="7">
                  <c:v>0.10249999999999999</c:v>
                </c:pt>
              </c:numCache>
            </c:numRef>
          </c:val>
          <c:smooth val="0"/>
        </c:ser>
        <c:ser>
          <c:idx val="3"/>
          <c:order val="3"/>
          <c:tx>
            <c:strRef>
              <c:f>TCE!$F$41</c:f>
              <c:strCache>
                <c:ptCount val="1"/>
                <c:pt idx="0">
                  <c:v>2015 Amber Trigger</c:v>
                </c:pt>
              </c:strCache>
            </c:strRef>
          </c:tx>
          <c:spPr>
            <a:ln w="28575" cap="rnd">
              <a:solidFill>
                <a:srgbClr val="A5A5A5">
                  <a:lumMod val="50000"/>
                  <a:alpha val="50196"/>
                </a:srgbClr>
              </a:solidFill>
              <a:prstDash val="sysDash"/>
              <a:round/>
            </a:ln>
            <a:effectLst/>
          </c:spPr>
          <c:marker>
            <c:symbol val="none"/>
          </c:marker>
          <c:dLbls>
            <c:delete val="1"/>
          </c:dLbls>
          <c:cat>
            <c:strLit>
              <c:ptCount val="8"/>
              <c:pt idx="0">
                <c:v>Jan-15</c:v>
              </c:pt>
              <c:pt idx="1">
                <c:v>Mar-15</c:v>
              </c:pt>
              <c:pt idx="2">
                <c:v>May-15</c:v>
              </c:pt>
              <c:pt idx="3">
                <c:v>Jul-15</c:v>
              </c:pt>
              <c:extLst>
                <c:ext xmlns:c15="http://schemas.microsoft.com/office/drawing/2012/chart" uri="{02D57815-91ED-43cb-92C2-25804820EDAC}">
                  <c15:autoCat val="1"/>
                </c:ext>
              </c:extLst>
            </c:strLit>
          </c:cat>
          <c:val>
            <c:numRef>
              <c:f>TCE!$G$41:$U$41</c:f>
              <c:numCache>
                <c:formatCode>0.00%</c:formatCode>
                <c:ptCount val="8"/>
                <c:pt idx="0">
                  <c:v>0.105</c:v>
                </c:pt>
                <c:pt idx="1">
                  <c:v>0.105</c:v>
                </c:pt>
                <c:pt idx="2">
                  <c:v>0.105</c:v>
                </c:pt>
                <c:pt idx="3">
                  <c:v>0.105</c:v>
                </c:pt>
                <c:pt idx="4">
                  <c:v>0.105</c:v>
                </c:pt>
                <c:pt idx="5">
                  <c:v>0.105</c:v>
                </c:pt>
                <c:pt idx="6">
                  <c:v>0.105</c:v>
                </c:pt>
                <c:pt idx="7">
                  <c:v>0.105</c:v>
                </c:pt>
              </c:numCache>
            </c:numRef>
          </c:val>
          <c:smooth val="0"/>
        </c:ser>
        <c:ser>
          <c:idx val="4"/>
          <c:order val="4"/>
          <c:tx>
            <c:strRef>
              <c:f>TCE!$F$42</c:f>
              <c:strCache>
                <c:ptCount val="1"/>
                <c:pt idx="0">
                  <c:v>2015 Red Limit</c:v>
                </c:pt>
              </c:strCache>
            </c:strRef>
          </c:tx>
          <c:spPr>
            <a:ln w="28575" cap="rnd">
              <a:solidFill>
                <a:srgbClr val="A5A5A5">
                  <a:lumMod val="50000"/>
                  <a:alpha val="49804"/>
                </a:srgbClr>
              </a:solidFill>
              <a:prstDash val="dash"/>
              <a:round/>
            </a:ln>
            <a:effectLst/>
          </c:spPr>
          <c:marker>
            <c:symbol val="none"/>
          </c:marker>
          <c:dLbls>
            <c:delete val="1"/>
          </c:dLbls>
          <c:cat>
            <c:strLit>
              <c:ptCount val="8"/>
              <c:pt idx="0">
                <c:v>Jan-15</c:v>
              </c:pt>
              <c:pt idx="1">
                <c:v>Mar-15</c:v>
              </c:pt>
              <c:pt idx="2">
                <c:v>May-15</c:v>
              </c:pt>
              <c:pt idx="3">
                <c:v>Jul-15</c:v>
              </c:pt>
              <c:extLst>
                <c:ext xmlns:c15="http://schemas.microsoft.com/office/drawing/2012/chart" uri="{02D57815-91ED-43cb-92C2-25804820EDAC}">
                  <c15:autoCat val="1"/>
                </c:ext>
              </c:extLst>
            </c:strLit>
          </c:cat>
          <c:val>
            <c:numRef>
              <c:f>TCE!$G$42:$U$42</c:f>
              <c:numCache>
                <c:formatCode>0.00%</c:formatCode>
                <c:ptCount val="8"/>
                <c:pt idx="0">
                  <c:v>9.2499999999999999E-2</c:v>
                </c:pt>
                <c:pt idx="1">
                  <c:v>9.2499999999999999E-2</c:v>
                </c:pt>
                <c:pt idx="2">
                  <c:v>9.2499999999999999E-2</c:v>
                </c:pt>
                <c:pt idx="3">
                  <c:v>9.2499999999999999E-2</c:v>
                </c:pt>
                <c:pt idx="4">
                  <c:v>9.2499999999999999E-2</c:v>
                </c:pt>
                <c:pt idx="5">
                  <c:v>9.2499999999999999E-2</c:v>
                </c:pt>
                <c:pt idx="6">
                  <c:v>9.2499999999999999E-2</c:v>
                </c:pt>
                <c:pt idx="7">
                  <c:v>9.2499999999999999E-2</c:v>
                </c:pt>
              </c:numCache>
            </c:numRef>
          </c:val>
          <c:smooth val="0"/>
        </c:ser>
        <c:dLbls>
          <c:dLblPos val="t"/>
          <c:showLegendKey val="0"/>
          <c:showVal val="1"/>
          <c:showCatName val="0"/>
          <c:showSerName val="0"/>
          <c:showPercent val="0"/>
          <c:showBubbleSize val="0"/>
        </c:dLbls>
        <c:smooth val="0"/>
        <c:axId val="299178232"/>
        <c:axId val="299178624"/>
      </c:lineChart>
      <c:dateAx>
        <c:axId val="299178232"/>
        <c:scaling>
          <c:orientation val="minMax"/>
        </c:scaling>
        <c:delete val="0"/>
        <c:axPos val="b"/>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299178624"/>
        <c:crosses val="autoZero"/>
        <c:auto val="1"/>
        <c:lblOffset val="100"/>
        <c:baseTimeUnit val="months"/>
      </c:dateAx>
      <c:valAx>
        <c:axId val="299178624"/>
        <c:scaling>
          <c:orientation val="minMax"/>
          <c:min val="8.500000000000002E-2"/>
        </c:scaling>
        <c:delete val="0"/>
        <c:axPos val="l"/>
        <c:majorGridlines>
          <c:spPr>
            <a:ln w="9525" cap="flat" cmpd="sng" algn="ctr">
              <a:solidFill>
                <a:schemeClr val="tx1">
                  <a:lumMod val="15000"/>
                  <a:lumOff val="85000"/>
                </a:schemeClr>
              </a:solid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299178232"/>
        <c:crosses val="autoZero"/>
        <c:crossBetween val="between"/>
      </c:valAx>
      <c:spPr>
        <a:noFill/>
        <a:ln>
          <a:noFill/>
        </a:ln>
        <a:effectLst/>
      </c:spPr>
    </c:plotArea>
    <c:legend>
      <c:legendPos val="b"/>
      <c:layout>
        <c:manualLayout>
          <c:xMode val="edge"/>
          <c:yMode val="edge"/>
          <c:x val="0"/>
          <c:y val="0.83795951642408339"/>
          <c:w val="0.99591353164187801"/>
          <c:h val="0.15206434422969856"/>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solidFill>
      <a:schemeClr val="bg1"/>
    </a:solidFill>
    <a:ln w="9525" cap="flat" cmpd="sng" algn="ctr">
      <a:solidFill>
        <a:schemeClr val="tx1"/>
      </a:solidFill>
      <a:round/>
    </a:ln>
    <a:effectLst/>
  </c:spPr>
  <c:txPr>
    <a:bodyPr/>
    <a:lstStyle/>
    <a:p>
      <a:pPr>
        <a:defRPr>
          <a:latin typeface="Arial" panose="020B0604020202020204" pitchFamily="34" charset="0"/>
          <a:cs typeface="Arial" panose="020B0604020202020204" pitchFamily="34" charset="0"/>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1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sz="1100"/>
              <a:t>Common Equity Tier 1 Ratio - Base</a:t>
            </a:r>
          </a:p>
        </c:rich>
      </c:tx>
      <c:overlay val="0"/>
      <c:spPr>
        <a:noFill/>
        <a:ln>
          <a:noFill/>
        </a:ln>
        <a:effectLst/>
      </c:spPr>
      <c:txPr>
        <a:bodyPr rot="0" spcFirstLastPara="1" vertOverflow="ellipsis" vert="horz" wrap="square" anchor="ctr" anchorCtr="1"/>
        <a:lstStyle/>
        <a:p>
          <a:pPr>
            <a:defRPr sz="11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manualLayout>
          <c:layoutTarget val="inner"/>
          <c:xMode val="edge"/>
          <c:yMode val="edge"/>
          <c:x val="0.1235052400364848"/>
          <c:y val="0.1874465811965812"/>
          <c:w val="0.85580918076729762"/>
          <c:h val="0.50440785810864552"/>
        </c:manualLayout>
      </c:layout>
      <c:lineChart>
        <c:grouping val="standard"/>
        <c:varyColors val="0"/>
        <c:ser>
          <c:idx val="0"/>
          <c:order val="0"/>
          <c:tx>
            <c:strRef>
              <c:f>'CET1'!$B$5</c:f>
              <c:strCache>
                <c:ptCount val="1"/>
                <c:pt idx="0">
                  <c:v>Common Equity Tier 1 Ratio</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anchor="ctr" anchorCtr="1"/>
              <a:lstStyle/>
              <a:p>
                <a:pPr>
                  <a:defRPr sz="8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'CET1'!$G$2:$U$2</c:f>
              <c:numCache>
                <c:formatCode>mmm\-yy</c:formatCode>
                <c:ptCount val="8"/>
                <c:pt idx="0">
                  <c:v>42005</c:v>
                </c:pt>
                <c:pt idx="1">
                  <c:v>42064</c:v>
                </c:pt>
                <c:pt idx="2">
                  <c:v>42125</c:v>
                </c:pt>
                <c:pt idx="3">
                  <c:v>42186</c:v>
                </c:pt>
                <c:pt idx="4">
                  <c:v>42248</c:v>
                </c:pt>
                <c:pt idx="5">
                  <c:v>42309</c:v>
                </c:pt>
                <c:pt idx="6">
                  <c:v>42370</c:v>
                </c:pt>
                <c:pt idx="7">
                  <c:v>42430</c:v>
                </c:pt>
              </c:numCache>
            </c:numRef>
          </c:cat>
          <c:val>
            <c:numRef>
              <c:f>'CET1'!$G$5:$U$5</c:f>
              <c:numCache>
                <c:formatCode>0.00%</c:formatCode>
                <c:ptCount val="8"/>
                <c:pt idx="0">
                  <c:v>0.10199412624399412</c:v>
                </c:pt>
                <c:pt idx="1">
                  <c:v>0.10105445164256992</c:v>
                </c:pt>
                <c:pt idx="2">
                  <c:v>0.10742189316415779</c:v>
                </c:pt>
                <c:pt idx="3">
                  <c:v>0.1066573137222023</c:v>
                </c:pt>
                <c:pt idx="4">
                  <c:v>0.11216886796867979</c:v>
                </c:pt>
                <c:pt idx="5">
                  <c:v>0.1164271003094407</c:v>
                </c:pt>
                <c:pt idx="6">
                  <c:v>0.11050052431561708</c:v>
                </c:pt>
                <c:pt idx="7">
                  <c:v>0.11378140297304143</c:v>
                </c:pt>
              </c:numCache>
            </c:numRef>
          </c:val>
          <c:smooth val="0"/>
        </c:ser>
        <c:ser>
          <c:idx val="1"/>
          <c:order val="1"/>
          <c:tx>
            <c:strRef>
              <c:f>'CET1'!$F$37</c:f>
              <c:strCache>
                <c:ptCount val="1"/>
                <c:pt idx="0">
                  <c:v>Amber Trigger</c:v>
                </c:pt>
              </c:strCache>
            </c:strRef>
          </c:tx>
          <c:spPr>
            <a:ln w="28575" cap="rnd">
              <a:solidFill>
                <a:srgbClr val="FFC000"/>
              </a:solidFill>
              <a:prstDash val="sysDash"/>
              <a:round/>
            </a:ln>
            <a:effectLst/>
          </c:spPr>
          <c:marker>
            <c:symbol val="none"/>
          </c:marker>
          <c:dLbls>
            <c:delete val="1"/>
          </c:dLbls>
          <c:cat>
            <c:numRef>
              <c:f>'CET1'!$G$2:$U$2</c:f>
              <c:numCache>
                <c:formatCode>mmm\-yy</c:formatCode>
                <c:ptCount val="8"/>
                <c:pt idx="0">
                  <c:v>42005</c:v>
                </c:pt>
                <c:pt idx="1">
                  <c:v>42064</c:v>
                </c:pt>
                <c:pt idx="2">
                  <c:v>42125</c:v>
                </c:pt>
                <c:pt idx="3">
                  <c:v>42186</c:v>
                </c:pt>
                <c:pt idx="4">
                  <c:v>42248</c:v>
                </c:pt>
                <c:pt idx="5">
                  <c:v>42309</c:v>
                </c:pt>
                <c:pt idx="6">
                  <c:v>42370</c:v>
                </c:pt>
                <c:pt idx="7">
                  <c:v>42430</c:v>
                </c:pt>
              </c:numCache>
            </c:numRef>
          </c:cat>
          <c:val>
            <c:numRef>
              <c:f>'CET1'!$G$37:$U$37</c:f>
              <c:numCache>
                <c:formatCode>0.00%</c:formatCode>
                <c:ptCount val="8"/>
                <c:pt idx="0">
                  <c:v>0.11</c:v>
                </c:pt>
                <c:pt idx="1">
                  <c:v>0.11</c:v>
                </c:pt>
                <c:pt idx="2">
                  <c:v>0.11</c:v>
                </c:pt>
                <c:pt idx="3">
                  <c:v>0.11</c:v>
                </c:pt>
                <c:pt idx="4">
                  <c:v>0.11</c:v>
                </c:pt>
                <c:pt idx="5">
                  <c:v>0.11</c:v>
                </c:pt>
                <c:pt idx="6">
                  <c:v>0.11</c:v>
                </c:pt>
                <c:pt idx="7">
                  <c:v>0.11</c:v>
                </c:pt>
              </c:numCache>
            </c:numRef>
          </c:val>
          <c:smooth val="0"/>
        </c:ser>
        <c:ser>
          <c:idx val="2"/>
          <c:order val="2"/>
          <c:tx>
            <c:strRef>
              <c:f>'CET1'!$F$38</c:f>
              <c:strCache>
                <c:ptCount val="1"/>
                <c:pt idx="0">
                  <c:v>Red Limit</c:v>
                </c:pt>
              </c:strCache>
            </c:strRef>
          </c:tx>
          <c:spPr>
            <a:ln w="28575" cap="rnd">
              <a:solidFill>
                <a:srgbClr val="FF0000"/>
              </a:solidFill>
              <a:prstDash val="dash"/>
              <a:round/>
            </a:ln>
            <a:effectLst/>
          </c:spPr>
          <c:marker>
            <c:symbol val="none"/>
          </c:marker>
          <c:dLbls>
            <c:delete val="1"/>
          </c:dLbls>
          <c:cat>
            <c:numRef>
              <c:f>'CET1'!$G$2:$U$2</c:f>
              <c:numCache>
                <c:formatCode>mmm\-yy</c:formatCode>
                <c:ptCount val="8"/>
                <c:pt idx="0">
                  <c:v>42005</c:v>
                </c:pt>
                <c:pt idx="1">
                  <c:v>42064</c:v>
                </c:pt>
                <c:pt idx="2">
                  <c:v>42125</c:v>
                </c:pt>
                <c:pt idx="3">
                  <c:v>42186</c:v>
                </c:pt>
                <c:pt idx="4">
                  <c:v>42248</c:v>
                </c:pt>
                <c:pt idx="5">
                  <c:v>42309</c:v>
                </c:pt>
                <c:pt idx="6">
                  <c:v>42370</c:v>
                </c:pt>
                <c:pt idx="7">
                  <c:v>42430</c:v>
                </c:pt>
              </c:numCache>
            </c:numRef>
          </c:cat>
          <c:val>
            <c:numRef>
              <c:f>'CET1'!$G$38:$U$38</c:f>
              <c:numCache>
                <c:formatCode>0.00%</c:formatCode>
                <c:ptCount val="8"/>
                <c:pt idx="0">
                  <c:v>9.4500000000000001E-2</c:v>
                </c:pt>
                <c:pt idx="1">
                  <c:v>9.4500000000000001E-2</c:v>
                </c:pt>
                <c:pt idx="2">
                  <c:v>9.4500000000000001E-2</c:v>
                </c:pt>
                <c:pt idx="3">
                  <c:v>9.4500000000000001E-2</c:v>
                </c:pt>
                <c:pt idx="4">
                  <c:v>9.4500000000000001E-2</c:v>
                </c:pt>
                <c:pt idx="5">
                  <c:v>9.4500000000000001E-2</c:v>
                </c:pt>
                <c:pt idx="6">
                  <c:v>9.4500000000000001E-2</c:v>
                </c:pt>
                <c:pt idx="7">
                  <c:v>9.4500000000000001E-2</c:v>
                </c:pt>
              </c:numCache>
            </c:numRef>
          </c:val>
          <c:smooth val="0"/>
        </c:ser>
        <c:ser>
          <c:idx val="3"/>
          <c:order val="3"/>
          <c:tx>
            <c:strRef>
              <c:f>'CET1'!$F$41</c:f>
              <c:strCache>
                <c:ptCount val="1"/>
                <c:pt idx="0">
                  <c:v>2015 Amber Trigger</c:v>
                </c:pt>
              </c:strCache>
            </c:strRef>
          </c:tx>
          <c:spPr>
            <a:ln w="28575" cap="rnd">
              <a:solidFill>
                <a:srgbClr val="A5A5A5">
                  <a:lumMod val="50000"/>
                  <a:alpha val="50196"/>
                </a:srgbClr>
              </a:solidFill>
              <a:prstDash val="sysDash"/>
              <a:round/>
            </a:ln>
            <a:effectLst/>
          </c:spPr>
          <c:marker>
            <c:symbol val="none"/>
          </c:marker>
          <c:dLbls>
            <c:delete val="1"/>
          </c:dLbls>
          <c:cat>
            <c:strLit>
              <c:ptCount val="8"/>
              <c:pt idx="0">
                <c:v>Jan-15</c:v>
              </c:pt>
              <c:pt idx="1">
                <c:v>Mar-15</c:v>
              </c:pt>
              <c:pt idx="2">
                <c:v>May-15</c:v>
              </c:pt>
              <c:pt idx="3">
                <c:v>Jul-15</c:v>
              </c:pt>
              <c:pt idx="5">
                <c:v>Mar-15</c:v>
              </c:pt>
              <c:pt idx="6">
                <c:v>Mar-15</c:v>
              </c:pt>
              <c:extLst>
                <c:ext xmlns:c15="http://schemas.microsoft.com/office/drawing/2012/chart" uri="{02D57815-91ED-43cb-92C2-25804820EDAC}">
                  <c15:autoCat val="1"/>
                </c:ext>
              </c:extLst>
            </c:strLit>
          </c:cat>
          <c:val>
            <c:numRef>
              <c:f>'CET1'!$G$41:$U$41</c:f>
              <c:numCache>
                <c:formatCode>0.00%</c:formatCode>
                <c:ptCount val="8"/>
                <c:pt idx="0">
                  <c:v>0.1</c:v>
                </c:pt>
                <c:pt idx="1">
                  <c:v>0.1</c:v>
                </c:pt>
                <c:pt idx="2">
                  <c:v>0.1</c:v>
                </c:pt>
                <c:pt idx="3">
                  <c:v>0.1</c:v>
                </c:pt>
                <c:pt idx="4">
                  <c:v>0.1</c:v>
                </c:pt>
                <c:pt idx="5">
                  <c:v>0.1</c:v>
                </c:pt>
                <c:pt idx="6">
                  <c:v>0.1</c:v>
                </c:pt>
                <c:pt idx="7">
                  <c:v>0.1</c:v>
                </c:pt>
              </c:numCache>
            </c:numRef>
          </c:val>
          <c:smooth val="0"/>
        </c:ser>
        <c:ser>
          <c:idx val="4"/>
          <c:order val="4"/>
          <c:tx>
            <c:strRef>
              <c:f>'CET1'!$F$42</c:f>
              <c:strCache>
                <c:ptCount val="1"/>
                <c:pt idx="0">
                  <c:v>2015 Red Limit</c:v>
                </c:pt>
              </c:strCache>
            </c:strRef>
          </c:tx>
          <c:spPr>
            <a:ln w="28575" cap="rnd">
              <a:solidFill>
                <a:srgbClr val="A5A5A5">
                  <a:lumMod val="50000"/>
                  <a:alpha val="49804"/>
                </a:srgbClr>
              </a:solidFill>
              <a:prstDash val="dash"/>
              <a:round/>
            </a:ln>
            <a:effectLst/>
          </c:spPr>
          <c:marker>
            <c:symbol val="none"/>
          </c:marker>
          <c:dLbls>
            <c:delete val="1"/>
          </c:dLbls>
          <c:cat>
            <c:strLit>
              <c:ptCount val="8"/>
              <c:pt idx="0">
                <c:v>Jan-15</c:v>
              </c:pt>
              <c:pt idx="1">
                <c:v>Mar-15</c:v>
              </c:pt>
              <c:pt idx="2">
                <c:v>May-15</c:v>
              </c:pt>
              <c:pt idx="3">
                <c:v>Jul-15</c:v>
              </c:pt>
              <c:pt idx="5">
                <c:v>Mar-15</c:v>
              </c:pt>
              <c:pt idx="6">
                <c:v>Mar-15</c:v>
              </c:pt>
              <c:extLst>
                <c:ext xmlns:c15="http://schemas.microsoft.com/office/drawing/2012/chart" uri="{02D57815-91ED-43cb-92C2-25804820EDAC}">
                  <c15:autoCat val="1"/>
                </c:ext>
              </c:extLst>
            </c:strLit>
          </c:cat>
          <c:val>
            <c:numRef>
              <c:f>'CET1'!$G$42:$U$42</c:f>
              <c:numCache>
                <c:formatCode>0.00%</c:formatCode>
                <c:ptCount val="8"/>
                <c:pt idx="0">
                  <c:v>8.7499999999999994E-2</c:v>
                </c:pt>
                <c:pt idx="1">
                  <c:v>8.7499999999999994E-2</c:v>
                </c:pt>
                <c:pt idx="2">
                  <c:v>8.7499999999999994E-2</c:v>
                </c:pt>
                <c:pt idx="3">
                  <c:v>8.7499999999999994E-2</c:v>
                </c:pt>
                <c:pt idx="4">
                  <c:v>8.7499999999999994E-2</c:v>
                </c:pt>
                <c:pt idx="5">
                  <c:v>8.7499999999999994E-2</c:v>
                </c:pt>
                <c:pt idx="6">
                  <c:v>8.7499999999999994E-2</c:v>
                </c:pt>
                <c:pt idx="7">
                  <c:v>8.7499999999999994E-2</c:v>
                </c:pt>
              </c:numCache>
            </c:numRef>
          </c:val>
          <c:smooth val="0"/>
        </c:ser>
        <c:dLbls>
          <c:dLblPos val="t"/>
          <c:showLegendKey val="0"/>
          <c:showVal val="1"/>
          <c:showCatName val="0"/>
          <c:showSerName val="0"/>
          <c:showPercent val="0"/>
          <c:showBubbleSize val="0"/>
        </c:dLbls>
        <c:smooth val="0"/>
        <c:axId val="299179408"/>
        <c:axId val="302681736"/>
      </c:lineChart>
      <c:dateAx>
        <c:axId val="299179408"/>
        <c:scaling>
          <c:orientation val="minMax"/>
        </c:scaling>
        <c:delete val="0"/>
        <c:axPos val="b"/>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302681736"/>
        <c:crosses val="autoZero"/>
        <c:auto val="1"/>
        <c:lblOffset val="100"/>
        <c:baseTimeUnit val="months"/>
      </c:dateAx>
      <c:valAx>
        <c:axId val="302681736"/>
        <c:scaling>
          <c:orientation val="minMax"/>
          <c:min val="8.500000000000002E-2"/>
        </c:scaling>
        <c:delete val="0"/>
        <c:axPos val="l"/>
        <c:majorGridlines>
          <c:spPr>
            <a:ln w="9525" cap="flat" cmpd="sng" algn="ctr">
              <a:solidFill>
                <a:schemeClr val="tx1">
                  <a:lumMod val="15000"/>
                  <a:lumOff val="85000"/>
                </a:schemeClr>
              </a:solid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299179408"/>
        <c:crosses val="autoZero"/>
        <c:crossBetween val="between"/>
      </c:valAx>
      <c:spPr>
        <a:noFill/>
        <a:ln>
          <a:noFill/>
        </a:ln>
        <a:effectLst/>
      </c:spPr>
    </c:plotArea>
    <c:legend>
      <c:legendPos val="b"/>
      <c:layout>
        <c:manualLayout>
          <c:xMode val="edge"/>
          <c:yMode val="edge"/>
          <c:x val="0"/>
          <c:y val="0.84301002147458837"/>
          <c:w val="0.99591353164187824"/>
          <c:h val="0.15698997852541161"/>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solidFill>
      <a:schemeClr val="bg1"/>
    </a:solidFill>
    <a:ln w="9525" cap="flat" cmpd="sng" algn="ctr">
      <a:solidFill>
        <a:schemeClr val="tx1"/>
      </a:solidFill>
      <a:round/>
    </a:ln>
    <a:effectLst/>
  </c:spPr>
  <c:txPr>
    <a:bodyPr/>
    <a:lstStyle/>
    <a:p>
      <a:pPr>
        <a:defRPr sz="900">
          <a:latin typeface="Arial" panose="020B0604020202020204" pitchFamily="34" charset="0"/>
          <a:cs typeface="Arial" panose="020B0604020202020204" pitchFamily="34" charset="0"/>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sz="1100"/>
              <a:t>Net Charge-Off - Auto - Full Portfolio</a:t>
            </a:r>
          </a:p>
        </c:rich>
      </c:tx>
      <c:overlay val="0"/>
      <c:spPr>
        <a:noFill/>
        <a:ln>
          <a:noFill/>
        </a:ln>
        <a:effectLst/>
      </c:spPr>
      <c:txPr>
        <a:bodyPr rot="0" spcFirstLastPara="1" vertOverflow="ellipsis" vert="horz" wrap="square" anchor="ctr" anchorCtr="1"/>
        <a:lstStyle/>
        <a:p>
          <a:pPr>
            <a:defRPr sz="11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manualLayout>
          <c:layoutTarget val="inner"/>
          <c:xMode val="edge"/>
          <c:yMode val="edge"/>
          <c:x val="9.0727860406338096E-2"/>
          <c:y val="0.12449494949494949"/>
          <c:w val="0.85988942354427922"/>
          <c:h val="0.51763222778970808"/>
        </c:manualLayout>
      </c:layout>
      <c:lineChart>
        <c:grouping val="standard"/>
        <c:varyColors val="0"/>
        <c:ser>
          <c:idx val="0"/>
          <c:order val="0"/>
          <c:tx>
            <c:strRef>
              <c:f>'Auto NCO'!$B$5</c:f>
              <c:strCache>
                <c:ptCount val="1"/>
                <c:pt idx="0">
                  <c:v>Auto Net Charge-Off</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anchor="ctr" anchorCtr="1"/>
              <a:lstStyle/>
              <a:p>
                <a:pPr>
                  <a:defRPr sz="8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'Auto NCO'!$G$2:$U$2</c:f>
              <c:numCache>
                <c:formatCode>mmm\-yy</c:formatCode>
                <c:ptCount val="8"/>
                <c:pt idx="0">
                  <c:v>42005</c:v>
                </c:pt>
                <c:pt idx="1">
                  <c:v>42064</c:v>
                </c:pt>
                <c:pt idx="2">
                  <c:v>42125</c:v>
                </c:pt>
                <c:pt idx="3">
                  <c:v>42186</c:v>
                </c:pt>
                <c:pt idx="4">
                  <c:v>42248</c:v>
                </c:pt>
                <c:pt idx="5">
                  <c:v>42309</c:v>
                </c:pt>
                <c:pt idx="6">
                  <c:v>42370</c:v>
                </c:pt>
                <c:pt idx="7">
                  <c:v>42430</c:v>
                </c:pt>
              </c:numCache>
            </c:numRef>
          </c:cat>
          <c:val>
            <c:numRef>
              <c:f>'Auto NCO'!$G$5:$U$5</c:f>
              <c:numCache>
                <c:formatCode>0.00%</c:formatCode>
                <c:ptCount val="8"/>
                <c:pt idx="0">
                  <c:v>6.8395908241455278E-2</c:v>
                </c:pt>
                <c:pt idx="1">
                  <c:v>6.9006360635835234E-2</c:v>
                </c:pt>
                <c:pt idx="2">
                  <c:v>6.7233272739035399E-2</c:v>
                </c:pt>
                <c:pt idx="3">
                  <c:v>6.6274657083561325E-2</c:v>
                </c:pt>
                <c:pt idx="4">
                  <c:v>6.7638614665215965E-2</c:v>
                </c:pt>
                <c:pt idx="5">
                  <c:v>6.9846144443281466E-2</c:v>
                </c:pt>
                <c:pt idx="6">
                  <c:v>7.3824702737699352E-2</c:v>
                </c:pt>
                <c:pt idx="7">
                  <c:v>7.667292660863273E-2</c:v>
                </c:pt>
              </c:numCache>
            </c:numRef>
          </c:val>
          <c:smooth val="0"/>
        </c:ser>
        <c:ser>
          <c:idx val="1"/>
          <c:order val="1"/>
          <c:tx>
            <c:strRef>
              <c:f>'Auto NCO'!$F$33</c:f>
              <c:strCache>
                <c:ptCount val="1"/>
                <c:pt idx="0">
                  <c:v>Amber Trigger</c:v>
                </c:pt>
              </c:strCache>
            </c:strRef>
          </c:tx>
          <c:spPr>
            <a:ln w="28575" cap="rnd">
              <a:solidFill>
                <a:srgbClr val="FFC000"/>
              </a:solidFill>
              <a:prstDash val="sysDash"/>
              <a:round/>
            </a:ln>
            <a:effectLst/>
          </c:spPr>
          <c:marker>
            <c:symbol val="none"/>
          </c:marker>
          <c:dLbls>
            <c:delete val="1"/>
          </c:dLbls>
          <c:cat>
            <c:numRef>
              <c:f>'Auto NCO'!$G$2:$U$2</c:f>
              <c:numCache>
                <c:formatCode>mmm\-yy</c:formatCode>
                <c:ptCount val="8"/>
                <c:pt idx="0">
                  <c:v>42005</c:v>
                </c:pt>
                <c:pt idx="1">
                  <c:v>42064</c:v>
                </c:pt>
                <c:pt idx="2">
                  <c:v>42125</c:v>
                </c:pt>
                <c:pt idx="3">
                  <c:v>42186</c:v>
                </c:pt>
                <c:pt idx="4">
                  <c:v>42248</c:v>
                </c:pt>
                <c:pt idx="5">
                  <c:v>42309</c:v>
                </c:pt>
                <c:pt idx="6">
                  <c:v>42370</c:v>
                </c:pt>
                <c:pt idx="7">
                  <c:v>42430</c:v>
                </c:pt>
              </c:numCache>
            </c:numRef>
          </c:cat>
          <c:val>
            <c:numRef>
              <c:f>'Auto NCO'!$G$33:$U$33</c:f>
              <c:numCache>
                <c:formatCode>0.00%</c:formatCode>
                <c:ptCount val="8"/>
                <c:pt idx="0">
                  <c:v>9.2999999999999999E-2</c:v>
                </c:pt>
                <c:pt idx="1">
                  <c:v>9.2999999999999999E-2</c:v>
                </c:pt>
                <c:pt idx="2">
                  <c:v>9.2999999999999999E-2</c:v>
                </c:pt>
                <c:pt idx="3">
                  <c:v>9.2999999999999999E-2</c:v>
                </c:pt>
                <c:pt idx="4">
                  <c:v>9.2999999999999999E-2</c:v>
                </c:pt>
                <c:pt idx="5">
                  <c:v>9.2999999999999999E-2</c:v>
                </c:pt>
                <c:pt idx="6">
                  <c:v>9.2999999999999999E-2</c:v>
                </c:pt>
                <c:pt idx="7">
                  <c:v>9.2999999999999999E-2</c:v>
                </c:pt>
              </c:numCache>
            </c:numRef>
          </c:val>
          <c:smooth val="0"/>
        </c:ser>
        <c:ser>
          <c:idx val="2"/>
          <c:order val="2"/>
          <c:tx>
            <c:strRef>
              <c:f>'Auto NCO'!$F$34</c:f>
              <c:strCache>
                <c:ptCount val="1"/>
                <c:pt idx="0">
                  <c:v>Red Limit</c:v>
                </c:pt>
              </c:strCache>
            </c:strRef>
          </c:tx>
          <c:spPr>
            <a:ln w="28575" cap="rnd">
              <a:solidFill>
                <a:srgbClr val="FF0000"/>
              </a:solidFill>
              <a:prstDash val="dash"/>
              <a:round/>
            </a:ln>
            <a:effectLst/>
          </c:spPr>
          <c:marker>
            <c:symbol val="none"/>
          </c:marker>
          <c:dLbls>
            <c:delete val="1"/>
          </c:dLbls>
          <c:cat>
            <c:numRef>
              <c:f>'Auto NCO'!$G$2:$U$2</c:f>
              <c:numCache>
                <c:formatCode>mmm\-yy</c:formatCode>
                <c:ptCount val="8"/>
                <c:pt idx="0">
                  <c:v>42005</c:v>
                </c:pt>
                <c:pt idx="1">
                  <c:v>42064</c:v>
                </c:pt>
                <c:pt idx="2">
                  <c:v>42125</c:v>
                </c:pt>
                <c:pt idx="3">
                  <c:v>42186</c:v>
                </c:pt>
                <c:pt idx="4">
                  <c:v>42248</c:v>
                </c:pt>
                <c:pt idx="5">
                  <c:v>42309</c:v>
                </c:pt>
                <c:pt idx="6">
                  <c:v>42370</c:v>
                </c:pt>
                <c:pt idx="7">
                  <c:v>42430</c:v>
                </c:pt>
              </c:numCache>
            </c:numRef>
          </c:cat>
          <c:val>
            <c:numRef>
              <c:f>'Auto NCO'!$G$34:$U$34</c:f>
              <c:numCache>
                <c:formatCode>0.00%</c:formatCode>
                <c:ptCount val="8"/>
                <c:pt idx="0">
                  <c:v>9.6000000000000002E-2</c:v>
                </c:pt>
                <c:pt idx="1">
                  <c:v>9.6000000000000002E-2</c:v>
                </c:pt>
                <c:pt idx="2">
                  <c:v>9.6000000000000002E-2</c:v>
                </c:pt>
                <c:pt idx="3">
                  <c:v>9.6000000000000002E-2</c:v>
                </c:pt>
                <c:pt idx="4">
                  <c:v>9.6000000000000002E-2</c:v>
                </c:pt>
                <c:pt idx="5">
                  <c:v>9.6000000000000002E-2</c:v>
                </c:pt>
                <c:pt idx="6">
                  <c:v>9.6000000000000002E-2</c:v>
                </c:pt>
                <c:pt idx="7">
                  <c:v>9.6000000000000002E-2</c:v>
                </c:pt>
              </c:numCache>
            </c:numRef>
          </c:val>
          <c:smooth val="0"/>
        </c:ser>
        <c:ser>
          <c:idx val="3"/>
          <c:order val="3"/>
          <c:tx>
            <c:strRef>
              <c:f>'Auto NCO'!$F$37</c:f>
              <c:strCache>
                <c:ptCount val="1"/>
                <c:pt idx="0">
                  <c:v>2015 Amber Trigger</c:v>
                </c:pt>
              </c:strCache>
            </c:strRef>
          </c:tx>
          <c:spPr>
            <a:ln w="28575" cap="rnd">
              <a:solidFill>
                <a:schemeClr val="accent3"/>
              </a:solidFill>
              <a:prstDash val="sysDash"/>
              <a:round/>
            </a:ln>
            <a:effectLst/>
          </c:spPr>
          <c:marker>
            <c:symbol val="none"/>
          </c:marker>
          <c:dLbls>
            <c:delete val="1"/>
          </c:dLbls>
          <c:cat>
            <c:strLit>
              <c:ptCount val="8"/>
              <c:pt idx="0">
                <c:v>Jan-15</c:v>
              </c:pt>
              <c:pt idx="1">
                <c:v>Mar-15</c:v>
              </c:pt>
              <c:pt idx="2">
                <c:v>May-15</c:v>
              </c:pt>
              <c:pt idx="3">
                <c:v>Jul-15</c:v>
              </c:pt>
              <c:extLst>
                <c:ext xmlns:c15="http://schemas.microsoft.com/office/drawing/2012/chart" uri="{02D57815-91ED-43cb-92C2-25804820EDAC}">
                  <c15:autoCat val="1"/>
                </c:ext>
              </c:extLst>
            </c:strLit>
          </c:cat>
          <c:val>
            <c:numRef>
              <c:f>'Auto NCO'!$G$37:$U$37</c:f>
              <c:numCache>
                <c:formatCode>0.00%</c:formatCode>
                <c:ptCount val="8"/>
                <c:pt idx="0">
                  <c:v>7.9000000000000001E-2</c:v>
                </c:pt>
                <c:pt idx="1">
                  <c:v>7.9000000000000001E-2</c:v>
                </c:pt>
                <c:pt idx="2">
                  <c:v>7.9000000000000001E-2</c:v>
                </c:pt>
                <c:pt idx="3">
                  <c:v>7.9000000000000001E-2</c:v>
                </c:pt>
                <c:pt idx="4">
                  <c:v>7.9000000000000001E-2</c:v>
                </c:pt>
                <c:pt idx="5">
                  <c:v>7.9000000000000001E-2</c:v>
                </c:pt>
                <c:pt idx="6">
                  <c:v>7.9000000000000001E-2</c:v>
                </c:pt>
                <c:pt idx="7">
                  <c:v>7.9000000000000001E-2</c:v>
                </c:pt>
              </c:numCache>
            </c:numRef>
          </c:val>
          <c:smooth val="0"/>
        </c:ser>
        <c:ser>
          <c:idx val="4"/>
          <c:order val="4"/>
          <c:tx>
            <c:strRef>
              <c:f>'Auto NCO'!$F$38</c:f>
              <c:strCache>
                <c:ptCount val="1"/>
                <c:pt idx="0">
                  <c:v>2015 Red Limit</c:v>
                </c:pt>
              </c:strCache>
            </c:strRef>
          </c:tx>
          <c:spPr>
            <a:ln w="28575" cap="rnd">
              <a:solidFill>
                <a:schemeClr val="accent3"/>
              </a:solidFill>
              <a:prstDash val="dash"/>
              <a:round/>
            </a:ln>
            <a:effectLst/>
          </c:spPr>
          <c:marker>
            <c:symbol val="none"/>
          </c:marker>
          <c:dLbls>
            <c:delete val="1"/>
          </c:dLbls>
          <c:cat>
            <c:strLit>
              <c:ptCount val="8"/>
              <c:pt idx="0">
                <c:v>Jan-15</c:v>
              </c:pt>
              <c:pt idx="1">
                <c:v>Mar-15</c:v>
              </c:pt>
              <c:pt idx="2">
                <c:v>May-15</c:v>
              </c:pt>
              <c:pt idx="3">
                <c:v>Jul-15</c:v>
              </c:pt>
              <c:extLst>
                <c:ext xmlns:c15="http://schemas.microsoft.com/office/drawing/2012/chart" uri="{02D57815-91ED-43cb-92C2-25804820EDAC}">
                  <c15:autoCat val="1"/>
                </c:ext>
              </c:extLst>
            </c:strLit>
          </c:cat>
          <c:val>
            <c:numRef>
              <c:f>'Auto NCO'!$G$38:$U$38</c:f>
              <c:numCache>
                <c:formatCode>0.00%</c:formatCode>
                <c:ptCount val="8"/>
                <c:pt idx="0">
                  <c:v>8.5999999999999993E-2</c:v>
                </c:pt>
                <c:pt idx="1">
                  <c:v>8.5999999999999993E-2</c:v>
                </c:pt>
                <c:pt idx="2">
                  <c:v>8.5999999999999993E-2</c:v>
                </c:pt>
                <c:pt idx="3">
                  <c:v>8.5999999999999993E-2</c:v>
                </c:pt>
                <c:pt idx="4">
                  <c:v>8.5999999999999993E-2</c:v>
                </c:pt>
                <c:pt idx="5">
                  <c:v>8.5999999999999993E-2</c:v>
                </c:pt>
                <c:pt idx="6">
                  <c:v>8.5999999999999993E-2</c:v>
                </c:pt>
                <c:pt idx="7">
                  <c:v>8.5999999999999993E-2</c:v>
                </c:pt>
              </c:numCache>
            </c:numRef>
          </c:val>
          <c:smooth val="0"/>
        </c:ser>
        <c:dLbls>
          <c:dLblPos val="t"/>
          <c:showLegendKey val="0"/>
          <c:showVal val="1"/>
          <c:showCatName val="0"/>
          <c:showSerName val="0"/>
          <c:showPercent val="0"/>
          <c:showBubbleSize val="0"/>
        </c:dLbls>
        <c:smooth val="0"/>
        <c:axId val="302682520"/>
        <c:axId val="302682912"/>
      </c:lineChart>
      <c:dateAx>
        <c:axId val="302682520"/>
        <c:scaling>
          <c:orientation val="minMax"/>
        </c:scaling>
        <c:delete val="0"/>
        <c:axPos val="b"/>
        <c:numFmt formatCode="mmm\-yy" sourceLinked="1"/>
        <c:majorTickMark val="out"/>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302682912"/>
        <c:crosses val="autoZero"/>
        <c:auto val="1"/>
        <c:lblOffset val="100"/>
        <c:baseTimeUnit val="months"/>
      </c:dateAx>
      <c:valAx>
        <c:axId val="302682912"/>
        <c:scaling>
          <c:orientation val="minMax"/>
          <c:min val="5.000000000000001E-2"/>
        </c:scaling>
        <c:delete val="0"/>
        <c:axPos val="l"/>
        <c:majorGridlines>
          <c:spPr>
            <a:ln w="9525" cap="flat" cmpd="sng" algn="ctr">
              <a:solidFill>
                <a:schemeClr val="tx1">
                  <a:lumMod val="15000"/>
                  <a:lumOff val="85000"/>
                </a:schemeClr>
              </a:solidFill>
              <a:round/>
            </a:ln>
            <a:effectLst/>
          </c:spPr>
        </c:majorGridlines>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302682520"/>
        <c:crosses val="autoZero"/>
        <c:crossBetween val="between"/>
      </c:valAx>
      <c:spPr>
        <a:noFill/>
        <a:ln>
          <a:noFill/>
        </a:ln>
        <a:effectLst/>
      </c:spPr>
    </c:plotArea>
    <c:legend>
      <c:legendPos val="b"/>
      <c:layout>
        <c:manualLayout>
          <c:xMode val="edge"/>
          <c:yMode val="edge"/>
          <c:x val="0"/>
          <c:y val="0.80126978445876074"/>
          <c:w val="1"/>
          <c:h val="0.19873021554123915"/>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solidFill>
      <a:schemeClr val="bg1"/>
    </a:solidFill>
    <a:ln w="9525" cap="flat" cmpd="sng" algn="ctr">
      <a:solidFill>
        <a:sysClr val="windowText" lastClr="000000"/>
      </a:solidFill>
      <a:round/>
    </a:ln>
    <a:effectLst/>
  </c:spPr>
  <c:txPr>
    <a:bodyPr/>
    <a:lstStyle/>
    <a:p>
      <a:pPr>
        <a:defRPr>
          <a:latin typeface="Arial" panose="020B0604020202020204" pitchFamily="34" charset="0"/>
          <a:cs typeface="Arial" panose="020B0604020202020204" pitchFamily="34" charset="0"/>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sz="1100"/>
              <a:t>Total Risk Weighted Assets (RWAs)</a:t>
            </a:r>
          </a:p>
        </c:rich>
      </c:tx>
      <c:overlay val="0"/>
      <c:spPr>
        <a:noFill/>
        <a:ln>
          <a:noFill/>
        </a:ln>
        <a:effectLst/>
      </c:spPr>
      <c:txPr>
        <a:bodyPr rot="0" spcFirstLastPara="1" vertOverflow="ellipsis" vert="horz" wrap="square" anchor="ctr" anchorCtr="1"/>
        <a:lstStyle/>
        <a:p>
          <a:pPr>
            <a:defRPr sz="11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manualLayout>
          <c:layoutTarget val="inner"/>
          <c:xMode val="edge"/>
          <c:yMode val="edge"/>
          <c:x val="8.2502430251774089E-2"/>
          <c:y val="0.16489898989898991"/>
          <c:w val="0.89280621172353458"/>
          <c:h val="0.49395450568678917"/>
        </c:manualLayout>
      </c:layout>
      <c:barChart>
        <c:barDir val="col"/>
        <c:grouping val="clustered"/>
        <c:varyColors val="0"/>
        <c:ser>
          <c:idx val="0"/>
          <c:order val="0"/>
          <c:tx>
            <c:strRef>
              <c:f>RWA!$B$6</c:f>
              <c:strCache>
                <c:ptCount val="1"/>
                <c:pt idx="0">
                  <c:v>Total Risk Weighted Assets (RWAs)</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(RWA!$G$2,RWA!$I$2,RWA!$K$2,RWA!$M$2,RWA!$O$2,RWA!$Q$2,RWA!$S$2,RWA!$U$2)</c:f>
              <c:numCache>
                <c:formatCode>mmm\-yy</c:formatCode>
                <c:ptCount val="8"/>
                <c:pt idx="0">
                  <c:v>42005</c:v>
                </c:pt>
                <c:pt idx="1">
                  <c:v>42064</c:v>
                </c:pt>
                <c:pt idx="2">
                  <c:v>42125</c:v>
                </c:pt>
                <c:pt idx="3">
                  <c:v>42186</c:v>
                </c:pt>
                <c:pt idx="4">
                  <c:v>42248</c:v>
                </c:pt>
                <c:pt idx="5">
                  <c:v>42309</c:v>
                </c:pt>
                <c:pt idx="6">
                  <c:v>42370</c:v>
                </c:pt>
                <c:pt idx="7">
                  <c:v>42430</c:v>
                </c:pt>
              </c:numCache>
              <c:extLst/>
            </c:numRef>
          </c:cat>
          <c:val>
            <c:numRef>
              <c:f>(RWA!$G$6,RWA!$I$6,RWA!$K$6,RWA!$M$6,RWA!$O$6,RWA!$Q$6,RWA!$S$6,RWA!$U$6)</c:f>
              <c:numCache>
                <c:formatCode>"$"#0.0,,,"bn"</c:formatCode>
                <c:ptCount val="8"/>
                <c:pt idx="0">
                  <c:v>33023670431.250267</c:v>
                </c:pt>
                <c:pt idx="1">
                  <c:v>35809114477.486076</c:v>
                </c:pt>
                <c:pt idx="2">
                  <c:v>36133319246.076256</c:v>
                </c:pt>
                <c:pt idx="3">
                  <c:v>36987904484.343651</c:v>
                </c:pt>
                <c:pt idx="4">
                  <c:v>37019143011</c:v>
                </c:pt>
                <c:pt idx="5">
                  <c:v>36582194154.10524</c:v>
                </c:pt>
                <c:pt idx="6">
                  <c:v>38352672736.189392</c:v>
                </c:pt>
                <c:pt idx="7">
                  <c:v>38865089901.366608</c:v>
                </c:pt>
              </c:numCache>
              <c:extLst/>
            </c:numRef>
          </c:val>
        </c:ser>
        <c:dLbls>
          <c:showLegendKey val="0"/>
          <c:showVal val="1"/>
          <c:showCatName val="0"/>
          <c:showSerName val="0"/>
          <c:showPercent val="0"/>
          <c:showBubbleSize val="0"/>
        </c:dLbls>
        <c:gapWidth val="150"/>
        <c:axId val="299217280"/>
        <c:axId val="299218064"/>
        <c:extLst/>
      </c:barChart>
      <c:lineChart>
        <c:grouping val="standard"/>
        <c:varyColors val="0"/>
        <c:ser>
          <c:idx val="1"/>
          <c:order val="1"/>
          <c:tx>
            <c:strRef>
              <c:f>RWA!$D$10</c:f>
              <c:strCache>
                <c:ptCount val="1"/>
                <c:pt idx="0">
                  <c:v>AMBER TRIGGER</c:v>
                </c:pt>
              </c:strCache>
            </c:strRef>
          </c:tx>
          <c:spPr>
            <a:ln w="28575" cap="rnd">
              <a:solidFill>
                <a:srgbClr val="FFC000"/>
              </a:solidFill>
              <a:prstDash val="sysDash"/>
              <a:round/>
            </a:ln>
            <a:effectLst/>
          </c:spPr>
          <c:marker>
            <c:symbol val="none"/>
          </c:marker>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(RWA!$C$11,RWA!$C$13,RWA!$C$15,RWA!$C$17,RWA!$C$19,RWA!$C$21,RWA!$C$23,RWA!$C$25)</c:f>
              <c:numCache>
                <c:formatCode>[$-409]mmm\-yy;@</c:formatCode>
                <c:ptCount val="8"/>
                <c:pt idx="0">
                  <c:v>42005</c:v>
                </c:pt>
                <c:pt idx="1">
                  <c:v>42064</c:v>
                </c:pt>
                <c:pt idx="2">
                  <c:v>42125</c:v>
                </c:pt>
                <c:pt idx="3">
                  <c:v>42186</c:v>
                </c:pt>
                <c:pt idx="4">
                  <c:v>42248</c:v>
                </c:pt>
                <c:pt idx="5">
                  <c:v>42309</c:v>
                </c:pt>
                <c:pt idx="6">
                  <c:v>42370</c:v>
                </c:pt>
                <c:pt idx="7">
                  <c:v>42430</c:v>
                </c:pt>
              </c:numCache>
              <c:extLst/>
            </c:numRef>
          </c:cat>
          <c:val>
            <c:numRef>
              <c:f>RWA!$D$11:$D$25</c:f>
              <c:numCache>
                <c:formatCode>"$"#0.0,,,</c:formatCode>
                <c:ptCount val="15"/>
                <c:pt idx="0">
                  <c:v>27885078258.536366</c:v>
                </c:pt>
                <c:pt idx="1">
                  <c:v>28620185554.590866</c:v>
                </c:pt>
                <c:pt idx="2">
                  <c:v>29821317866.545452</c:v>
                </c:pt>
                <c:pt idx="3">
                  <c:v>30897003884.803337</c:v>
                </c:pt>
                <c:pt idx="4">
                  <c:v>32422876488.47641</c:v>
                </c:pt>
                <c:pt idx="5">
                  <c:v>33286450542.894638</c:v>
                </c:pt>
                <c:pt idx="6">
                  <c:v>34493098347.822647</c:v>
                </c:pt>
                <c:pt idx="7">
                  <c:v>33863913931.940857</c:v>
                </c:pt>
                <c:pt idx="8">
                  <c:v>34181493782.149887</c:v>
                </c:pt>
                <c:pt idx="9">
                  <c:v>35749048770.110901</c:v>
                </c:pt>
                <c:pt idx="10">
                  <c:v>36225238064.181816</c:v>
                </c:pt>
                <c:pt idx="11">
                  <c:v>36719625348.36364</c:v>
                </c:pt>
                <c:pt idx="12">
                  <c:v>36106692691.594643</c:v>
                </c:pt>
                <c:pt idx="13">
                  <c:v>36527185875.038185</c:v>
                </c:pt>
                <c:pt idx="14">
                  <c:v>37075644007.132256</c:v>
                </c:pt>
              </c:numCache>
            </c:numRef>
          </c:val>
          <c:smooth val="0"/>
          <c:extLst/>
        </c:ser>
        <c:ser>
          <c:idx val="2"/>
          <c:order val="2"/>
          <c:tx>
            <c:strRef>
              <c:f>RWA!$E$10</c:f>
              <c:strCache>
                <c:ptCount val="1"/>
                <c:pt idx="0">
                  <c:v>RED LIMIT</c:v>
                </c:pt>
              </c:strCache>
            </c:strRef>
          </c:tx>
          <c:spPr>
            <a:ln w="28575" cap="rnd">
              <a:solidFill>
                <a:srgbClr val="FF0000"/>
              </a:solidFill>
              <a:prstDash val="dash"/>
              <a:round/>
            </a:ln>
            <a:effectLst/>
          </c:spPr>
          <c:marker>
            <c:symbol val="none"/>
          </c:marker>
          <c:dLbls>
            <c:spPr>
              <a:noFill/>
              <a:ln>
                <a:noFill/>
              </a:ln>
              <a:effectLst/>
            </c:spPr>
            <c:txPr>
              <a:bodyPr rot="0" spcFirstLastPara="1" vertOverflow="ellipsis" vert="horz" wrap="square" anchor="ctr" anchorCtr="1"/>
              <a:lstStyle/>
              <a:p>
                <a:pPr>
                  <a:defRPr sz="8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noFill/>
                      <a:round/>
                    </a:ln>
                    <a:effectLst/>
                  </c:spPr>
                </c15:leaderLines>
              </c:ext>
            </c:extLst>
          </c:dLbls>
          <c:cat>
            <c:numRef>
              <c:f>(RWA!$C$11,RWA!$C$13,RWA!$C$15,RWA!$C$17,RWA!$C$19,RWA!$C$21,RWA!$C$23,RWA!$C$25)</c:f>
              <c:numCache>
                <c:formatCode>[$-409]mmm\-yy;@</c:formatCode>
                <c:ptCount val="8"/>
                <c:pt idx="0">
                  <c:v>42005</c:v>
                </c:pt>
                <c:pt idx="1">
                  <c:v>42064</c:v>
                </c:pt>
                <c:pt idx="2">
                  <c:v>42125</c:v>
                </c:pt>
                <c:pt idx="3">
                  <c:v>42186</c:v>
                </c:pt>
                <c:pt idx="4">
                  <c:v>42248</c:v>
                </c:pt>
                <c:pt idx="5">
                  <c:v>42309</c:v>
                </c:pt>
                <c:pt idx="6">
                  <c:v>42370</c:v>
                </c:pt>
                <c:pt idx="7">
                  <c:v>42430</c:v>
                </c:pt>
              </c:numCache>
              <c:extLst/>
            </c:numRef>
          </c:cat>
          <c:val>
            <c:numRef>
              <c:f>RWA!$E$11:$E$25</c:f>
              <c:numCache>
                <c:formatCode>"$"#0.0,,,</c:formatCode>
                <c:ptCount val="15"/>
                <c:pt idx="0">
                  <c:v>29885078258.536366</c:v>
                </c:pt>
                <c:pt idx="1">
                  <c:v>30620185554.590866</c:v>
                </c:pt>
                <c:pt idx="2">
                  <c:v>31821317866.545452</c:v>
                </c:pt>
                <c:pt idx="3">
                  <c:v>32897003884.803337</c:v>
                </c:pt>
                <c:pt idx="4">
                  <c:v>34422876488.47641</c:v>
                </c:pt>
                <c:pt idx="5">
                  <c:v>35286450542.894638</c:v>
                </c:pt>
                <c:pt idx="6">
                  <c:v>36493098347.822647</c:v>
                </c:pt>
                <c:pt idx="7">
                  <c:v>35863913931.940857</c:v>
                </c:pt>
                <c:pt idx="8">
                  <c:v>36181493782.149887</c:v>
                </c:pt>
                <c:pt idx="9">
                  <c:v>37749048770.110901</c:v>
                </c:pt>
                <c:pt idx="10">
                  <c:v>38225238064.181816</c:v>
                </c:pt>
                <c:pt idx="11">
                  <c:v>38719625348.36364</c:v>
                </c:pt>
                <c:pt idx="12">
                  <c:v>38106692691.594643</c:v>
                </c:pt>
                <c:pt idx="13">
                  <c:v>38527185875.038185</c:v>
                </c:pt>
                <c:pt idx="14">
                  <c:v>39075644007.132256</c:v>
                </c:pt>
              </c:numCache>
            </c:numRef>
          </c:val>
          <c:smooth val="0"/>
          <c:extLst/>
        </c:ser>
        <c:dLbls>
          <c:showLegendKey val="0"/>
          <c:showVal val="1"/>
          <c:showCatName val="0"/>
          <c:showSerName val="0"/>
          <c:showPercent val="0"/>
          <c:showBubbleSize val="0"/>
        </c:dLbls>
        <c:marker val="1"/>
        <c:smooth val="0"/>
        <c:axId val="299217280"/>
        <c:axId val="299218064"/>
      </c:lineChart>
      <c:dateAx>
        <c:axId val="299217280"/>
        <c:scaling>
          <c:orientation val="minMax"/>
        </c:scaling>
        <c:delete val="0"/>
        <c:axPos val="b"/>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299218064"/>
        <c:crosses val="autoZero"/>
        <c:auto val="1"/>
        <c:lblOffset val="100"/>
        <c:baseTimeUnit val="months"/>
      </c:dateAx>
      <c:valAx>
        <c:axId val="299218064"/>
        <c:scaling>
          <c:orientation val="minMax"/>
          <c:max val="40000000000"/>
        </c:scaling>
        <c:delete val="0"/>
        <c:axPos val="l"/>
        <c:majorGridlines>
          <c:spPr>
            <a:ln w="9525" cap="flat" cmpd="sng" algn="ctr">
              <a:solidFill>
                <a:schemeClr val="tx1">
                  <a:lumMod val="15000"/>
                  <a:lumOff val="85000"/>
                </a:schemeClr>
              </a:solidFill>
              <a:round/>
            </a:ln>
            <a:effectLst/>
          </c:spPr>
        </c:majorGridlines>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299217280"/>
        <c:crosses val="autoZero"/>
        <c:crossBetween val="between"/>
      </c:valAx>
      <c:spPr>
        <a:noFill/>
        <a:ln>
          <a:noFill/>
        </a:ln>
        <a:effectLst/>
      </c:spPr>
    </c:plotArea>
    <c:legend>
      <c:legendPos val="b"/>
      <c:layout>
        <c:manualLayout>
          <c:xMode val="edge"/>
          <c:yMode val="edge"/>
          <c:x val="1.6148536988431991E-2"/>
          <c:y val="0.84324862801240752"/>
          <c:w val="0.976961942257218"/>
          <c:h val="0.15675137198759245"/>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solidFill>
      <a:schemeClr val="bg1"/>
    </a:solidFill>
    <a:ln w="9525" cap="flat" cmpd="sng" algn="ctr">
      <a:solidFill>
        <a:schemeClr val="tx1"/>
      </a:solidFill>
      <a:round/>
    </a:ln>
    <a:effectLst/>
  </c:spPr>
  <c:txPr>
    <a:bodyPr/>
    <a:lstStyle/>
    <a:p>
      <a:pPr>
        <a:defRPr>
          <a:latin typeface="Arial" panose="020B0604020202020204" pitchFamily="34" charset="0"/>
          <a:cs typeface="Arial" panose="020B0604020202020204" pitchFamily="34" charset="0"/>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sz="1100"/>
              <a:t>SC Subprime Assets as % of SHUSA Credit Exposure</a:t>
            </a:r>
          </a:p>
        </c:rich>
      </c:tx>
      <c:overlay val="0"/>
      <c:spPr>
        <a:noFill/>
        <a:ln>
          <a:noFill/>
        </a:ln>
        <a:effectLst/>
      </c:spPr>
      <c:txPr>
        <a:bodyPr rot="0" spcFirstLastPara="1" vertOverflow="ellipsis" vert="horz" wrap="square" anchor="ctr" anchorCtr="1"/>
        <a:lstStyle/>
        <a:p>
          <a:pPr>
            <a:defRPr sz="11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lineChart>
        <c:grouping val="standard"/>
        <c:varyColors val="0"/>
        <c:ser>
          <c:idx val="0"/>
          <c:order val="0"/>
          <c:tx>
            <c:strRef>
              <c:f>'Subprime Assets'!$B$5:$C$5</c:f>
              <c:strCache>
                <c:ptCount val="2"/>
                <c:pt idx="0">
                  <c:v>Subprime Assets as % of SHUSA Credit Exposure</c:v>
                </c:pt>
              </c:strCache>
            </c:strRef>
          </c:tx>
          <c:spPr>
            <a:ln w="28575" cap="rnd">
              <a:solidFill>
                <a:schemeClr val="accent1"/>
              </a:solidFill>
              <a:round/>
            </a:ln>
            <a:effectLst/>
          </c:spPr>
          <c:marker>
            <c:symbol val="none"/>
          </c:marker>
          <c:dLbls>
            <c:dLbl>
              <c:idx val="0"/>
              <c:layout>
                <c:manualLayout>
                  <c:x val="-5.2685185185185189E-2"/>
                  <c:y val="-5.8573132903841661E-2"/>
                </c:manualLayout>
              </c:layout>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8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'Subprime Assets'!$G$2:$U$2</c:f>
              <c:numCache>
                <c:formatCode>mmm\-yy</c:formatCode>
                <c:ptCount val="8"/>
                <c:pt idx="0">
                  <c:v>42005</c:v>
                </c:pt>
                <c:pt idx="1">
                  <c:v>42064</c:v>
                </c:pt>
                <c:pt idx="2">
                  <c:v>42125</c:v>
                </c:pt>
                <c:pt idx="3">
                  <c:v>42186</c:v>
                </c:pt>
                <c:pt idx="4">
                  <c:v>42248</c:v>
                </c:pt>
                <c:pt idx="5">
                  <c:v>42309</c:v>
                </c:pt>
                <c:pt idx="6">
                  <c:v>42370</c:v>
                </c:pt>
                <c:pt idx="7">
                  <c:v>42430</c:v>
                </c:pt>
              </c:numCache>
            </c:numRef>
          </c:cat>
          <c:val>
            <c:numRef>
              <c:f>'Subprime Assets'!$G$5:$U$5</c:f>
              <c:numCache>
                <c:formatCode>0.00%</c:formatCode>
                <c:ptCount val="8"/>
                <c:pt idx="0">
                  <c:v>0.18299247937459354</c:v>
                </c:pt>
                <c:pt idx="1">
                  <c:v>0.19208313881844061</c:v>
                </c:pt>
                <c:pt idx="2">
                  <c:v>0.19690761974474236</c:v>
                </c:pt>
                <c:pt idx="3">
                  <c:v>0.19810795081765131</c:v>
                </c:pt>
                <c:pt idx="4">
                  <c:v>0.19599436307721432</c:v>
                </c:pt>
                <c:pt idx="5">
                  <c:v>0.1956247421158066</c:v>
                </c:pt>
                <c:pt idx="6">
                  <c:v>0.19632800923364341</c:v>
                </c:pt>
                <c:pt idx="7">
                  <c:v>0.20047480659149317</c:v>
                </c:pt>
              </c:numCache>
            </c:numRef>
          </c:val>
          <c:smooth val="0"/>
        </c:ser>
        <c:ser>
          <c:idx val="1"/>
          <c:order val="1"/>
          <c:tx>
            <c:strRef>
              <c:f>'Subprime Assets'!$F$32</c:f>
              <c:strCache>
                <c:ptCount val="1"/>
                <c:pt idx="0">
                  <c:v>Amber Trigger</c:v>
                </c:pt>
              </c:strCache>
            </c:strRef>
          </c:tx>
          <c:spPr>
            <a:ln w="28575" cap="rnd">
              <a:solidFill>
                <a:srgbClr val="FFC000"/>
              </a:solidFill>
              <a:prstDash val="sysDash"/>
              <a:round/>
            </a:ln>
            <a:effectLst/>
          </c:spPr>
          <c:marker>
            <c:symbol val="none"/>
          </c:marker>
          <c:dLbls>
            <c:delete val="1"/>
          </c:dLbls>
          <c:cat>
            <c:numRef>
              <c:f>'Subprime Assets'!$G$2:$U$2</c:f>
              <c:numCache>
                <c:formatCode>mmm\-yy</c:formatCode>
                <c:ptCount val="8"/>
                <c:pt idx="0">
                  <c:v>42005</c:v>
                </c:pt>
                <c:pt idx="1">
                  <c:v>42064</c:v>
                </c:pt>
                <c:pt idx="2">
                  <c:v>42125</c:v>
                </c:pt>
                <c:pt idx="3">
                  <c:v>42186</c:v>
                </c:pt>
                <c:pt idx="4">
                  <c:v>42248</c:v>
                </c:pt>
                <c:pt idx="5">
                  <c:v>42309</c:v>
                </c:pt>
                <c:pt idx="6">
                  <c:v>42370</c:v>
                </c:pt>
                <c:pt idx="7">
                  <c:v>42430</c:v>
                </c:pt>
              </c:numCache>
            </c:numRef>
          </c:cat>
          <c:val>
            <c:numRef>
              <c:f>'Subprime Assets'!$G$32:$U$32</c:f>
              <c:numCache>
                <c:formatCode>0%</c:formatCode>
                <c:ptCount val="8"/>
                <c:pt idx="0">
                  <c:v>0.23</c:v>
                </c:pt>
                <c:pt idx="1">
                  <c:v>0.23</c:v>
                </c:pt>
                <c:pt idx="2">
                  <c:v>0.23</c:v>
                </c:pt>
                <c:pt idx="3">
                  <c:v>0.23</c:v>
                </c:pt>
                <c:pt idx="4">
                  <c:v>0.23</c:v>
                </c:pt>
                <c:pt idx="5">
                  <c:v>0.23</c:v>
                </c:pt>
                <c:pt idx="6">
                  <c:v>0.23</c:v>
                </c:pt>
                <c:pt idx="7">
                  <c:v>0.23</c:v>
                </c:pt>
              </c:numCache>
            </c:numRef>
          </c:val>
          <c:smooth val="0"/>
        </c:ser>
        <c:ser>
          <c:idx val="2"/>
          <c:order val="2"/>
          <c:tx>
            <c:strRef>
              <c:f>'Subprime Assets'!$F$33</c:f>
              <c:strCache>
                <c:ptCount val="1"/>
                <c:pt idx="0">
                  <c:v>Red Limit</c:v>
                </c:pt>
              </c:strCache>
            </c:strRef>
          </c:tx>
          <c:spPr>
            <a:ln w="28575" cap="rnd">
              <a:solidFill>
                <a:srgbClr val="FF0000"/>
              </a:solidFill>
              <a:prstDash val="dash"/>
              <a:round/>
            </a:ln>
            <a:effectLst/>
          </c:spPr>
          <c:marker>
            <c:symbol val="none"/>
          </c:marker>
          <c:dLbls>
            <c:delete val="1"/>
          </c:dLbls>
          <c:cat>
            <c:numRef>
              <c:f>'Subprime Assets'!$G$2:$U$2</c:f>
              <c:numCache>
                <c:formatCode>mmm\-yy</c:formatCode>
                <c:ptCount val="8"/>
                <c:pt idx="0">
                  <c:v>42005</c:v>
                </c:pt>
                <c:pt idx="1">
                  <c:v>42064</c:v>
                </c:pt>
                <c:pt idx="2">
                  <c:v>42125</c:v>
                </c:pt>
                <c:pt idx="3">
                  <c:v>42186</c:v>
                </c:pt>
                <c:pt idx="4">
                  <c:v>42248</c:v>
                </c:pt>
                <c:pt idx="5">
                  <c:v>42309</c:v>
                </c:pt>
                <c:pt idx="6">
                  <c:v>42370</c:v>
                </c:pt>
                <c:pt idx="7">
                  <c:v>42430</c:v>
                </c:pt>
              </c:numCache>
            </c:numRef>
          </c:cat>
          <c:val>
            <c:numRef>
              <c:f>'Subprime Assets'!$G$33:$U$33</c:f>
              <c:numCache>
                <c:formatCode>0%</c:formatCode>
                <c:ptCount val="8"/>
                <c:pt idx="0">
                  <c:v>0.25</c:v>
                </c:pt>
                <c:pt idx="1">
                  <c:v>0.25</c:v>
                </c:pt>
                <c:pt idx="2">
                  <c:v>0.25</c:v>
                </c:pt>
                <c:pt idx="3">
                  <c:v>0.25</c:v>
                </c:pt>
                <c:pt idx="4">
                  <c:v>0.25</c:v>
                </c:pt>
                <c:pt idx="5">
                  <c:v>0.25</c:v>
                </c:pt>
                <c:pt idx="6">
                  <c:v>0.25</c:v>
                </c:pt>
                <c:pt idx="7">
                  <c:v>0.25</c:v>
                </c:pt>
              </c:numCache>
            </c:numRef>
          </c:val>
          <c:smooth val="0"/>
        </c:ser>
        <c:dLbls>
          <c:dLblPos val="t"/>
          <c:showLegendKey val="0"/>
          <c:showVal val="1"/>
          <c:showCatName val="0"/>
          <c:showSerName val="0"/>
          <c:showPercent val="0"/>
          <c:showBubbleSize val="0"/>
        </c:dLbls>
        <c:smooth val="0"/>
        <c:axId val="297420376"/>
        <c:axId val="297420768"/>
        <c:extLst/>
      </c:lineChart>
      <c:dateAx>
        <c:axId val="297420376"/>
        <c:scaling>
          <c:orientation val="minMax"/>
        </c:scaling>
        <c:delete val="0"/>
        <c:axPos val="b"/>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297420768"/>
        <c:crosses val="autoZero"/>
        <c:auto val="1"/>
        <c:lblOffset val="100"/>
        <c:baseTimeUnit val="months"/>
      </c:dateAx>
      <c:valAx>
        <c:axId val="297420768"/>
        <c:scaling>
          <c:orientation val="minMax"/>
          <c:max val="0.27500000000000002"/>
          <c:min val="0.17"/>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297420376"/>
        <c:crosses val="autoZero"/>
        <c:crossBetween val="between"/>
      </c:valAx>
      <c:spPr>
        <a:noFill/>
        <a:ln>
          <a:noFill/>
        </a:ln>
        <a:effectLst/>
      </c:spPr>
    </c:plotArea>
    <c:legend>
      <c:legendPos val="b"/>
      <c:layout>
        <c:manualLayout>
          <c:xMode val="edge"/>
          <c:yMode val="edge"/>
          <c:x val="1.8115582774375426E-2"/>
          <c:y val="0.79779408255786211"/>
          <c:w val="0.97611427043841748"/>
          <c:h val="0.20220591744213789"/>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solidFill>
      <a:schemeClr val="bg1"/>
    </a:solidFill>
    <a:ln w="9525" cap="flat" cmpd="sng" algn="ctr">
      <a:solidFill>
        <a:schemeClr val="tx1"/>
      </a:solidFill>
      <a:round/>
    </a:ln>
    <a:effectLst/>
  </c:spPr>
  <c:txPr>
    <a:bodyPr/>
    <a:lstStyle/>
    <a:p>
      <a:pPr>
        <a:defRPr>
          <a:latin typeface="Arial" panose="020B0604020202020204" pitchFamily="34" charset="0"/>
          <a:cs typeface="Arial" panose="020B0604020202020204" pitchFamily="34" charset="0"/>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sz="1100"/>
              <a:t>Serviced for Others Monthly NCO</a:t>
            </a:r>
          </a:p>
        </c:rich>
      </c:tx>
      <c:overlay val="0"/>
      <c:spPr>
        <a:noFill/>
        <a:ln>
          <a:noFill/>
        </a:ln>
        <a:effectLst/>
      </c:spPr>
      <c:txPr>
        <a:bodyPr rot="0" spcFirstLastPara="1" vertOverflow="ellipsis" vert="horz" wrap="square" anchor="ctr" anchorCtr="1"/>
        <a:lstStyle/>
        <a:p>
          <a:pPr>
            <a:defRPr sz="11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manualLayout>
          <c:layoutTarget val="inner"/>
          <c:xMode val="edge"/>
          <c:yMode val="edge"/>
          <c:x val="0.10318354132654473"/>
          <c:y val="0.12694348510447923"/>
          <c:w val="0.86460287593274121"/>
          <c:h val="0.52107292209885037"/>
        </c:manualLayout>
      </c:layout>
      <c:lineChart>
        <c:grouping val="standard"/>
        <c:varyColors val="0"/>
        <c:ser>
          <c:idx val="0"/>
          <c:order val="0"/>
          <c:tx>
            <c:strRef>
              <c:f>'SFO - NCO'!$B$5:$C$5</c:f>
              <c:strCache>
                <c:ptCount val="2"/>
                <c:pt idx="0">
                  <c:v>Serviced for Others (SFO) Monthly Net Charge-Off Rate (BofA &amp; RBC Only)</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'SFO - NCO'!$G$2:$U$2</c:f>
              <c:numCache>
                <c:formatCode>mmm\-yy</c:formatCode>
                <c:ptCount val="8"/>
                <c:pt idx="0">
                  <c:v>42005</c:v>
                </c:pt>
                <c:pt idx="1">
                  <c:v>42064</c:v>
                </c:pt>
                <c:pt idx="2">
                  <c:v>42125</c:v>
                </c:pt>
                <c:pt idx="3">
                  <c:v>42186</c:v>
                </c:pt>
                <c:pt idx="4">
                  <c:v>42248</c:v>
                </c:pt>
                <c:pt idx="5">
                  <c:v>42309</c:v>
                </c:pt>
                <c:pt idx="6">
                  <c:v>42370</c:v>
                </c:pt>
                <c:pt idx="7">
                  <c:v>42430</c:v>
                </c:pt>
              </c:numCache>
            </c:numRef>
          </c:cat>
          <c:val>
            <c:numRef>
              <c:f>'SFO - NCO'!$G$5:$U$5</c:f>
              <c:numCache>
                <c:formatCode>0.00%</c:formatCode>
                <c:ptCount val="8"/>
                <c:pt idx="0">
                  <c:v>4.3841171233517011E-3</c:v>
                </c:pt>
                <c:pt idx="1">
                  <c:v>4.9705105850337298E-3</c:v>
                </c:pt>
                <c:pt idx="2">
                  <c:v>5.6831939225929738E-3</c:v>
                </c:pt>
                <c:pt idx="3">
                  <c:v>6.506671158423228E-3</c:v>
                </c:pt>
                <c:pt idx="4">
                  <c:v>6.9992731151196884E-3</c:v>
                </c:pt>
                <c:pt idx="5">
                  <c:v>7.7922129419386796E-3</c:v>
                </c:pt>
                <c:pt idx="6">
                  <c:v>8.2963613982085724E-3</c:v>
                </c:pt>
                <c:pt idx="7">
                  <c:v>8.3890475442786432E-3</c:v>
                </c:pt>
              </c:numCache>
            </c:numRef>
          </c:val>
          <c:smooth val="0"/>
        </c:ser>
        <c:ser>
          <c:idx val="1"/>
          <c:order val="1"/>
          <c:tx>
            <c:strRef>
              <c:f>'SFO - NCO'!$F$33</c:f>
              <c:strCache>
                <c:ptCount val="1"/>
                <c:pt idx="0">
                  <c:v>Amber Trigger</c:v>
                </c:pt>
              </c:strCache>
            </c:strRef>
          </c:tx>
          <c:spPr>
            <a:ln w="28575" cap="rnd">
              <a:solidFill>
                <a:srgbClr val="FFC000"/>
              </a:solidFill>
              <a:prstDash val="sysDash"/>
              <a:round/>
            </a:ln>
            <a:effectLst/>
          </c:spPr>
          <c:marker>
            <c:symbol val="none"/>
          </c:marker>
          <c:cat>
            <c:numRef>
              <c:f>'SFO - NCO'!$G$2:$U$2</c:f>
              <c:numCache>
                <c:formatCode>mmm\-yy</c:formatCode>
                <c:ptCount val="8"/>
                <c:pt idx="0">
                  <c:v>42005</c:v>
                </c:pt>
                <c:pt idx="1">
                  <c:v>42064</c:v>
                </c:pt>
                <c:pt idx="2">
                  <c:v>42125</c:v>
                </c:pt>
                <c:pt idx="3">
                  <c:v>42186</c:v>
                </c:pt>
                <c:pt idx="4">
                  <c:v>42248</c:v>
                </c:pt>
                <c:pt idx="5">
                  <c:v>42309</c:v>
                </c:pt>
                <c:pt idx="6">
                  <c:v>42370</c:v>
                </c:pt>
                <c:pt idx="7">
                  <c:v>42430</c:v>
                </c:pt>
              </c:numCache>
            </c:numRef>
          </c:cat>
          <c:val>
            <c:numRef>
              <c:f>'SFO - NCO'!$G$33:$U$33</c:f>
              <c:numCache>
                <c:formatCode>0.00%</c:formatCode>
                <c:ptCount val="8"/>
                <c:pt idx="0">
                  <c:v>1.4999999999999999E-2</c:v>
                </c:pt>
                <c:pt idx="1">
                  <c:v>1.4999999999999999E-2</c:v>
                </c:pt>
                <c:pt idx="2">
                  <c:v>1.4999999999999999E-2</c:v>
                </c:pt>
                <c:pt idx="3">
                  <c:v>1.4999999999999999E-2</c:v>
                </c:pt>
                <c:pt idx="4">
                  <c:v>1.4999999999999999E-2</c:v>
                </c:pt>
                <c:pt idx="5">
                  <c:v>1.4999999999999999E-2</c:v>
                </c:pt>
                <c:pt idx="6">
                  <c:v>1.4999999999999999E-2</c:v>
                </c:pt>
                <c:pt idx="7">
                  <c:v>1.4999999999999999E-2</c:v>
                </c:pt>
              </c:numCache>
            </c:numRef>
          </c:val>
          <c:smooth val="0"/>
        </c:ser>
        <c:ser>
          <c:idx val="2"/>
          <c:order val="2"/>
          <c:tx>
            <c:strRef>
              <c:f>'SFO - NCO'!$F$34</c:f>
              <c:strCache>
                <c:ptCount val="1"/>
                <c:pt idx="0">
                  <c:v>Red Limit</c:v>
                </c:pt>
              </c:strCache>
            </c:strRef>
          </c:tx>
          <c:spPr>
            <a:ln w="28575" cap="rnd">
              <a:solidFill>
                <a:srgbClr val="FF0000"/>
              </a:solidFill>
              <a:prstDash val="dash"/>
              <a:round/>
            </a:ln>
            <a:effectLst/>
          </c:spPr>
          <c:marker>
            <c:symbol val="none"/>
          </c:marker>
          <c:cat>
            <c:numRef>
              <c:f>'SFO - NCO'!$G$2:$U$2</c:f>
              <c:numCache>
                <c:formatCode>mmm\-yy</c:formatCode>
                <c:ptCount val="8"/>
                <c:pt idx="0">
                  <c:v>42005</c:v>
                </c:pt>
                <c:pt idx="1">
                  <c:v>42064</c:v>
                </c:pt>
                <c:pt idx="2">
                  <c:v>42125</c:v>
                </c:pt>
                <c:pt idx="3">
                  <c:v>42186</c:v>
                </c:pt>
                <c:pt idx="4">
                  <c:v>42248</c:v>
                </c:pt>
                <c:pt idx="5">
                  <c:v>42309</c:v>
                </c:pt>
                <c:pt idx="6">
                  <c:v>42370</c:v>
                </c:pt>
                <c:pt idx="7">
                  <c:v>42430</c:v>
                </c:pt>
              </c:numCache>
            </c:numRef>
          </c:cat>
          <c:val>
            <c:numRef>
              <c:f>'SFO - NCO'!$G$34:$U$34</c:f>
              <c:numCache>
                <c:formatCode>0.00%</c:formatCode>
                <c:ptCount val="8"/>
                <c:pt idx="0">
                  <c:v>0.02</c:v>
                </c:pt>
                <c:pt idx="1">
                  <c:v>0.02</c:v>
                </c:pt>
                <c:pt idx="2">
                  <c:v>0.02</c:v>
                </c:pt>
                <c:pt idx="3">
                  <c:v>0.02</c:v>
                </c:pt>
                <c:pt idx="4">
                  <c:v>0.02</c:v>
                </c:pt>
                <c:pt idx="5">
                  <c:v>0.02</c:v>
                </c:pt>
                <c:pt idx="6">
                  <c:v>0.02</c:v>
                </c:pt>
                <c:pt idx="7">
                  <c:v>0.02</c:v>
                </c:pt>
              </c:numCache>
            </c:numRef>
          </c:val>
          <c:smooth val="0"/>
        </c:ser>
        <c:dLbls>
          <c:showLegendKey val="0"/>
          <c:showVal val="0"/>
          <c:showCatName val="0"/>
          <c:showSerName val="0"/>
          <c:showPercent val="0"/>
          <c:showBubbleSize val="0"/>
        </c:dLbls>
        <c:smooth val="0"/>
        <c:axId val="225270240"/>
        <c:axId val="225270632"/>
      </c:lineChart>
      <c:dateAx>
        <c:axId val="225270240"/>
        <c:scaling>
          <c:orientation val="minMax"/>
        </c:scaling>
        <c:delete val="0"/>
        <c:axPos val="b"/>
        <c:numFmt formatCode="mmm\-yy"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225270632"/>
        <c:crosses val="autoZero"/>
        <c:auto val="1"/>
        <c:lblOffset val="100"/>
        <c:baseTimeUnit val="months"/>
      </c:dateAx>
      <c:valAx>
        <c:axId val="225270632"/>
        <c:scaling>
          <c:orientation val="minMax"/>
          <c:max val="2.5000000000000005E-2"/>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225270240"/>
        <c:crosses val="autoZero"/>
        <c:crossBetween val="between"/>
      </c:valAx>
      <c:spPr>
        <a:noFill/>
        <a:ln>
          <a:noFill/>
        </a:ln>
        <a:effectLst/>
      </c:spPr>
    </c:plotArea>
    <c:legend>
      <c:legendPos val="b"/>
      <c:layout>
        <c:manualLayout>
          <c:xMode val="edge"/>
          <c:yMode val="edge"/>
          <c:x val="5.8046708542018322E-3"/>
          <c:y val="0.82716781727704314"/>
          <c:w val="0.98546192017857004"/>
          <c:h val="0.13998192116144384"/>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solidFill>
      <a:schemeClr val="bg1"/>
    </a:solidFill>
    <a:ln w="9525" cap="flat" cmpd="sng" algn="ctr">
      <a:solidFill>
        <a:schemeClr val="tx1"/>
      </a:solidFill>
      <a:round/>
    </a:ln>
    <a:effectLst/>
  </c:spPr>
  <c:txPr>
    <a:bodyPr/>
    <a:lstStyle/>
    <a:p>
      <a:pPr>
        <a:defRPr sz="800">
          <a:latin typeface="Arial" panose="020B0604020202020204" pitchFamily="34" charset="0"/>
          <a:cs typeface="Arial" panose="020B0604020202020204" pitchFamily="34" charset="0"/>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sz="900" dirty="0"/>
              <a:t>Available Committed Liquidity / Average Projected Net </a:t>
            </a:r>
            <a:r>
              <a:rPr lang="en-US" sz="900" dirty="0" smtClean="0"/>
              <a:t>Originations¹</a:t>
            </a:r>
            <a:endParaRPr lang="en-US" sz="900" dirty="0"/>
          </a:p>
        </c:rich>
      </c:tx>
      <c:overlay val="0"/>
      <c:spPr>
        <a:noFill/>
        <a:ln>
          <a:noFill/>
        </a:ln>
        <a:effectLst/>
      </c:spPr>
      <c:txPr>
        <a:bodyPr rot="0" spcFirstLastPara="1" vertOverflow="ellipsis" vert="horz" wrap="square" anchor="ctr" anchorCtr="1"/>
        <a:lstStyle/>
        <a:p>
          <a:pPr>
            <a:defRPr sz="9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manualLayout>
          <c:layoutTarget val="inner"/>
          <c:xMode val="edge"/>
          <c:yMode val="edge"/>
          <c:x val="5.6422183338193828E-2"/>
          <c:y val="0.20235425117314887"/>
          <c:w val="0.92548021775055889"/>
          <c:h val="0.52007158196134573"/>
        </c:manualLayout>
      </c:layout>
      <c:lineChart>
        <c:grouping val="standard"/>
        <c:varyColors val="0"/>
        <c:ser>
          <c:idx val="0"/>
          <c:order val="0"/>
          <c:tx>
            <c:strRef>
              <c:f>ACL!$B$5</c:f>
              <c:strCache>
                <c:ptCount val="1"/>
                <c:pt idx="0">
                  <c:v>Available Committed Liquidity / Average Projected Net Originations (in Months)</c:v>
                </c:pt>
              </c:strCache>
            </c:strRef>
          </c:tx>
          <c:spPr>
            <a:ln w="28575" cap="rnd">
              <a:solidFill>
                <a:schemeClr val="accent1"/>
              </a:solidFill>
              <a:round/>
            </a:ln>
            <a:effectLst/>
          </c:spPr>
          <c:marker>
            <c:symbol val="none"/>
          </c:marker>
          <c:dLbls>
            <c:dLbl>
              <c:idx val="0"/>
              <c:layout>
                <c:manualLayout>
                  <c:x val="1.3101730339263148E-2"/>
                  <c:y val="-5.1376362045653386E-2"/>
                </c:manualLayout>
              </c:layout>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4.5540244969378856E-2"/>
                  <c:y val="-5.1376362045653427E-2"/>
                </c:manualLayout>
              </c:layout>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4.5540244969378828E-2"/>
                  <c:y val="-3.1174341843633182E-2"/>
                </c:manualLayout>
              </c:layout>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8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ACL!$G$2:$U$2</c:f>
              <c:numCache>
                <c:formatCode>mmm\-yy</c:formatCode>
                <c:ptCount val="5"/>
                <c:pt idx="0">
                  <c:v>42309</c:v>
                </c:pt>
                <c:pt idx="1">
                  <c:v>42339</c:v>
                </c:pt>
                <c:pt idx="2">
                  <c:v>42370</c:v>
                </c:pt>
                <c:pt idx="3">
                  <c:v>42401</c:v>
                </c:pt>
                <c:pt idx="4">
                  <c:v>42430</c:v>
                </c:pt>
              </c:numCache>
            </c:numRef>
          </c:cat>
          <c:val>
            <c:numRef>
              <c:f>ACL!$G$5:$U$5</c:f>
              <c:numCache>
                <c:formatCode>0.0</c:formatCode>
                <c:ptCount val="5"/>
                <c:pt idx="0">
                  <c:v>6.1</c:v>
                </c:pt>
                <c:pt idx="1">
                  <c:v>6</c:v>
                </c:pt>
                <c:pt idx="2">
                  <c:v>5.6</c:v>
                </c:pt>
                <c:pt idx="3">
                  <c:v>5.4</c:v>
                </c:pt>
                <c:pt idx="4">
                  <c:v>4.4000000000000004</c:v>
                </c:pt>
              </c:numCache>
            </c:numRef>
          </c:val>
          <c:smooth val="0"/>
        </c:ser>
        <c:ser>
          <c:idx val="1"/>
          <c:order val="1"/>
          <c:tx>
            <c:strRef>
              <c:f>ACL!$F$33</c:f>
              <c:strCache>
                <c:ptCount val="1"/>
                <c:pt idx="0">
                  <c:v>Amber Trigger</c:v>
                </c:pt>
              </c:strCache>
            </c:strRef>
          </c:tx>
          <c:spPr>
            <a:ln w="28575" cap="rnd">
              <a:solidFill>
                <a:srgbClr val="FFC000"/>
              </a:solidFill>
              <a:prstDash val="sysDash"/>
              <a:round/>
            </a:ln>
            <a:effectLst/>
          </c:spPr>
          <c:marker>
            <c:symbol val="none"/>
          </c:marker>
          <c:cat>
            <c:numRef>
              <c:f>ACL!$G$2:$U$2</c:f>
              <c:numCache>
                <c:formatCode>mmm\-yy</c:formatCode>
                <c:ptCount val="5"/>
                <c:pt idx="0">
                  <c:v>42309</c:v>
                </c:pt>
                <c:pt idx="1">
                  <c:v>42339</c:v>
                </c:pt>
                <c:pt idx="2">
                  <c:v>42370</c:v>
                </c:pt>
                <c:pt idx="3">
                  <c:v>42401</c:v>
                </c:pt>
                <c:pt idx="4">
                  <c:v>42430</c:v>
                </c:pt>
              </c:numCache>
            </c:numRef>
          </c:cat>
          <c:val>
            <c:numRef>
              <c:f>ACL!$G$33:$U$33</c:f>
              <c:numCache>
                <c:formatCode>_(* #,##0_);_(* \(#,##0\);_(* "-"??_);_(@_)</c:formatCode>
                <c:ptCount val="5"/>
                <c:pt idx="0">
                  <c:v>4</c:v>
                </c:pt>
                <c:pt idx="1">
                  <c:v>4</c:v>
                </c:pt>
                <c:pt idx="2">
                  <c:v>4</c:v>
                </c:pt>
                <c:pt idx="3">
                  <c:v>4</c:v>
                </c:pt>
                <c:pt idx="4">
                  <c:v>4</c:v>
                </c:pt>
              </c:numCache>
            </c:numRef>
          </c:val>
          <c:smooth val="0"/>
        </c:ser>
        <c:ser>
          <c:idx val="2"/>
          <c:order val="2"/>
          <c:tx>
            <c:strRef>
              <c:f>ACL!$F$34</c:f>
              <c:strCache>
                <c:ptCount val="1"/>
                <c:pt idx="0">
                  <c:v>Red Limit</c:v>
                </c:pt>
              </c:strCache>
            </c:strRef>
          </c:tx>
          <c:spPr>
            <a:ln w="28575" cap="rnd">
              <a:solidFill>
                <a:srgbClr val="FF0000"/>
              </a:solidFill>
              <a:prstDash val="dash"/>
              <a:round/>
            </a:ln>
            <a:effectLst/>
          </c:spPr>
          <c:marker>
            <c:symbol val="none"/>
          </c:marker>
          <c:cat>
            <c:numRef>
              <c:f>ACL!$G$2:$U$2</c:f>
              <c:numCache>
                <c:formatCode>mmm\-yy</c:formatCode>
                <c:ptCount val="5"/>
                <c:pt idx="0">
                  <c:v>42309</c:v>
                </c:pt>
                <c:pt idx="1">
                  <c:v>42339</c:v>
                </c:pt>
                <c:pt idx="2">
                  <c:v>42370</c:v>
                </c:pt>
                <c:pt idx="3">
                  <c:v>42401</c:v>
                </c:pt>
                <c:pt idx="4">
                  <c:v>42430</c:v>
                </c:pt>
              </c:numCache>
            </c:numRef>
          </c:cat>
          <c:val>
            <c:numRef>
              <c:f>ACL!$G$34:$U$34</c:f>
              <c:numCache>
                <c:formatCode>_(* #,##0_);_(* \(#,##0\);_(* "-"??_);_(@_)</c:formatCode>
                <c:ptCount val="5"/>
                <c:pt idx="0">
                  <c:v>3</c:v>
                </c:pt>
                <c:pt idx="1">
                  <c:v>3</c:v>
                </c:pt>
                <c:pt idx="2">
                  <c:v>3</c:v>
                </c:pt>
                <c:pt idx="3">
                  <c:v>3</c:v>
                </c:pt>
                <c:pt idx="4">
                  <c:v>3</c:v>
                </c:pt>
              </c:numCache>
            </c:numRef>
          </c:val>
          <c:smooth val="0"/>
        </c:ser>
        <c:ser>
          <c:idx val="3"/>
          <c:order val="3"/>
          <c:tx>
            <c:strRef>
              <c:f>ACL!$F$37</c:f>
              <c:strCache>
                <c:ptCount val="1"/>
                <c:pt idx="0">
                  <c:v>2015 Amber Trigger</c:v>
                </c:pt>
              </c:strCache>
            </c:strRef>
          </c:tx>
          <c:spPr>
            <a:ln w="28575" cap="rnd">
              <a:solidFill>
                <a:schemeClr val="accent3"/>
              </a:solidFill>
              <a:prstDash val="sysDash"/>
              <a:round/>
            </a:ln>
            <a:effectLst/>
          </c:spPr>
          <c:marker>
            <c:symbol val="none"/>
          </c:marker>
          <c:cat>
            <c:numRef>
              <c:f>ACL!$G$2:$U$2</c:f>
              <c:numCache>
                <c:formatCode>mmm\-yy</c:formatCode>
                <c:ptCount val="5"/>
                <c:pt idx="0">
                  <c:v>42309</c:v>
                </c:pt>
                <c:pt idx="1">
                  <c:v>42339</c:v>
                </c:pt>
                <c:pt idx="2">
                  <c:v>42370</c:v>
                </c:pt>
                <c:pt idx="3">
                  <c:v>42401</c:v>
                </c:pt>
                <c:pt idx="4">
                  <c:v>42430</c:v>
                </c:pt>
              </c:numCache>
            </c:numRef>
          </c:cat>
          <c:val>
            <c:numRef>
              <c:f>ACL!$G$37:$U$37</c:f>
              <c:numCache>
                <c:formatCode>General</c:formatCode>
                <c:ptCount val="5"/>
                <c:pt idx="0">
                  <c:v>6</c:v>
                </c:pt>
                <c:pt idx="1">
                  <c:v>6</c:v>
                </c:pt>
                <c:pt idx="2">
                  <c:v>6</c:v>
                </c:pt>
                <c:pt idx="3">
                  <c:v>6</c:v>
                </c:pt>
                <c:pt idx="4">
                  <c:v>6</c:v>
                </c:pt>
              </c:numCache>
            </c:numRef>
          </c:val>
          <c:smooth val="0"/>
        </c:ser>
        <c:ser>
          <c:idx val="4"/>
          <c:order val="4"/>
          <c:tx>
            <c:strRef>
              <c:f>ACL!$F$38</c:f>
              <c:strCache>
                <c:ptCount val="1"/>
                <c:pt idx="0">
                  <c:v>2015 Red Limit</c:v>
                </c:pt>
              </c:strCache>
            </c:strRef>
          </c:tx>
          <c:spPr>
            <a:ln w="28575" cap="rnd">
              <a:solidFill>
                <a:schemeClr val="accent3"/>
              </a:solidFill>
              <a:prstDash val="dash"/>
              <a:round/>
            </a:ln>
            <a:effectLst/>
          </c:spPr>
          <c:marker>
            <c:symbol val="none"/>
          </c:marker>
          <c:cat>
            <c:numRef>
              <c:f>ACL!$G$2:$U$2</c:f>
              <c:numCache>
                <c:formatCode>mmm\-yy</c:formatCode>
                <c:ptCount val="5"/>
                <c:pt idx="0">
                  <c:v>42309</c:v>
                </c:pt>
                <c:pt idx="1">
                  <c:v>42339</c:v>
                </c:pt>
                <c:pt idx="2">
                  <c:v>42370</c:v>
                </c:pt>
                <c:pt idx="3">
                  <c:v>42401</c:v>
                </c:pt>
                <c:pt idx="4">
                  <c:v>42430</c:v>
                </c:pt>
              </c:numCache>
            </c:numRef>
          </c:cat>
          <c:val>
            <c:numRef>
              <c:f>ACL!$G$38:$U$38</c:f>
              <c:numCache>
                <c:formatCode>General</c:formatCode>
                <c:ptCount val="5"/>
                <c:pt idx="0">
                  <c:v>5</c:v>
                </c:pt>
                <c:pt idx="1">
                  <c:v>5</c:v>
                </c:pt>
                <c:pt idx="2">
                  <c:v>5</c:v>
                </c:pt>
                <c:pt idx="3">
                  <c:v>5</c:v>
                </c:pt>
                <c:pt idx="4">
                  <c:v>5</c:v>
                </c:pt>
              </c:numCache>
            </c:numRef>
          </c:val>
          <c:smooth val="0"/>
        </c:ser>
        <c:dLbls>
          <c:showLegendKey val="0"/>
          <c:showVal val="0"/>
          <c:showCatName val="0"/>
          <c:showSerName val="0"/>
          <c:showPercent val="0"/>
          <c:showBubbleSize val="0"/>
        </c:dLbls>
        <c:smooth val="0"/>
        <c:axId val="304642320"/>
        <c:axId val="304642712"/>
      </c:lineChart>
      <c:dateAx>
        <c:axId val="304642320"/>
        <c:scaling>
          <c:orientation val="minMax"/>
        </c:scaling>
        <c:delete val="0"/>
        <c:axPos val="b"/>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304642712"/>
        <c:crosses val="autoZero"/>
        <c:auto val="1"/>
        <c:lblOffset val="100"/>
        <c:baseTimeUnit val="months"/>
      </c:dateAx>
      <c:valAx>
        <c:axId val="304642712"/>
        <c:scaling>
          <c:orientation val="minMax"/>
          <c:max val="7"/>
          <c:min val="0"/>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304642320"/>
        <c:crosses val="autoZero"/>
        <c:crossBetween val="midCat"/>
        <c:majorUnit val="1"/>
      </c:valAx>
      <c:spPr>
        <a:noFill/>
        <a:ln>
          <a:noFill/>
        </a:ln>
        <a:effectLst/>
      </c:spPr>
    </c:plotArea>
    <c:legend>
      <c:legendPos val="b"/>
      <c:layout>
        <c:manualLayout>
          <c:xMode val="edge"/>
          <c:yMode val="edge"/>
          <c:x val="0"/>
          <c:y val="0.80219074178227734"/>
          <c:w val="0.99913458734324878"/>
          <c:h val="0.19780917290676631"/>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solidFill>
      <a:schemeClr val="bg1"/>
    </a:solidFill>
    <a:ln w="9525" cap="flat" cmpd="sng" algn="ctr">
      <a:solidFill>
        <a:sysClr val="windowText" lastClr="000000"/>
      </a:solidFill>
      <a:round/>
    </a:ln>
    <a:effectLst/>
  </c:spPr>
  <c:txPr>
    <a:bodyPr/>
    <a:lstStyle/>
    <a:p>
      <a:pPr>
        <a:defRPr>
          <a:latin typeface="Arial" panose="020B0604020202020204" pitchFamily="34" charset="0"/>
          <a:cs typeface="Arial" panose="020B0604020202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E20E0650-643B-4091-B892-5698F0498B98}" type="datetimeFigureOut">
              <a:rPr lang="en-US" smtClean="0"/>
              <a:t>6/3/2016</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D3122347-8D2D-4D17-A3F4-1450952A05B9}" type="slidenum">
              <a:rPr lang="en-US" smtClean="0"/>
              <a:t>‹#›</a:t>
            </a:fld>
            <a:endParaRPr lang="en-US"/>
          </a:p>
        </p:txBody>
      </p:sp>
    </p:spTree>
    <p:extLst>
      <p:ext uri="{BB962C8B-B14F-4D97-AF65-F5344CB8AC3E}">
        <p14:creationId xmlns:p14="http://schemas.microsoft.com/office/powerpoint/2010/main" val="4031183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
        <p:nvSpPr>
          <p:cNvPr id="2" name="Slide Number Placeholder 1"/>
          <p:cNvSpPr>
            <a:spLocks noGrp="1"/>
          </p:cNvSpPr>
          <p:nvPr>
            <p:ph type="sldNum" sz="quarter" idx="10"/>
          </p:nvPr>
        </p:nvSpPr>
        <p:spPr/>
        <p:txBody>
          <a:bodyPr/>
          <a:lstStyle/>
          <a:p>
            <a:fld id="{C95B168E-2D4F-4C34-B0B9-704A69CF462F}" type="slidenum">
              <a:rPr lang="en-US" smtClean="0">
                <a:solidFill>
                  <a:srgbClr val="000000"/>
                </a:solidFill>
              </a:rPr>
              <a:pPr/>
              <a:t>1</a:t>
            </a:fld>
            <a:endParaRPr lang="en-US" dirty="0">
              <a:solidFill>
                <a:srgbClr val="000000"/>
              </a:solidFill>
            </a:endParaRPr>
          </a:p>
        </p:txBody>
      </p:sp>
    </p:spTree>
    <p:extLst>
      <p:ext uri="{BB962C8B-B14F-4D97-AF65-F5344CB8AC3E}">
        <p14:creationId xmlns:p14="http://schemas.microsoft.com/office/powerpoint/2010/main" val="3225468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5B168E-2D4F-4C34-B0B9-704A69CF462F}" type="slidenum">
              <a:rPr lang="en-US" smtClean="0">
                <a:solidFill>
                  <a:srgbClr val="000000"/>
                </a:solidFill>
              </a:rPr>
              <a:pPr/>
              <a:t>2</a:t>
            </a:fld>
            <a:endParaRPr lang="en-US" dirty="0">
              <a:solidFill>
                <a:srgbClr val="000000"/>
              </a:solidFill>
            </a:endParaRPr>
          </a:p>
        </p:txBody>
      </p:sp>
    </p:spTree>
    <p:extLst>
      <p:ext uri="{BB962C8B-B14F-4D97-AF65-F5344CB8AC3E}">
        <p14:creationId xmlns:p14="http://schemas.microsoft.com/office/powerpoint/2010/main" val="1336348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5B168E-2D4F-4C34-B0B9-704A69CF462F}" type="slidenum">
              <a:rPr lang="en-US" smtClean="0">
                <a:solidFill>
                  <a:srgbClr val="000000"/>
                </a:solidFill>
              </a:rPr>
              <a:pPr/>
              <a:t>8</a:t>
            </a:fld>
            <a:endParaRPr lang="en-US" dirty="0">
              <a:solidFill>
                <a:srgbClr val="000000"/>
              </a:solidFill>
            </a:endParaRPr>
          </a:p>
        </p:txBody>
      </p:sp>
    </p:spTree>
    <p:extLst>
      <p:ext uri="{BB962C8B-B14F-4D97-AF65-F5344CB8AC3E}">
        <p14:creationId xmlns:p14="http://schemas.microsoft.com/office/powerpoint/2010/main" val="4901587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7" name="Picture 6"/>
          <p:cNvPicPr/>
          <p:nvPr userDrawn="1"/>
        </p:nvPicPr>
        <p:blipFill rotWithShape="1">
          <a:blip r:embed="rId2" cstate="print">
            <a:extLst>
              <a:ext uri="{28A0092B-C50C-407E-A947-70E740481C1C}">
                <a14:useLocalDpi xmlns:a14="http://schemas.microsoft.com/office/drawing/2010/main" val="0"/>
              </a:ext>
            </a:extLst>
          </a:blip>
          <a:srcRect t="10112"/>
          <a:stretch/>
        </p:blipFill>
        <p:spPr bwMode="auto">
          <a:xfrm>
            <a:off x="7210572" y="5991467"/>
            <a:ext cx="1780540" cy="609600"/>
          </a:xfrm>
          <a:prstGeom prst="rect">
            <a:avLst/>
          </a:prstGeom>
          <a:ln>
            <a:noFill/>
          </a:ln>
          <a:extLst>
            <a:ext uri="{53640926-AAD7-44D8-BBD7-CCE9431645EC}">
              <a14:shadowObscured xmlns:a14="http://schemas.microsoft.com/office/drawing/2010/main"/>
            </a:ext>
            <a:ext uri="{FAA26D3D-D897-4be2-8F04-BA451C77F1D7}">
              <ma14:placeholderFlag xmlns:lc="http://schemas.openxmlformats.org/drawingml/2006/lockedCanvas" xmlns:ma14="http://schemas.microsoft.com/office/mac/drawingml/2011/main" xmlns:w="http://schemas.openxmlformats.org/wordprocessingml/2006/main" xmlns:w10="urn:schemas-microsoft-com:office:word" xmlns:v="urn:schemas-microsoft-com:vml" xmlns:o="urn:schemas-microsoft-com:office:office" xmlns:mv="urn:schemas-microsoft-com:mac:vml" xmlns:mo="http://schemas.microsoft.com/office/mac/office/2008/main" xmlns="" xmlns:arto="http://schemas.microsoft.com/office/word/2006/arto" xmlns:pic="http://schemas.openxmlformats.org/drawingml/2006/picture"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mc="http://schemas.openxmlformats.org/markup-compatibility/2006" xmlns:wpc="http://schemas.microsoft.com/office/word/2010/wordprocessingCanvas"/>
            </a:ext>
          </a:extLst>
        </p:spPr>
      </p:pic>
      <p:sp>
        <p:nvSpPr>
          <p:cNvPr id="8" name="Footer Placeholder 4"/>
          <p:cNvSpPr>
            <a:spLocks noGrp="1"/>
          </p:cNvSpPr>
          <p:nvPr>
            <p:ph type="ftr" sz="quarter" idx="3"/>
          </p:nvPr>
        </p:nvSpPr>
        <p:spPr>
          <a:xfrm>
            <a:off x="6685085" y="6400711"/>
            <a:ext cx="3086100" cy="365125"/>
          </a:xfrm>
          <a:prstGeom prst="rect">
            <a:avLst/>
          </a:prstGeom>
        </p:spPr>
        <p:txBody>
          <a:bodyPr anchor="ctr" anchorCtr="0"/>
          <a:lstStyle>
            <a:lvl1pPr algn="ctr">
              <a:defRPr sz="1000">
                <a:solidFill>
                  <a:schemeClr val="bg1">
                    <a:lumMod val="50000"/>
                  </a:schemeClr>
                </a:solidFill>
                <a:latin typeface="Arial" panose="020B0604020202020204" pitchFamily="34" charset="0"/>
                <a:cs typeface="Arial" panose="020B0604020202020204" pitchFamily="34" charset="0"/>
              </a:defRPr>
            </a:lvl1pPr>
          </a:lstStyle>
          <a:p>
            <a:pPr eaLnBrk="1" fontAlgn="auto" hangingPunct="1">
              <a:spcBef>
                <a:spcPts val="0"/>
              </a:spcBef>
              <a:spcAft>
                <a:spcPts val="0"/>
              </a:spcAft>
            </a:pPr>
            <a:r>
              <a:rPr lang="en-US" dirty="0" smtClean="0">
                <a:solidFill>
                  <a:prstClr val="white">
                    <a:lumMod val="50000"/>
                  </a:prstClr>
                </a:solidFill>
              </a:rPr>
              <a:t>Proprietary and Confidential</a:t>
            </a:r>
            <a:endParaRPr lang="en-US" dirty="0">
              <a:solidFill>
                <a:prstClr val="white">
                  <a:lumMod val="50000"/>
                </a:prstClr>
              </a:solidFill>
            </a:endParaRPr>
          </a:p>
        </p:txBody>
      </p:sp>
      <p:sp>
        <p:nvSpPr>
          <p:cNvPr id="10" name="Text Placeholder 9"/>
          <p:cNvSpPr>
            <a:spLocks noGrp="1"/>
          </p:cNvSpPr>
          <p:nvPr>
            <p:ph type="body" sz="quarter" idx="10"/>
          </p:nvPr>
        </p:nvSpPr>
        <p:spPr>
          <a:xfrm>
            <a:off x="568712" y="2977260"/>
            <a:ext cx="8307659" cy="435013"/>
          </a:xfrm>
          <a:prstGeom prst="rect">
            <a:avLst/>
          </a:prstGeom>
        </p:spPr>
        <p:txBody>
          <a:bodyPr/>
          <a:lstStyle>
            <a:lvl1pPr marL="0" indent="0">
              <a:buNone/>
              <a:defRPr sz="2400" b="1">
                <a:solidFill>
                  <a:srgbClr val="FF0000"/>
                </a:solidFill>
                <a:latin typeface="Arial" panose="020B0604020202020204" pitchFamily="34" charset="0"/>
                <a:cs typeface="Arial" panose="020B0604020202020204" pitchFamily="34" charset="0"/>
              </a:defRPr>
            </a:lvl1pPr>
          </a:lstStyle>
          <a:p>
            <a:pPr lvl="0"/>
            <a:r>
              <a:rPr lang="en-US" dirty="0" smtClean="0"/>
              <a:t>Click to edit Master text styles</a:t>
            </a:r>
          </a:p>
        </p:txBody>
      </p:sp>
      <p:sp>
        <p:nvSpPr>
          <p:cNvPr id="11" name="Rectangle 10"/>
          <p:cNvSpPr>
            <a:spLocks noChangeArrowheads="1"/>
          </p:cNvSpPr>
          <p:nvPr userDrawn="1"/>
        </p:nvSpPr>
        <p:spPr bwMode="auto">
          <a:xfrm>
            <a:off x="-2004538" y="378976"/>
            <a:ext cx="2004538"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spcAft>
                <a:spcPts val="600"/>
              </a:spcAft>
              <a:defRPr/>
            </a:pPr>
            <a:r>
              <a:rPr lang="en-US" sz="1000" b="1" u="sng" dirty="0" smtClean="0">
                <a:solidFill>
                  <a:prstClr val="black"/>
                </a:solidFill>
                <a:ea typeface="MS PGothic" pitchFamily="34" charset="-128"/>
                <a:cs typeface="Arial"/>
              </a:rPr>
              <a:t>Cover Page:</a:t>
            </a:r>
          </a:p>
          <a:p>
            <a:pPr>
              <a:spcAft>
                <a:spcPts val="600"/>
              </a:spcAft>
              <a:defRPr/>
            </a:pPr>
            <a:r>
              <a:rPr lang="en-US" sz="800" b="1" dirty="0" smtClean="0">
                <a:solidFill>
                  <a:srgbClr val="FF0000"/>
                </a:solidFill>
                <a:ea typeface="MS PGothic" pitchFamily="34" charset="-128"/>
                <a:cs typeface="Arial"/>
              </a:rPr>
              <a:t>SC COMMITTEE/BOARD (Arial 24pt Red/Bold)</a:t>
            </a:r>
          </a:p>
          <a:p>
            <a:pPr>
              <a:spcAft>
                <a:spcPts val="600"/>
              </a:spcAft>
            </a:pPr>
            <a:r>
              <a:rPr lang="en-US" sz="800" b="1" dirty="0" smtClean="0">
                <a:solidFill>
                  <a:prstClr val="black"/>
                </a:solidFill>
                <a:ea typeface="MS PGothic" pitchFamily="34" charset="-128"/>
                <a:cs typeface="Arial" panose="020B0604020202020204" pitchFamily="34" charset="0"/>
              </a:rPr>
              <a:t>Title of Presentation (Must Match Agenda / Arial 20pt Black/Bold)</a:t>
            </a:r>
            <a:endParaRPr lang="en-US" sz="800" b="1" dirty="0">
              <a:solidFill>
                <a:prstClr val="black"/>
              </a:solidFill>
              <a:ea typeface="MS PGothic" pitchFamily="34" charset="-128"/>
              <a:cs typeface="Arial" panose="020B0604020202020204" pitchFamily="34" charset="0"/>
            </a:endParaRPr>
          </a:p>
          <a:p>
            <a:pPr eaLnBrk="0" hangingPunct="0">
              <a:spcBef>
                <a:spcPct val="0"/>
              </a:spcBef>
              <a:spcAft>
                <a:spcPts val="600"/>
              </a:spcAft>
            </a:pPr>
            <a:r>
              <a:rPr lang="en-US" sz="800" dirty="0" smtClean="0">
                <a:solidFill>
                  <a:prstClr val="black"/>
                </a:solidFill>
                <a:ea typeface="MS PGothic" pitchFamily="34" charset="-128"/>
                <a:cs typeface="Arial" panose="020B0604020202020204" pitchFamily="34" charset="0"/>
              </a:rPr>
              <a:t>DATE (Arial 18pt Black)</a:t>
            </a:r>
          </a:p>
          <a:p>
            <a:pPr eaLnBrk="0" hangingPunct="0">
              <a:spcBef>
                <a:spcPct val="0"/>
              </a:spcBef>
              <a:spcAft>
                <a:spcPts val="600"/>
              </a:spcAft>
              <a:defRPr/>
            </a:pPr>
            <a:r>
              <a:rPr lang="en-US" sz="800" dirty="0" smtClean="0">
                <a:solidFill>
                  <a:prstClr val="white">
                    <a:lumMod val="50000"/>
                  </a:prstClr>
                </a:solidFill>
                <a:ea typeface="MS PGothic" pitchFamily="34" charset="-128"/>
                <a:cs typeface="Arial"/>
              </a:rPr>
              <a:t>Presenter: Name and Title (Arial 18pt Gray)</a:t>
            </a:r>
          </a:p>
          <a:p>
            <a:pPr eaLnBrk="0" hangingPunct="0">
              <a:spcBef>
                <a:spcPct val="0"/>
              </a:spcBef>
              <a:spcAft>
                <a:spcPts val="600"/>
              </a:spcAft>
              <a:defRPr/>
            </a:pPr>
            <a:r>
              <a:rPr lang="en-US" sz="800" dirty="0" smtClean="0">
                <a:solidFill>
                  <a:prstClr val="white">
                    <a:lumMod val="50000"/>
                  </a:prstClr>
                </a:solidFill>
                <a:ea typeface="MS PGothic" pitchFamily="34" charset="-128"/>
                <a:cs typeface="Arial"/>
              </a:rPr>
              <a:t>Final/Draft Version: [Version Number] (Arial 14pt Gray)</a:t>
            </a:r>
          </a:p>
          <a:p>
            <a:pPr eaLnBrk="0" hangingPunct="0">
              <a:spcBef>
                <a:spcPct val="0"/>
              </a:spcBef>
              <a:spcAft>
                <a:spcPts val="600"/>
              </a:spcAft>
            </a:pPr>
            <a:endParaRPr lang="en-US" sz="800" dirty="0">
              <a:solidFill>
                <a:prstClr val="black"/>
              </a:solidFill>
              <a:ea typeface="MS PGothic" pitchFamily="34" charset="-128"/>
              <a:cs typeface="Arial" panose="020B0604020202020204" pitchFamily="34" charset="0"/>
            </a:endParaRPr>
          </a:p>
        </p:txBody>
      </p:sp>
      <p:sp>
        <p:nvSpPr>
          <p:cNvPr id="12" name="Rectangle 11"/>
          <p:cNvSpPr>
            <a:spLocks noChangeArrowheads="1"/>
          </p:cNvSpPr>
          <p:nvPr userDrawn="1"/>
        </p:nvSpPr>
        <p:spPr bwMode="auto">
          <a:xfrm>
            <a:off x="-2004538" y="1979414"/>
            <a:ext cx="2004538"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spcAft>
                <a:spcPts val="600"/>
              </a:spcAft>
              <a:defRPr/>
            </a:pPr>
            <a:r>
              <a:rPr lang="en-US" sz="1000" b="1" u="sng" dirty="0" smtClean="0">
                <a:solidFill>
                  <a:prstClr val="black"/>
                </a:solidFill>
                <a:ea typeface="MS PGothic" pitchFamily="34" charset="-128"/>
                <a:cs typeface="Arial"/>
              </a:rPr>
              <a:t>Exec Summary Page:</a:t>
            </a:r>
          </a:p>
          <a:p>
            <a:pPr>
              <a:spcAft>
                <a:spcPts val="600"/>
              </a:spcAft>
              <a:defRPr/>
            </a:pPr>
            <a:r>
              <a:rPr lang="en-US" sz="800" b="1" dirty="0" smtClean="0">
                <a:solidFill>
                  <a:prstClr val="black"/>
                </a:solidFill>
                <a:ea typeface="MS PGothic" pitchFamily="34" charset="-128"/>
                <a:cs typeface="Arial"/>
              </a:rPr>
              <a:t>Layout/Executive Summary (24pt Arial, Black/Bold)</a:t>
            </a:r>
          </a:p>
          <a:p>
            <a:pPr marL="182880" indent="-182880">
              <a:buFont typeface="Arial" panose="020B0604020202020204" pitchFamily="34" charset="0"/>
              <a:buChar char="•"/>
            </a:pPr>
            <a:r>
              <a:rPr lang="en-US" sz="800" dirty="0" smtClean="0">
                <a:solidFill>
                  <a:prstClr val="black"/>
                </a:solidFill>
                <a:ea typeface="MS PGothic" pitchFamily="34" charset="-128"/>
                <a:cs typeface="Arial" panose="020B0604020202020204" pitchFamily="34" charset="0"/>
              </a:rPr>
              <a:t>Text = 14pt Arial, </a:t>
            </a:r>
            <a:r>
              <a:rPr lang="en-US" sz="800" b="1" dirty="0" smtClean="0">
                <a:solidFill>
                  <a:prstClr val="black"/>
                </a:solidFill>
                <a:ea typeface="MS PGothic" pitchFamily="34" charset="-128"/>
                <a:cs typeface="Arial" panose="020B0604020202020204" pitchFamily="34" charset="0"/>
              </a:rPr>
              <a:t>bold </a:t>
            </a:r>
            <a:r>
              <a:rPr lang="en-US" sz="800" dirty="0" smtClean="0">
                <a:solidFill>
                  <a:prstClr val="black"/>
                </a:solidFill>
                <a:ea typeface="MS PGothic" pitchFamily="34" charset="-128"/>
                <a:cs typeface="Arial" panose="020B0604020202020204" pitchFamily="34" charset="0"/>
              </a:rPr>
              <a:t>where applicable.</a:t>
            </a:r>
          </a:p>
          <a:p>
            <a:pPr marL="182880" indent="-182880">
              <a:buFont typeface="Arial" panose="020B0604020202020204" pitchFamily="34" charset="0"/>
              <a:buChar char="•"/>
            </a:pPr>
            <a:r>
              <a:rPr lang="en-US" sz="800" dirty="0" smtClean="0">
                <a:solidFill>
                  <a:prstClr val="black"/>
                </a:solidFill>
                <a:ea typeface="MS PGothic" pitchFamily="34" charset="-128"/>
                <a:cs typeface="Arial" panose="020B0604020202020204" pitchFamily="34" charset="0"/>
              </a:rPr>
              <a:t>Bullet points should be kept to one line where possible. (.31 indent)</a:t>
            </a:r>
          </a:p>
          <a:p>
            <a:pPr marL="182880" indent="-182880">
              <a:buFont typeface="Arial" panose="020B0604020202020204" pitchFamily="34" charset="0"/>
              <a:buChar char="•"/>
            </a:pPr>
            <a:r>
              <a:rPr lang="en-US" sz="800" dirty="0" smtClean="0">
                <a:solidFill>
                  <a:prstClr val="black"/>
                </a:solidFill>
                <a:ea typeface="MS PGothic" pitchFamily="34" charset="-128"/>
                <a:cs typeface="Arial" panose="020B0604020202020204" pitchFamily="34" charset="0"/>
              </a:rPr>
              <a:t>Use plain English: avoid or explain, as needed, specific terminology or acronyms.</a:t>
            </a:r>
          </a:p>
          <a:p>
            <a:pPr marL="182880" indent="-182880">
              <a:buFont typeface="Arial" panose="020B0604020202020204" pitchFamily="34" charset="0"/>
              <a:buChar char="•"/>
            </a:pPr>
            <a:r>
              <a:rPr lang="en-US" sz="800" dirty="0" smtClean="0">
                <a:solidFill>
                  <a:prstClr val="black"/>
                </a:solidFill>
                <a:ea typeface="MS PGothic" pitchFamily="34" charset="-128"/>
                <a:cs typeface="Arial" panose="020B0604020202020204" pitchFamily="34" charset="0"/>
              </a:rPr>
              <a:t>If needed to provide important reference information, appendices should be kept to a minimum </a:t>
            </a:r>
            <a:br>
              <a:rPr lang="en-US" sz="800" dirty="0" smtClean="0">
                <a:solidFill>
                  <a:prstClr val="black"/>
                </a:solidFill>
                <a:ea typeface="MS PGothic" pitchFamily="34" charset="-128"/>
                <a:cs typeface="Arial" panose="020B0604020202020204" pitchFamily="34" charset="0"/>
              </a:rPr>
            </a:br>
            <a:r>
              <a:rPr lang="en-US" sz="800" dirty="0" smtClean="0">
                <a:solidFill>
                  <a:prstClr val="black"/>
                </a:solidFill>
                <a:ea typeface="MS PGothic" pitchFamily="34" charset="-128"/>
                <a:cs typeface="Arial" panose="020B0604020202020204" pitchFamily="34" charset="0"/>
              </a:rPr>
              <a:t>and clearly labeled.</a:t>
            </a:r>
          </a:p>
        </p:txBody>
      </p:sp>
      <p:sp>
        <p:nvSpPr>
          <p:cNvPr id="14" name="Text Placeholder 13"/>
          <p:cNvSpPr>
            <a:spLocks noGrp="1"/>
          </p:cNvSpPr>
          <p:nvPr>
            <p:ph type="body" sz="quarter" idx="11"/>
          </p:nvPr>
        </p:nvSpPr>
        <p:spPr>
          <a:xfrm>
            <a:off x="568324" y="3387725"/>
            <a:ext cx="6914143" cy="495377"/>
          </a:xfrm>
          <a:prstGeom prst="rect">
            <a:avLst/>
          </a:prstGeom>
        </p:spPr>
        <p:txBody>
          <a:bodyPr/>
          <a:lstStyle>
            <a:lvl1pPr marL="0" indent="0">
              <a:buNone/>
              <a:defRPr sz="2000" b="1">
                <a:latin typeface="Arial" panose="020B0604020202020204" pitchFamily="34" charset="0"/>
                <a:cs typeface="Arial" panose="020B0604020202020204" pitchFamily="34" charset="0"/>
              </a:defRPr>
            </a:lvl1pPr>
            <a:lvl2pPr marL="457200" indent="0">
              <a:buNone/>
              <a:defRPr sz="2000" b="1">
                <a:latin typeface="Arial" panose="020B0604020202020204" pitchFamily="34" charset="0"/>
                <a:cs typeface="Arial" panose="020B0604020202020204" pitchFamily="34" charset="0"/>
              </a:defRPr>
            </a:lvl2pPr>
            <a:lvl3pPr marL="914400" indent="0">
              <a:buNone/>
              <a:defRPr sz="2000" b="1">
                <a:latin typeface="Arial" panose="020B0604020202020204" pitchFamily="34" charset="0"/>
                <a:cs typeface="Arial" panose="020B0604020202020204" pitchFamily="34" charset="0"/>
              </a:defRPr>
            </a:lvl3pPr>
            <a:lvl4pPr marL="1371600" indent="0">
              <a:buNone/>
              <a:defRPr sz="2000" b="1">
                <a:latin typeface="Arial" panose="020B0604020202020204" pitchFamily="34" charset="0"/>
                <a:cs typeface="Arial" panose="020B0604020202020204" pitchFamily="34" charset="0"/>
              </a:defRPr>
            </a:lvl4pPr>
            <a:lvl5pPr marL="1828800" indent="0">
              <a:buNone/>
              <a:defRPr sz="2000" b="1">
                <a:latin typeface="Arial" panose="020B0604020202020204" pitchFamily="34" charset="0"/>
                <a:cs typeface="Arial" panose="020B0604020202020204" pitchFamily="34" charset="0"/>
              </a:defRPr>
            </a:lvl5pPr>
          </a:lstStyle>
          <a:p>
            <a:pPr lvl="0"/>
            <a:r>
              <a:rPr lang="en-US" dirty="0" smtClean="0"/>
              <a:t>Click to edit Master text styles</a:t>
            </a:r>
          </a:p>
        </p:txBody>
      </p:sp>
      <p:sp>
        <p:nvSpPr>
          <p:cNvPr id="16" name="Text Placeholder 15"/>
          <p:cNvSpPr>
            <a:spLocks noGrp="1"/>
          </p:cNvSpPr>
          <p:nvPr>
            <p:ph type="body" sz="quarter" idx="12" hasCustomPrompt="1"/>
          </p:nvPr>
        </p:nvSpPr>
        <p:spPr>
          <a:xfrm>
            <a:off x="568324" y="4079063"/>
            <a:ext cx="5441214" cy="429008"/>
          </a:xfrm>
          <a:prstGeom prst="rect">
            <a:avLst/>
          </a:prstGeom>
        </p:spPr>
        <p:txBody>
          <a:bodyPr/>
          <a:lstStyle>
            <a:lvl1pPr marL="0" indent="0">
              <a:buNone/>
              <a:defRPr sz="1800" b="0">
                <a:solidFill>
                  <a:schemeClr val="tx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Date</a:t>
            </a:r>
          </a:p>
        </p:txBody>
      </p:sp>
    </p:spTree>
    <p:extLst>
      <p:ext uri="{BB962C8B-B14F-4D97-AF65-F5344CB8AC3E}">
        <p14:creationId xmlns:p14="http://schemas.microsoft.com/office/powerpoint/2010/main" val="2961162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5" name="Footer Placeholder 4"/>
          <p:cNvSpPr>
            <a:spLocks noGrp="1"/>
          </p:cNvSpPr>
          <p:nvPr>
            <p:ph type="ftr" sz="quarter" idx="11"/>
          </p:nvPr>
        </p:nvSpPr>
        <p:spPr/>
        <p:txBody>
          <a:bodyPr/>
          <a:lstStyle>
            <a:lvl1pPr>
              <a:defRPr>
                <a:solidFill>
                  <a:schemeClr val="bg1">
                    <a:lumMod val="50000"/>
                  </a:schemeClr>
                </a:solidFill>
              </a:defRPr>
            </a:lvl1pPr>
          </a:lstStyle>
          <a:p>
            <a:r>
              <a:rPr lang="en-US" smtClean="0"/>
              <a:t>Proprietary and Confidential</a:t>
            </a:r>
            <a:endParaRPr lang="en-US" dirty="0"/>
          </a:p>
        </p:txBody>
      </p:sp>
      <p:cxnSp>
        <p:nvCxnSpPr>
          <p:cNvPr id="7" name="Straight Connector 6"/>
          <p:cNvCxnSpPr/>
          <p:nvPr userDrawn="1"/>
        </p:nvCxnSpPr>
        <p:spPr>
          <a:xfrm>
            <a:off x="289168" y="732690"/>
            <a:ext cx="8407108" cy="0"/>
          </a:xfrm>
          <a:prstGeom prst="line">
            <a:avLst/>
          </a:prstGeom>
          <a:noFill/>
          <a:ln w="12700" cap="flat" cmpd="sng" algn="ctr">
            <a:solidFill>
              <a:srgbClr val="FF0000"/>
            </a:solidFill>
            <a:prstDash val="solid"/>
            <a:miter lim="800000"/>
          </a:ln>
          <a:effectLst/>
        </p:spPr>
      </p:cxnSp>
    </p:spTree>
    <p:extLst>
      <p:ext uri="{BB962C8B-B14F-4D97-AF65-F5344CB8AC3E}">
        <p14:creationId xmlns:p14="http://schemas.microsoft.com/office/powerpoint/2010/main" val="3261591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5" name="Footer Placeholder 4"/>
          <p:cNvSpPr>
            <a:spLocks noGrp="1"/>
          </p:cNvSpPr>
          <p:nvPr>
            <p:ph type="ftr" sz="quarter" idx="11"/>
          </p:nvPr>
        </p:nvSpPr>
        <p:spPr/>
        <p:txBody>
          <a:bodyPr/>
          <a:lstStyle>
            <a:lvl1pPr>
              <a:defRPr>
                <a:solidFill>
                  <a:schemeClr val="bg1">
                    <a:lumMod val="50000"/>
                  </a:schemeClr>
                </a:solidFill>
              </a:defRPr>
            </a:lvl1pPr>
          </a:lstStyle>
          <a:p>
            <a:r>
              <a:rPr lang="en-US" smtClean="0"/>
              <a:t>Proprietary and Confidential</a:t>
            </a:r>
            <a:endParaRPr lang="en-US" dirty="0"/>
          </a:p>
        </p:txBody>
      </p:sp>
      <p:cxnSp>
        <p:nvCxnSpPr>
          <p:cNvPr id="7" name="Straight Connector 6"/>
          <p:cNvCxnSpPr/>
          <p:nvPr userDrawn="1"/>
        </p:nvCxnSpPr>
        <p:spPr>
          <a:xfrm>
            <a:off x="289168" y="732690"/>
            <a:ext cx="8407108" cy="0"/>
          </a:xfrm>
          <a:prstGeom prst="line">
            <a:avLst/>
          </a:prstGeom>
          <a:noFill/>
          <a:ln w="12700" cap="flat" cmpd="sng" algn="ctr">
            <a:solidFill>
              <a:srgbClr val="FF0000"/>
            </a:solidFill>
            <a:prstDash val="solid"/>
            <a:miter lim="800000"/>
          </a:ln>
          <a:effectLst/>
        </p:spPr>
      </p:cxnSp>
    </p:spTree>
    <p:extLst>
      <p:ext uri="{BB962C8B-B14F-4D97-AF65-F5344CB8AC3E}">
        <p14:creationId xmlns:p14="http://schemas.microsoft.com/office/powerpoint/2010/main" val="31206125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5" name="Footer Placeholder 4"/>
          <p:cNvSpPr>
            <a:spLocks noGrp="1"/>
          </p:cNvSpPr>
          <p:nvPr>
            <p:ph type="ftr" sz="quarter" idx="11"/>
          </p:nvPr>
        </p:nvSpPr>
        <p:spPr/>
        <p:txBody>
          <a:bodyPr/>
          <a:lstStyle>
            <a:lvl1pPr>
              <a:defRPr>
                <a:solidFill>
                  <a:schemeClr val="bg1">
                    <a:lumMod val="50000"/>
                  </a:schemeClr>
                </a:solidFill>
              </a:defRPr>
            </a:lvl1pPr>
          </a:lstStyle>
          <a:p>
            <a:r>
              <a:rPr lang="en-US" smtClean="0"/>
              <a:t>Proprietary and Confidential</a:t>
            </a:r>
            <a:endParaRPr lang="en-US" dirty="0"/>
          </a:p>
        </p:txBody>
      </p:sp>
      <p:cxnSp>
        <p:nvCxnSpPr>
          <p:cNvPr id="7" name="Straight Connector 6"/>
          <p:cNvCxnSpPr/>
          <p:nvPr userDrawn="1"/>
        </p:nvCxnSpPr>
        <p:spPr>
          <a:xfrm>
            <a:off x="289168" y="732690"/>
            <a:ext cx="8407108" cy="0"/>
          </a:xfrm>
          <a:prstGeom prst="line">
            <a:avLst/>
          </a:prstGeom>
          <a:noFill/>
          <a:ln w="12700" cap="flat" cmpd="sng" algn="ctr">
            <a:solidFill>
              <a:srgbClr val="FF0000"/>
            </a:solidFill>
            <a:prstDash val="solid"/>
            <a:miter lim="800000"/>
          </a:ln>
          <a:effectLst/>
        </p:spPr>
      </p:cxnSp>
    </p:spTree>
    <p:extLst>
      <p:ext uri="{BB962C8B-B14F-4D97-AF65-F5344CB8AC3E}">
        <p14:creationId xmlns:p14="http://schemas.microsoft.com/office/powerpoint/2010/main" val="28016781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5" name="Footer Placeholder 4"/>
          <p:cNvSpPr>
            <a:spLocks noGrp="1"/>
          </p:cNvSpPr>
          <p:nvPr>
            <p:ph type="ftr" sz="quarter" idx="11"/>
          </p:nvPr>
        </p:nvSpPr>
        <p:spPr/>
        <p:txBody>
          <a:bodyPr/>
          <a:lstStyle>
            <a:lvl1pPr>
              <a:defRPr>
                <a:solidFill>
                  <a:schemeClr val="bg1">
                    <a:lumMod val="50000"/>
                  </a:schemeClr>
                </a:solidFill>
              </a:defRPr>
            </a:lvl1pPr>
          </a:lstStyle>
          <a:p>
            <a:r>
              <a:rPr lang="en-US" smtClean="0"/>
              <a:t>Proprietary and Confidential</a:t>
            </a:r>
            <a:endParaRPr lang="en-US" dirty="0"/>
          </a:p>
        </p:txBody>
      </p:sp>
      <p:cxnSp>
        <p:nvCxnSpPr>
          <p:cNvPr id="7" name="Straight Connector 6"/>
          <p:cNvCxnSpPr/>
          <p:nvPr userDrawn="1"/>
        </p:nvCxnSpPr>
        <p:spPr>
          <a:xfrm>
            <a:off x="289168" y="732690"/>
            <a:ext cx="8407108" cy="0"/>
          </a:xfrm>
          <a:prstGeom prst="line">
            <a:avLst/>
          </a:prstGeom>
          <a:noFill/>
          <a:ln w="12700" cap="flat" cmpd="sng" algn="ctr">
            <a:solidFill>
              <a:srgbClr val="FF0000"/>
            </a:solidFill>
            <a:prstDash val="solid"/>
            <a:miter lim="800000"/>
          </a:ln>
          <a:effectLst/>
        </p:spPr>
      </p:cxnSp>
    </p:spTree>
    <p:extLst>
      <p:ext uri="{BB962C8B-B14F-4D97-AF65-F5344CB8AC3E}">
        <p14:creationId xmlns:p14="http://schemas.microsoft.com/office/powerpoint/2010/main" val="39808407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54972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4" name="Slide Number Placeholder 3"/>
          <p:cNvSpPr txBox="1">
            <a:spLocks/>
          </p:cNvSpPr>
          <p:nvPr userDrawn="1"/>
        </p:nvSpPr>
        <p:spPr>
          <a:xfrm>
            <a:off x="8019733" y="114825"/>
            <a:ext cx="869950" cy="4572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800" smtClean="0">
                <a:solidFill>
                  <a:prstClr val="black">
                    <a:lumMod val="65000"/>
                    <a:lumOff val="35000"/>
                  </a:prstClr>
                </a:solidFill>
                <a:latin typeface="Arial"/>
                <a:cs typeface="Arial"/>
              </a:rPr>
              <a:pPr algn="r"/>
              <a:t>‹#›</a:t>
            </a:fld>
            <a:endParaRPr lang="es-ES_tradnl" sz="1800" dirty="0">
              <a:solidFill>
                <a:prstClr val="black">
                  <a:lumMod val="65000"/>
                  <a:lumOff val="35000"/>
                </a:prstClr>
              </a:solidFill>
              <a:latin typeface="Arial"/>
              <a:cs typeface="Arial"/>
            </a:endParaRPr>
          </a:p>
        </p:txBody>
      </p:sp>
      <p:cxnSp>
        <p:nvCxnSpPr>
          <p:cNvPr id="3" name="Straight Connector 2"/>
          <p:cNvCxnSpPr/>
          <p:nvPr userDrawn="1"/>
        </p:nvCxnSpPr>
        <p:spPr>
          <a:xfrm>
            <a:off x="289168" y="732690"/>
            <a:ext cx="8407108" cy="0"/>
          </a:xfrm>
          <a:prstGeom prst="line">
            <a:avLst/>
          </a:prstGeom>
          <a:noFill/>
          <a:ln w="12700" cap="flat" cmpd="sng" algn="ctr">
            <a:solidFill>
              <a:srgbClr val="FF0000"/>
            </a:solidFill>
            <a:prstDash val="solid"/>
            <a:miter lim="800000"/>
          </a:ln>
          <a:effectLst/>
        </p:spPr>
      </p:cxnSp>
    </p:spTree>
    <p:extLst>
      <p:ext uri="{BB962C8B-B14F-4D97-AF65-F5344CB8AC3E}">
        <p14:creationId xmlns:p14="http://schemas.microsoft.com/office/powerpoint/2010/main" val="338052449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019733" y="114825"/>
            <a:ext cx="869950" cy="4572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800" smtClean="0">
                <a:solidFill>
                  <a:prstClr val="black">
                    <a:lumMod val="65000"/>
                    <a:lumOff val="35000"/>
                  </a:prstClr>
                </a:solidFill>
                <a:latin typeface="Arial"/>
                <a:cs typeface="Arial"/>
              </a:rPr>
              <a:pPr algn="r"/>
              <a:t>‹#›</a:t>
            </a:fld>
            <a:endParaRPr lang="es-ES_tradnl" sz="1800" dirty="0">
              <a:solidFill>
                <a:prstClr val="black">
                  <a:lumMod val="65000"/>
                  <a:lumOff val="35000"/>
                </a:prstClr>
              </a:solidFill>
              <a:latin typeface="Arial"/>
              <a:cs typeface="Arial"/>
            </a:endParaRPr>
          </a:p>
        </p:txBody>
      </p:sp>
    </p:spTree>
    <p:extLst>
      <p:ext uri="{BB962C8B-B14F-4D97-AF65-F5344CB8AC3E}">
        <p14:creationId xmlns:p14="http://schemas.microsoft.com/office/powerpoint/2010/main" val="302820235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8" y="99786"/>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143" b="1" smtClean="0">
                <a:solidFill>
                  <a:srgbClr val="FF0000"/>
                </a:solidFill>
                <a:latin typeface="Arial"/>
                <a:cs typeface="Arial"/>
              </a:rPr>
              <a:pPr algn="r">
                <a:lnSpc>
                  <a:spcPct val="100000"/>
                </a:lnSpc>
              </a:pPr>
              <a:t>‹#›</a:t>
            </a:fld>
            <a:endParaRPr lang="es-ES_tradnl" sz="1143" b="1" dirty="0">
              <a:solidFill>
                <a:srgbClr val="FF0000"/>
              </a:solidFill>
              <a:latin typeface="Arial"/>
              <a:cs typeface="Arial"/>
            </a:endParaRPr>
          </a:p>
        </p:txBody>
      </p:sp>
      <p:sp>
        <p:nvSpPr>
          <p:cNvPr id="5" name="Content Placeholder 4"/>
          <p:cNvSpPr>
            <a:spLocks noGrp="1"/>
          </p:cNvSpPr>
          <p:nvPr>
            <p:ph sz="quarter" idx="11" hasCustomPrompt="1"/>
          </p:nvPr>
        </p:nvSpPr>
        <p:spPr>
          <a:xfrm>
            <a:off x="331790" y="452510"/>
            <a:ext cx="8252202" cy="435610"/>
          </a:xfrm>
          <a:prstGeom prst="rect">
            <a:avLst/>
          </a:prstGeom>
        </p:spPr>
        <p:txBody>
          <a:bodyPr lIns="0" tIns="0" rIns="0" bIns="0" anchor="ctr"/>
          <a:lstStyle>
            <a:lvl1pPr marL="0" indent="0">
              <a:spcBef>
                <a:spcPts val="0"/>
              </a:spcBef>
              <a:buNone/>
              <a:defRPr sz="1904" b="1">
                <a:latin typeface="Arial" panose="020B0604020202020204" pitchFamily="34" charset="0"/>
                <a:cs typeface="Arial" panose="020B0604020202020204" pitchFamily="34" charset="0"/>
              </a:defRPr>
            </a:lvl1pPr>
            <a:lvl2pPr marL="435346" indent="0">
              <a:buNone/>
              <a:defRPr/>
            </a:lvl2pPr>
            <a:lvl3pPr marL="870692" indent="0">
              <a:buNone/>
              <a:defRPr/>
            </a:lvl3pPr>
            <a:lvl4pPr marL="1306038" indent="0">
              <a:buNone/>
              <a:defRPr/>
            </a:lvl4pPr>
            <a:lvl5pPr marL="1741383" indent="0">
              <a:buNone/>
              <a:defRPr/>
            </a:lvl5pPr>
          </a:lstStyle>
          <a:p>
            <a:pPr lvl="0"/>
            <a:r>
              <a:rPr lang="en-US" dirty="0" smtClean="0"/>
              <a:t>Title (Arial 24pt Bold/Black)</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90" y="888120"/>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651845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8" y="99786"/>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143" b="1" smtClean="0">
                <a:solidFill>
                  <a:srgbClr val="FF0000"/>
                </a:solidFill>
                <a:latin typeface="Arial"/>
                <a:cs typeface="Arial"/>
              </a:rPr>
              <a:pPr algn="r">
                <a:lnSpc>
                  <a:spcPct val="100000"/>
                </a:lnSpc>
              </a:pPr>
              <a:t>‹#›</a:t>
            </a:fld>
            <a:endParaRPr lang="es-ES_tradnl" sz="1143" b="1" dirty="0">
              <a:solidFill>
                <a:srgbClr val="FF0000"/>
              </a:solidFill>
              <a:latin typeface="Arial"/>
              <a:cs typeface="Arial"/>
            </a:endParaRPr>
          </a:p>
        </p:txBody>
      </p:sp>
      <p:sp>
        <p:nvSpPr>
          <p:cNvPr id="5" name="Content Placeholder 4"/>
          <p:cNvSpPr>
            <a:spLocks noGrp="1"/>
          </p:cNvSpPr>
          <p:nvPr>
            <p:ph sz="quarter" idx="11" hasCustomPrompt="1"/>
          </p:nvPr>
        </p:nvSpPr>
        <p:spPr>
          <a:xfrm>
            <a:off x="331790" y="452510"/>
            <a:ext cx="8252202" cy="435610"/>
          </a:xfrm>
          <a:prstGeom prst="rect">
            <a:avLst/>
          </a:prstGeom>
        </p:spPr>
        <p:txBody>
          <a:bodyPr lIns="0" tIns="0" rIns="0" bIns="0" anchor="ctr"/>
          <a:lstStyle>
            <a:lvl1pPr marL="0" indent="0">
              <a:spcBef>
                <a:spcPts val="0"/>
              </a:spcBef>
              <a:buNone/>
              <a:defRPr sz="1904" b="1">
                <a:latin typeface="Arial" panose="020B0604020202020204" pitchFamily="34" charset="0"/>
                <a:cs typeface="Arial" panose="020B0604020202020204" pitchFamily="34" charset="0"/>
              </a:defRPr>
            </a:lvl1pPr>
            <a:lvl2pPr marL="435346" indent="0">
              <a:buNone/>
              <a:defRPr/>
            </a:lvl2pPr>
            <a:lvl3pPr marL="870692" indent="0">
              <a:buNone/>
              <a:defRPr/>
            </a:lvl3pPr>
            <a:lvl4pPr marL="1306038" indent="0">
              <a:buNone/>
              <a:defRPr/>
            </a:lvl4pPr>
            <a:lvl5pPr marL="1741383" indent="0">
              <a:buNone/>
              <a:defRPr/>
            </a:lvl5pPr>
          </a:lstStyle>
          <a:p>
            <a:pPr lvl="0"/>
            <a:r>
              <a:rPr lang="en-US" dirty="0" smtClean="0"/>
              <a:t>Title (Arial 24pt Bold/Black)</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90" y="888120"/>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090440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8" y="99785"/>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sp>
        <p:nvSpPr>
          <p:cNvPr id="5" name="Content Placeholder 4"/>
          <p:cNvSpPr>
            <a:spLocks noGrp="1"/>
          </p:cNvSpPr>
          <p:nvPr>
            <p:ph sz="quarter" idx="11" hasCustomPrompt="1"/>
          </p:nvPr>
        </p:nvSpPr>
        <p:spPr>
          <a:xfrm>
            <a:off x="331790" y="452510"/>
            <a:ext cx="8252202"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90" y="888120"/>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428090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ster Layout Content Slide">
    <p:spTree>
      <p:nvGrpSpPr>
        <p:cNvPr id="1" name=""/>
        <p:cNvGrpSpPr/>
        <p:nvPr/>
      </p:nvGrpSpPr>
      <p:grpSpPr>
        <a:xfrm>
          <a:off x="0" y="0"/>
          <a:ext cx="0" cy="0"/>
          <a:chOff x="0" y="0"/>
          <a:chExt cx="0" cy="0"/>
        </a:xfrm>
      </p:grpSpPr>
      <p:sp>
        <p:nvSpPr>
          <p:cNvPr id="15" name="Title 14"/>
          <p:cNvSpPr>
            <a:spLocks noGrp="1"/>
          </p:cNvSpPr>
          <p:nvPr>
            <p:ph type="title"/>
          </p:nvPr>
        </p:nvSpPr>
        <p:spPr bwMode="gray">
          <a:xfrm>
            <a:off x="179512" y="356838"/>
            <a:ext cx="8712968" cy="335857"/>
          </a:xfrm>
          <a:prstGeom prst="rect">
            <a:avLst/>
          </a:prstGeom>
        </p:spPr>
        <p:txBody>
          <a:bodyPr/>
          <a:lstStyle>
            <a:lvl1pPr>
              <a:defRPr sz="2400" b="1">
                <a:solidFill>
                  <a:schemeClr val="tx1"/>
                </a:solidFill>
                <a:latin typeface="Arial" panose="020B0604020202020204" pitchFamily="34" charset="0"/>
                <a:cs typeface="Arial" panose="020B0604020202020204" pitchFamily="34" charset="0"/>
              </a:defRPr>
            </a:lvl1pPr>
          </a:lstStyle>
          <a:p>
            <a:pPr lvl="0"/>
            <a:r>
              <a:rPr lang="en-US" dirty="0" smtClean="0"/>
              <a:t>Click to edit Master title style</a:t>
            </a:r>
            <a:endParaRPr lang="en-GB" dirty="0"/>
          </a:p>
        </p:txBody>
      </p:sp>
      <p:sp>
        <p:nvSpPr>
          <p:cNvPr id="6" name="Text Placeholder 5"/>
          <p:cNvSpPr>
            <a:spLocks noGrp="1"/>
          </p:cNvSpPr>
          <p:nvPr>
            <p:ph type="body" sz="quarter" idx="10"/>
          </p:nvPr>
        </p:nvSpPr>
        <p:spPr bwMode="gray">
          <a:xfrm>
            <a:off x="179512" y="1124745"/>
            <a:ext cx="8712968" cy="4968552"/>
          </a:xfrm>
          <a:prstGeom prst="rect">
            <a:avLst/>
          </a:prstGeom>
        </p:spPr>
        <p:txBody>
          <a:bodyPr/>
          <a:lstStyle>
            <a:lvl1pPr>
              <a:defRPr sz="1800">
                <a:latin typeface="Arial" panose="020B0604020202020204" pitchFamily="34" charset="0"/>
                <a:cs typeface="Arial" panose="020B0604020202020204" pitchFamily="34" charset="0"/>
              </a:defRPr>
            </a:lvl1pPr>
            <a:lvl2pPr>
              <a:defRPr sz="1400">
                <a:latin typeface="Arial" panose="020B0604020202020204" pitchFamily="34" charset="0"/>
                <a:cs typeface="Arial" panose="020B0604020202020204" pitchFamily="34" charset="0"/>
              </a:defRPr>
            </a:lvl2pPr>
            <a:lvl3pPr>
              <a:defRPr sz="1400">
                <a:latin typeface="Arial" panose="020B0604020202020204" pitchFamily="34" charset="0"/>
                <a:cs typeface="Arial" panose="020B0604020202020204" pitchFamily="34" charset="0"/>
              </a:defRPr>
            </a:lvl3pPr>
            <a:lvl4pPr>
              <a:defRPr sz="1400">
                <a:latin typeface="Arial" panose="020B0604020202020204" pitchFamily="34" charset="0"/>
                <a:cs typeface="Arial" panose="020B0604020202020204" pitchFamily="34" charset="0"/>
              </a:defRPr>
            </a:lvl4pPr>
            <a:lvl5pP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2" name="Date Placeholder 1"/>
          <p:cNvSpPr>
            <a:spLocks noGrp="1"/>
          </p:cNvSpPr>
          <p:nvPr>
            <p:ph type="dt" sz="half" idx="11"/>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2"/>
          </p:nvPr>
        </p:nvSpPr>
        <p:spPr/>
        <p:txBody>
          <a:bodyPr/>
          <a:lstStyle/>
          <a:p>
            <a:r>
              <a:rPr lang="en-US" dirty="0" smtClean="0">
                <a:solidFill>
                  <a:prstClr val="white">
                    <a:lumMod val="50000"/>
                  </a:prstClr>
                </a:solidFill>
              </a:rPr>
              <a:t>Proprietary and Confidential</a:t>
            </a:r>
            <a:endParaRPr lang="en-US" dirty="0">
              <a:solidFill>
                <a:prstClr val="white">
                  <a:lumMod val="50000"/>
                </a:prstClr>
              </a:solidFill>
            </a:endParaRPr>
          </a:p>
        </p:txBody>
      </p:sp>
      <p:sp>
        <p:nvSpPr>
          <p:cNvPr id="4" name="Slide Number Placeholder 3"/>
          <p:cNvSpPr>
            <a:spLocks noGrp="1"/>
          </p:cNvSpPr>
          <p:nvPr>
            <p:ph type="sldNum" sz="quarter" idx="13"/>
          </p:nvPr>
        </p:nvSpPr>
        <p:spPr/>
        <p:txBody>
          <a:bodyPr/>
          <a:lstStyle/>
          <a:p>
            <a:pPr eaLnBrk="1" fontAlgn="auto" hangingPunct="1">
              <a:spcBef>
                <a:spcPts val="0"/>
              </a:spcBef>
              <a:spcAft>
                <a:spcPts val="0"/>
              </a:spcAft>
            </a:pPr>
            <a:fld id="{CCC40B8E-6D79-4604-8F47-CB61FCAC13A7}" type="slidenum">
              <a:rPr lang="en-US" smtClean="0">
                <a:solidFill>
                  <a:prstClr val="black">
                    <a:tint val="75000"/>
                  </a:prstClr>
                </a:solidFill>
                <a:latin typeface="Calibri"/>
              </a:rPr>
              <a:pPr eaLnBrk="1" fontAlgn="auto" hangingPunct="1">
                <a:spcBef>
                  <a:spcPts val="0"/>
                </a:spcBef>
                <a:spcAft>
                  <a:spcPts val="0"/>
                </a:spcAft>
              </a:pPr>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801184911"/>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8" y="99785"/>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sp>
        <p:nvSpPr>
          <p:cNvPr id="5" name="Content Placeholder 4"/>
          <p:cNvSpPr>
            <a:spLocks noGrp="1"/>
          </p:cNvSpPr>
          <p:nvPr>
            <p:ph sz="quarter" idx="11" hasCustomPrompt="1"/>
          </p:nvPr>
        </p:nvSpPr>
        <p:spPr>
          <a:xfrm>
            <a:off x="331790" y="452510"/>
            <a:ext cx="8252202"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90" y="888120"/>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545472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5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8" y="99785"/>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sp>
        <p:nvSpPr>
          <p:cNvPr id="5" name="Content Placeholder 4"/>
          <p:cNvSpPr>
            <a:spLocks noGrp="1"/>
          </p:cNvSpPr>
          <p:nvPr>
            <p:ph sz="quarter" idx="11" hasCustomPrompt="1"/>
          </p:nvPr>
        </p:nvSpPr>
        <p:spPr>
          <a:xfrm>
            <a:off x="331790" y="452510"/>
            <a:ext cx="8252202"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90" y="888120"/>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5454725"/>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6_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8" y="99785"/>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sp>
        <p:nvSpPr>
          <p:cNvPr id="5" name="Content Placeholder 4"/>
          <p:cNvSpPr>
            <a:spLocks noGrp="1"/>
          </p:cNvSpPr>
          <p:nvPr>
            <p:ph sz="quarter" idx="11" hasCustomPrompt="1"/>
          </p:nvPr>
        </p:nvSpPr>
        <p:spPr>
          <a:xfrm>
            <a:off x="331790" y="452510"/>
            <a:ext cx="8252202" cy="435610"/>
          </a:xfrm>
          <a:prstGeom prst="rect">
            <a:avLst/>
          </a:prstGeom>
        </p:spPr>
        <p:txBody>
          <a:bodyPr lIns="0" tIns="0" rIns="0" bIns="0" anchor="ctr"/>
          <a:lstStyle>
            <a:lvl1pPr marL="0" indent="0">
              <a:spcBef>
                <a:spcPts val="0"/>
              </a:spcBef>
              <a:buNone/>
              <a:defRPr sz="2000" b="1">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 (Arial 24pt Bold/Black)</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90" y="888120"/>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5454725"/>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ontent Slide - no header text">
    <p:spTree>
      <p:nvGrpSpPr>
        <p:cNvPr id="1" name=""/>
        <p:cNvGrpSpPr/>
        <p:nvPr/>
      </p:nvGrpSpPr>
      <p:grpSpPr>
        <a:xfrm>
          <a:off x="0" y="0"/>
          <a:ext cx="0" cy="0"/>
          <a:chOff x="0" y="0"/>
          <a:chExt cx="0" cy="0"/>
        </a:xfrm>
      </p:grpSpPr>
      <p:cxnSp>
        <p:nvCxnSpPr>
          <p:cNvPr id="7" name="Straight Connector 6"/>
          <p:cNvCxnSpPr/>
          <p:nvPr userDrawn="1"/>
        </p:nvCxnSpPr>
        <p:spPr>
          <a:xfrm>
            <a:off x="289168" y="732690"/>
            <a:ext cx="8407108" cy="0"/>
          </a:xfrm>
          <a:prstGeom prst="line">
            <a:avLst/>
          </a:prstGeom>
          <a:noFill/>
          <a:ln w="12700" cap="flat" cmpd="sng" algn="ctr">
            <a:solidFill>
              <a:srgbClr val="FF0000"/>
            </a:solidFill>
            <a:prstDash val="solid"/>
            <a:miter lim="800000"/>
          </a:ln>
          <a:effectLst/>
        </p:spPr>
      </p:cxnSp>
      <p:sp>
        <p:nvSpPr>
          <p:cNvPr id="5" name="Date Placeholder 4"/>
          <p:cNvSpPr>
            <a:spLocks noGrp="1"/>
          </p:cNvSpPr>
          <p:nvPr>
            <p:ph type="dt" sz="half" idx="10"/>
          </p:nvPr>
        </p:nvSpPr>
        <p:spPr>
          <a:xfrm>
            <a:off x="628650" y="6356350"/>
            <a:ext cx="2057400" cy="365125"/>
          </a:xfrm>
          <a:prstGeom prst="rect">
            <a:avLst/>
          </a:prstGeom>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a:xfrm>
            <a:off x="6685085" y="6400711"/>
            <a:ext cx="3086100" cy="365125"/>
          </a:xfrm>
          <a:prstGeom prst="rect">
            <a:avLst/>
          </a:prstGeom>
        </p:spPr>
        <p:txBody>
          <a:bodyPr/>
          <a:lstStyle/>
          <a:p>
            <a:r>
              <a:rPr lang="en-US" dirty="0" smtClean="0">
                <a:solidFill>
                  <a:prstClr val="white">
                    <a:lumMod val="50000"/>
                  </a:prstClr>
                </a:solidFill>
              </a:rPr>
              <a:t>Proprietary and Confidential</a:t>
            </a:r>
            <a:endParaRPr lang="en-US" dirty="0">
              <a:solidFill>
                <a:prstClr val="white">
                  <a:lumMod val="50000"/>
                </a:prstClr>
              </a:solidFill>
            </a:endParaRPr>
          </a:p>
        </p:txBody>
      </p:sp>
      <p:sp>
        <p:nvSpPr>
          <p:cNvPr id="8" name="Slide Number Placeholder 7"/>
          <p:cNvSpPr>
            <a:spLocks noGrp="1"/>
          </p:cNvSpPr>
          <p:nvPr>
            <p:ph type="sldNum" sz="quarter" idx="12"/>
          </p:nvPr>
        </p:nvSpPr>
        <p:spPr>
          <a:xfrm>
            <a:off x="6868199" y="162943"/>
            <a:ext cx="2057400" cy="365125"/>
          </a:xfrm>
          <a:prstGeom prst="rect">
            <a:avLst/>
          </a:prstGeom>
        </p:spPr>
        <p:txBody>
          <a:bodyPr/>
          <a:lstStyle/>
          <a:p>
            <a:fld id="{CCC40B8E-6D79-4604-8F47-CB61FCAC13A7}"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49525484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txBox="1">
            <a:spLocks/>
          </p:cNvSpPr>
          <p:nvPr userDrawn="1"/>
        </p:nvSpPr>
        <p:spPr>
          <a:xfrm>
            <a:off x="8019733" y="114825"/>
            <a:ext cx="869950" cy="4572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800" smtClean="0">
                <a:solidFill>
                  <a:srgbClr val="000000">
                    <a:lumMod val="65000"/>
                    <a:lumOff val="35000"/>
                  </a:srgbClr>
                </a:solidFill>
                <a:latin typeface="Arial"/>
                <a:cs typeface="Arial"/>
              </a:rPr>
              <a:pPr algn="r"/>
              <a:t>‹#›</a:t>
            </a:fld>
            <a:endParaRPr lang="es-ES_tradnl" sz="1800" dirty="0">
              <a:solidFill>
                <a:srgbClr val="000000">
                  <a:lumMod val="65000"/>
                  <a:lumOff val="35000"/>
                </a:srgbClr>
              </a:solidFill>
              <a:latin typeface="Arial"/>
              <a:cs typeface="Arial"/>
            </a:endParaRPr>
          </a:p>
        </p:txBody>
      </p:sp>
    </p:spTree>
    <p:extLst>
      <p:ext uri="{BB962C8B-B14F-4D97-AF65-F5344CB8AC3E}">
        <p14:creationId xmlns:p14="http://schemas.microsoft.com/office/powerpoint/2010/main" val="4857645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Diseño personalizado">
    <p:spTree>
      <p:nvGrpSpPr>
        <p:cNvPr id="1" name=""/>
        <p:cNvGrpSpPr/>
        <p:nvPr/>
      </p:nvGrpSpPr>
      <p:grpSpPr>
        <a:xfrm>
          <a:off x="0" y="0"/>
          <a:ext cx="0" cy="0"/>
          <a:chOff x="0" y="0"/>
          <a:chExt cx="0" cy="0"/>
        </a:xfrm>
      </p:grpSpPr>
      <p:sp>
        <p:nvSpPr>
          <p:cNvPr id="3" name="Slide Number Placeholder 3"/>
          <p:cNvSpPr txBox="1">
            <a:spLocks/>
          </p:cNvSpPr>
          <p:nvPr userDrawn="1"/>
        </p:nvSpPr>
        <p:spPr>
          <a:xfrm>
            <a:off x="8019734" y="114825"/>
            <a:ext cx="869950" cy="4572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800" smtClean="0">
                <a:solidFill>
                  <a:srgbClr val="000000">
                    <a:lumMod val="65000"/>
                    <a:lumOff val="35000"/>
                  </a:srgbClr>
                </a:solidFill>
                <a:latin typeface="Arial"/>
                <a:cs typeface="Arial"/>
              </a:rPr>
              <a:pPr algn="r"/>
              <a:t>‹#›</a:t>
            </a:fld>
            <a:endParaRPr lang="es-ES_tradnl" sz="1800" dirty="0">
              <a:solidFill>
                <a:srgbClr val="000000">
                  <a:lumMod val="65000"/>
                  <a:lumOff val="35000"/>
                </a:srgbClr>
              </a:solidFill>
              <a:latin typeface="Arial"/>
              <a:cs typeface="Arial"/>
            </a:endParaRPr>
          </a:p>
        </p:txBody>
      </p:sp>
    </p:spTree>
    <p:extLst>
      <p:ext uri="{BB962C8B-B14F-4D97-AF65-F5344CB8AC3E}">
        <p14:creationId xmlns:p14="http://schemas.microsoft.com/office/powerpoint/2010/main" val="1372276633"/>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 Slide No Logo">
    <p:spTree>
      <p:nvGrpSpPr>
        <p:cNvPr id="1" name=""/>
        <p:cNvGrpSpPr/>
        <p:nvPr/>
      </p:nvGrpSpPr>
      <p:grpSpPr>
        <a:xfrm>
          <a:off x="0" y="0"/>
          <a:ext cx="0" cy="0"/>
          <a:chOff x="0" y="0"/>
          <a:chExt cx="0" cy="0"/>
        </a:xfrm>
      </p:grpSpPr>
      <p:sp>
        <p:nvSpPr>
          <p:cNvPr id="3" name="Slide Number Placeholder 3"/>
          <p:cNvSpPr txBox="1">
            <a:spLocks/>
          </p:cNvSpPr>
          <p:nvPr userDrawn="1"/>
        </p:nvSpPr>
        <p:spPr>
          <a:xfrm>
            <a:off x="8019734" y="114825"/>
            <a:ext cx="869950" cy="4572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800" smtClean="0">
                <a:solidFill>
                  <a:srgbClr val="000000">
                    <a:lumMod val="65000"/>
                    <a:lumOff val="35000"/>
                  </a:srgbClr>
                </a:solidFill>
                <a:latin typeface="Arial"/>
                <a:cs typeface="Arial"/>
              </a:rPr>
              <a:pPr algn="r"/>
              <a:t>‹#›</a:t>
            </a:fld>
            <a:endParaRPr lang="es-ES_tradnl" sz="1800" dirty="0">
              <a:solidFill>
                <a:srgbClr val="000000">
                  <a:lumMod val="65000"/>
                  <a:lumOff val="35000"/>
                </a:srgbClr>
              </a:solidFill>
              <a:latin typeface="Arial"/>
              <a:cs typeface="Arial"/>
            </a:endParaRPr>
          </a:p>
        </p:txBody>
      </p:sp>
      <p:sp>
        <p:nvSpPr>
          <p:cNvPr id="4" name="Footer Placeholder 4"/>
          <p:cNvSpPr txBox="1">
            <a:spLocks/>
          </p:cNvSpPr>
          <p:nvPr userDrawn="1"/>
        </p:nvSpPr>
        <p:spPr>
          <a:xfrm>
            <a:off x="6558085" y="6492875"/>
            <a:ext cx="3086100" cy="365125"/>
          </a:xfrm>
          <a:prstGeom prst="rect">
            <a:avLst/>
          </a:prstGeom>
        </p:spPr>
        <p:txBody>
          <a:bodyPr anchor="ctr" anchorCtr="0"/>
          <a:lstStyle>
            <a:defPPr>
              <a:defRPr lang="en-US"/>
            </a:defPPr>
            <a:lvl1pPr algn="ctr" rtl="0" eaLnBrk="0" fontAlgn="base" hangingPunct="0">
              <a:spcBef>
                <a:spcPct val="0"/>
              </a:spcBef>
              <a:spcAft>
                <a:spcPct val="0"/>
              </a:spcAft>
              <a:defRPr sz="1000" kern="1200">
                <a:solidFill>
                  <a:schemeClr val="bg1">
                    <a:lumMod val="50000"/>
                  </a:schemeClr>
                </a:solidFill>
                <a:latin typeface="Arial" panose="020B0604020202020204" pitchFamily="34" charset="0"/>
                <a:ea typeface="MS PGothic" pitchFamily="34" charset="-128"/>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r>
              <a:rPr lang="en-US" dirty="0" smtClean="0">
                <a:solidFill>
                  <a:prstClr val="white">
                    <a:lumMod val="50000"/>
                  </a:prstClr>
                </a:solidFill>
              </a:rPr>
              <a:t>Proprietary and Confidential</a:t>
            </a:r>
            <a:endParaRPr lang="en-US" dirty="0">
              <a:solidFill>
                <a:prstClr val="white">
                  <a:lumMod val="50000"/>
                </a:prstClr>
              </a:solidFill>
            </a:endParaRPr>
          </a:p>
        </p:txBody>
      </p:sp>
      <p:cxnSp>
        <p:nvCxnSpPr>
          <p:cNvPr id="5" name="Straight Connector 4"/>
          <p:cNvCxnSpPr/>
          <p:nvPr userDrawn="1"/>
        </p:nvCxnSpPr>
        <p:spPr>
          <a:xfrm>
            <a:off x="289168" y="732690"/>
            <a:ext cx="8407108" cy="0"/>
          </a:xfrm>
          <a:prstGeom prst="line">
            <a:avLst/>
          </a:prstGeom>
          <a:noFill/>
          <a:ln w="12700" cap="flat" cmpd="sng" algn="ctr">
            <a:solidFill>
              <a:srgbClr val="FF0000"/>
            </a:solidFill>
            <a:prstDash val="solid"/>
            <a:miter lim="800000"/>
          </a:ln>
          <a:effectLst/>
        </p:spPr>
      </p:cxnSp>
    </p:spTree>
    <p:extLst>
      <p:ext uri="{BB962C8B-B14F-4D97-AF65-F5344CB8AC3E}">
        <p14:creationId xmlns:p14="http://schemas.microsoft.com/office/powerpoint/2010/main" val="2728548687"/>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58526" y="331041"/>
            <a:ext cx="8432995" cy="280034"/>
          </a:xfrm>
          <a:prstGeom prst="rect">
            <a:avLst/>
          </a:prstGeom>
        </p:spPr>
        <p:txBody>
          <a:bodyPr lIns="0" tIns="0" rIns="0" bIns="0"/>
          <a:lstStyle>
            <a:lvl1pPr>
              <a:defRPr sz="1905" b="1" i="0">
                <a:solidFill>
                  <a:schemeClr val="tx1"/>
                </a:solidFill>
                <a:latin typeface="Arial"/>
                <a:cs typeface="Arial"/>
              </a:defRPr>
            </a:lvl1pPr>
          </a:lstStyle>
          <a:p>
            <a:endParaRPr/>
          </a:p>
        </p:txBody>
      </p:sp>
      <p:sp>
        <p:nvSpPr>
          <p:cNvPr id="3" name="Holder 3"/>
          <p:cNvSpPr>
            <a:spLocks noGrp="1"/>
          </p:cNvSpPr>
          <p:nvPr>
            <p:ph type="body" idx="1"/>
          </p:nvPr>
        </p:nvSpPr>
        <p:spPr>
          <a:xfrm>
            <a:off x="323361" y="2023141"/>
            <a:ext cx="8503325" cy="2930525"/>
          </a:xfrm>
          <a:prstGeom prst="rect">
            <a:avLst/>
          </a:prstGeom>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a:xfrm>
            <a:off x="3111017" y="6377940"/>
            <a:ext cx="2928014" cy="342900"/>
          </a:xfrm>
          <a:prstGeom prst="rect">
            <a:avLst/>
          </a:prstGeom>
        </p:spPr>
        <p:txBody>
          <a:bodyPr lIns="0" tIns="0" rIns="0" bIns="0"/>
          <a:lstStyle>
            <a:lvl1pPr algn="ctr">
              <a:defRPr>
                <a:solidFill>
                  <a:schemeClr val="tx1">
                    <a:tint val="75000"/>
                  </a:schemeClr>
                </a:solidFill>
              </a:defRPr>
            </a:lvl1pPr>
          </a:lstStyle>
          <a:p>
            <a:r>
              <a:rPr lang="en-US" smtClean="0"/>
              <a:t>Proprietary and Confidential</a:t>
            </a:r>
            <a:endParaRPr/>
          </a:p>
        </p:txBody>
      </p:sp>
      <p:sp>
        <p:nvSpPr>
          <p:cNvPr id="5" name="Holder 5"/>
          <p:cNvSpPr>
            <a:spLocks noGrp="1"/>
          </p:cNvSpPr>
          <p:nvPr>
            <p:ph type="dt" sz="half" idx="6"/>
          </p:nvPr>
        </p:nvSpPr>
        <p:spPr>
          <a:xfrm>
            <a:off x="457502" y="6377940"/>
            <a:ext cx="2104510" cy="342900"/>
          </a:xfrm>
          <a:prstGeom prst="rect">
            <a:avLst/>
          </a:prstGeom>
        </p:spPr>
        <p:txBody>
          <a:bodyPr lIns="0" tIns="0" rIns="0" bIns="0"/>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8616046" y="6552555"/>
            <a:ext cx="115509" cy="152400"/>
          </a:xfrm>
          <a:prstGeom prst="rect">
            <a:avLst/>
          </a:prstGeom>
        </p:spPr>
        <p:txBody>
          <a:bodyPr lIns="0" tIns="0" rIns="0" bIns="0"/>
          <a:lstStyle>
            <a:lvl1pPr>
              <a:defRPr sz="952" b="0" i="0">
                <a:solidFill>
                  <a:srgbClr val="606060"/>
                </a:solidFill>
                <a:latin typeface="Arial"/>
                <a:cs typeface="Arial"/>
              </a:defRPr>
            </a:lvl1pPr>
          </a:lstStyle>
          <a:p>
            <a:pPr marL="24191"/>
            <a:fld id="{81D60167-4931-47E6-BA6A-407CBD079E47}" type="slidenum">
              <a:rPr lang="en-US" spc="-5" smtClean="0"/>
              <a:pPr marL="24191"/>
              <a:t>‹#›</a:t>
            </a:fld>
            <a:endParaRPr lang="en-US" spc="-5" dirty="0"/>
          </a:p>
        </p:txBody>
      </p:sp>
    </p:spTree>
    <p:extLst>
      <p:ext uri="{BB962C8B-B14F-4D97-AF65-F5344CB8AC3E}">
        <p14:creationId xmlns:p14="http://schemas.microsoft.com/office/powerpoint/2010/main" val="417297202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89116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with Header Text">
    <p:spTree>
      <p:nvGrpSpPr>
        <p:cNvPr id="1" name=""/>
        <p:cNvGrpSpPr/>
        <p:nvPr/>
      </p:nvGrpSpPr>
      <p:grpSpPr>
        <a:xfrm>
          <a:off x="0" y="0"/>
          <a:ext cx="0" cy="0"/>
          <a:chOff x="0" y="0"/>
          <a:chExt cx="0" cy="0"/>
        </a:xfrm>
      </p:grpSpPr>
      <p:sp>
        <p:nvSpPr>
          <p:cNvPr id="15" name="Title 14"/>
          <p:cNvSpPr>
            <a:spLocks noGrp="1"/>
          </p:cNvSpPr>
          <p:nvPr>
            <p:ph type="title"/>
          </p:nvPr>
        </p:nvSpPr>
        <p:spPr bwMode="gray">
          <a:xfrm>
            <a:off x="179512" y="285750"/>
            <a:ext cx="8712968" cy="406946"/>
          </a:xfrm>
          <a:prstGeom prst="rect">
            <a:avLst/>
          </a:prstGeom>
        </p:spPr>
        <p:txBody>
          <a:bodyPr/>
          <a:lstStyle>
            <a:lvl1pPr>
              <a:defRPr sz="2400">
                <a:latin typeface="Arial" panose="020B0604020202020204" pitchFamily="34" charset="0"/>
                <a:cs typeface="Arial" panose="020B0604020202020204" pitchFamily="34" charset="0"/>
              </a:defRPr>
            </a:lvl1pPr>
          </a:lstStyle>
          <a:p>
            <a:pPr lvl="0"/>
            <a:r>
              <a:rPr lang="en-US" dirty="0" smtClean="0"/>
              <a:t>Click to edit Master title style</a:t>
            </a:r>
            <a:endParaRPr lang="en-GB" dirty="0"/>
          </a:p>
        </p:txBody>
      </p:sp>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r>
              <a:rPr lang="en-US" dirty="0" smtClean="0">
                <a:solidFill>
                  <a:prstClr val="white">
                    <a:lumMod val="50000"/>
                  </a:prstClr>
                </a:solidFill>
              </a:rPr>
              <a:t>Proprietary and Confidential</a:t>
            </a:r>
            <a:endParaRPr lang="en-US" dirty="0">
              <a:solidFill>
                <a:prstClr val="white">
                  <a:lumMod val="50000"/>
                </a:prstClr>
              </a:solidFill>
            </a:endParaRPr>
          </a:p>
        </p:txBody>
      </p:sp>
      <p:sp>
        <p:nvSpPr>
          <p:cNvPr id="4" name="Slide Number Placeholder 3"/>
          <p:cNvSpPr>
            <a:spLocks noGrp="1"/>
          </p:cNvSpPr>
          <p:nvPr>
            <p:ph type="sldNum" sz="quarter" idx="12"/>
          </p:nvPr>
        </p:nvSpPr>
        <p:spPr/>
        <p:txBody>
          <a:bodyPr/>
          <a:lstStyle/>
          <a:p>
            <a:fld id="{CCC40B8E-6D79-4604-8F47-CB61FCAC13A7}"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6761065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ntent Slide - no logo">
    <p:spTree>
      <p:nvGrpSpPr>
        <p:cNvPr id="1" name=""/>
        <p:cNvGrpSpPr/>
        <p:nvPr/>
      </p:nvGrpSpPr>
      <p:grpSpPr>
        <a:xfrm>
          <a:off x="0" y="0"/>
          <a:ext cx="0" cy="0"/>
          <a:chOff x="0" y="0"/>
          <a:chExt cx="0" cy="0"/>
        </a:xfrm>
      </p:grpSpPr>
      <p:cxnSp>
        <p:nvCxnSpPr>
          <p:cNvPr id="4" name="Straight Connector 3"/>
          <p:cNvCxnSpPr/>
          <p:nvPr userDrawn="1"/>
        </p:nvCxnSpPr>
        <p:spPr>
          <a:xfrm>
            <a:off x="289168" y="732690"/>
            <a:ext cx="8407108" cy="0"/>
          </a:xfrm>
          <a:prstGeom prst="line">
            <a:avLst/>
          </a:prstGeom>
          <a:noFill/>
          <a:ln w="12700" cap="flat" cmpd="sng" algn="ctr">
            <a:solidFill>
              <a:srgbClr val="FF0000"/>
            </a:solidFill>
            <a:prstDash val="solid"/>
            <a:miter lim="800000"/>
          </a:ln>
          <a:effectLst/>
        </p:spPr>
      </p:cxnSp>
      <p:sp>
        <p:nvSpPr>
          <p:cNvPr id="10" name="Rectangle 9"/>
          <p:cNvSpPr>
            <a:spLocks noChangeArrowheads="1"/>
          </p:cNvSpPr>
          <p:nvPr userDrawn="1"/>
        </p:nvSpPr>
        <p:spPr bwMode="auto">
          <a:xfrm>
            <a:off x="-2004538" y="378976"/>
            <a:ext cx="2004538"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spcAft>
                <a:spcPts val="600"/>
              </a:spcAft>
              <a:defRPr/>
            </a:pPr>
            <a:r>
              <a:rPr lang="en-US" sz="1000" b="1" u="sng" dirty="0" smtClean="0">
                <a:solidFill>
                  <a:prstClr val="black"/>
                </a:solidFill>
                <a:ea typeface="MS PGothic" pitchFamily="34" charset="-128"/>
                <a:cs typeface="Arial"/>
              </a:rPr>
              <a:t>Cover Page:</a:t>
            </a:r>
          </a:p>
          <a:p>
            <a:pPr>
              <a:spcAft>
                <a:spcPts val="600"/>
              </a:spcAft>
              <a:defRPr/>
            </a:pPr>
            <a:r>
              <a:rPr lang="en-US" sz="800" b="1" dirty="0" smtClean="0">
                <a:solidFill>
                  <a:srgbClr val="FF0000"/>
                </a:solidFill>
                <a:ea typeface="MS PGothic" pitchFamily="34" charset="-128"/>
                <a:cs typeface="Arial"/>
              </a:rPr>
              <a:t>SC COMMITTEE/BOARD (Arial 24pt Red/Bold)</a:t>
            </a:r>
          </a:p>
          <a:p>
            <a:pPr>
              <a:spcAft>
                <a:spcPts val="600"/>
              </a:spcAft>
            </a:pPr>
            <a:r>
              <a:rPr lang="en-US" sz="800" b="1" dirty="0" smtClean="0">
                <a:solidFill>
                  <a:prstClr val="black"/>
                </a:solidFill>
                <a:ea typeface="MS PGothic" pitchFamily="34" charset="-128"/>
                <a:cs typeface="Arial" panose="020B0604020202020204" pitchFamily="34" charset="0"/>
              </a:rPr>
              <a:t>Title of Presentation (Must Match Agenda / Arial 20pt Black/Bold)</a:t>
            </a:r>
            <a:endParaRPr lang="en-US" sz="800" b="1" dirty="0">
              <a:solidFill>
                <a:prstClr val="black"/>
              </a:solidFill>
              <a:ea typeface="MS PGothic" pitchFamily="34" charset="-128"/>
              <a:cs typeface="Arial" panose="020B0604020202020204" pitchFamily="34" charset="0"/>
            </a:endParaRPr>
          </a:p>
          <a:p>
            <a:pPr eaLnBrk="0" hangingPunct="0">
              <a:spcBef>
                <a:spcPct val="0"/>
              </a:spcBef>
              <a:spcAft>
                <a:spcPts val="600"/>
              </a:spcAft>
            </a:pPr>
            <a:r>
              <a:rPr lang="en-US" sz="800" dirty="0" smtClean="0">
                <a:solidFill>
                  <a:prstClr val="black"/>
                </a:solidFill>
                <a:ea typeface="MS PGothic" pitchFamily="34" charset="-128"/>
                <a:cs typeface="Arial" panose="020B0604020202020204" pitchFamily="34" charset="0"/>
              </a:rPr>
              <a:t>DATE (Arial 18pt Black)</a:t>
            </a:r>
          </a:p>
          <a:p>
            <a:pPr eaLnBrk="0" hangingPunct="0">
              <a:spcBef>
                <a:spcPct val="0"/>
              </a:spcBef>
              <a:spcAft>
                <a:spcPts val="600"/>
              </a:spcAft>
              <a:defRPr/>
            </a:pPr>
            <a:r>
              <a:rPr lang="en-US" sz="800" dirty="0" smtClean="0">
                <a:solidFill>
                  <a:prstClr val="white">
                    <a:lumMod val="50000"/>
                  </a:prstClr>
                </a:solidFill>
                <a:ea typeface="MS PGothic" pitchFamily="34" charset="-128"/>
                <a:cs typeface="Arial"/>
              </a:rPr>
              <a:t>Presenter: Name and Title (Arial 18pt Gray)</a:t>
            </a:r>
          </a:p>
          <a:p>
            <a:pPr eaLnBrk="0" hangingPunct="0">
              <a:spcBef>
                <a:spcPct val="0"/>
              </a:spcBef>
              <a:spcAft>
                <a:spcPts val="600"/>
              </a:spcAft>
              <a:defRPr/>
            </a:pPr>
            <a:r>
              <a:rPr lang="en-US" sz="800" dirty="0" smtClean="0">
                <a:solidFill>
                  <a:prstClr val="white">
                    <a:lumMod val="50000"/>
                  </a:prstClr>
                </a:solidFill>
                <a:ea typeface="MS PGothic" pitchFamily="34" charset="-128"/>
                <a:cs typeface="Arial"/>
              </a:rPr>
              <a:t>Final/Draft Version: [Version Number] (Arial 14pt Gray)</a:t>
            </a:r>
          </a:p>
          <a:p>
            <a:pPr eaLnBrk="0" hangingPunct="0">
              <a:spcBef>
                <a:spcPct val="0"/>
              </a:spcBef>
              <a:spcAft>
                <a:spcPts val="600"/>
              </a:spcAft>
            </a:pPr>
            <a:endParaRPr lang="en-US" sz="800" dirty="0">
              <a:solidFill>
                <a:prstClr val="black"/>
              </a:solidFill>
              <a:ea typeface="MS PGothic" pitchFamily="34" charset="-128"/>
              <a:cs typeface="Arial" panose="020B0604020202020204" pitchFamily="34" charset="0"/>
            </a:endParaRPr>
          </a:p>
        </p:txBody>
      </p:sp>
      <p:sp>
        <p:nvSpPr>
          <p:cNvPr id="11" name="Rectangle 10"/>
          <p:cNvSpPr>
            <a:spLocks noChangeArrowheads="1"/>
          </p:cNvSpPr>
          <p:nvPr userDrawn="1"/>
        </p:nvSpPr>
        <p:spPr bwMode="auto">
          <a:xfrm>
            <a:off x="-2004538" y="1979414"/>
            <a:ext cx="2004538"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spcAft>
                <a:spcPts val="600"/>
              </a:spcAft>
              <a:defRPr/>
            </a:pPr>
            <a:r>
              <a:rPr lang="en-US" sz="1000" b="1" u="sng" dirty="0" smtClean="0">
                <a:solidFill>
                  <a:prstClr val="black"/>
                </a:solidFill>
                <a:ea typeface="MS PGothic" pitchFamily="34" charset="-128"/>
                <a:cs typeface="Arial"/>
              </a:rPr>
              <a:t>Exec Summary Page:</a:t>
            </a:r>
          </a:p>
          <a:p>
            <a:pPr>
              <a:spcAft>
                <a:spcPts val="600"/>
              </a:spcAft>
              <a:defRPr/>
            </a:pPr>
            <a:r>
              <a:rPr lang="en-US" sz="800" b="1" dirty="0" smtClean="0">
                <a:solidFill>
                  <a:prstClr val="black"/>
                </a:solidFill>
                <a:ea typeface="MS PGothic" pitchFamily="34" charset="-128"/>
                <a:cs typeface="Arial"/>
              </a:rPr>
              <a:t>Layout/Executive Summary (24pt Arial, Black/Bold)</a:t>
            </a:r>
          </a:p>
          <a:p>
            <a:pPr marL="182880" indent="-182880">
              <a:buFont typeface="Arial" panose="020B0604020202020204" pitchFamily="34" charset="0"/>
              <a:buChar char="•"/>
            </a:pPr>
            <a:r>
              <a:rPr lang="en-US" sz="800" dirty="0" smtClean="0">
                <a:solidFill>
                  <a:prstClr val="black"/>
                </a:solidFill>
                <a:ea typeface="MS PGothic" pitchFamily="34" charset="-128"/>
                <a:cs typeface="Arial" panose="020B0604020202020204" pitchFamily="34" charset="0"/>
              </a:rPr>
              <a:t>Text = 14pt Arial, </a:t>
            </a:r>
            <a:r>
              <a:rPr lang="en-US" sz="800" b="1" dirty="0" smtClean="0">
                <a:solidFill>
                  <a:prstClr val="black"/>
                </a:solidFill>
                <a:ea typeface="MS PGothic" pitchFamily="34" charset="-128"/>
                <a:cs typeface="Arial" panose="020B0604020202020204" pitchFamily="34" charset="0"/>
              </a:rPr>
              <a:t>bold </a:t>
            </a:r>
            <a:r>
              <a:rPr lang="en-US" sz="800" dirty="0" smtClean="0">
                <a:solidFill>
                  <a:prstClr val="black"/>
                </a:solidFill>
                <a:ea typeface="MS PGothic" pitchFamily="34" charset="-128"/>
                <a:cs typeface="Arial" panose="020B0604020202020204" pitchFamily="34" charset="0"/>
              </a:rPr>
              <a:t>where applicable.</a:t>
            </a:r>
          </a:p>
          <a:p>
            <a:pPr marL="182880" indent="-182880">
              <a:buFont typeface="Arial" panose="020B0604020202020204" pitchFamily="34" charset="0"/>
              <a:buChar char="•"/>
            </a:pPr>
            <a:r>
              <a:rPr lang="en-US" sz="800" dirty="0" smtClean="0">
                <a:solidFill>
                  <a:prstClr val="black"/>
                </a:solidFill>
                <a:ea typeface="MS PGothic" pitchFamily="34" charset="-128"/>
                <a:cs typeface="Arial" panose="020B0604020202020204" pitchFamily="34" charset="0"/>
              </a:rPr>
              <a:t>Bullet points should be kept to one line where possible. (.31 indent)</a:t>
            </a:r>
          </a:p>
          <a:p>
            <a:pPr marL="182880" indent="-182880">
              <a:buFont typeface="Arial" panose="020B0604020202020204" pitchFamily="34" charset="0"/>
              <a:buChar char="•"/>
            </a:pPr>
            <a:r>
              <a:rPr lang="en-US" sz="800" dirty="0" smtClean="0">
                <a:solidFill>
                  <a:prstClr val="black"/>
                </a:solidFill>
                <a:ea typeface="MS PGothic" pitchFamily="34" charset="-128"/>
                <a:cs typeface="Arial" panose="020B0604020202020204" pitchFamily="34" charset="0"/>
              </a:rPr>
              <a:t>Use plain English: avoid or explain, as needed, specific terminology or acronyms.</a:t>
            </a:r>
          </a:p>
          <a:p>
            <a:pPr marL="182880" indent="-182880">
              <a:buFont typeface="Arial" panose="020B0604020202020204" pitchFamily="34" charset="0"/>
              <a:buChar char="•"/>
            </a:pPr>
            <a:r>
              <a:rPr lang="en-US" sz="800" dirty="0" smtClean="0">
                <a:solidFill>
                  <a:prstClr val="black"/>
                </a:solidFill>
                <a:ea typeface="MS PGothic" pitchFamily="34" charset="-128"/>
                <a:cs typeface="Arial" panose="020B0604020202020204" pitchFamily="34" charset="0"/>
              </a:rPr>
              <a:t>If needed to provide important reference information, appendices should be kept to a minimum </a:t>
            </a:r>
            <a:br>
              <a:rPr lang="en-US" sz="800" dirty="0" smtClean="0">
                <a:solidFill>
                  <a:prstClr val="black"/>
                </a:solidFill>
                <a:ea typeface="MS PGothic" pitchFamily="34" charset="-128"/>
                <a:cs typeface="Arial" panose="020B0604020202020204" pitchFamily="34" charset="0"/>
              </a:rPr>
            </a:br>
            <a:r>
              <a:rPr lang="en-US" sz="800" dirty="0" smtClean="0">
                <a:solidFill>
                  <a:prstClr val="black"/>
                </a:solidFill>
                <a:ea typeface="MS PGothic" pitchFamily="34" charset="-128"/>
                <a:cs typeface="Arial" panose="020B0604020202020204" pitchFamily="34" charset="0"/>
              </a:rPr>
              <a:t>and clearly labeled.</a:t>
            </a:r>
          </a:p>
        </p:txBody>
      </p:sp>
      <p:sp>
        <p:nvSpPr>
          <p:cNvPr id="2" name="Date Placeholder 1"/>
          <p:cNvSpPr>
            <a:spLocks noGrp="1"/>
          </p:cNvSpPr>
          <p:nvPr>
            <p:ph type="dt" sz="half" idx="10"/>
          </p:nvPr>
        </p:nvSpPr>
        <p:spPr/>
        <p:txBody>
          <a:bodyPr/>
          <a:lstStyle/>
          <a:p>
            <a:pPr eaLnBrk="1" fontAlgn="auto" hangingPunct="1">
              <a:spcBef>
                <a:spcPts val="0"/>
              </a:spcBef>
              <a:spcAft>
                <a:spcPts val="0"/>
              </a:spcAft>
            </a:pPr>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pPr eaLnBrk="1" fontAlgn="auto" hangingPunct="1">
              <a:spcBef>
                <a:spcPts val="0"/>
              </a:spcBef>
              <a:spcAft>
                <a:spcPts val="0"/>
              </a:spcAft>
            </a:pPr>
            <a:r>
              <a:rPr lang="en-US" dirty="0" smtClean="0">
                <a:solidFill>
                  <a:prstClr val="white">
                    <a:lumMod val="50000"/>
                  </a:prstClr>
                </a:solidFill>
              </a:rPr>
              <a:t>Proprietary and Confidential</a:t>
            </a:r>
            <a:endParaRPr lang="en-US" dirty="0">
              <a:solidFill>
                <a:prstClr val="white">
                  <a:lumMod val="50000"/>
                </a:prstClr>
              </a:solidFill>
            </a:endParaRPr>
          </a:p>
        </p:txBody>
      </p:sp>
      <p:sp>
        <p:nvSpPr>
          <p:cNvPr id="5" name="Slide Number Placeholder 4"/>
          <p:cNvSpPr>
            <a:spLocks noGrp="1"/>
          </p:cNvSpPr>
          <p:nvPr>
            <p:ph type="sldNum" sz="quarter" idx="12"/>
          </p:nvPr>
        </p:nvSpPr>
        <p:spPr/>
        <p:txBody>
          <a:bodyPr/>
          <a:lstStyle/>
          <a:p>
            <a:pPr eaLnBrk="1" fontAlgn="auto" hangingPunct="1">
              <a:spcBef>
                <a:spcPts val="0"/>
              </a:spcBef>
              <a:spcAft>
                <a:spcPts val="0"/>
              </a:spcAft>
            </a:pPr>
            <a:fld id="{CCC40B8E-6D79-4604-8F47-CB61FCAC13A7}" type="slidenum">
              <a:rPr lang="en-US" smtClean="0">
                <a:solidFill>
                  <a:prstClr val="black">
                    <a:tint val="75000"/>
                  </a:prstClr>
                </a:solidFill>
                <a:latin typeface="Calibri"/>
              </a:rPr>
              <a:pPr eaLnBrk="1" fontAlgn="auto" hangingPunct="1">
                <a:spcBef>
                  <a:spcPts val="0"/>
                </a:spcBef>
                <a:spcAft>
                  <a:spcPts val="0"/>
                </a:spcAft>
              </a:pPr>
              <a:t>‹#›</a:t>
            </a:fld>
            <a:endParaRPr lang="en-US" dirty="0">
              <a:solidFill>
                <a:prstClr val="black">
                  <a:tint val="75000"/>
                </a:prstClr>
              </a:solidFill>
              <a:latin typeface="Calibri"/>
            </a:endParaRPr>
          </a:p>
        </p:txBody>
      </p:sp>
      <p:sp>
        <p:nvSpPr>
          <p:cNvPr id="12" name="Title 11"/>
          <p:cNvSpPr>
            <a:spLocks noGrp="1"/>
          </p:cNvSpPr>
          <p:nvPr>
            <p:ph type="title"/>
          </p:nvPr>
        </p:nvSpPr>
        <p:spPr>
          <a:xfrm>
            <a:off x="289168" y="365125"/>
            <a:ext cx="8226182" cy="367565"/>
          </a:xfrm>
          <a:prstGeom prst="rect">
            <a:avLst/>
          </a:prstGeom>
        </p:spPr>
        <p:txBody>
          <a:bodyPr/>
          <a:lstStyle>
            <a:lvl1pPr>
              <a:defRPr sz="2400">
                <a:latin typeface="Arial" panose="020B0604020202020204" pitchFamily="34" charset="0"/>
                <a:cs typeface="Arial" panose="020B0604020202020204" pitchFamily="34" charset="0"/>
              </a:defRPr>
            </a:lvl1pPr>
          </a:lstStyle>
          <a:p>
            <a:r>
              <a:rPr lang="en-US" smtClean="0"/>
              <a:t>Click to edit Master title style</a:t>
            </a:r>
            <a:endParaRPr lang="en-US"/>
          </a:p>
        </p:txBody>
      </p:sp>
    </p:spTree>
    <p:extLst>
      <p:ext uri="{BB962C8B-B14F-4D97-AF65-F5344CB8AC3E}">
        <p14:creationId xmlns:p14="http://schemas.microsoft.com/office/powerpoint/2010/main" val="16576115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Slide - no header text">
    <p:spTree>
      <p:nvGrpSpPr>
        <p:cNvPr id="1" name=""/>
        <p:cNvGrpSpPr/>
        <p:nvPr/>
      </p:nvGrpSpPr>
      <p:grpSpPr>
        <a:xfrm>
          <a:off x="0" y="0"/>
          <a:ext cx="0" cy="0"/>
          <a:chOff x="0" y="0"/>
          <a:chExt cx="0" cy="0"/>
        </a:xfrm>
      </p:grpSpPr>
      <p:cxnSp>
        <p:nvCxnSpPr>
          <p:cNvPr id="7" name="Straight Connector 6"/>
          <p:cNvCxnSpPr/>
          <p:nvPr userDrawn="1"/>
        </p:nvCxnSpPr>
        <p:spPr>
          <a:xfrm>
            <a:off x="289168" y="732690"/>
            <a:ext cx="8407108" cy="0"/>
          </a:xfrm>
          <a:prstGeom prst="line">
            <a:avLst/>
          </a:prstGeom>
          <a:noFill/>
          <a:ln w="12700" cap="flat" cmpd="sng" algn="ctr">
            <a:solidFill>
              <a:srgbClr val="FF0000"/>
            </a:solidFill>
            <a:prstDash val="solid"/>
            <a:miter lim="800000"/>
          </a:ln>
          <a:effectLst/>
        </p:spPr>
      </p:cxn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dirty="0" smtClean="0">
                <a:solidFill>
                  <a:prstClr val="white">
                    <a:lumMod val="50000"/>
                  </a:prstClr>
                </a:solidFill>
              </a:rPr>
              <a:t>Proprietary and Confidential</a:t>
            </a:r>
            <a:endParaRPr lang="en-US" dirty="0">
              <a:solidFill>
                <a:prstClr val="white">
                  <a:lumMod val="50000"/>
                </a:prstClr>
              </a:solidFill>
            </a:endParaRPr>
          </a:p>
        </p:txBody>
      </p:sp>
      <p:sp>
        <p:nvSpPr>
          <p:cNvPr id="8" name="Slide Number Placeholder 7"/>
          <p:cNvSpPr>
            <a:spLocks noGrp="1"/>
          </p:cNvSpPr>
          <p:nvPr>
            <p:ph type="sldNum" sz="quarter" idx="12"/>
          </p:nvPr>
        </p:nvSpPr>
        <p:spPr/>
        <p:txBody>
          <a:bodyPr/>
          <a:lstStyle/>
          <a:p>
            <a:fld id="{CCC40B8E-6D79-4604-8F47-CB61FCAC13A7}"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555715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Back Cover">
    <p:spTree>
      <p:nvGrpSpPr>
        <p:cNvPr id="1" name=""/>
        <p:cNvGrpSpPr/>
        <p:nvPr/>
      </p:nvGrpSpPr>
      <p:grpSpPr>
        <a:xfrm>
          <a:off x="0" y="0"/>
          <a:ext cx="0" cy="0"/>
          <a:chOff x="0" y="0"/>
          <a:chExt cx="0" cy="0"/>
        </a:xfrm>
      </p:grpSpPr>
      <p:pic>
        <p:nvPicPr>
          <p:cNvPr id="7" name="Picture 6" descr="sant_consumer-USA_positivo_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44240" y="3069270"/>
            <a:ext cx="2255520" cy="651388"/>
          </a:xfrm>
          <a:prstGeom prst="rect">
            <a:avLst/>
          </a:prstGeom>
        </p:spPr>
      </p:pic>
      <p:sp>
        <p:nvSpPr>
          <p:cNvPr id="6" name="Rectangle 5"/>
          <p:cNvSpPr>
            <a:spLocks noChangeArrowheads="1"/>
          </p:cNvSpPr>
          <p:nvPr userDrawn="1"/>
        </p:nvSpPr>
        <p:spPr bwMode="auto">
          <a:xfrm>
            <a:off x="-2004538" y="378976"/>
            <a:ext cx="2004538"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spcAft>
                <a:spcPts val="600"/>
              </a:spcAft>
              <a:defRPr/>
            </a:pPr>
            <a:r>
              <a:rPr lang="en-US" sz="1000" b="1" u="sng" dirty="0" smtClean="0">
                <a:solidFill>
                  <a:prstClr val="black"/>
                </a:solidFill>
                <a:ea typeface="MS PGothic" pitchFamily="34" charset="-128"/>
                <a:cs typeface="Arial"/>
              </a:rPr>
              <a:t>Cover Page:</a:t>
            </a:r>
          </a:p>
          <a:p>
            <a:pPr>
              <a:spcAft>
                <a:spcPts val="600"/>
              </a:spcAft>
              <a:defRPr/>
            </a:pPr>
            <a:r>
              <a:rPr lang="en-US" sz="800" b="1" dirty="0" smtClean="0">
                <a:solidFill>
                  <a:srgbClr val="FF0000"/>
                </a:solidFill>
                <a:ea typeface="MS PGothic" pitchFamily="34" charset="-128"/>
                <a:cs typeface="Arial"/>
              </a:rPr>
              <a:t>SC COMMITTEE/BOARD (Arial 24pt Red/Bold)</a:t>
            </a:r>
          </a:p>
          <a:p>
            <a:pPr>
              <a:spcAft>
                <a:spcPts val="600"/>
              </a:spcAft>
            </a:pPr>
            <a:r>
              <a:rPr lang="en-US" sz="800" b="1" dirty="0" smtClean="0">
                <a:solidFill>
                  <a:prstClr val="black"/>
                </a:solidFill>
                <a:ea typeface="MS PGothic" pitchFamily="34" charset="-128"/>
                <a:cs typeface="Arial" panose="020B0604020202020204" pitchFamily="34" charset="0"/>
              </a:rPr>
              <a:t>Title of Presentation (Must Match Agenda / Arial 20pt Black/Bold)</a:t>
            </a:r>
            <a:endParaRPr lang="en-US" sz="800" b="1" dirty="0">
              <a:solidFill>
                <a:prstClr val="black"/>
              </a:solidFill>
              <a:ea typeface="MS PGothic" pitchFamily="34" charset="-128"/>
              <a:cs typeface="Arial" panose="020B0604020202020204" pitchFamily="34" charset="0"/>
            </a:endParaRPr>
          </a:p>
          <a:p>
            <a:pPr eaLnBrk="0" hangingPunct="0">
              <a:spcBef>
                <a:spcPct val="0"/>
              </a:spcBef>
              <a:spcAft>
                <a:spcPts val="600"/>
              </a:spcAft>
            </a:pPr>
            <a:r>
              <a:rPr lang="en-US" sz="800" dirty="0" smtClean="0">
                <a:solidFill>
                  <a:prstClr val="black"/>
                </a:solidFill>
                <a:ea typeface="MS PGothic" pitchFamily="34" charset="-128"/>
                <a:cs typeface="Arial" panose="020B0604020202020204" pitchFamily="34" charset="0"/>
              </a:rPr>
              <a:t>DATE (Arial 18pt Black)</a:t>
            </a:r>
          </a:p>
          <a:p>
            <a:pPr eaLnBrk="0" hangingPunct="0">
              <a:spcBef>
                <a:spcPct val="0"/>
              </a:spcBef>
              <a:spcAft>
                <a:spcPts val="600"/>
              </a:spcAft>
              <a:defRPr/>
            </a:pPr>
            <a:r>
              <a:rPr lang="en-US" sz="800" dirty="0" smtClean="0">
                <a:solidFill>
                  <a:prstClr val="white">
                    <a:lumMod val="50000"/>
                  </a:prstClr>
                </a:solidFill>
                <a:ea typeface="MS PGothic" pitchFamily="34" charset="-128"/>
                <a:cs typeface="Arial"/>
              </a:rPr>
              <a:t>Presenter: Name and Title (Arial 18pt Gray)</a:t>
            </a:r>
          </a:p>
          <a:p>
            <a:pPr eaLnBrk="0" hangingPunct="0">
              <a:spcBef>
                <a:spcPct val="0"/>
              </a:spcBef>
              <a:spcAft>
                <a:spcPts val="600"/>
              </a:spcAft>
              <a:defRPr/>
            </a:pPr>
            <a:r>
              <a:rPr lang="en-US" sz="800" dirty="0" smtClean="0">
                <a:solidFill>
                  <a:prstClr val="white">
                    <a:lumMod val="50000"/>
                  </a:prstClr>
                </a:solidFill>
                <a:ea typeface="MS PGothic" pitchFamily="34" charset="-128"/>
                <a:cs typeface="Arial"/>
              </a:rPr>
              <a:t>Final/Draft Version: [Version Number] (Arial 14pt Gray)</a:t>
            </a:r>
          </a:p>
          <a:p>
            <a:pPr eaLnBrk="0" hangingPunct="0">
              <a:spcBef>
                <a:spcPct val="0"/>
              </a:spcBef>
              <a:spcAft>
                <a:spcPts val="600"/>
              </a:spcAft>
            </a:pPr>
            <a:endParaRPr lang="en-US" sz="800" dirty="0">
              <a:solidFill>
                <a:prstClr val="black"/>
              </a:solidFill>
              <a:ea typeface="MS PGothic" pitchFamily="34" charset="-128"/>
              <a:cs typeface="Arial" panose="020B0604020202020204" pitchFamily="34" charset="0"/>
            </a:endParaRPr>
          </a:p>
        </p:txBody>
      </p:sp>
      <p:sp>
        <p:nvSpPr>
          <p:cNvPr id="8" name="Rectangle 7"/>
          <p:cNvSpPr>
            <a:spLocks noChangeArrowheads="1"/>
          </p:cNvSpPr>
          <p:nvPr userDrawn="1"/>
        </p:nvSpPr>
        <p:spPr bwMode="auto">
          <a:xfrm>
            <a:off x="-2004538" y="1979414"/>
            <a:ext cx="2004538"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spcAft>
                <a:spcPts val="600"/>
              </a:spcAft>
              <a:defRPr/>
            </a:pPr>
            <a:r>
              <a:rPr lang="en-US" sz="1000" b="1" u="sng" dirty="0" smtClean="0">
                <a:solidFill>
                  <a:prstClr val="black"/>
                </a:solidFill>
                <a:ea typeface="MS PGothic" pitchFamily="34" charset="-128"/>
                <a:cs typeface="Arial"/>
              </a:rPr>
              <a:t>Exec Summary Page:</a:t>
            </a:r>
          </a:p>
          <a:p>
            <a:pPr>
              <a:spcAft>
                <a:spcPts val="600"/>
              </a:spcAft>
              <a:defRPr/>
            </a:pPr>
            <a:r>
              <a:rPr lang="en-US" sz="800" b="1" dirty="0" smtClean="0">
                <a:solidFill>
                  <a:prstClr val="black"/>
                </a:solidFill>
                <a:ea typeface="MS PGothic" pitchFamily="34" charset="-128"/>
                <a:cs typeface="Arial"/>
              </a:rPr>
              <a:t>Layout/Executive Summary (24pt Arial, Black/Bold)</a:t>
            </a:r>
          </a:p>
          <a:p>
            <a:pPr marL="182880" indent="-182880">
              <a:buFont typeface="Arial" panose="020B0604020202020204" pitchFamily="34" charset="0"/>
              <a:buChar char="•"/>
            </a:pPr>
            <a:r>
              <a:rPr lang="en-US" sz="800" dirty="0" smtClean="0">
                <a:solidFill>
                  <a:prstClr val="black"/>
                </a:solidFill>
                <a:ea typeface="MS PGothic" pitchFamily="34" charset="-128"/>
                <a:cs typeface="Arial" panose="020B0604020202020204" pitchFamily="34" charset="0"/>
              </a:rPr>
              <a:t>Text = 14pt Arial, </a:t>
            </a:r>
            <a:r>
              <a:rPr lang="en-US" sz="800" b="1" dirty="0" smtClean="0">
                <a:solidFill>
                  <a:prstClr val="black"/>
                </a:solidFill>
                <a:ea typeface="MS PGothic" pitchFamily="34" charset="-128"/>
                <a:cs typeface="Arial" panose="020B0604020202020204" pitchFamily="34" charset="0"/>
              </a:rPr>
              <a:t>bold </a:t>
            </a:r>
            <a:r>
              <a:rPr lang="en-US" sz="800" dirty="0" smtClean="0">
                <a:solidFill>
                  <a:prstClr val="black"/>
                </a:solidFill>
                <a:ea typeface="MS PGothic" pitchFamily="34" charset="-128"/>
                <a:cs typeface="Arial" panose="020B0604020202020204" pitchFamily="34" charset="0"/>
              </a:rPr>
              <a:t>where applicable.</a:t>
            </a:r>
          </a:p>
          <a:p>
            <a:pPr marL="182880" indent="-182880">
              <a:buFont typeface="Arial" panose="020B0604020202020204" pitchFamily="34" charset="0"/>
              <a:buChar char="•"/>
            </a:pPr>
            <a:r>
              <a:rPr lang="en-US" sz="800" dirty="0" smtClean="0">
                <a:solidFill>
                  <a:prstClr val="black"/>
                </a:solidFill>
                <a:ea typeface="MS PGothic" pitchFamily="34" charset="-128"/>
                <a:cs typeface="Arial" panose="020B0604020202020204" pitchFamily="34" charset="0"/>
              </a:rPr>
              <a:t>Bullet points should be kept to one line where possible. (.31 indent)</a:t>
            </a:r>
          </a:p>
          <a:p>
            <a:pPr marL="182880" indent="-182880">
              <a:buFont typeface="Arial" panose="020B0604020202020204" pitchFamily="34" charset="0"/>
              <a:buChar char="•"/>
            </a:pPr>
            <a:r>
              <a:rPr lang="en-US" sz="800" dirty="0" smtClean="0">
                <a:solidFill>
                  <a:prstClr val="black"/>
                </a:solidFill>
                <a:ea typeface="MS PGothic" pitchFamily="34" charset="-128"/>
                <a:cs typeface="Arial" panose="020B0604020202020204" pitchFamily="34" charset="0"/>
              </a:rPr>
              <a:t>Use plain English: avoid or explain, as needed, specific terminology or acronyms.</a:t>
            </a:r>
          </a:p>
          <a:p>
            <a:pPr marL="182880" indent="-182880">
              <a:buFont typeface="Arial" panose="020B0604020202020204" pitchFamily="34" charset="0"/>
              <a:buChar char="•"/>
            </a:pPr>
            <a:r>
              <a:rPr lang="en-US" sz="800" dirty="0" smtClean="0">
                <a:solidFill>
                  <a:prstClr val="black"/>
                </a:solidFill>
                <a:ea typeface="MS PGothic" pitchFamily="34" charset="-128"/>
                <a:cs typeface="Arial" panose="020B0604020202020204" pitchFamily="34" charset="0"/>
              </a:rPr>
              <a:t>If needed to provide important reference information, appendices should be kept to a minimum </a:t>
            </a:r>
            <a:br>
              <a:rPr lang="en-US" sz="800" dirty="0" smtClean="0">
                <a:solidFill>
                  <a:prstClr val="black"/>
                </a:solidFill>
                <a:ea typeface="MS PGothic" pitchFamily="34" charset="-128"/>
                <a:cs typeface="Arial" panose="020B0604020202020204" pitchFamily="34" charset="0"/>
              </a:rPr>
            </a:br>
            <a:r>
              <a:rPr lang="en-US" sz="800" dirty="0" smtClean="0">
                <a:solidFill>
                  <a:prstClr val="black"/>
                </a:solidFill>
                <a:ea typeface="MS PGothic" pitchFamily="34" charset="-128"/>
                <a:cs typeface="Arial" panose="020B0604020202020204" pitchFamily="34" charset="0"/>
              </a:rPr>
              <a:t>and clearly labeled.</a:t>
            </a:r>
          </a:p>
        </p:txBody>
      </p:sp>
    </p:spTree>
    <p:extLst>
      <p:ext uri="{BB962C8B-B14F-4D97-AF65-F5344CB8AC3E}">
        <p14:creationId xmlns:p14="http://schemas.microsoft.com/office/powerpoint/2010/main" val="1635233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4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1" y="3886200"/>
            <a:ext cx="6400800" cy="1752600"/>
          </a:xfrm>
          <a:prstGeom prst="rect">
            <a:avLst/>
          </a:prstGeom>
        </p:spPr>
        <p:txBody>
          <a:bodyPr/>
          <a:lstStyle>
            <a:lvl1pPr marL="0" indent="0" algn="ctr">
              <a:buNone/>
              <a:defRPr/>
            </a:lvl1pPr>
            <a:lvl2pPr marL="457123" indent="0" algn="ctr">
              <a:buNone/>
              <a:defRPr/>
            </a:lvl2pPr>
            <a:lvl3pPr marL="914246" indent="0" algn="ctr">
              <a:buNone/>
              <a:defRPr/>
            </a:lvl3pPr>
            <a:lvl4pPr marL="1371369" indent="0" algn="ctr">
              <a:buNone/>
              <a:defRPr/>
            </a:lvl4pPr>
            <a:lvl5pPr marL="1828492" indent="0" algn="ctr">
              <a:buNone/>
              <a:defRPr/>
            </a:lvl5pPr>
            <a:lvl6pPr marL="2285615" indent="0" algn="ctr">
              <a:buNone/>
              <a:defRPr/>
            </a:lvl6pPr>
            <a:lvl7pPr marL="2742737" indent="0" algn="ctr">
              <a:buNone/>
              <a:defRPr/>
            </a:lvl7pPr>
            <a:lvl8pPr marL="3199861" indent="0" algn="ctr">
              <a:buNone/>
              <a:defRPr/>
            </a:lvl8pPr>
            <a:lvl9pPr marL="3656984" indent="0" algn="ctr">
              <a:buNone/>
              <a:defRPr/>
            </a:lvl9pPr>
          </a:lstStyle>
          <a:p>
            <a:r>
              <a:rPr lang="en-US" smtClean="0"/>
              <a:t>Click to edit Master subtitle style</a:t>
            </a:r>
            <a:endParaRPr lang="en-US"/>
          </a:p>
        </p:txBody>
      </p:sp>
      <p:sp>
        <p:nvSpPr>
          <p:cNvPr id="5" name="Title 4"/>
          <p:cNvSpPr>
            <a:spLocks noGrp="1"/>
          </p:cNvSpPr>
          <p:nvPr>
            <p:ph type="title"/>
          </p:nvPr>
        </p:nvSpPr>
        <p:spPr>
          <a:xfrm>
            <a:off x="628650" y="365126"/>
            <a:ext cx="7886700" cy="1325563"/>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239833653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5" name="Footer Placeholder 4"/>
          <p:cNvSpPr>
            <a:spLocks noGrp="1"/>
          </p:cNvSpPr>
          <p:nvPr>
            <p:ph type="ftr" sz="quarter" idx="11"/>
          </p:nvPr>
        </p:nvSpPr>
        <p:spPr/>
        <p:txBody>
          <a:bodyPr/>
          <a:lstStyle>
            <a:lvl1pPr>
              <a:defRPr>
                <a:solidFill>
                  <a:schemeClr val="bg1">
                    <a:lumMod val="50000"/>
                  </a:schemeClr>
                </a:solidFill>
              </a:defRPr>
            </a:lvl1pPr>
          </a:lstStyle>
          <a:p>
            <a:r>
              <a:rPr lang="en-US" smtClean="0"/>
              <a:t>Proprietary and Confidential</a:t>
            </a:r>
            <a:endParaRPr lang="en-US" dirty="0"/>
          </a:p>
        </p:txBody>
      </p:sp>
      <p:cxnSp>
        <p:nvCxnSpPr>
          <p:cNvPr id="7" name="Straight Connector 6"/>
          <p:cNvCxnSpPr/>
          <p:nvPr userDrawn="1"/>
        </p:nvCxnSpPr>
        <p:spPr>
          <a:xfrm>
            <a:off x="289168" y="732690"/>
            <a:ext cx="8407108" cy="0"/>
          </a:xfrm>
          <a:prstGeom prst="line">
            <a:avLst/>
          </a:prstGeom>
          <a:noFill/>
          <a:ln w="12700" cap="flat" cmpd="sng" algn="ctr">
            <a:solidFill>
              <a:srgbClr val="FF0000"/>
            </a:solidFill>
            <a:prstDash val="solid"/>
            <a:miter lim="800000"/>
          </a:ln>
          <a:effectLst/>
        </p:spPr>
      </p:cxnSp>
    </p:spTree>
    <p:extLst>
      <p:ext uri="{BB962C8B-B14F-4D97-AF65-F5344CB8AC3E}">
        <p14:creationId xmlns:p14="http://schemas.microsoft.com/office/powerpoint/2010/main" val="3878158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5" name="Footer Placeholder 4"/>
          <p:cNvSpPr>
            <a:spLocks noGrp="1"/>
          </p:cNvSpPr>
          <p:nvPr>
            <p:ph type="ftr" sz="quarter" idx="11"/>
          </p:nvPr>
        </p:nvSpPr>
        <p:spPr/>
        <p:txBody>
          <a:bodyPr/>
          <a:lstStyle>
            <a:lvl1pPr>
              <a:defRPr>
                <a:solidFill>
                  <a:schemeClr val="bg1">
                    <a:lumMod val="50000"/>
                  </a:schemeClr>
                </a:solidFill>
              </a:defRPr>
            </a:lvl1pPr>
          </a:lstStyle>
          <a:p>
            <a:r>
              <a:rPr lang="en-US" smtClean="0"/>
              <a:t>Proprietary and Confidential</a:t>
            </a:r>
            <a:endParaRPr lang="en-US" dirty="0"/>
          </a:p>
        </p:txBody>
      </p:sp>
      <p:cxnSp>
        <p:nvCxnSpPr>
          <p:cNvPr id="7" name="Straight Connector 6"/>
          <p:cNvCxnSpPr/>
          <p:nvPr userDrawn="1"/>
        </p:nvCxnSpPr>
        <p:spPr>
          <a:xfrm>
            <a:off x="289168" y="732690"/>
            <a:ext cx="8407108" cy="0"/>
          </a:xfrm>
          <a:prstGeom prst="line">
            <a:avLst/>
          </a:prstGeom>
          <a:noFill/>
          <a:ln w="12700" cap="flat" cmpd="sng" algn="ctr">
            <a:solidFill>
              <a:srgbClr val="FF0000"/>
            </a:solidFill>
            <a:prstDash val="solid"/>
            <a:miter lim="800000"/>
          </a:ln>
          <a:effectLst/>
        </p:spPr>
      </p:cxnSp>
    </p:spTree>
    <p:extLst>
      <p:ext uri="{BB962C8B-B14F-4D97-AF65-F5344CB8AC3E}">
        <p14:creationId xmlns:p14="http://schemas.microsoft.com/office/powerpoint/2010/main" val="2309701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image" Target="../media/image1.jpeg"/><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theme" Target="../theme/theme2.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Layout" Target="../slideLayouts/slideLayout26.xml"/><Relationship Id="rId7" Type="http://schemas.openxmlformats.org/officeDocument/2006/relationships/vmlDrawing" Target="../drawings/vmlDrawing1.v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theme" Target="../theme/theme3.xml"/><Relationship Id="rId11" Type="http://schemas.openxmlformats.org/officeDocument/2006/relationships/image" Target="../media/image1.jpeg"/><Relationship Id="rId5" Type="http://schemas.openxmlformats.org/officeDocument/2006/relationships/slideLayout" Target="../slideLayouts/slideLayout28.xml"/><Relationship Id="rId10" Type="http://schemas.openxmlformats.org/officeDocument/2006/relationships/image" Target="../media/image4.emf"/><Relationship Id="rId4" Type="http://schemas.openxmlformats.org/officeDocument/2006/relationships/slideLayout" Target="../slideLayouts/slideLayout27.xml"/><Relationship Id="rId9"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endParaRPr lang="en-US" dirty="0">
              <a:solidFill>
                <a:prstClr val="black">
                  <a:tint val="75000"/>
                </a:prstClr>
              </a:solidFill>
              <a:ea typeface="MS PGothic" pitchFamily="34" charset="-128"/>
            </a:endParaRPr>
          </a:p>
        </p:txBody>
      </p:sp>
      <p:cxnSp>
        <p:nvCxnSpPr>
          <p:cNvPr id="8" name="Straight Connector 7"/>
          <p:cNvCxnSpPr/>
          <p:nvPr userDrawn="1"/>
        </p:nvCxnSpPr>
        <p:spPr>
          <a:xfrm>
            <a:off x="289168" y="732690"/>
            <a:ext cx="8407108" cy="0"/>
          </a:xfrm>
          <a:prstGeom prst="line">
            <a:avLst/>
          </a:prstGeom>
          <a:noFill/>
          <a:ln w="12700" cap="flat" cmpd="sng" algn="ctr">
            <a:solidFill>
              <a:srgbClr val="FF0000"/>
            </a:solidFill>
            <a:prstDash val="solid"/>
            <a:miter lim="800000"/>
          </a:ln>
          <a:effectLst/>
        </p:spPr>
      </p:cxnSp>
      <p:pic>
        <p:nvPicPr>
          <p:cNvPr id="6" name="Picture 5"/>
          <p:cNvPicPr/>
          <p:nvPr userDrawn="1"/>
        </p:nvPicPr>
        <p:blipFill rotWithShape="1">
          <a:blip r:embed="rId15" cstate="print">
            <a:extLst>
              <a:ext uri="{28A0092B-C50C-407E-A947-70E740481C1C}">
                <a14:useLocalDpi xmlns:a14="http://schemas.microsoft.com/office/drawing/2010/main" val="0"/>
              </a:ext>
            </a:extLst>
          </a:blip>
          <a:srcRect t="10112"/>
          <a:stretch/>
        </p:blipFill>
        <p:spPr bwMode="auto">
          <a:xfrm>
            <a:off x="7210572" y="5991467"/>
            <a:ext cx="1780540" cy="609600"/>
          </a:xfrm>
          <a:prstGeom prst="rect">
            <a:avLst/>
          </a:prstGeom>
          <a:ln>
            <a:noFill/>
          </a:ln>
          <a:extLst>
            <a:ext uri="{53640926-AAD7-44D8-BBD7-CCE9431645EC}">
              <a14:shadowObscured xmlns:a14="http://schemas.microsoft.com/office/drawing/2010/main"/>
            </a:ext>
            <a:ext uri="{FAA26D3D-D897-4be2-8F04-BA451C77F1D7}">
              <ma14:placeholderFlag xmlns:lc="http://schemas.openxmlformats.org/drawingml/2006/lockedCanvas" xmlns:ma14="http://schemas.microsoft.com/office/mac/drawingml/2011/main" xmlns:w="http://schemas.openxmlformats.org/wordprocessingml/2006/main" xmlns:w10="urn:schemas-microsoft-com:office:word" xmlns:v="urn:schemas-microsoft-com:vml" xmlns:o="urn:schemas-microsoft-com:office:office" xmlns:mv="urn:schemas-microsoft-com:mac:vml" xmlns:mo="http://schemas.microsoft.com/office/mac/office/2008/main" xmlns="" xmlns:arto="http://schemas.microsoft.com/office/word/2006/arto" xmlns:pic="http://schemas.openxmlformats.org/drawingml/2006/picture"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mc="http://schemas.openxmlformats.org/markup-compatibility/2006" xmlns:wpc="http://schemas.microsoft.com/office/word/2010/wordprocessingCanvas"/>
            </a:ext>
          </a:extLst>
        </p:spPr>
      </p:pic>
      <p:sp>
        <p:nvSpPr>
          <p:cNvPr id="5" name="Footer Placeholder 4"/>
          <p:cNvSpPr>
            <a:spLocks noGrp="1"/>
          </p:cNvSpPr>
          <p:nvPr>
            <p:ph type="ftr" sz="quarter" idx="3"/>
          </p:nvPr>
        </p:nvSpPr>
        <p:spPr>
          <a:xfrm>
            <a:off x="6685085" y="6400711"/>
            <a:ext cx="3086100" cy="365125"/>
          </a:xfrm>
          <a:prstGeom prst="rect">
            <a:avLst/>
          </a:prstGeom>
        </p:spPr>
        <p:txBody>
          <a:bodyPr anchor="ctr" anchorCtr="0"/>
          <a:lstStyle>
            <a:lvl1pPr algn="ctr">
              <a:defRPr sz="1000">
                <a:solidFill>
                  <a:schemeClr val="bg1">
                    <a:lumMod val="50000"/>
                  </a:schemeClr>
                </a:solidFill>
                <a:latin typeface="Arial" panose="020B0604020202020204" pitchFamily="34" charset="0"/>
                <a:cs typeface="Arial" panose="020B0604020202020204" pitchFamily="34" charset="0"/>
              </a:defRPr>
            </a:lvl1pPr>
          </a:lstStyle>
          <a:p>
            <a:r>
              <a:rPr lang="en-US" dirty="0" smtClean="0">
                <a:solidFill>
                  <a:prstClr val="white">
                    <a:lumMod val="50000"/>
                  </a:prstClr>
                </a:solidFill>
                <a:ea typeface="MS PGothic" pitchFamily="34" charset="-128"/>
              </a:rPr>
              <a:t>Proprietary and Confidential</a:t>
            </a:r>
            <a:endParaRPr lang="en-US" dirty="0">
              <a:solidFill>
                <a:prstClr val="white">
                  <a:lumMod val="50000"/>
                </a:prstClr>
              </a:solidFill>
              <a:ea typeface="MS PGothic" pitchFamily="34" charset="-128"/>
            </a:endParaRPr>
          </a:p>
        </p:txBody>
      </p:sp>
      <p:sp>
        <p:nvSpPr>
          <p:cNvPr id="7" name="Rectangle 6"/>
          <p:cNvSpPr>
            <a:spLocks noChangeArrowheads="1"/>
          </p:cNvSpPr>
          <p:nvPr userDrawn="1"/>
        </p:nvSpPr>
        <p:spPr bwMode="auto">
          <a:xfrm>
            <a:off x="-2004538" y="378976"/>
            <a:ext cx="2004538"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spcAft>
                <a:spcPts val="600"/>
              </a:spcAft>
              <a:defRPr/>
            </a:pPr>
            <a:r>
              <a:rPr lang="en-US" sz="1000" b="1" u="sng" dirty="0" smtClean="0">
                <a:solidFill>
                  <a:prstClr val="black"/>
                </a:solidFill>
                <a:ea typeface="MS PGothic" pitchFamily="34" charset="-128"/>
                <a:cs typeface="Arial"/>
              </a:rPr>
              <a:t>Cover Page:</a:t>
            </a:r>
          </a:p>
          <a:p>
            <a:pPr>
              <a:spcAft>
                <a:spcPts val="600"/>
              </a:spcAft>
              <a:defRPr/>
            </a:pPr>
            <a:r>
              <a:rPr lang="en-US" sz="800" b="1" dirty="0" smtClean="0">
                <a:solidFill>
                  <a:srgbClr val="FF0000"/>
                </a:solidFill>
                <a:ea typeface="MS PGothic" pitchFamily="34" charset="-128"/>
                <a:cs typeface="Arial"/>
              </a:rPr>
              <a:t>SC COMMITTEE/BOARD (Arial 24pt Red/Bold)</a:t>
            </a:r>
          </a:p>
          <a:p>
            <a:pPr>
              <a:spcAft>
                <a:spcPts val="600"/>
              </a:spcAft>
            </a:pPr>
            <a:r>
              <a:rPr lang="en-US" sz="800" b="1" dirty="0" smtClean="0">
                <a:solidFill>
                  <a:prstClr val="black"/>
                </a:solidFill>
                <a:ea typeface="MS PGothic" pitchFamily="34" charset="-128"/>
                <a:cs typeface="Arial" panose="020B0604020202020204" pitchFamily="34" charset="0"/>
              </a:rPr>
              <a:t>Title of Presentation (Must Match Agenda / Arial 20pt Black/Bold)</a:t>
            </a:r>
            <a:endParaRPr lang="en-US" sz="800" b="1" dirty="0">
              <a:solidFill>
                <a:prstClr val="black"/>
              </a:solidFill>
              <a:ea typeface="MS PGothic" pitchFamily="34" charset="-128"/>
              <a:cs typeface="Arial" panose="020B0604020202020204" pitchFamily="34" charset="0"/>
            </a:endParaRPr>
          </a:p>
          <a:p>
            <a:pPr eaLnBrk="0" hangingPunct="0">
              <a:spcBef>
                <a:spcPct val="0"/>
              </a:spcBef>
              <a:spcAft>
                <a:spcPts val="600"/>
              </a:spcAft>
            </a:pPr>
            <a:r>
              <a:rPr lang="en-US" sz="800" dirty="0" smtClean="0">
                <a:solidFill>
                  <a:prstClr val="black"/>
                </a:solidFill>
                <a:ea typeface="MS PGothic" pitchFamily="34" charset="-128"/>
                <a:cs typeface="Arial" panose="020B0604020202020204" pitchFamily="34" charset="0"/>
              </a:rPr>
              <a:t>DATE (Arial 18pt Black)</a:t>
            </a:r>
          </a:p>
          <a:p>
            <a:pPr eaLnBrk="0" hangingPunct="0">
              <a:spcBef>
                <a:spcPct val="0"/>
              </a:spcBef>
              <a:spcAft>
                <a:spcPts val="600"/>
              </a:spcAft>
              <a:defRPr/>
            </a:pPr>
            <a:r>
              <a:rPr lang="en-US" sz="800" dirty="0" smtClean="0">
                <a:solidFill>
                  <a:prstClr val="white">
                    <a:lumMod val="50000"/>
                  </a:prstClr>
                </a:solidFill>
                <a:ea typeface="MS PGothic" pitchFamily="34" charset="-128"/>
                <a:cs typeface="Arial"/>
              </a:rPr>
              <a:t>Presenter: Name and Title (Arial 18pt Gray)</a:t>
            </a:r>
          </a:p>
          <a:p>
            <a:pPr eaLnBrk="0" hangingPunct="0">
              <a:spcBef>
                <a:spcPct val="0"/>
              </a:spcBef>
              <a:spcAft>
                <a:spcPts val="600"/>
              </a:spcAft>
              <a:defRPr/>
            </a:pPr>
            <a:r>
              <a:rPr lang="en-US" sz="800" dirty="0" smtClean="0">
                <a:solidFill>
                  <a:prstClr val="white">
                    <a:lumMod val="50000"/>
                  </a:prstClr>
                </a:solidFill>
                <a:ea typeface="MS PGothic" pitchFamily="34" charset="-128"/>
                <a:cs typeface="Arial"/>
              </a:rPr>
              <a:t>Final/Draft Version: [Version Number] (Arial 14pt Gray)</a:t>
            </a:r>
          </a:p>
          <a:p>
            <a:pPr eaLnBrk="0" hangingPunct="0">
              <a:spcBef>
                <a:spcPct val="0"/>
              </a:spcBef>
              <a:spcAft>
                <a:spcPts val="600"/>
              </a:spcAft>
            </a:pPr>
            <a:endParaRPr lang="en-US" sz="800" dirty="0">
              <a:solidFill>
                <a:prstClr val="black"/>
              </a:solidFill>
              <a:ea typeface="MS PGothic" pitchFamily="34" charset="-128"/>
              <a:cs typeface="Arial" panose="020B0604020202020204" pitchFamily="34" charset="0"/>
            </a:endParaRPr>
          </a:p>
        </p:txBody>
      </p:sp>
      <p:sp>
        <p:nvSpPr>
          <p:cNvPr id="9" name="Rectangle 8"/>
          <p:cNvSpPr>
            <a:spLocks noChangeArrowheads="1"/>
          </p:cNvSpPr>
          <p:nvPr userDrawn="1"/>
        </p:nvSpPr>
        <p:spPr bwMode="auto">
          <a:xfrm>
            <a:off x="-2004538" y="1979414"/>
            <a:ext cx="2004538"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spcAft>
                <a:spcPts val="600"/>
              </a:spcAft>
              <a:defRPr/>
            </a:pPr>
            <a:r>
              <a:rPr lang="en-US" sz="1000" b="1" u="sng" dirty="0" smtClean="0">
                <a:solidFill>
                  <a:prstClr val="black"/>
                </a:solidFill>
                <a:ea typeface="MS PGothic" pitchFamily="34" charset="-128"/>
                <a:cs typeface="Arial"/>
              </a:rPr>
              <a:t>Exec Summary Page:</a:t>
            </a:r>
          </a:p>
          <a:p>
            <a:pPr>
              <a:spcAft>
                <a:spcPts val="600"/>
              </a:spcAft>
              <a:defRPr/>
            </a:pPr>
            <a:r>
              <a:rPr lang="en-US" sz="800" b="1" dirty="0" smtClean="0">
                <a:solidFill>
                  <a:prstClr val="black"/>
                </a:solidFill>
                <a:ea typeface="MS PGothic" pitchFamily="34" charset="-128"/>
                <a:cs typeface="Arial"/>
              </a:rPr>
              <a:t>Layout/Executive Summary (24pt Arial, Black/Bold)</a:t>
            </a:r>
          </a:p>
          <a:p>
            <a:pPr marL="182880" indent="-182880">
              <a:buFont typeface="Arial" panose="020B0604020202020204" pitchFamily="34" charset="0"/>
              <a:buChar char="•"/>
            </a:pPr>
            <a:r>
              <a:rPr lang="en-US" sz="800" dirty="0" smtClean="0">
                <a:solidFill>
                  <a:prstClr val="black"/>
                </a:solidFill>
                <a:ea typeface="MS PGothic" pitchFamily="34" charset="-128"/>
                <a:cs typeface="Arial" panose="020B0604020202020204" pitchFamily="34" charset="0"/>
              </a:rPr>
              <a:t>Text = 14pt Arial, </a:t>
            </a:r>
            <a:r>
              <a:rPr lang="en-US" sz="800" b="1" dirty="0" smtClean="0">
                <a:solidFill>
                  <a:prstClr val="black"/>
                </a:solidFill>
                <a:ea typeface="MS PGothic" pitchFamily="34" charset="-128"/>
                <a:cs typeface="Arial" panose="020B0604020202020204" pitchFamily="34" charset="0"/>
              </a:rPr>
              <a:t>bold </a:t>
            </a:r>
            <a:r>
              <a:rPr lang="en-US" sz="800" dirty="0" smtClean="0">
                <a:solidFill>
                  <a:prstClr val="black"/>
                </a:solidFill>
                <a:ea typeface="MS PGothic" pitchFamily="34" charset="-128"/>
                <a:cs typeface="Arial" panose="020B0604020202020204" pitchFamily="34" charset="0"/>
              </a:rPr>
              <a:t>where applicable.</a:t>
            </a:r>
          </a:p>
          <a:p>
            <a:pPr marL="182880" indent="-182880">
              <a:buFont typeface="Arial" panose="020B0604020202020204" pitchFamily="34" charset="0"/>
              <a:buChar char="•"/>
            </a:pPr>
            <a:r>
              <a:rPr lang="en-US" sz="800" dirty="0" smtClean="0">
                <a:solidFill>
                  <a:prstClr val="black"/>
                </a:solidFill>
                <a:ea typeface="MS PGothic" pitchFamily="34" charset="-128"/>
                <a:cs typeface="Arial" panose="020B0604020202020204" pitchFamily="34" charset="0"/>
              </a:rPr>
              <a:t>Bullet points should be kept to one line where possible. (.31 indent)</a:t>
            </a:r>
          </a:p>
          <a:p>
            <a:pPr marL="182880" indent="-182880">
              <a:buFont typeface="Arial" panose="020B0604020202020204" pitchFamily="34" charset="0"/>
              <a:buChar char="•"/>
            </a:pPr>
            <a:r>
              <a:rPr lang="en-US" sz="800" dirty="0" smtClean="0">
                <a:solidFill>
                  <a:prstClr val="black"/>
                </a:solidFill>
                <a:ea typeface="MS PGothic" pitchFamily="34" charset="-128"/>
                <a:cs typeface="Arial" panose="020B0604020202020204" pitchFamily="34" charset="0"/>
              </a:rPr>
              <a:t>Use plain English: avoid or explain, as needed, specific terminology or acronyms.</a:t>
            </a:r>
          </a:p>
          <a:p>
            <a:pPr marL="182880" indent="-182880">
              <a:buFont typeface="Arial" panose="020B0604020202020204" pitchFamily="34" charset="0"/>
              <a:buChar char="•"/>
            </a:pPr>
            <a:r>
              <a:rPr lang="en-US" sz="800" dirty="0" smtClean="0">
                <a:solidFill>
                  <a:prstClr val="black"/>
                </a:solidFill>
                <a:ea typeface="MS PGothic" pitchFamily="34" charset="-128"/>
                <a:cs typeface="Arial" panose="020B0604020202020204" pitchFamily="34" charset="0"/>
              </a:rPr>
              <a:t>If needed to provide important reference information, appendices should be kept to a minimum </a:t>
            </a:r>
            <a:br>
              <a:rPr lang="en-US" sz="800" dirty="0" smtClean="0">
                <a:solidFill>
                  <a:prstClr val="black"/>
                </a:solidFill>
                <a:ea typeface="MS PGothic" pitchFamily="34" charset="-128"/>
                <a:cs typeface="Arial" panose="020B0604020202020204" pitchFamily="34" charset="0"/>
              </a:rPr>
            </a:br>
            <a:r>
              <a:rPr lang="en-US" sz="800" dirty="0" smtClean="0">
                <a:solidFill>
                  <a:prstClr val="black"/>
                </a:solidFill>
                <a:ea typeface="MS PGothic" pitchFamily="34" charset="-128"/>
                <a:cs typeface="Arial" panose="020B0604020202020204" pitchFamily="34" charset="0"/>
              </a:rPr>
              <a:t>and clearly labeled.</a:t>
            </a:r>
          </a:p>
        </p:txBody>
      </p:sp>
      <p:sp>
        <p:nvSpPr>
          <p:cNvPr id="2" name="Slide Number Placeholder 1"/>
          <p:cNvSpPr>
            <a:spLocks noGrp="1"/>
          </p:cNvSpPr>
          <p:nvPr>
            <p:ph type="sldNum" sz="quarter" idx="4"/>
          </p:nvPr>
        </p:nvSpPr>
        <p:spPr>
          <a:xfrm>
            <a:off x="6868199" y="16294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C40B8E-6D79-4604-8F47-CB61FCAC13A7}" type="slidenum">
              <a:rPr lang="en-US" smtClean="0">
                <a:solidFill>
                  <a:prstClr val="black">
                    <a:tint val="75000"/>
                  </a:prstClr>
                </a:solidFill>
                <a:ea typeface="MS PGothic" pitchFamily="34" charset="-128"/>
              </a:rPr>
              <a:pPr/>
              <a:t>‹#›</a:t>
            </a:fld>
            <a:endParaRPr lang="en-US" dirty="0">
              <a:solidFill>
                <a:prstClr val="black">
                  <a:tint val="75000"/>
                </a:prstClr>
              </a:solidFill>
              <a:ea typeface="MS PGothic" pitchFamily="34" charset="-128"/>
            </a:endParaRPr>
          </a:p>
        </p:txBody>
      </p:sp>
    </p:spTree>
    <p:extLst>
      <p:ext uri="{BB962C8B-B14F-4D97-AF65-F5344CB8AC3E}">
        <p14:creationId xmlns:p14="http://schemas.microsoft.com/office/powerpoint/2010/main" val="424142796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p:nvPr userDrawn="1"/>
        </p:nvPicPr>
        <p:blipFill rotWithShape="1">
          <a:blip r:embed="rId12" cstate="print">
            <a:extLst>
              <a:ext uri="{28A0092B-C50C-407E-A947-70E740481C1C}">
                <a14:useLocalDpi xmlns:a14="http://schemas.microsoft.com/office/drawing/2010/main" val="0"/>
              </a:ext>
            </a:extLst>
          </a:blip>
          <a:srcRect t="10112"/>
          <a:stretch/>
        </p:blipFill>
        <p:spPr bwMode="auto">
          <a:xfrm>
            <a:off x="7210572" y="5991467"/>
            <a:ext cx="1780540" cy="609600"/>
          </a:xfrm>
          <a:prstGeom prst="rect">
            <a:avLst/>
          </a:prstGeom>
          <a:ln>
            <a:noFill/>
          </a:ln>
          <a:extLst>
            <a:ext uri="{53640926-AAD7-44D8-BBD7-CCE9431645EC}">
              <a14:shadowObscured xmlns:a14="http://schemas.microsoft.com/office/drawing/2010/main"/>
            </a:ext>
            <a:ext uri="{FAA26D3D-D897-4be2-8F04-BA451C77F1D7}">
              <ma14:placeholderFlag xmlns:lc="http://schemas.openxmlformats.org/drawingml/2006/lockedCanvas" xmlns:ma14="http://schemas.microsoft.com/office/mac/drawingml/2011/main" xmlns:w="http://schemas.openxmlformats.org/wordprocessingml/2006/main" xmlns:w10="urn:schemas-microsoft-com:office:word" xmlns:v="urn:schemas-microsoft-com:vml" xmlns:o="urn:schemas-microsoft-com:office:office" xmlns:mv="urn:schemas-microsoft-com:mac:vml" xmlns:mo="http://schemas.microsoft.com/office/mac/office/2008/main" xmlns="" xmlns:arto="http://schemas.microsoft.com/office/word/2006/arto" xmlns:pic="http://schemas.openxmlformats.org/drawingml/2006/picture"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mc="http://schemas.openxmlformats.org/markup-compatibility/2006" xmlns:wpc="http://schemas.microsoft.com/office/word/2010/wordprocessingCanvas"/>
            </a:ext>
          </a:extLst>
        </p:spPr>
      </p:pic>
      <p:sp>
        <p:nvSpPr>
          <p:cNvPr id="5" name="Footer Placeholder 4"/>
          <p:cNvSpPr txBox="1">
            <a:spLocks/>
          </p:cNvSpPr>
          <p:nvPr userDrawn="1"/>
        </p:nvSpPr>
        <p:spPr>
          <a:xfrm>
            <a:off x="6558085" y="6492875"/>
            <a:ext cx="3086100" cy="365125"/>
          </a:xfrm>
          <a:prstGeom prst="rect">
            <a:avLst/>
          </a:prstGeom>
        </p:spPr>
        <p:txBody>
          <a:bodyPr anchor="ctr" anchorCtr="0"/>
          <a:lstStyle>
            <a:defPPr>
              <a:defRPr lang="en-US"/>
            </a:defPPr>
            <a:lvl1pPr algn="ctr" rtl="0" eaLnBrk="0" fontAlgn="base" hangingPunct="0">
              <a:spcBef>
                <a:spcPct val="0"/>
              </a:spcBef>
              <a:spcAft>
                <a:spcPct val="0"/>
              </a:spcAft>
              <a:defRPr sz="1000" kern="1200">
                <a:solidFill>
                  <a:schemeClr val="bg1">
                    <a:lumMod val="50000"/>
                  </a:schemeClr>
                </a:solidFill>
                <a:latin typeface="Arial" panose="020B0604020202020204" pitchFamily="34" charset="0"/>
                <a:ea typeface="MS PGothic" pitchFamily="34" charset="-128"/>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r>
              <a:rPr lang="en-US" dirty="0" smtClean="0">
                <a:solidFill>
                  <a:prstClr val="white">
                    <a:lumMod val="50000"/>
                  </a:prstClr>
                </a:solidFill>
              </a:rPr>
              <a:t>Proprietary and Confidential</a:t>
            </a:r>
            <a:endParaRPr lang="en-US" dirty="0">
              <a:solidFill>
                <a:prstClr val="white">
                  <a:lumMod val="50000"/>
                </a:prstClr>
              </a:solidFill>
            </a:endParaRPr>
          </a:p>
        </p:txBody>
      </p:sp>
    </p:spTree>
    <p:extLst>
      <p:ext uri="{BB962C8B-B14F-4D97-AF65-F5344CB8AC3E}">
        <p14:creationId xmlns:p14="http://schemas.microsoft.com/office/powerpoint/2010/main" val="5226617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83" r:id="rId4"/>
    <p:sldLayoutId id="2147483684" r:id="rId5"/>
    <p:sldLayoutId id="2147483685" r:id="rId6"/>
    <p:sldLayoutId id="2147483686" r:id="rId7"/>
    <p:sldLayoutId id="2147483687" r:id="rId8"/>
    <p:sldLayoutId id="2147483688" r:id="rId9"/>
    <p:sldLayoutId id="2147483704" r:id="rId10"/>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8"/>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19" name="think-cell Slide" r:id="rId9" imgW="270" imgH="270" progId="TCLayout.ActiveDocument.1">
                  <p:embed/>
                </p:oleObj>
              </mc:Choice>
              <mc:Fallback>
                <p:oleObj name="think-cell Slide" r:id="rId9" imgW="270" imgH="270" progId="TCLayout.ActiveDocument.1">
                  <p:embed/>
                  <p:pic>
                    <p:nvPicPr>
                      <p:cNvPr id="0" name=""/>
                      <p:cNvPicPr/>
                      <p:nvPr/>
                    </p:nvPicPr>
                    <p:blipFill>
                      <a:blip r:embed="rId10"/>
                      <a:stretch>
                        <a:fillRect/>
                      </a:stretch>
                    </p:blipFill>
                    <p:spPr>
                      <a:xfrm>
                        <a:off x="1588" y="1588"/>
                        <a:ext cx="1587" cy="1587"/>
                      </a:xfrm>
                      <a:prstGeom prst="rect">
                        <a:avLst/>
                      </a:prstGeom>
                    </p:spPr>
                  </p:pic>
                </p:oleObj>
              </mc:Fallback>
            </mc:AlternateContent>
          </a:graphicData>
        </a:graphic>
      </p:graphicFrame>
      <p:sp>
        <p:nvSpPr>
          <p:cNvPr id="6" name="5 CuadroTexto"/>
          <p:cNvSpPr txBox="1"/>
          <p:nvPr userDrawn="1"/>
        </p:nvSpPr>
        <p:spPr bwMode="gray">
          <a:xfrm>
            <a:off x="7391136" y="177734"/>
            <a:ext cx="1594071" cy="215444"/>
          </a:xfrm>
          <a:prstGeom prst="rect">
            <a:avLst/>
          </a:prstGeom>
        </p:spPr>
        <p:txBody>
          <a:bodyPr vert="horz" wrap="square" lIns="0" tIns="0" rIns="0" bIns="0" rtlCol="0">
            <a:spAutoFit/>
          </a:bodyPr>
          <a:lstStyle>
            <a:defPPr>
              <a:defRPr lang="en-US"/>
            </a:defPPr>
            <a:lvl1pPr marL="0" lvl="0" indent="0" algn="ctr" defTabSz="877539" fontAlgn="auto">
              <a:spcBef>
                <a:spcPct val="20000"/>
              </a:spcBef>
              <a:spcAft>
                <a:spcPts val="0"/>
              </a:spcAft>
              <a:buClr>
                <a:srgbClr val="FF0000"/>
              </a:buClr>
              <a:buFont typeface="Arial" pitchFamily="34" charset="0"/>
              <a:buNone/>
              <a:defRPr sz="1200">
                <a:solidFill>
                  <a:schemeClr val="bg1"/>
                </a:solidFill>
                <a:latin typeface="Calibri"/>
              </a:defRPr>
            </a:lvl1pPr>
            <a:lvl2pPr marL="622300" lvl="1" indent="-165100">
              <a:spcBef>
                <a:spcPct val="20000"/>
              </a:spcBef>
              <a:buClr>
                <a:srgbClr val="FF0000"/>
              </a:buClr>
              <a:buFont typeface="Arial" pitchFamily="34" charset="0"/>
              <a:buChar char="•"/>
              <a:defRPr sz="2000">
                <a:solidFill>
                  <a:schemeClr val="tx2">
                    <a:lumMod val="50000"/>
                  </a:schemeClr>
                </a:solidFill>
              </a:defRPr>
            </a:lvl2pPr>
            <a:lvl3pPr marL="1079500" lvl="2" indent="-165100">
              <a:spcBef>
                <a:spcPct val="20000"/>
              </a:spcBef>
              <a:buClr>
                <a:srgbClr val="FF0000"/>
              </a:buClr>
              <a:buFont typeface="Arial" pitchFamily="34" charset="0"/>
              <a:buChar char="•"/>
              <a:defRPr>
                <a:solidFill>
                  <a:schemeClr val="tx2">
                    <a:lumMod val="50000"/>
                  </a:schemeClr>
                </a:solidFill>
              </a:defRPr>
            </a:lvl3pPr>
            <a:lvl4pPr marL="1600200" indent="-228600">
              <a:spcBef>
                <a:spcPct val="20000"/>
              </a:spcBef>
              <a:buClr>
                <a:srgbClr val="DB0B11"/>
              </a:buClr>
              <a:buFont typeface="Arial" pitchFamily="34" charset="0"/>
              <a:buChar char="•"/>
            </a:lvl4pPr>
            <a:lvl5pPr marL="2057400" indent="-228600">
              <a:spcBef>
                <a:spcPct val="20000"/>
              </a:spcBef>
              <a:buClr>
                <a:srgbClr val="DB0B11"/>
              </a:buClr>
              <a:buFont typeface="Arial" pitchFamily="34" charset="0"/>
              <a:buChar cha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lgn="r">
              <a:spcBef>
                <a:spcPts val="0"/>
              </a:spcBef>
            </a:pPr>
            <a:r>
              <a:rPr lang="en-GB" sz="1400" dirty="0" smtClean="0">
                <a:solidFill>
                  <a:prstClr val="white"/>
                </a:solidFill>
                <a:latin typeface="Arial"/>
                <a:ea typeface="MS PGothic" pitchFamily="34" charset="-128"/>
              </a:rPr>
              <a:t> </a:t>
            </a:r>
            <a:endParaRPr lang="en-GB" sz="1400" dirty="0">
              <a:solidFill>
                <a:srgbClr val="FF0000"/>
              </a:solidFill>
              <a:latin typeface="Arial"/>
              <a:ea typeface="MS PGothic" pitchFamily="34" charset="-128"/>
            </a:endParaRPr>
          </a:p>
        </p:txBody>
      </p:sp>
      <p:sp>
        <p:nvSpPr>
          <p:cNvPr id="9" name="Slide Number Placeholder 3"/>
          <p:cNvSpPr txBox="1">
            <a:spLocks/>
          </p:cNvSpPr>
          <p:nvPr userDrawn="1"/>
        </p:nvSpPr>
        <p:spPr>
          <a:xfrm>
            <a:off x="8019733" y="114825"/>
            <a:ext cx="869950" cy="4572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800" smtClean="0">
                <a:solidFill>
                  <a:srgbClr val="000000">
                    <a:lumMod val="65000"/>
                    <a:lumOff val="35000"/>
                  </a:srgbClr>
                </a:solidFill>
                <a:latin typeface="Arial"/>
                <a:cs typeface="Arial"/>
              </a:rPr>
              <a:pPr algn="r"/>
              <a:t>‹#›</a:t>
            </a:fld>
            <a:endParaRPr lang="es-ES_tradnl" sz="1800" dirty="0">
              <a:solidFill>
                <a:srgbClr val="000000">
                  <a:lumMod val="65000"/>
                  <a:lumOff val="35000"/>
                </a:srgbClr>
              </a:solidFill>
              <a:latin typeface="Arial"/>
              <a:cs typeface="Arial"/>
            </a:endParaRPr>
          </a:p>
        </p:txBody>
      </p:sp>
      <p:pic>
        <p:nvPicPr>
          <p:cNvPr id="10" name="Picture 9"/>
          <p:cNvPicPr/>
          <p:nvPr userDrawn="1"/>
        </p:nvPicPr>
        <p:blipFill rotWithShape="1">
          <a:blip r:embed="rId11" cstate="print">
            <a:extLst>
              <a:ext uri="{28A0092B-C50C-407E-A947-70E740481C1C}">
                <a14:useLocalDpi xmlns:a14="http://schemas.microsoft.com/office/drawing/2010/main" val="0"/>
              </a:ext>
            </a:extLst>
          </a:blip>
          <a:srcRect t="10112"/>
          <a:stretch/>
        </p:blipFill>
        <p:spPr bwMode="auto">
          <a:xfrm>
            <a:off x="7210572" y="5991467"/>
            <a:ext cx="1780540" cy="609600"/>
          </a:xfrm>
          <a:prstGeom prst="rect">
            <a:avLst/>
          </a:prstGeom>
          <a:ln>
            <a:noFill/>
          </a:ln>
          <a:extLst>
            <a:ext uri="{53640926-AAD7-44D8-BBD7-CCE9431645EC}">
              <a14:shadowObscured xmlns:a14="http://schemas.microsoft.com/office/drawing/2010/main"/>
            </a:ext>
            <a:ext uri="{FAA26D3D-D897-4be2-8F04-BA451C77F1D7}">
              <ma14:placeholderFlag xmlns:wpc="http://schemas.microsoft.com/office/word/2010/wordprocessingCanvas" xmlns:mc="http://schemas.openxmlformats.org/markup-compatibility/2006"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pic="http://schemas.openxmlformats.org/drawingml/2006/picture" xmlns:arto="http://schemas.microsoft.com/office/word/2006/arto" xmlns="" xmlns:mo="http://schemas.microsoft.com/office/mac/office/2008/main" xmlns:mv="urn:schemas-microsoft-com:mac:vml" xmlns:o="urn:schemas-microsoft-com:office:office" xmlns:v="urn:schemas-microsoft-com:vml" xmlns:w10="urn:schemas-microsoft-com:office:word" xmlns:w="http://schemas.openxmlformats.org/wordprocessingml/2006/main" xmlns:ma14="http://schemas.microsoft.com/office/mac/drawingml/2011/main" xmlns:lc="http://schemas.openxmlformats.org/drawingml/2006/lockedCanvas"/>
            </a:ext>
          </a:extLst>
        </p:spPr>
      </p:pic>
      <p:sp>
        <p:nvSpPr>
          <p:cNvPr id="11" name="Footer Placeholder 4"/>
          <p:cNvSpPr txBox="1">
            <a:spLocks/>
          </p:cNvSpPr>
          <p:nvPr userDrawn="1"/>
        </p:nvSpPr>
        <p:spPr>
          <a:xfrm>
            <a:off x="6558085" y="6492875"/>
            <a:ext cx="3086100" cy="365125"/>
          </a:xfrm>
          <a:prstGeom prst="rect">
            <a:avLst/>
          </a:prstGeom>
        </p:spPr>
        <p:txBody>
          <a:bodyPr anchor="ctr" anchorCtr="0"/>
          <a:lstStyle>
            <a:defPPr>
              <a:defRPr lang="en-US"/>
            </a:defPPr>
            <a:lvl1pPr algn="ctr" rtl="0" eaLnBrk="0" fontAlgn="base" hangingPunct="0">
              <a:spcBef>
                <a:spcPct val="0"/>
              </a:spcBef>
              <a:spcAft>
                <a:spcPct val="0"/>
              </a:spcAft>
              <a:defRPr sz="1000" kern="1200">
                <a:solidFill>
                  <a:schemeClr val="bg1">
                    <a:lumMod val="50000"/>
                  </a:schemeClr>
                </a:solidFill>
                <a:latin typeface="Arial" panose="020B0604020202020204" pitchFamily="34" charset="0"/>
                <a:ea typeface="MS PGothic" pitchFamily="34" charset="-128"/>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r>
              <a:rPr lang="en-US" dirty="0" smtClean="0">
                <a:solidFill>
                  <a:prstClr val="white">
                    <a:lumMod val="50000"/>
                  </a:prstClr>
                </a:solidFill>
              </a:rPr>
              <a:t>Proprietary and Confidential</a:t>
            </a:r>
            <a:endParaRPr lang="en-US" dirty="0">
              <a:solidFill>
                <a:prstClr val="white">
                  <a:lumMod val="50000"/>
                </a:prstClr>
              </a:solidFill>
            </a:endParaRPr>
          </a:p>
        </p:txBody>
      </p:sp>
      <p:cxnSp>
        <p:nvCxnSpPr>
          <p:cNvPr id="12" name="Straight Connector 11"/>
          <p:cNvCxnSpPr/>
          <p:nvPr userDrawn="1"/>
        </p:nvCxnSpPr>
        <p:spPr>
          <a:xfrm>
            <a:off x="289168" y="732690"/>
            <a:ext cx="8407108" cy="0"/>
          </a:xfrm>
          <a:prstGeom prst="line">
            <a:avLst/>
          </a:prstGeom>
          <a:noFill/>
          <a:ln w="12700" cap="flat" cmpd="sng" algn="ctr">
            <a:solidFill>
              <a:srgbClr val="FF0000"/>
            </a:solidFill>
            <a:prstDash val="solid"/>
            <a:miter lim="800000"/>
          </a:ln>
          <a:effectLst/>
        </p:spPr>
      </p:cxnSp>
    </p:spTree>
    <p:extLst>
      <p:ext uri="{BB962C8B-B14F-4D97-AF65-F5344CB8AC3E}">
        <p14:creationId xmlns:p14="http://schemas.microsoft.com/office/powerpoint/2010/main" val="1422419980"/>
      </p:ext>
    </p:extLst>
  </p:cSld>
  <p:clrMap bg1="lt1" tx1="dk1" bg2="lt2" tx2="dk2" accent1="accent1" accent2="accent2" accent3="accent3" accent4="accent4" accent5="accent5" accent6="accent6" hlink="hlink" folHlink="folHlink"/>
  <p:sldLayoutIdLst>
    <p:sldLayoutId id="2147483677" r:id="rId1"/>
    <p:sldLayoutId id="2147483679" r:id="rId2"/>
    <p:sldLayoutId id="2147483689" r:id="rId3"/>
    <p:sldLayoutId id="2147483681" r:id="rId4"/>
    <p:sldLayoutId id="2147483682" r:id="rId5"/>
  </p:sldLayoutIdLst>
  <p:timing>
    <p:tnLst>
      <p:par>
        <p:cTn id="1" dur="indefinite" restart="never" nodeType="tmRoot"/>
      </p:par>
    </p:tnLst>
  </p:timing>
  <p:hf hdr="0" dt="0"/>
  <p:txStyles>
    <p:titleStyle>
      <a:lvl1pPr algn="l" defTabSz="914400" rtl="0" eaLnBrk="1" latinLnBrk="0" hangingPunct="1">
        <a:spcBef>
          <a:spcPct val="0"/>
        </a:spcBef>
        <a:buNone/>
        <a:defRPr sz="2200" kern="1200">
          <a:solidFill>
            <a:schemeClr val="tx1"/>
          </a:solidFill>
          <a:latin typeface="+mj-lt"/>
          <a:ea typeface="+mj-ea"/>
          <a:cs typeface="+mj-cs"/>
        </a:defRPr>
      </a:lvl1pPr>
    </p:titleStyle>
    <p:bodyStyle>
      <a:lvl1pPr marL="179388" indent="-179388" algn="l" defTabSz="914400" rtl="0" eaLnBrk="1" latinLnBrk="0" hangingPunct="1">
        <a:spcBef>
          <a:spcPct val="20000"/>
        </a:spcBef>
        <a:buFont typeface="Arial" panose="020B0604020202020204" pitchFamily="34" charset="0"/>
        <a:buChar char="•"/>
        <a:defRPr sz="1000" kern="1200">
          <a:solidFill>
            <a:schemeClr val="tx1"/>
          </a:solidFill>
          <a:latin typeface="+mn-lt"/>
          <a:ea typeface="+mn-ea"/>
          <a:cs typeface="+mn-cs"/>
        </a:defRPr>
      </a:lvl1pPr>
      <a:lvl2pPr marL="358775" indent="-179388" algn="l" defTabSz="914400" rtl="0" eaLnBrk="1" latinLnBrk="0" hangingPunct="1">
        <a:spcBef>
          <a:spcPct val="20000"/>
        </a:spcBef>
        <a:buFont typeface="Arial" panose="020B0604020202020204" pitchFamily="34" charset="0"/>
        <a:buChar char="-"/>
        <a:defRPr sz="1000" kern="1200">
          <a:solidFill>
            <a:schemeClr val="tx1"/>
          </a:solidFill>
          <a:latin typeface="+mn-lt"/>
          <a:ea typeface="+mn-ea"/>
          <a:cs typeface="+mn-cs"/>
        </a:defRPr>
      </a:lvl2pPr>
      <a:lvl3pPr marL="538163" indent="-179388" algn="l" defTabSz="914400" rtl="0" eaLnBrk="1" latinLnBrk="0" hangingPunct="1">
        <a:spcBef>
          <a:spcPct val="20000"/>
        </a:spcBef>
        <a:buClr>
          <a:schemeClr val="tx1">
            <a:lumMod val="60000"/>
            <a:lumOff val="40000"/>
          </a:schemeClr>
        </a:buClr>
        <a:buFont typeface="Arial" panose="020B0604020202020204" pitchFamily="34" charset="0"/>
        <a:buChar char="•"/>
        <a:defRPr sz="1000" kern="1200">
          <a:solidFill>
            <a:schemeClr val="tx1"/>
          </a:solidFill>
          <a:latin typeface="+mn-lt"/>
          <a:ea typeface="+mn-ea"/>
          <a:cs typeface="+mn-cs"/>
        </a:defRPr>
      </a:lvl3pPr>
      <a:lvl4pPr marL="717550" indent="-179388" algn="l" defTabSz="914400" rtl="0" eaLnBrk="1" latinLnBrk="0" hangingPunct="1">
        <a:spcBef>
          <a:spcPct val="20000"/>
        </a:spcBef>
        <a:buClr>
          <a:schemeClr val="tx1">
            <a:lumMod val="60000"/>
            <a:lumOff val="40000"/>
          </a:schemeClr>
        </a:buClr>
        <a:buFont typeface="Arial" panose="020B0604020202020204" pitchFamily="34" charset="0"/>
        <a:buChar char="-"/>
        <a:defRPr sz="1000" kern="1200">
          <a:solidFill>
            <a:schemeClr val="tx1"/>
          </a:solidFill>
          <a:latin typeface="+mn-lt"/>
          <a:ea typeface="+mn-ea"/>
          <a:cs typeface="+mn-cs"/>
        </a:defRPr>
      </a:lvl4pPr>
      <a:lvl5pPr marL="803275" indent="-179388" algn="l" defTabSz="914400" rtl="0" eaLnBrk="1" latinLnBrk="0" hangingPunct="1">
        <a:spcBef>
          <a:spcPct val="20000"/>
        </a:spcBef>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4.xml"/><Relationship Id="rId4" Type="http://schemas.openxmlformats.org/officeDocument/2006/relationships/chart" Target="../charts/chart5.xml"/></Relationships>
</file>

<file path=ppt/slides/_rels/slide1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4.xml"/><Relationship Id="rId4" Type="http://schemas.openxmlformats.org/officeDocument/2006/relationships/chart" Target="../charts/chart8.xml"/></Relationships>
</file>

<file path=ppt/slides/_rels/slide18.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4.xml"/><Relationship Id="rId5" Type="http://schemas.openxmlformats.org/officeDocument/2006/relationships/chart" Target="../charts/chart12.xml"/><Relationship Id="rId4" Type="http://schemas.openxmlformats.org/officeDocument/2006/relationships/chart" Target="../charts/char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338931" y="2963670"/>
            <a:ext cx="8142287"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fontAlgn="base" hangingPunct="0">
              <a:lnSpc>
                <a:spcPts val="2700"/>
              </a:lnSpc>
              <a:spcBef>
                <a:spcPct val="0"/>
              </a:spcBef>
              <a:spcAft>
                <a:spcPts val="600"/>
              </a:spcAft>
            </a:pPr>
            <a:r>
              <a:rPr lang="en-US" sz="2400" b="1" dirty="0">
                <a:solidFill>
                  <a:srgbClr val="FF0000"/>
                </a:solidFill>
                <a:latin typeface="Arial"/>
                <a:ea typeface="MS PGothic" pitchFamily="34" charset="-128"/>
                <a:cs typeface="Arial"/>
              </a:rPr>
              <a:t>SC Enterprise Risk Management</a:t>
            </a:r>
          </a:p>
        </p:txBody>
      </p:sp>
      <p:sp>
        <p:nvSpPr>
          <p:cNvPr id="8" name="Rectangle 7"/>
          <p:cNvSpPr>
            <a:spLocks noChangeArrowheads="1"/>
          </p:cNvSpPr>
          <p:nvPr/>
        </p:nvSpPr>
        <p:spPr bwMode="auto">
          <a:xfrm>
            <a:off x="338931" y="3313765"/>
            <a:ext cx="8142287"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fontAlgn="base" hangingPunct="0">
              <a:lnSpc>
                <a:spcPts val="2700"/>
              </a:lnSpc>
              <a:spcBef>
                <a:spcPct val="0"/>
              </a:spcBef>
              <a:spcAft>
                <a:spcPts val="600"/>
              </a:spcAft>
            </a:pPr>
            <a:r>
              <a:rPr lang="en-US" sz="2000" b="1" dirty="0">
                <a:solidFill>
                  <a:prstClr val="black"/>
                </a:solidFill>
                <a:latin typeface="Arial" panose="020B0604020202020204" pitchFamily="34" charset="0"/>
                <a:ea typeface="MS PGothic" pitchFamily="34" charset="-128"/>
                <a:cs typeface="Arial" panose="020B0604020202020204" pitchFamily="34" charset="0"/>
              </a:rPr>
              <a:t>Risk Appetite </a:t>
            </a:r>
            <a:r>
              <a:rPr lang="en-US" sz="2000" b="1" dirty="0" smtClean="0">
                <a:solidFill>
                  <a:prstClr val="black"/>
                </a:solidFill>
                <a:latin typeface="Arial" panose="020B0604020202020204" pitchFamily="34" charset="0"/>
                <a:ea typeface="MS PGothic" pitchFamily="34" charset="-128"/>
                <a:cs typeface="Arial" panose="020B0604020202020204" pitchFamily="34" charset="0"/>
              </a:rPr>
              <a:t>Statement Proposal</a:t>
            </a:r>
            <a:endParaRPr lang="en-US" sz="2000" b="1" dirty="0">
              <a:solidFill>
                <a:prstClr val="black"/>
              </a:solidFill>
              <a:latin typeface="Arial" panose="020B0604020202020204" pitchFamily="34" charset="0"/>
              <a:ea typeface="MS PGothic" pitchFamily="34" charset="-128"/>
              <a:cs typeface="Arial" panose="020B0604020202020204" pitchFamily="34" charset="0"/>
            </a:endParaRPr>
          </a:p>
          <a:p>
            <a:pPr eaLnBrk="0" fontAlgn="base" hangingPunct="0">
              <a:lnSpc>
                <a:spcPts val="2700"/>
              </a:lnSpc>
              <a:spcBef>
                <a:spcPct val="0"/>
              </a:spcBef>
              <a:spcAft>
                <a:spcPts val="600"/>
              </a:spcAft>
            </a:pPr>
            <a:r>
              <a:rPr lang="en-US" sz="2000" dirty="0">
                <a:solidFill>
                  <a:prstClr val="black"/>
                </a:solidFill>
                <a:ea typeface="MS PGothic" pitchFamily="34" charset="-128"/>
                <a:cs typeface="Arial"/>
              </a:rPr>
              <a:t>April 2016</a:t>
            </a:r>
          </a:p>
        </p:txBody>
      </p:sp>
    </p:spTree>
    <p:extLst>
      <p:ext uri="{BB962C8B-B14F-4D97-AF65-F5344CB8AC3E}">
        <p14:creationId xmlns:p14="http://schemas.microsoft.com/office/powerpoint/2010/main" val="38327725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359646" y="6468217"/>
            <a:ext cx="1496181" cy="131896"/>
          </a:xfrm>
          <a:prstGeom prst="rect">
            <a:avLst/>
          </a:prstGeom>
        </p:spPr>
        <p:txBody>
          <a:bodyPr vert="horz" wrap="square" lIns="0" tIns="0" rIns="0" bIns="0" rtlCol="0">
            <a:spAutoFit/>
          </a:bodyPr>
          <a:lstStyle/>
          <a:p>
            <a:pPr marL="12095"/>
            <a:r>
              <a:rPr sz="857" spc="-5" dirty="0">
                <a:latin typeface="Arial"/>
                <a:cs typeface="Arial"/>
              </a:rPr>
              <a:t>S</a:t>
            </a:r>
            <a:r>
              <a:rPr sz="857" dirty="0">
                <a:latin typeface="Arial"/>
                <a:cs typeface="Arial"/>
              </a:rPr>
              <a:t>our</a:t>
            </a:r>
            <a:r>
              <a:rPr sz="857" spc="5" dirty="0">
                <a:latin typeface="Arial"/>
                <a:cs typeface="Arial"/>
              </a:rPr>
              <a:t>c</a:t>
            </a:r>
            <a:r>
              <a:rPr sz="857" dirty="0">
                <a:latin typeface="Arial"/>
                <a:cs typeface="Arial"/>
              </a:rPr>
              <a:t>e:</a:t>
            </a:r>
            <a:r>
              <a:rPr sz="857" spc="-24" dirty="0">
                <a:latin typeface="Arial"/>
                <a:cs typeface="Arial"/>
              </a:rPr>
              <a:t> </a:t>
            </a:r>
            <a:r>
              <a:rPr sz="857" spc="-5" dirty="0">
                <a:latin typeface="Arial"/>
                <a:cs typeface="Arial"/>
              </a:rPr>
              <a:t>CCA</a:t>
            </a:r>
            <a:r>
              <a:rPr sz="857" dirty="0">
                <a:latin typeface="Arial"/>
                <a:cs typeface="Arial"/>
              </a:rPr>
              <a:t>R 2015</a:t>
            </a:r>
            <a:r>
              <a:rPr sz="857" spc="-10" dirty="0">
                <a:latin typeface="Arial"/>
                <a:cs typeface="Arial"/>
              </a:rPr>
              <a:t> </a:t>
            </a:r>
            <a:r>
              <a:rPr sz="857" dirty="0">
                <a:latin typeface="Arial"/>
                <a:cs typeface="Arial"/>
              </a:rPr>
              <a:t>and</a:t>
            </a:r>
            <a:r>
              <a:rPr sz="857" spc="-10" dirty="0">
                <a:latin typeface="Arial"/>
                <a:cs typeface="Arial"/>
              </a:rPr>
              <a:t> </a:t>
            </a:r>
            <a:r>
              <a:rPr sz="857" dirty="0">
                <a:latin typeface="Arial"/>
                <a:cs typeface="Arial"/>
              </a:rPr>
              <a:t>2016</a:t>
            </a:r>
          </a:p>
        </p:txBody>
      </p:sp>
      <p:sp>
        <p:nvSpPr>
          <p:cNvPr id="5" name="object 5"/>
          <p:cNvSpPr/>
          <p:nvPr/>
        </p:nvSpPr>
        <p:spPr>
          <a:xfrm>
            <a:off x="5874148" y="4343184"/>
            <a:ext cx="2474081" cy="809171"/>
          </a:xfrm>
          <a:custGeom>
            <a:avLst/>
            <a:gdLst/>
            <a:ahLst/>
            <a:cxnLst/>
            <a:rect l="l" t="t" r="r" b="b"/>
            <a:pathLst>
              <a:path w="2597784" h="849629">
                <a:moveTo>
                  <a:pt x="0" y="214172"/>
                </a:moveTo>
                <a:lnTo>
                  <a:pt x="432879" y="214172"/>
                </a:lnTo>
                <a:lnTo>
                  <a:pt x="665289" y="0"/>
                </a:lnTo>
                <a:lnTo>
                  <a:pt x="1082179" y="214172"/>
                </a:lnTo>
                <a:lnTo>
                  <a:pt x="2597238" y="214172"/>
                </a:lnTo>
                <a:lnTo>
                  <a:pt x="2597238" y="320001"/>
                </a:lnTo>
                <a:lnTo>
                  <a:pt x="2597238" y="478751"/>
                </a:lnTo>
                <a:lnTo>
                  <a:pt x="2597238" y="849172"/>
                </a:lnTo>
                <a:lnTo>
                  <a:pt x="1082179" y="849172"/>
                </a:lnTo>
                <a:lnTo>
                  <a:pt x="432879" y="849172"/>
                </a:lnTo>
                <a:lnTo>
                  <a:pt x="0" y="849172"/>
                </a:lnTo>
                <a:lnTo>
                  <a:pt x="0" y="478751"/>
                </a:lnTo>
                <a:lnTo>
                  <a:pt x="0" y="320001"/>
                </a:lnTo>
                <a:lnTo>
                  <a:pt x="0" y="214172"/>
                </a:lnTo>
                <a:close/>
              </a:path>
            </a:pathLst>
          </a:custGeom>
          <a:ln w="9524">
            <a:solidFill>
              <a:srgbClr val="606060"/>
            </a:solidFill>
          </a:ln>
        </p:spPr>
        <p:txBody>
          <a:bodyPr wrap="square" lIns="0" tIns="0" rIns="0" bIns="0" rtlCol="0"/>
          <a:lstStyle/>
          <a:p>
            <a:endParaRPr sz="1714"/>
          </a:p>
        </p:txBody>
      </p:sp>
      <p:sp>
        <p:nvSpPr>
          <p:cNvPr id="7" name="object 7"/>
          <p:cNvSpPr txBox="1"/>
          <p:nvPr/>
        </p:nvSpPr>
        <p:spPr>
          <a:xfrm>
            <a:off x="439802" y="910300"/>
            <a:ext cx="5499705" cy="205121"/>
          </a:xfrm>
          <a:prstGeom prst="rect">
            <a:avLst/>
          </a:prstGeom>
        </p:spPr>
        <p:txBody>
          <a:bodyPr vert="horz" wrap="square" lIns="0" tIns="0" rIns="0" bIns="0" rtlCol="0">
            <a:spAutoFit/>
          </a:bodyPr>
          <a:lstStyle/>
          <a:p>
            <a:pPr marL="12095"/>
            <a:r>
              <a:rPr sz="1333" b="1" spc="-5" dirty="0">
                <a:solidFill>
                  <a:srgbClr val="FF0000"/>
                </a:solidFill>
                <a:latin typeface="Arial"/>
                <a:cs typeface="Arial"/>
              </a:rPr>
              <a:t>S</a:t>
            </a:r>
            <a:r>
              <a:rPr sz="1333" b="1" dirty="0">
                <a:solidFill>
                  <a:srgbClr val="FF0000"/>
                </a:solidFill>
                <a:latin typeface="Arial"/>
                <a:cs typeface="Arial"/>
              </a:rPr>
              <a:t>C</a:t>
            </a:r>
            <a:r>
              <a:rPr sz="1333" b="1" spc="-57" dirty="0">
                <a:solidFill>
                  <a:srgbClr val="FF0000"/>
                </a:solidFill>
                <a:latin typeface="Arial"/>
                <a:cs typeface="Arial"/>
              </a:rPr>
              <a:t> </a:t>
            </a:r>
            <a:r>
              <a:rPr sz="1333" b="1" spc="-43" dirty="0">
                <a:solidFill>
                  <a:srgbClr val="FF0000"/>
                </a:solidFill>
                <a:latin typeface="Arial"/>
                <a:cs typeface="Arial"/>
              </a:rPr>
              <a:t>A</a:t>
            </a:r>
            <a:r>
              <a:rPr sz="1333" b="1" spc="-10" dirty="0">
                <a:solidFill>
                  <a:srgbClr val="FF0000"/>
                </a:solidFill>
                <a:latin typeface="Arial"/>
                <a:cs typeface="Arial"/>
              </a:rPr>
              <a:t>u</a:t>
            </a:r>
            <a:r>
              <a:rPr sz="1333" b="1" dirty="0">
                <a:solidFill>
                  <a:srgbClr val="FF0000"/>
                </a:solidFill>
                <a:latin typeface="Arial"/>
                <a:cs typeface="Arial"/>
              </a:rPr>
              <a:t>to</a:t>
            </a:r>
            <a:r>
              <a:rPr sz="1333" b="1" spc="19" dirty="0">
                <a:solidFill>
                  <a:srgbClr val="FF0000"/>
                </a:solidFill>
                <a:latin typeface="Arial"/>
                <a:cs typeface="Arial"/>
              </a:rPr>
              <a:t> </a:t>
            </a:r>
            <a:r>
              <a:rPr sz="1333" b="1" dirty="0">
                <a:solidFill>
                  <a:srgbClr val="FF0000"/>
                </a:solidFill>
                <a:latin typeface="Arial"/>
                <a:cs typeface="Arial"/>
              </a:rPr>
              <a:t>–</a:t>
            </a:r>
            <a:r>
              <a:rPr sz="1333" b="1" spc="-10" dirty="0">
                <a:solidFill>
                  <a:srgbClr val="FF0000"/>
                </a:solidFill>
                <a:latin typeface="Arial"/>
                <a:cs typeface="Arial"/>
              </a:rPr>
              <a:t> NC</a:t>
            </a:r>
            <a:r>
              <a:rPr sz="1333" b="1" dirty="0">
                <a:solidFill>
                  <a:srgbClr val="FF0000"/>
                </a:solidFill>
                <a:latin typeface="Arial"/>
                <a:cs typeface="Arial"/>
              </a:rPr>
              <a:t>O</a:t>
            </a:r>
            <a:r>
              <a:rPr sz="1333" b="1" spc="5" dirty="0">
                <a:solidFill>
                  <a:srgbClr val="FF0000"/>
                </a:solidFill>
                <a:latin typeface="Arial"/>
                <a:cs typeface="Arial"/>
              </a:rPr>
              <a:t> li</a:t>
            </a:r>
            <a:r>
              <a:rPr sz="1333" b="1" spc="-5" dirty="0">
                <a:solidFill>
                  <a:srgbClr val="FF0000"/>
                </a:solidFill>
                <a:latin typeface="Arial"/>
                <a:cs typeface="Arial"/>
              </a:rPr>
              <a:t>m</a:t>
            </a:r>
            <a:r>
              <a:rPr sz="1333" b="1" spc="5" dirty="0">
                <a:solidFill>
                  <a:srgbClr val="FF0000"/>
                </a:solidFill>
                <a:latin typeface="Arial"/>
                <a:cs typeface="Arial"/>
              </a:rPr>
              <a:t>i</a:t>
            </a:r>
            <a:r>
              <a:rPr sz="1333" b="1" dirty="0">
                <a:solidFill>
                  <a:srgbClr val="FF0000"/>
                </a:solidFill>
                <a:latin typeface="Arial"/>
                <a:cs typeface="Arial"/>
              </a:rPr>
              <a:t>ts</a:t>
            </a:r>
            <a:r>
              <a:rPr sz="1333" b="1" spc="-43" dirty="0">
                <a:solidFill>
                  <a:srgbClr val="FF0000"/>
                </a:solidFill>
                <a:latin typeface="Arial"/>
                <a:cs typeface="Arial"/>
              </a:rPr>
              <a:t> </a:t>
            </a:r>
            <a:r>
              <a:rPr sz="1333" b="1" spc="5" dirty="0">
                <a:solidFill>
                  <a:srgbClr val="FF0000"/>
                </a:solidFill>
                <a:latin typeface="Arial"/>
                <a:cs typeface="Arial"/>
              </a:rPr>
              <a:t>i</a:t>
            </a:r>
            <a:r>
              <a:rPr sz="1333" b="1" dirty="0">
                <a:solidFill>
                  <a:srgbClr val="FF0000"/>
                </a:solidFill>
                <a:latin typeface="Arial"/>
                <a:cs typeface="Arial"/>
              </a:rPr>
              <a:t>n</a:t>
            </a:r>
            <a:r>
              <a:rPr sz="1333" b="1" spc="-14" dirty="0">
                <a:solidFill>
                  <a:srgbClr val="FF0000"/>
                </a:solidFill>
                <a:latin typeface="Arial"/>
                <a:cs typeface="Arial"/>
              </a:rPr>
              <a:t> </a:t>
            </a:r>
            <a:r>
              <a:rPr sz="1333" b="1" spc="-10" dirty="0">
                <a:solidFill>
                  <a:srgbClr val="FF0000"/>
                </a:solidFill>
                <a:latin typeface="Arial"/>
                <a:cs typeface="Arial"/>
              </a:rPr>
              <a:t>BH</a:t>
            </a:r>
            <a:r>
              <a:rPr sz="1333" b="1" dirty="0">
                <a:solidFill>
                  <a:srgbClr val="FF0000"/>
                </a:solidFill>
                <a:latin typeface="Arial"/>
                <a:cs typeface="Arial"/>
              </a:rPr>
              <a:t>C </a:t>
            </a:r>
            <a:r>
              <a:rPr sz="1333" b="1" spc="-5" dirty="0">
                <a:solidFill>
                  <a:srgbClr val="FF0000"/>
                </a:solidFill>
                <a:latin typeface="Arial"/>
                <a:cs typeface="Arial"/>
              </a:rPr>
              <a:t>S</a:t>
            </a:r>
            <a:r>
              <a:rPr sz="1333" b="1" dirty="0">
                <a:solidFill>
                  <a:srgbClr val="FF0000"/>
                </a:solidFill>
                <a:latin typeface="Arial"/>
                <a:cs typeface="Arial"/>
              </a:rPr>
              <a:t>t</a:t>
            </a:r>
            <a:r>
              <a:rPr sz="1333" b="1" spc="5" dirty="0">
                <a:solidFill>
                  <a:srgbClr val="FF0000"/>
                </a:solidFill>
                <a:latin typeface="Arial"/>
                <a:cs typeface="Arial"/>
              </a:rPr>
              <a:t>r</a:t>
            </a:r>
            <a:r>
              <a:rPr sz="1333" b="1" spc="-5" dirty="0">
                <a:solidFill>
                  <a:srgbClr val="FF0000"/>
                </a:solidFill>
                <a:latin typeface="Arial"/>
                <a:cs typeface="Arial"/>
              </a:rPr>
              <a:t>es</a:t>
            </a:r>
            <a:r>
              <a:rPr sz="1333" b="1" dirty="0">
                <a:solidFill>
                  <a:srgbClr val="FF0000"/>
                </a:solidFill>
                <a:latin typeface="Arial"/>
                <a:cs typeface="Arial"/>
              </a:rPr>
              <a:t>s</a:t>
            </a:r>
            <a:r>
              <a:rPr sz="1333" b="1" spc="-19" dirty="0">
                <a:solidFill>
                  <a:srgbClr val="FF0000"/>
                </a:solidFill>
                <a:latin typeface="Arial"/>
                <a:cs typeface="Arial"/>
              </a:rPr>
              <a:t> </a:t>
            </a:r>
            <a:r>
              <a:rPr sz="1333" b="1" spc="-14" dirty="0">
                <a:solidFill>
                  <a:srgbClr val="FF0000"/>
                </a:solidFill>
                <a:latin typeface="Arial"/>
                <a:cs typeface="Arial"/>
              </a:rPr>
              <a:t>v</a:t>
            </a:r>
            <a:r>
              <a:rPr sz="1333" b="1" dirty="0">
                <a:solidFill>
                  <a:srgbClr val="FF0000"/>
                </a:solidFill>
                <a:latin typeface="Arial"/>
                <a:cs typeface="Arial"/>
              </a:rPr>
              <a:t>s</a:t>
            </a:r>
            <a:r>
              <a:rPr sz="1333" b="1" spc="-10" dirty="0">
                <a:solidFill>
                  <a:srgbClr val="FF0000"/>
                </a:solidFill>
                <a:latin typeface="Arial"/>
                <a:cs typeface="Arial"/>
              </a:rPr>
              <a:t> BH</a:t>
            </a:r>
            <a:r>
              <a:rPr sz="1333" b="1" dirty="0">
                <a:solidFill>
                  <a:srgbClr val="FF0000"/>
                </a:solidFill>
                <a:latin typeface="Arial"/>
                <a:cs typeface="Arial"/>
              </a:rPr>
              <a:t>C</a:t>
            </a:r>
            <a:r>
              <a:rPr sz="1333" b="1" spc="10" dirty="0">
                <a:solidFill>
                  <a:srgbClr val="FF0000"/>
                </a:solidFill>
                <a:latin typeface="Arial"/>
                <a:cs typeface="Arial"/>
              </a:rPr>
              <a:t> </a:t>
            </a:r>
            <a:r>
              <a:rPr sz="1333" b="1" spc="-5" dirty="0">
                <a:solidFill>
                  <a:srgbClr val="FF0000"/>
                </a:solidFill>
                <a:latin typeface="Arial"/>
                <a:cs typeface="Arial"/>
              </a:rPr>
              <a:t>S</a:t>
            </a:r>
            <a:r>
              <a:rPr sz="1333" b="1" dirty="0">
                <a:solidFill>
                  <a:srgbClr val="FF0000"/>
                </a:solidFill>
                <a:latin typeface="Arial"/>
                <a:cs typeface="Arial"/>
              </a:rPr>
              <a:t>t</a:t>
            </a:r>
            <a:r>
              <a:rPr sz="1333" b="1" spc="5" dirty="0">
                <a:solidFill>
                  <a:srgbClr val="FF0000"/>
                </a:solidFill>
                <a:latin typeface="Arial"/>
                <a:cs typeface="Arial"/>
              </a:rPr>
              <a:t>r</a:t>
            </a:r>
            <a:r>
              <a:rPr sz="1333" b="1" spc="-5" dirty="0">
                <a:solidFill>
                  <a:srgbClr val="FF0000"/>
                </a:solidFill>
                <a:latin typeface="Arial"/>
                <a:cs typeface="Arial"/>
              </a:rPr>
              <a:t>es</a:t>
            </a:r>
            <a:r>
              <a:rPr sz="1333" b="1" dirty="0">
                <a:solidFill>
                  <a:srgbClr val="FF0000"/>
                </a:solidFill>
                <a:latin typeface="Arial"/>
                <a:cs typeface="Arial"/>
              </a:rPr>
              <a:t>s</a:t>
            </a:r>
            <a:r>
              <a:rPr sz="1333" b="1" spc="-29" dirty="0">
                <a:solidFill>
                  <a:srgbClr val="FF0000"/>
                </a:solidFill>
                <a:latin typeface="Arial"/>
                <a:cs typeface="Arial"/>
              </a:rPr>
              <a:t> </a:t>
            </a:r>
            <a:r>
              <a:rPr sz="1333" b="1" spc="33" dirty="0">
                <a:solidFill>
                  <a:srgbClr val="FF0000"/>
                </a:solidFill>
                <a:latin typeface="Arial"/>
                <a:cs typeface="Arial"/>
              </a:rPr>
              <a:t>w</a:t>
            </a:r>
            <a:r>
              <a:rPr sz="1333" b="1" spc="-10" dirty="0">
                <a:solidFill>
                  <a:srgbClr val="FF0000"/>
                </a:solidFill>
                <a:latin typeface="Arial"/>
                <a:cs typeface="Arial"/>
              </a:rPr>
              <a:t>i</a:t>
            </a:r>
            <a:r>
              <a:rPr sz="1333" b="1" dirty="0">
                <a:solidFill>
                  <a:srgbClr val="FF0000"/>
                </a:solidFill>
                <a:latin typeface="Arial"/>
                <a:cs typeface="Arial"/>
              </a:rPr>
              <a:t>t</a:t>
            </a:r>
            <a:r>
              <a:rPr sz="1333" b="1" spc="-19" dirty="0">
                <a:solidFill>
                  <a:srgbClr val="FF0000"/>
                </a:solidFill>
                <a:latin typeface="Arial"/>
                <a:cs typeface="Arial"/>
              </a:rPr>
              <a:t>h</a:t>
            </a:r>
            <a:r>
              <a:rPr sz="1333" b="1" spc="-10" dirty="0">
                <a:solidFill>
                  <a:srgbClr val="FF0000"/>
                </a:solidFill>
                <a:latin typeface="Arial"/>
                <a:cs typeface="Arial"/>
              </a:rPr>
              <a:t>ou</a:t>
            </a:r>
            <a:r>
              <a:rPr sz="1333" b="1" dirty="0">
                <a:solidFill>
                  <a:srgbClr val="FF0000"/>
                </a:solidFill>
                <a:latin typeface="Arial"/>
                <a:cs typeface="Arial"/>
              </a:rPr>
              <a:t>t</a:t>
            </a:r>
            <a:r>
              <a:rPr sz="1333" b="1" spc="-43" dirty="0">
                <a:solidFill>
                  <a:srgbClr val="FF0000"/>
                </a:solidFill>
                <a:latin typeface="Arial"/>
                <a:cs typeface="Arial"/>
              </a:rPr>
              <a:t> </a:t>
            </a:r>
            <a:r>
              <a:rPr sz="1333" b="1" spc="-10" dirty="0">
                <a:solidFill>
                  <a:srgbClr val="FF0000"/>
                </a:solidFill>
                <a:latin typeface="Arial"/>
                <a:cs typeface="Arial"/>
              </a:rPr>
              <a:t>o</a:t>
            </a:r>
            <a:r>
              <a:rPr sz="1333" b="1" spc="-14" dirty="0">
                <a:solidFill>
                  <a:srgbClr val="FF0000"/>
                </a:solidFill>
                <a:latin typeface="Arial"/>
                <a:cs typeface="Arial"/>
              </a:rPr>
              <a:t>v</a:t>
            </a:r>
            <a:r>
              <a:rPr sz="1333" b="1" spc="-5" dirty="0">
                <a:solidFill>
                  <a:srgbClr val="FF0000"/>
                </a:solidFill>
                <a:latin typeface="Arial"/>
                <a:cs typeface="Arial"/>
              </a:rPr>
              <a:t>e</a:t>
            </a:r>
            <a:r>
              <a:rPr sz="1333" b="1" spc="5" dirty="0">
                <a:solidFill>
                  <a:srgbClr val="FF0000"/>
                </a:solidFill>
                <a:latin typeface="Arial"/>
                <a:cs typeface="Arial"/>
              </a:rPr>
              <a:t>rl</a:t>
            </a:r>
            <a:r>
              <a:rPr sz="1333" b="1" spc="-5" dirty="0">
                <a:solidFill>
                  <a:srgbClr val="FF0000"/>
                </a:solidFill>
                <a:latin typeface="Arial"/>
                <a:cs typeface="Arial"/>
              </a:rPr>
              <a:t>a</a:t>
            </a:r>
            <a:r>
              <a:rPr sz="1333" b="1" spc="-48" dirty="0">
                <a:solidFill>
                  <a:srgbClr val="FF0000"/>
                </a:solidFill>
                <a:latin typeface="Arial"/>
                <a:cs typeface="Arial"/>
              </a:rPr>
              <a:t>y</a:t>
            </a:r>
            <a:r>
              <a:rPr sz="1333" b="1" dirty="0">
                <a:solidFill>
                  <a:srgbClr val="FF0000"/>
                </a:solidFill>
                <a:latin typeface="Arial"/>
                <a:cs typeface="Arial"/>
              </a:rPr>
              <a:t>s</a:t>
            </a:r>
            <a:endParaRPr sz="1333">
              <a:latin typeface="Arial"/>
              <a:cs typeface="Arial"/>
            </a:endParaRPr>
          </a:p>
        </p:txBody>
      </p:sp>
      <p:sp>
        <p:nvSpPr>
          <p:cNvPr id="8" name="object 8"/>
          <p:cNvSpPr txBox="1">
            <a:spLocks noGrp="1"/>
          </p:cNvSpPr>
          <p:nvPr>
            <p:ph type="title" idx="4294967295"/>
          </p:nvPr>
        </p:nvSpPr>
        <p:spPr>
          <a:xfrm>
            <a:off x="261135" y="378233"/>
            <a:ext cx="8632272" cy="332399"/>
          </a:xfrm>
          <a:prstGeom prst="rect">
            <a:avLst/>
          </a:prstGeom>
        </p:spPr>
        <p:txBody>
          <a:bodyPr vert="horz" wrap="square" lIns="0" tIns="0" rIns="0" bIns="0" rtlCol="0">
            <a:spAutoFit/>
          </a:bodyPr>
          <a:lstStyle/>
          <a:p>
            <a:pPr marL="12095"/>
            <a:r>
              <a:rPr sz="2400" b="1" spc="5" dirty="0">
                <a:latin typeface="Arial" panose="020B0604020202020204" pitchFamily="34" charset="0"/>
                <a:cs typeface="Arial" panose="020B0604020202020204" pitchFamily="34" charset="0"/>
              </a:rPr>
              <a:t>C</a:t>
            </a:r>
            <a:r>
              <a:rPr sz="2400" b="1" dirty="0">
                <a:latin typeface="Arial" panose="020B0604020202020204" pitchFamily="34" charset="0"/>
                <a:cs typeface="Arial" panose="020B0604020202020204" pitchFamily="34" charset="0"/>
              </a:rPr>
              <a:t>C</a:t>
            </a:r>
            <a:r>
              <a:rPr sz="2400" b="1" spc="5" dirty="0">
                <a:latin typeface="Arial" panose="020B0604020202020204" pitchFamily="34" charset="0"/>
                <a:cs typeface="Arial" panose="020B0604020202020204" pitchFamily="34" charset="0"/>
              </a:rPr>
              <a:t>A</a:t>
            </a:r>
            <a:r>
              <a:rPr sz="2400" b="1" dirty="0">
                <a:latin typeface="Arial" panose="020B0604020202020204" pitchFamily="34" charset="0"/>
                <a:cs typeface="Arial" panose="020B0604020202020204" pitchFamily="34" charset="0"/>
              </a:rPr>
              <a:t>R</a:t>
            </a:r>
            <a:r>
              <a:rPr sz="2400" b="1" spc="5" dirty="0">
                <a:latin typeface="Arial" panose="020B0604020202020204" pitchFamily="34" charset="0"/>
                <a:cs typeface="Arial" panose="020B0604020202020204" pitchFamily="34" charset="0"/>
              </a:rPr>
              <a:t>-</a:t>
            </a:r>
            <a:r>
              <a:rPr sz="2400" b="1" spc="-10" dirty="0">
                <a:latin typeface="Arial" panose="020B0604020202020204" pitchFamily="34" charset="0"/>
                <a:cs typeface="Arial" panose="020B0604020202020204" pitchFamily="34" charset="0"/>
              </a:rPr>
              <a:t>l</a:t>
            </a:r>
            <a:r>
              <a:rPr sz="2400" b="1" spc="-5" dirty="0">
                <a:latin typeface="Arial" panose="020B0604020202020204" pitchFamily="34" charset="0"/>
                <a:cs typeface="Arial" panose="020B0604020202020204" pitchFamily="34" charset="0"/>
              </a:rPr>
              <a:t>i</a:t>
            </a:r>
            <a:r>
              <a:rPr sz="2400" b="1" dirty="0">
                <a:latin typeface="Arial" panose="020B0604020202020204" pitchFamily="34" charset="0"/>
                <a:cs typeface="Arial" panose="020B0604020202020204" pitchFamily="34" charset="0"/>
              </a:rPr>
              <a:t>nked</a:t>
            </a:r>
            <a:r>
              <a:rPr sz="2400" b="1" spc="-29" dirty="0">
                <a:latin typeface="Arial" panose="020B0604020202020204" pitchFamily="34" charset="0"/>
                <a:cs typeface="Arial" panose="020B0604020202020204" pitchFamily="34" charset="0"/>
              </a:rPr>
              <a:t> </a:t>
            </a:r>
            <a:r>
              <a:rPr sz="2400" b="1" spc="5" dirty="0">
                <a:latin typeface="Arial" panose="020B0604020202020204" pitchFamily="34" charset="0"/>
                <a:cs typeface="Arial" panose="020B0604020202020204" pitchFamily="34" charset="0"/>
              </a:rPr>
              <a:t>RA</a:t>
            </a:r>
            <a:r>
              <a:rPr sz="2400" b="1" dirty="0">
                <a:latin typeface="Arial" panose="020B0604020202020204" pitchFamily="34" charset="0"/>
                <a:cs typeface="Arial" panose="020B0604020202020204" pitchFamily="34" charset="0"/>
              </a:rPr>
              <a:t>S</a:t>
            </a:r>
            <a:r>
              <a:rPr sz="2400" b="1" spc="-10" dirty="0">
                <a:latin typeface="Arial" panose="020B0604020202020204" pitchFamily="34" charset="0"/>
                <a:cs typeface="Arial" panose="020B0604020202020204" pitchFamily="34" charset="0"/>
              </a:rPr>
              <a:t> </a:t>
            </a:r>
            <a:r>
              <a:rPr sz="2400" b="1" dirty="0">
                <a:latin typeface="Arial" panose="020B0604020202020204" pitchFamily="34" charset="0"/>
                <a:cs typeface="Arial" panose="020B0604020202020204" pitchFamily="34" charset="0"/>
              </a:rPr>
              <a:t>reca</a:t>
            </a:r>
            <a:r>
              <a:rPr sz="2400" b="1" spc="-10" dirty="0">
                <a:latin typeface="Arial" panose="020B0604020202020204" pitchFamily="34" charset="0"/>
                <a:cs typeface="Arial" panose="020B0604020202020204" pitchFamily="34" charset="0"/>
              </a:rPr>
              <a:t>l</a:t>
            </a:r>
            <a:r>
              <a:rPr sz="2400" b="1" spc="-5" dirty="0">
                <a:latin typeface="Arial" panose="020B0604020202020204" pitchFamily="34" charset="0"/>
                <a:cs typeface="Arial" panose="020B0604020202020204" pitchFamily="34" charset="0"/>
              </a:rPr>
              <a:t>i</a:t>
            </a:r>
            <a:r>
              <a:rPr sz="2400" b="1" dirty="0">
                <a:latin typeface="Arial" panose="020B0604020202020204" pitchFamily="34" charset="0"/>
                <a:cs typeface="Arial" panose="020B0604020202020204" pitchFamily="34" charset="0"/>
              </a:rPr>
              <a:t>brat</a:t>
            </a:r>
            <a:r>
              <a:rPr sz="2400" b="1" spc="-19" dirty="0">
                <a:latin typeface="Arial" panose="020B0604020202020204" pitchFamily="34" charset="0"/>
                <a:cs typeface="Arial" panose="020B0604020202020204" pitchFamily="34" charset="0"/>
              </a:rPr>
              <a:t>i</a:t>
            </a:r>
            <a:r>
              <a:rPr sz="2400" b="1" dirty="0">
                <a:latin typeface="Arial" panose="020B0604020202020204" pitchFamily="34" charset="0"/>
                <a:cs typeface="Arial" panose="020B0604020202020204" pitchFamily="34" charset="0"/>
              </a:rPr>
              <a:t>on:</a:t>
            </a:r>
            <a:r>
              <a:rPr sz="2400" b="1" spc="-38" dirty="0">
                <a:latin typeface="Arial" panose="020B0604020202020204" pitchFamily="34" charset="0"/>
                <a:cs typeface="Arial" panose="020B0604020202020204" pitchFamily="34" charset="0"/>
              </a:rPr>
              <a:t> </a:t>
            </a:r>
            <a:r>
              <a:rPr sz="2400" b="1" spc="-5" dirty="0">
                <a:latin typeface="Arial" panose="020B0604020202020204" pitchFamily="34" charset="0"/>
                <a:cs typeface="Arial" panose="020B0604020202020204" pitchFamily="34" charset="0"/>
              </a:rPr>
              <a:t>S</a:t>
            </a:r>
            <a:r>
              <a:rPr sz="2400" b="1" dirty="0">
                <a:latin typeface="Arial" panose="020B0604020202020204" pitchFamily="34" charset="0"/>
                <a:cs typeface="Arial" panose="020B0604020202020204" pitchFamily="34" charset="0"/>
              </a:rPr>
              <a:t>C</a:t>
            </a:r>
            <a:r>
              <a:rPr sz="2400" b="1" spc="-67" dirty="0">
                <a:latin typeface="Arial" panose="020B0604020202020204" pitchFamily="34" charset="0"/>
                <a:cs typeface="Arial" panose="020B0604020202020204" pitchFamily="34" charset="0"/>
              </a:rPr>
              <a:t> </a:t>
            </a:r>
            <a:r>
              <a:rPr sz="2400" b="1" spc="5" dirty="0">
                <a:latin typeface="Arial" panose="020B0604020202020204" pitchFamily="34" charset="0"/>
                <a:cs typeface="Arial" panose="020B0604020202020204" pitchFamily="34" charset="0"/>
              </a:rPr>
              <a:t>A</a:t>
            </a:r>
            <a:r>
              <a:rPr sz="2400" b="1" dirty="0">
                <a:latin typeface="Arial" panose="020B0604020202020204" pitchFamily="34" charset="0"/>
                <a:cs typeface="Arial" panose="020B0604020202020204" pitchFamily="34" charset="0"/>
              </a:rPr>
              <a:t>uto</a:t>
            </a:r>
            <a:r>
              <a:rPr sz="2400" b="1" spc="-19" dirty="0">
                <a:latin typeface="Arial" panose="020B0604020202020204" pitchFamily="34" charset="0"/>
                <a:cs typeface="Arial" panose="020B0604020202020204" pitchFamily="34" charset="0"/>
              </a:rPr>
              <a:t> </a:t>
            </a:r>
            <a:r>
              <a:rPr sz="2400" b="1" dirty="0">
                <a:latin typeface="Arial" panose="020B0604020202020204" pitchFamily="34" charset="0"/>
                <a:cs typeface="Arial" panose="020B0604020202020204" pitchFamily="34" charset="0"/>
              </a:rPr>
              <a:t>fo</a:t>
            </a:r>
            <a:r>
              <a:rPr sz="2400" b="1" spc="-10" dirty="0">
                <a:latin typeface="Arial" panose="020B0604020202020204" pitchFamily="34" charset="0"/>
                <a:cs typeface="Arial" panose="020B0604020202020204" pitchFamily="34" charset="0"/>
              </a:rPr>
              <a:t>l</a:t>
            </a:r>
            <a:r>
              <a:rPr sz="2400" b="1" spc="-5" dirty="0">
                <a:latin typeface="Arial" panose="020B0604020202020204" pitchFamily="34" charset="0"/>
                <a:cs typeface="Arial" panose="020B0604020202020204" pitchFamily="34" charset="0"/>
              </a:rPr>
              <a:t>l</a:t>
            </a:r>
            <a:r>
              <a:rPr sz="2400" b="1" spc="-24" dirty="0">
                <a:latin typeface="Arial" panose="020B0604020202020204" pitchFamily="34" charset="0"/>
                <a:cs typeface="Arial" panose="020B0604020202020204" pitchFamily="34" charset="0"/>
              </a:rPr>
              <a:t>o</a:t>
            </a:r>
            <a:r>
              <a:rPr sz="2400" b="1" spc="29" dirty="0">
                <a:latin typeface="Arial" panose="020B0604020202020204" pitchFamily="34" charset="0"/>
                <a:cs typeface="Arial" panose="020B0604020202020204" pitchFamily="34" charset="0"/>
              </a:rPr>
              <a:t>w</a:t>
            </a:r>
            <a:r>
              <a:rPr sz="2400" b="1" spc="-10" dirty="0">
                <a:latin typeface="Arial" panose="020B0604020202020204" pitchFamily="34" charset="0"/>
                <a:cs typeface="Arial" panose="020B0604020202020204" pitchFamily="34" charset="0"/>
              </a:rPr>
              <a:t>-</a:t>
            </a:r>
            <a:r>
              <a:rPr sz="2400" b="1" dirty="0">
                <a:latin typeface="Arial" panose="020B0604020202020204" pitchFamily="34" charset="0"/>
                <a:cs typeface="Arial" panose="020B0604020202020204" pitchFamily="34" charset="0"/>
              </a:rPr>
              <a:t>up</a:t>
            </a:r>
          </a:p>
        </p:txBody>
      </p:sp>
      <p:sp>
        <p:nvSpPr>
          <p:cNvPr id="9" name="object 9"/>
          <p:cNvSpPr txBox="1"/>
          <p:nvPr/>
        </p:nvSpPr>
        <p:spPr>
          <a:xfrm>
            <a:off x="429675" y="4304338"/>
            <a:ext cx="7777842" cy="721993"/>
          </a:xfrm>
          <a:prstGeom prst="rect">
            <a:avLst/>
          </a:prstGeom>
        </p:spPr>
        <p:txBody>
          <a:bodyPr vert="horz" wrap="square" lIns="0" tIns="0" rIns="0" bIns="0" rtlCol="0">
            <a:spAutoFit/>
          </a:bodyPr>
          <a:lstStyle/>
          <a:p>
            <a:pPr marL="12095"/>
            <a:r>
              <a:rPr sz="1048" b="1" i="1" spc="5" dirty="0">
                <a:latin typeface="Arial"/>
                <a:cs typeface="Arial"/>
              </a:rPr>
              <a:t>O</a:t>
            </a:r>
            <a:r>
              <a:rPr sz="1048" b="1" i="1" spc="-5" dirty="0">
                <a:latin typeface="Arial"/>
                <a:cs typeface="Arial"/>
              </a:rPr>
              <a:t>ve</a:t>
            </a:r>
            <a:r>
              <a:rPr sz="1048" b="1" i="1" dirty="0">
                <a:latin typeface="Arial"/>
                <a:cs typeface="Arial"/>
              </a:rPr>
              <a:t>r</a:t>
            </a:r>
            <a:r>
              <a:rPr sz="1048" b="1" i="1" spc="5" dirty="0">
                <a:latin typeface="Arial"/>
                <a:cs typeface="Arial"/>
              </a:rPr>
              <a:t>l</a:t>
            </a:r>
            <a:r>
              <a:rPr sz="1048" b="1" i="1" spc="-5" dirty="0">
                <a:latin typeface="Arial"/>
                <a:cs typeface="Arial"/>
              </a:rPr>
              <a:t>a</a:t>
            </a:r>
            <a:r>
              <a:rPr sz="1048" b="1" i="1" dirty="0">
                <a:latin typeface="Arial"/>
                <a:cs typeface="Arial"/>
              </a:rPr>
              <a:t>y</a:t>
            </a:r>
            <a:r>
              <a:rPr sz="1048" b="1" i="1" spc="-43" dirty="0">
                <a:latin typeface="Arial"/>
                <a:cs typeface="Arial"/>
              </a:rPr>
              <a:t> </a:t>
            </a:r>
            <a:r>
              <a:rPr sz="1048" b="1" i="1" dirty="0">
                <a:latin typeface="Arial"/>
                <a:cs typeface="Arial"/>
              </a:rPr>
              <a:t>=</a:t>
            </a:r>
            <a:r>
              <a:rPr sz="1048" b="1" i="1" spc="-5" dirty="0">
                <a:latin typeface="Arial"/>
                <a:cs typeface="Arial"/>
              </a:rPr>
              <a:t> </a:t>
            </a:r>
            <a:r>
              <a:rPr sz="1048" b="1" i="1" dirty="0">
                <a:latin typeface="Arial"/>
                <a:cs typeface="Arial"/>
              </a:rPr>
              <a:t>m</a:t>
            </a:r>
            <a:r>
              <a:rPr sz="1048" b="1" i="1" spc="-5" dirty="0">
                <a:latin typeface="Arial"/>
                <a:cs typeface="Arial"/>
              </a:rPr>
              <a:t>anage</a:t>
            </a:r>
            <a:r>
              <a:rPr sz="1048" b="1" i="1" dirty="0">
                <a:latin typeface="Arial"/>
                <a:cs typeface="Arial"/>
              </a:rPr>
              <a:t>m</a:t>
            </a:r>
            <a:r>
              <a:rPr sz="1048" b="1" i="1" spc="-5" dirty="0">
                <a:latin typeface="Arial"/>
                <a:cs typeface="Arial"/>
              </a:rPr>
              <a:t>en</a:t>
            </a:r>
            <a:r>
              <a:rPr sz="1048" b="1" i="1" dirty="0">
                <a:latin typeface="Arial"/>
                <a:cs typeface="Arial"/>
              </a:rPr>
              <a:t>t</a:t>
            </a:r>
            <a:r>
              <a:rPr sz="1048" b="1" i="1" spc="-29" dirty="0">
                <a:latin typeface="Arial"/>
                <a:cs typeface="Arial"/>
              </a:rPr>
              <a:t> </a:t>
            </a:r>
            <a:r>
              <a:rPr sz="1048" b="1" i="1" spc="-5" dirty="0">
                <a:latin typeface="Arial"/>
                <a:cs typeface="Arial"/>
              </a:rPr>
              <a:t>ad</a:t>
            </a:r>
            <a:r>
              <a:rPr sz="1048" b="1" i="1" spc="5" dirty="0">
                <a:latin typeface="Arial"/>
                <a:cs typeface="Arial"/>
              </a:rPr>
              <a:t>j</a:t>
            </a:r>
            <a:r>
              <a:rPr sz="1048" b="1" i="1" spc="-5" dirty="0">
                <a:latin typeface="Arial"/>
                <a:cs typeface="Arial"/>
              </a:rPr>
              <a:t>us</a:t>
            </a:r>
            <a:r>
              <a:rPr sz="1048" b="1" i="1" dirty="0">
                <a:latin typeface="Arial"/>
                <a:cs typeface="Arial"/>
              </a:rPr>
              <a:t>tm</a:t>
            </a:r>
            <a:r>
              <a:rPr sz="1048" b="1" i="1" spc="-5" dirty="0">
                <a:latin typeface="Arial"/>
                <a:cs typeface="Arial"/>
              </a:rPr>
              <a:t>en</a:t>
            </a:r>
            <a:r>
              <a:rPr sz="1048" b="1" i="1" dirty="0">
                <a:latin typeface="Arial"/>
                <a:cs typeface="Arial"/>
              </a:rPr>
              <a:t>ts</a:t>
            </a:r>
            <a:r>
              <a:rPr sz="1048" b="1" i="1" spc="-33" dirty="0">
                <a:latin typeface="Arial"/>
                <a:cs typeface="Arial"/>
              </a:rPr>
              <a:t> </a:t>
            </a:r>
            <a:r>
              <a:rPr sz="1048" b="1" i="1" dirty="0">
                <a:latin typeface="Arial"/>
                <a:cs typeface="Arial"/>
              </a:rPr>
              <a:t>+</a:t>
            </a:r>
            <a:r>
              <a:rPr sz="1048" b="1" i="1" spc="-14" dirty="0">
                <a:latin typeface="Arial"/>
                <a:cs typeface="Arial"/>
              </a:rPr>
              <a:t> </a:t>
            </a:r>
            <a:r>
              <a:rPr sz="1048" b="1" i="1" spc="-5" dirty="0">
                <a:latin typeface="Arial"/>
                <a:cs typeface="Arial"/>
              </a:rPr>
              <a:t>unce</a:t>
            </a:r>
            <a:r>
              <a:rPr sz="1048" b="1" i="1" dirty="0">
                <a:latin typeface="Arial"/>
                <a:cs typeface="Arial"/>
              </a:rPr>
              <a:t>rt</a:t>
            </a:r>
            <a:r>
              <a:rPr sz="1048" b="1" i="1" spc="-5" dirty="0">
                <a:latin typeface="Arial"/>
                <a:cs typeface="Arial"/>
              </a:rPr>
              <a:t>a</a:t>
            </a:r>
            <a:r>
              <a:rPr sz="1048" b="1" i="1" spc="5" dirty="0">
                <a:latin typeface="Arial"/>
                <a:cs typeface="Arial"/>
              </a:rPr>
              <a:t>i</a:t>
            </a:r>
            <a:r>
              <a:rPr sz="1048" b="1" i="1" spc="-5" dirty="0">
                <a:latin typeface="Arial"/>
                <a:cs typeface="Arial"/>
              </a:rPr>
              <a:t>n</a:t>
            </a:r>
            <a:r>
              <a:rPr sz="1048" b="1" i="1" dirty="0">
                <a:latin typeface="Arial"/>
                <a:cs typeface="Arial"/>
              </a:rPr>
              <a:t>ty</a:t>
            </a:r>
            <a:r>
              <a:rPr sz="1048" b="1" i="1" spc="-33" dirty="0">
                <a:latin typeface="Arial"/>
                <a:cs typeface="Arial"/>
              </a:rPr>
              <a:t> </a:t>
            </a:r>
            <a:r>
              <a:rPr sz="1048" b="1" i="1" dirty="0">
                <a:latin typeface="Arial"/>
                <a:cs typeface="Arial"/>
              </a:rPr>
              <a:t>+</a:t>
            </a:r>
            <a:r>
              <a:rPr sz="1048" b="1" i="1" spc="-14" dirty="0">
                <a:latin typeface="Arial"/>
                <a:cs typeface="Arial"/>
              </a:rPr>
              <a:t> </a:t>
            </a:r>
            <a:r>
              <a:rPr sz="1048" b="1" i="1" spc="5" dirty="0">
                <a:latin typeface="Arial"/>
                <a:cs typeface="Arial"/>
              </a:rPr>
              <a:t>i</a:t>
            </a:r>
            <a:r>
              <a:rPr sz="1048" b="1" i="1" spc="-5" dirty="0">
                <a:latin typeface="Arial"/>
                <a:cs typeface="Arial"/>
              </a:rPr>
              <a:t>d</a:t>
            </a:r>
            <a:r>
              <a:rPr sz="1048" b="1" i="1" spc="5" dirty="0">
                <a:latin typeface="Arial"/>
                <a:cs typeface="Arial"/>
              </a:rPr>
              <a:t>i</a:t>
            </a:r>
            <a:r>
              <a:rPr sz="1048" b="1" i="1" spc="-5" dirty="0">
                <a:latin typeface="Arial"/>
                <a:cs typeface="Arial"/>
              </a:rPr>
              <a:t>osync</a:t>
            </a:r>
            <a:r>
              <a:rPr sz="1048" b="1" i="1" dirty="0">
                <a:latin typeface="Arial"/>
                <a:cs typeface="Arial"/>
              </a:rPr>
              <a:t>r</a:t>
            </a:r>
            <a:r>
              <a:rPr sz="1048" b="1" i="1" spc="-5" dirty="0">
                <a:latin typeface="Arial"/>
                <a:cs typeface="Arial"/>
              </a:rPr>
              <a:t>a</a:t>
            </a:r>
            <a:r>
              <a:rPr sz="1048" b="1" i="1" dirty="0">
                <a:latin typeface="Arial"/>
                <a:cs typeface="Arial"/>
              </a:rPr>
              <a:t>t</a:t>
            </a:r>
            <a:r>
              <a:rPr sz="1048" b="1" i="1" spc="-10" dirty="0">
                <a:latin typeface="Arial"/>
                <a:cs typeface="Arial"/>
              </a:rPr>
              <a:t>i</a:t>
            </a:r>
            <a:r>
              <a:rPr sz="1048" b="1" i="1" dirty="0">
                <a:latin typeface="Arial"/>
                <a:cs typeface="Arial"/>
              </a:rPr>
              <a:t>c</a:t>
            </a:r>
            <a:r>
              <a:rPr sz="1048" b="1" i="1" spc="-43" dirty="0">
                <a:latin typeface="Arial"/>
                <a:cs typeface="Arial"/>
              </a:rPr>
              <a:t> </a:t>
            </a:r>
            <a:r>
              <a:rPr sz="1048" b="1" i="1" spc="-5" dirty="0">
                <a:latin typeface="Arial"/>
                <a:cs typeface="Arial"/>
              </a:rPr>
              <a:t>ad</a:t>
            </a:r>
            <a:r>
              <a:rPr sz="1048" b="1" i="1" spc="5" dirty="0">
                <a:latin typeface="Arial"/>
                <a:cs typeface="Arial"/>
              </a:rPr>
              <a:t>j</a:t>
            </a:r>
            <a:r>
              <a:rPr sz="1048" b="1" i="1" spc="-5" dirty="0">
                <a:latin typeface="Arial"/>
                <a:cs typeface="Arial"/>
              </a:rPr>
              <a:t>us</a:t>
            </a:r>
            <a:r>
              <a:rPr sz="1048" b="1" i="1" dirty="0">
                <a:latin typeface="Arial"/>
                <a:cs typeface="Arial"/>
              </a:rPr>
              <a:t>tm</a:t>
            </a:r>
            <a:r>
              <a:rPr sz="1048" b="1" i="1" spc="-5" dirty="0">
                <a:latin typeface="Arial"/>
                <a:cs typeface="Arial"/>
              </a:rPr>
              <a:t>en</a:t>
            </a:r>
            <a:r>
              <a:rPr sz="1048" b="1" i="1" dirty="0">
                <a:latin typeface="Arial"/>
                <a:cs typeface="Arial"/>
              </a:rPr>
              <a:t>ts</a:t>
            </a:r>
            <a:endParaRPr sz="1048">
              <a:latin typeface="Arial"/>
              <a:cs typeface="Arial"/>
            </a:endParaRPr>
          </a:p>
          <a:p>
            <a:pPr>
              <a:lnSpc>
                <a:spcPct val="100000"/>
              </a:lnSpc>
            </a:pPr>
            <a:endParaRPr sz="1048">
              <a:latin typeface="Times New Roman"/>
              <a:cs typeface="Times New Roman"/>
            </a:endParaRPr>
          </a:p>
          <a:p>
            <a:pPr marL="6004801" marR="4838" indent="-409432">
              <a:spcBef>
                <a:spcPts val="643"/>
              </a:spcBef>
            </a:pPr>
            <a:r>
              <a:rPr sz="1048" b="1" spc="-5" dirty="0">
                <a:latin typeface="Arial"/>
                <a:cs typeface="Arial"/>
              </a:rPr>
              <a:t>Nee</a:t>
            </a:r>
            <a:r>
              <a:rPr sz="1048" b="1" dirty="0">
                <a:latin typeface="Arial"/>
                <a:cs typeface="Arial"/>
              </a:rPr>
              <a:t>d to</a:t>
            </a:r>
            <a:r>
              <a:rPr sz="1048" b="1" spc="-19" dirty="0">
                <a:latin typeface="Arial"/>
                <a:cs typeface="Arial"/>
              </a:rPr>
              <a:t> </a:t>
            </a:r>
            <a:r>
              <a:rPr sz="1048" b="1" spc="-5" dirty="0">
                <a:latin typeface="Arial"/>
                <a:cs typeface="Arial"/>
              </a:rPr>
              <a:t>dec</a:t>
            </a:r>
            <a:r>
              <a:rPr sz="1048" b="1" spc="5" dirty="0">
                <a:latin typeface="Arial"/>
                <a:cs typeface="Arial"/>
              </a:rPr>
              <a:t>i</a:t>
            </a:r>
            <a:r>
              <a:rPr sz="1048" b="1" spc="-5" dirty="0">
                <a:latin typeface="Arial"/>
                <a:cs typeface="Arial"/>
              </a:rPr>
              <a:t>d</a:t>
            </a:r>
            <a:r>
              <a:rPr sz="1048" b="1" dirty="0">
                <a:latin typeface="Arial"/>
                <a:cs typeface="Arial"/>
              </a:rPr>
              <a:t>e</a:t>
            </a:r>
            <a:r>
              <a:rPr sz="1048" b="1" spc="-10" dirty="0">
                <a:latin typeface="Arial"/>
                <a:cs typeface="Arial"/>
              </a:rPr>
              <a:t> </a:t>
            </a:r>
            <a:r>
              <a:rPr sz="1048" b="1" spc="-5" dirty="0">
                <a:latin typeface="Arial"/>
                <a:cs typeface="Arial"/>
              </a:rPr>
              <a:t>o</a:t>
            </a:r>
            <a:r>
              <a:rPr sz="1048" b="1" dirty="0">
                <a:latin typeface="Arial"/>
                <a:cs typeface="Arial"/>
              </a:rPr>
              <a:t>n f</a:t>
            </a:r>
            <a:r>
              <a:rPr sz="1048" b="1" spc="5" dirty="0">
                <a:latin typeface="Arial"/>
                <a:cs typeface="Arial"/>
              </a:rPr>
              <a:t>i</a:t>
            </a:r>
            <a:r>
              <a:rPr sz="1048" b="1" spc="-5" dirty="0">
                <a:latin typeface="Arial"/>
                <a:cs typeface="Arial"/>
              </a:rPr>
              <a:t>na</a:t>
            </a:r>
            <a:r>
              <a:rPr sz="1048" b="1" dirty="0">
                <a:latin typeface="Arial"/>
                <a:cs typeface="Arial"/>
              </a:rPr>
              <a:t>l</a:t>
            </a:r>
            <a:r>
              <a:rPr sz="1048" b="1" spc="-38" dirty="0">
                <a:latin typeface="Arial"/>
                <a:cs typeface="Arial"/>
              </a:rPr>
              <a:t> </a:t>
            </a:r>
            <a:r>
              <a:rPr sz="1048" b="1" spc="5" dirty="0">
                <a:latin typeface="Arial"/>
                <a:cs typeface="Arial"/>
              </a:rPr>
              <a:t>li</a:t>
            </a:r>
            <a:r>
              <a:rPr sz="1048" b="1" dirty="0">
                <a:latin typeface="Arial"/>
                <a:cs typeface="Arial"/>
              </a:rPr>
              <a:t>m</a:t>
            </a:r>
            <a:r>
              <a:rPr sz="1048" b="1" spc="-10" dirty="0">
                <a:latin typeface="Arial"/>
                <a:cs typeface="Arial"/>
              </a:rPr>
              <a:t>i</a:t>
            </a:r>
            <a:r>
              <a:rPr sz="1048" b="1" dirty="0">
                <a:latin typeface="Arial"/>
                <a:cs typeface="Arial"/>
              </a:rPr>
              <a:t>ts</a:t>
            </a:r>
            <a:r>
              <a:rPr sz="1048" b="1" spc="-43" dirty="0">
                <a:latin typeface="Arial"/>
                <a:cs typeface="Arial"/>
              </a:rPr>
              <a:t> </a:t>
            </a:r>
            <a:r>
              <a:rPr sz="1048" b="1" dirty="0">
                <a:latin typeface="Arial"/>
                <a:cs typeface="Arial"/>
              </a:rPr>
              <a:t>fr</a:t>
            </a:r>
            <a:r>
              <a:rPr sz="1048" b="1" spc="-5" dirty="0">
                <a:latin typeface="Arial"/>
                <a:cs typeface="Arial"/>
              </a:rPr>
              <a:t>om </a:t>
            </a:r>
            <a:r>
              <a:rPr sz="1048" b="1" dirty="0">
                <a:latin typeface="Arial"/>
                <a:cs typeface="Arial"/>
              </a:rPr>
              <a:t>t</a:t>
            </a:r>
            <a:r>
              <a:rPr sz="1048" b="1" spc="-5" dirty="0">
                <a:latin typeface="Arial"/>
                <a:cs typeface="Arial"/>
              </a:rPr>
              <a:t>h</a:t>
            </a:r>
            <a:r>
              <a:rPr sz="1048" b="1" spc="5" dirty="0">
                <a:latin typeface="Arial"/>
                <a:cs typeface="Arial"/>
              </a:rPr>
              <a:t>i</a:t>
            </a:r>
            <a:r>
              <a:rPr sz="1048" b="1" dirty="0">
                <a:latin typeface="Arial"/>
                <a:cs typeface="Arial"/>
              </a:rPr>
              <a:t>s</a:t>
            </a:r>
            <a:r>
              <a:rPr sz="1048" b="1" spc="-33" dirty="0">
                <a:latin typeface="Arial"/>
                <a:cs typeface="Arial"/>
              </a:rPr>
              <a:t> </a:t>
            </a:r>
            <a:r>
              <a:rPr sz="1048" b="1" dirty="0">
                <a:latin typeface="Arial"/>
                <a:cs typeface="Arial"/>
              </a:rPr>
              <a:t>r</a:t>
            </a:r>
            <a:r>
              <a:rPr sz="1048" b="1" spc="-5" dirty="0">
                <a:latin typeface="Arial"/>
                <a:cs typeface="Arial"/>
              </a:rPr>
              <a:t>ang</a:t>
            </a:r>
            <a:r>
              <a:rPr sz="1048" b="1" dirty="0">
                <a:latin typeface="Arial"/>
                <a:cs typeface="Arial"/>
              </a:rPr>
              <a:t>e</a:t>
            </a:r>
            <a:r>
              <a:rPr sz="1048" b="1" spc="-10" dirty="0">
                <a:latin typeface="Arial"/>
                <a:cs typeface="Arial"/>
              </a:rPr>
              <a:t> </a:t>
            </a:r>
            <a:r>
              <a:rPr sz="1048" b="1" spc="-5" dirty="0">
                <a:latin typeface="Arial"/>
                <a:cs typeface="Arial"/>
              </a:rPr>
              <a:t>o</a:t>
            </a:r>
            <a:r>
              <a:rPr sz="1048" b="1" dirty="0">
                <a:latin typeface="Arial"/>
                <a:cs typeface="Arial"/>
              </a:rPr>
              <a:t>f</a:t>
            </a:r>
            <a:r>
              <a:rPr sz="1048" b="1" spc="-5" dirty="0">
                <a:latin typeface="Arial"/>
                <a:cs typeface="Arial"/>
              </a:rPr>
              <a:t> ancho</a:t>
            </a:r>
            <a:r>
              <a:rPr sz="1048" b="1" dirty="0">
                <a:latin typeface="Arial"/>
                <a:cs typeface="Arial"/>
              </a:rPr>
              <a:t>rs</a:t>
            </a:r>
            <a:endParaRPr sz="1048">
              <a:latin typeface="Arial"/>
              <a:cs typeface="Arial"/>
            </a:endParaRPr>
          </a:p>
        </p:txBody>
      </p:sp>
      <p:sp>
        <p:nvSpPr>
          <p:cNvPr id="10" name="object 10"/>
          <p:cNvSpPr/>
          <p:nvPr/>
        </p:nvSpPr>
        <p:spPr>
          <a:xfrm>
            <a:off x="312440" y="5191201"/>
            <a:ext cx="8580967" cy="0"/>
          </a:xfrm>
          <a:custGeom>
            <a:avLst/>
            <a:gdLst/>
            <a:ahLst/>
            <a:cxnLst/>
            <a:rect l="l" t="t" r="r" b="b"/>
            <a:pathLst>
              <a:path w="9010015">
                <a:moveTo>
                  <a:pt x="0" y="0"/>
                </a:moveTo>
                <a:lnTo>
                  <a:pt x="9010027" y="0"/>
                </a:lnTo>
              </a:path>
            </a:pathLst>
          </a:custGeom>
          <a:ln w="9525">
            <a:solidFill>
              <a:srgbClr val="C0C0C0"/>
            </a:solidFill>
          </a:ln>
        </p:spPr>
        <p:txBody>
          <a:bodyPr wrap="square" lIns="0" tIns="0" rIns="0" bIns="0" rtlCol="0"/>
          <a:lstStyle/>
          <a:p>
            <a:endParaRPr sz="1714"/>
          </a:p>
        </p:txBody>
      </p:sp>
      <p:sp>
        <p:nvSpPr>
          <p:cNvPr id="11" name="object 11"/>
          <p:cNvSpPr/>
          <p:nvPr/>
        </p:nvSpPr>
        <p:spPr>
          <a:xfrm>
            <a:off x="312440" y="5800801"/>
            <a:ext cx="8580967" cy="0"/>
          </a:xfrm>
          <a:custGeom>
            <a:avLst/>
            <a:gdLst/>
            <a:ahLst/>
            <a:cxnLst/>
            <a:rect l="l" t="t" r="r" b="b"/>
            <a:pathLst>
              <a:path w="9010015">
                <a:moveTo>
                  <a:pt x="0" y="0"/>
                </a:moveTo>
                <a:lnTo>
                  <a:pt x="9010027" y="0"/>
                </a:lnTo>
              </a:path>
            </a:pathLst>
          </a:custGeom>
          <a:ln w="9525">
            <a:solidFill>
              <a:srgbClr val="C0C0C0"/>
            </a:solidFill>
          </a:ln>
        </p:spPr>
        <p:txBody>
          <a:bodyPr wrap="square" lIns="0" tIns="0" rIns="0" bIns="0" rtlCol="0"/>
          <a:lstStyle/>
          <a:p>
            <a:endParaRPr sz="1714"/>
          </a:p>
        </p:txBody>
      </p:sp>
      <p:sp>
        <p:nvSpPr>
          <p:cNvPr id="12" name="object 12"/>
          <p:cNvSpPr txBox="1"/>
          <p:nvPr/>
        </p:nvSpPr>
        <p:spPr>
          <a:xfrm>
            <a:off x="387431" y="5258140"/>
            <a:ext cx="7834690" cy="527580"/>
          </a:xfrm>
          <a:prstGeom prst="rect">
            <a:avLst/>
          </a:prstGeom>
        </p:spPr>
        <p:txBody>
          <a:bodyPr vert="horz" wrap="square" lIns="0" tIns="0" rIns="0" bIns="0" rtlCol="0">
            <a:spAutoFit/>
          </a:bodyPr>
          <a:lstStyle/>
          <a:p>
            <a:pPr marL="12095" marR="4838"/>
            <a:r>
              <a:rPr sz="1714" spc="-5" dirty="0">
                <a:solidFill>
                  <a:srgbClr val="FF0000"/>
                </a:solidFill>
                <a:latin typeface="Arial"/>
                <a:cs typeface="Arial"/>
              </a:rPr>
              <a:t>NC</a:t>
            </a:r>
            <a:r>
              <a:rPr sz="1714" dirty="0">
                <a:solidFill>
                  <a:srgbClr val="FF0000"/>
                </a:solidFill>
                <a:latin typeface="Arial"/>
                <a:cs typeface="Arial"/>
              </a:rPr>
              <a:t>O</a:t>
            </a:r>
            <a:r>
              <a:rPr sz="1714" spc="5" dirty="0">
                <a:solidFill>
                  <a:srgbClr val="FF0000"/>
                </a:solidFill>
                <a:latin typeface="Arial"/>
                <a:cs typeface="Arial"/>
              </a:rPr>
              <a:t> </a:t>
            </a:r>
            <a:r>
              <a:rPr sz="1714" spc="-5" dirty="0">
                <a:solidFill>
                  <a:srgbClr val="FF0000"/>
                </a:solidFill>
                <a:latin typeface="Arial"/>
                <a:cs typeface="Arial"/>
              </a:rPr>
              <a:t>li</a:t>
            </a:r>
            <a:r>
              <a:rPr sz="1714" dirty="0">
                <a:solidFill>
                  <a:srgbClr val="FF0000"/>
                </a:solidFill>
                <a:latin typeface="Arial"/>
                <a:cs typeface="Arial"/>
              </a:rPr>
              <a:t>m</a:t>
            </a:r>
            <a:r>
              <a:rPr sz="1714" spc="-5" dirty="0">
                <a:solidFill>
                  <a:srgbClr val="FF0000"/>
                </a:solidFill>
                <a:latin typeface="Arial"/>
                <a:cs typeface="Arial"/>
              </a:rPr>
              <a:t>i</a:t>
            </a:r>
            <a:r>
              <a:rPr sz="1714" dirty="0">
                <a:solidFill>
                  <a:srgbClr val="FF0000"/>
                </a:solidFill>
                <a:latin typeface="Arial"/>
                <a:cs typeface="Arial"/>
              </a:rPr>
              <a:t>ts </a:t>
            </a:r>
            <a:r>
              <a:rPr sz="1714" spc="-38" dirty="0">
                <a:solidFill>
                  <a:srgbClr val="FF0000"/>
                </a:solidFill>
                <a:latin typeface="Arial"/>
                <a:cs typeface="Arial"/>
              </a:rPr>
              <a:t>w</a:t>
            </a:r>
            <a:r>
              <a:rPr sz="1714" spc="-10" dirty="0">
                <a:solidFill>
                  <a:srgbClr val="FF0000"/>
                </a:solidFill>
                <a:latin typeface="Arial"/>
                <a:cs typeface="Arial"/>
              </a:rPr>
              <a:t>e</a:t>
            </a:r>
            <a:r>
              <a:rPr sz="1714" dirty="0">
                <a:solidFill>
                  <a:srgbClr val="FF0000"/>
                </a:solidFill>
                <a:latin typeface="Arial"/>
                <a:cs typeface="Arial"/>
              </a:rPr>
              <a:t>re</a:t>
            </a:r>
            <a:r>
              <a:rPr sz="1714" spc="43" dirty="0">
                <a:solidFill>
                  <a:srgbClr val="FF0000"/>
                </a:solidFill>
                <a:latin typeface="Arial"/>
                <a:cs typeface="Arial"/>
              </a:rPr>
              <a:t> </a:t>
            </a:r>
            <a:r>
              <a:rPr sz="1714" dirty="0">
                <a:solidFill>
                  <a:srgbClr val="FF0000"/>
                </a:solidFill>
                <a:latin typeface="Arial"/>
                <a:cs typeface="Arial"/>
              </a:rPr>
              <a:t>c</a:t>
            </a:r>
            <a:r>
              <a:rPr sz="1714" spc="-10" dirty="0">
                <a:solidFill>
                  <a:srgbClr val="FF0000"/>
                </a:solidFill>
                <a:latin typeface="Arial"/>
                <a:cs typeface="Arial"/>
              </a:rPr>
              <a:t>a</a:t>
            </a:r>
            <a:r>
              <a:rPr sz="1714" spc="-5" dirty="0">
                <a:solidFill>
                  <a:srgbClr val="FF0000"/>
                </a:solidFill>
                <a:latin typeface="Arial"/>
                <a:cs typeface="Arial"/>
              </a:rPr>
              <a:t>li</a:t>
            </a:r>
            <a:r>
              <a:rPr sz="1714" spc="-10" dirty="0">
                <a:solidFill>
                  <a:srgbClr val="FF0000"/>
                </a:solidFill>
                <a:latin typeface="Arial"/>
                <a:cs typeface="Arial"/>
              </a:rPr>
              <a:t>b</a:t>
            </a:r>
            <a:r>
              <a:rPr sz="1714" dirty="0">
                <a:solidFill>
                  <a:srgbClr val="FF0000"/>
                </a:solidFill>
                <a:latin typeface="Arial"/>
                <a:cs typeface="Arial"/>
              </a:rPr>
              <a:t>r</a:t>
            </a:r>
            <a:r>
              <a:rPr sz="1714" spc="-10" dirty="0">
                <a:solidFill>
                  <a:srgbClr val="FF0000"/>
                </a:solidFill>
                <a:latin typeface="Arial"/>
                <a:cs typeface="Arial"/>
              </a:rPr>
              <a:t>a</a:t>
            </a:r>
            <a:r>
              <a:rPr sz="1714" dirty="0">
                <a:solidFill>
                  <a:srgbClr val="FF0000"/>
                </a:solidFill>
                <a:latin typeface="Arial"/>
                <a:cs typeface="Arial"/>
              </a:rPr>
              <a:t>t</a:t>
            </a:r>
            <a:r>
              <a:rPr sz="1714" spc="-10" dirty="0">
                <a:solidFill>
                  <a:srgbClr val="FF0000"/>
                </a:solidFill>
                <a:latin typeface="Arial"/>
                <a:cs typeface="Arial"/>
              </a:rPr>
              <a:t>e</a:t>
            </a:r>
            <a:r>
              <a:rPr sz="1714" dirty="0">
                <a:solidFill>
                  <a:srgbClr val="FF0000"/>
                </a:solidFill>
                <a:latin typeface="Arial"/>
                <a:cs typeface="Arial"/>
              </a:rPr>
              <a:t>d</a:t>
            </a:r>
            <a:r>
              <a:rPr sz="1714" spc="19" dirty="0">
                <a:solidFill>
                  <a:srgbClr val="FF0000"/>
                </a:solidFill>
                <a:latin typeface="Arial"/>
                <a:cs typeface="Arial"/>
              </a:rPr>
              <a:t> </a:t>
            </a:r>
            <a:r>
              <a:rPr sz="1714" spc="-10" dirty="0">
                <a:solidFill>
                  <a:srgbClr val="FF0000"/>
                </a:solidFill>
                <a:latin typeface="Arial"/>
                <a:cs typeface="Arial"/>
              </a:rPr>
              <a:t>ba</a:t>
            </a:r>
            <a:r>
              <a:rPr sz="1714" dirty="0">
                <a:solidFill>
                  <a:srgbClr val="FF0000"/>
                </a:solidFill>
                <a:latin typeface="Arial"/>
                <a:cs typeface="Arial"/>
              </a:rPr>
              <a:t>s</a:t>
            </a:r>
            <a:r>
              <a:rPr sz="1714" spc="-10" dirty="0">
                <a:solidFill>
                  <a:srgbClr val="FF0000"/>
                </a:solidFill>
                <a:latin typeface="Arial"/>
                <a:cs typeface="Arial"/>
              </a:rPr>
              <a:t>e</a:t>
            </a:r>
            <a:r>
              <a:rPr sz="1714" dirty="0">
                <a:solidFill>
                  <a:srgbClr val="FF0000"/>
                </a:solidFill>
                <a:latin typeface="Arial"/>
                <a:cs typeface="Arial"/>
              </a:rPr>
              <a:t>d</a:t>
            </a:r>
            <a:r>
              <a:rPr sz="1714" spc="10" dirty="0">
                <a:solidFill>
                  <a:srgbClr val="FF0000"/>
                </a:solidFill>
                <a:latin typeface="Arial"/>
                <a:cs typeface="Arial"/>
              </a:rPr>
              <a:t> </a:t>
            </a:r>
            <a:r>
              <a:rPr sz="1714" spc="-10" dirty="0">
                <a:solidFill>
                  <a:srgbClr val="FF0000"/>
                </a:solidFill>
                <a:latin typeface="Arial"/>
                <a:cs typeface="Arial"/>
              </a:rPr>
              <a:t>o</a:t>
            </a:r>
            <a:r>
              <a:rPr sz="1714" dirty="0">
                <a:solidFill>
                  <a:srgbClr val="FF0000"/>
                </a:solidFill>
                <a:latin typeface="Arial"/>
                <a:cs typeface="Arial"/>
              </a:rPr>
              <a:t>n</a:t>
            </a:r>
            <a:r>
              <a:rPr sz="1714" spc="-5" dirty="0">
                <a:solidFill>
                  <a:srgbClr val="FF0000"/>
                </a:solidFill>
                <a:latin typeface="Arial"/>
                <a:cs typeface="Arial"/>
              </a:rPr>
              <a:t> CCA</a:t>
            </a:r>
            <a:r>
              <a:rPr sz="1714" dirty="0">
                <a:solidFill>
                  <a:srgbClr val="FF0000"/>
                </a:solidFill>
                <a:latin typeface="Arial"/>
                <a:cs typeface="Arial"/>
              </a:rPr>
              <a:t>R</a:t>
            </a:r>
            <a:r>
              <a:rPr sz="1714" spc="10" dirty="0">
                <a:solidFill>
                  <a:srgbClr val="FF0000"/>
                </a:solidFill>
                <a:latin typeface="Arial"/>
                <a:cs typeface="Arial"/>
              </a:rPr>
              <a:t> </a:t>
            </a:r>
            <a:r>
              <a:rPr sz="1714" dirty="0">
                <a:solidFill>
                  <a:srgbClr val="FF0000"/>
                </a:solidFill>
                <a:latin typeface="Arial"/>
                <a:cs typeface="Arial"/>
              </a:rPr>
              <a:t>r</a:t>
            </a:r>
            <a:r>
              <a:rPr sz="1714" spc="-10" dirty="0">
                <a:solidFill>
                  <a:srgbClr val="FF0000"/>
                </a:solidFill>
                <a:latin typeface="Arial"/>
                <a:cs typeface="Arial"/>
              </a:rPr>
              <a:t>e</a:t>
            </a:r>
            <a:r>
              <a:rPr sz="1714" dirty="0">
                <a:solidFill>
                  <a:srgbClr val="FF0000"/>
                </a:solidFill>
                <a:latin typeface="Arial"/>
                <a:cs typeface="Arial"/>
              </a:rPr>
              <a:t>s</a:t>
            </a:r>
            <a:r>
              <a:rPr sz="1714" spc="-10" dirty="0">
                <a:solidFill>
                  <a:srgbClr val="FF0000"/>
                </a:solidFill>
                <a:latin typeface="Arial"/>
                <a:cs typeface="Arial"/>
              </a:rPr>
              <a:t>u</a:t>
            </a:r>
            <a:r>
              <a:rPr sz="1714" spc="-5" dirty="0">
                <a:solidFill>
                  <a:srgbClr val="FF0000"/>
                </a:solidFill>
                <a:latin typeface="Arial"/>
                <a:cs typeface="Arial"/>
              </a:rPr>
              <a:t>l</a:t>
            </a:r>
            <a:r>
              <a:rPr sz="1714" dirty="0">
                <a:solidFill>
                  <a:srgbClr val="FF0000"/>
                </a:solidFill>
                <a:latin typeface="Arial"/>
                <a:cs typeface="Arial"/>
              </a:rPr>
              <a:t>ts </a:t>
            </a:r>
            <a:r>
              <a:rPr sz="1714" spc="-38" dirty="0">
                <a:solidFill>
                  <a:srgbClr val="FF0000"/>
                </a:solidFill>
                <a:latin typeface="Arial"/>
                <a:cs typeface="Arial"/>
              </a:rPr>
              <a:t>w</a:t>
            </a:r>
            <a:r>
              <a:rPr sz="1714" spc="-5" dirty="0">
                <a:solidFill>
                  <a:srgbClr val="FF0000"/>
                </a:solidFill>
                <a:latin typeface="Arial"/>
                <a:cs typeface="Arial"/>
              </a:rPr>
              <a:t>i</a:t>
            </a:r>
            <a:r>
              <a:rPr sz="1714" dirty="0">
                <a:solidFill>
                  <a:srgbClr val="FF0000"/>
                </a:solidFill>
                <a:latin typeface="Arial"/>
                <a:cs typeface="Arial"/>
              </a:rPr>
              <a:t>th</a:t>
            </a:r>
            <a:r>
              <a:rPr sz="1714" spc="29" dirty="0">
                <a:solidFill>
                  <a:srgbClr val="FF0000"/>
                </a:solidFill>
                <a:latin typeface="Arial"/>
                <a:cs typeface="Arial"/>
              </a:rPr>
              <a:t> </a:t>
            </a:r>
            <a:r>
              <a:rPr sz="1714" spc="-10" dirty="0">
                <a:solidFill>
                  <a:srgbClr val="FF0000"/>
                </a:solidFill>
                <a:latin typeface="Arial"/>
                <a:cs typeface="Arial"/>
              </a:rPr>
              <a:t>an</a:t>
            </a:r>
            <a:r>
              <a:rPr sz="1714" dirty="0">
                <a:solidFill>
                  <a:srgbClr val="FF0000"/>
                </a:solidFill>
                <a:latin typeface="Arial"/>
                <a:cs typeface="Arial"/>
              </a:rPr>
              <a:t>d</a:t>
            </a:r>
            <a:r>
              <a:rPr sz="1714" spc="10" dirty="0">
                <a:solidFill>
                  <a:srgbClr val="FF0000"/>
                </a:solidFill>
                <a:latin typeface="Arial"/>
                <a:cs typeface="Arial"/>
              </a:rPr>
              <a:t> </a:t>
            </a:r>
            <a:r>
              <a:rPr sz="1714" spc="-38" dirty="0">
                <a:solidFill>
                  <a:srgbClr val="FF0000"/>
                </a:solidFill>
                <a:latin typeface="Arial"/>
                <a:cs typeface="Arial"/>
              </a:rPr>
              <a:t>w</a:t>
            </a:r>
            <a:r>
              <a:rPr sz="1714" spc="-5" dirty="0">
                <a:solidFill>
                  <a:srgbClr val="FF0000"/>
                </a:solidFill>
                <a:latin typeface="Arial"/>
                <a:cs typeface="Arial"/>
              </a:rPr>
              <a:t>i</a:t>
            </a:r>
            <a:r>
              <a:rPr sz="1714" dirty="0">
                <a:solidFill>
                  <a:srgbClr val="FF0000"/>
                </a:solidFill>
                <a:latin typeface="Arial"/>
                <a:cs typeface="Arial"/>
              </a:rPr>
              <a:t>t</a:t>
            </a:r>
            <a:r>
              <a:rPr sz="1714" spc="-10" dirty="0">
                <a:solidFill>
                  <a:srgbClr val="FF0000"/>
                </a:solidFill>
                <a:latin typeface="Arial"/>
                <a:cs typeface="Arial"/>
              </a:rPr>
              <a:t>hou</a:t>
            </a:r>
            <a:r>
              <a:rPr sz="1714" dirty="0">
                <a:solidFill>
                  <a:srgbClr val="FF0000"/>
                </a:solidFill>
                <a:latin typeface="Arial"/>
                <a:cs typeface="Arial"/>
              </a:rPr>
              <a:t>t</a:t>
            </a:r>
            <a:r>
              <a:rPr sz="1714" spc="52" dirty="0">
                <a:solidFill>
                  <a:srgbClr val="FF0000"/>
                </a:solidFill>
                <a:latin typeface="Arial"/>
                <a:cs typeface="Arial"/>
              </a:rPr>
              <a:t> </a:t>
            </a:r>
            <a:r>
              <a:rPr sz="1714" dirty="0">
                <a:solidFill>
                  <a:srgbClr val="FF0000"/>
                </a:solidFill>
                <a:latin typeface="Arial"/>
                <a:cs typeface="Arial"/>
              </a:rPr>
              <a:t>c</a:t>
            </a:r>
            <a:r>
              <a:rPr sz="1714" spc="-10" dirty="0">
                <a:solidFill>
                  <a:srgbClr val="FF0000"/>
                </a:solidFill>
                <a:latin typeface="Arial"/>
                <a:cs typeface="Arial"/>
              </a:rPr>
              <a:t>on</a:t>
            </a:r>
            <a:r>
              <a:rPr sz="1714" dirty="0">
                <a:solidFill>
                  <a:srgbClr val="FF0000"/>
                </a:solidFill>
                <a:latin typeface="Arial"/>
                <a:cs typeface="Arial"/>
              </a:rPr>
              <a:t>s</a:t>
            </a:r>
            <a:r>
              <a:rPr sz="1714" spc="-10" dirty="0">
                <a:solidFill>
                  <a:srgbClr val="FF0000"/>
                </a:solidFill>
                <a:latin typeface="Arial"/>
                <a:cs typeface="Arial"/>
              </a:rPr>
              <a:t>e</a:t>
            </a:r>
            <a:r>
              <a:rPr sz="1714" dirty="0">
                <a:solidFill>
                  <a:srgbClr val="FF0000"/>
                </a:solidFill>
                <a:latin typeface="Arial"/>
                <a:cs typeface="Arial"/>
              </a:rPr>
              <a:t>rv</a:t>
            </a:r>
            <a:r>
              <a:rPr sz="1714" spc="-10" dirty="0">
                <a:solidFill>
                  <a:srgbClr val="FF0000"/>
                </a:solidFill>
                <a:latin typeface="Arial"/>
                <a:cs typeface="Arial"/>
              </a:rPr>
              <a:t>a</a:t>
            </a:r>
            <a:r>
              <a:rPr sz="1714" dirty="0">
                <a:solidFill>
                  <a:srgbClr val="FF0000"/>
                </a:solidFill>
                <a:latin typeface="Arial"/>
                <a:cs typeface="Arial"/>
              </a:rPr>
              <a:t>t</a:t>
            </a:r>
            <a:r>
              <a:rPr sz="1714" spc="-5" dirty="0">
                <a:solidFill>
                  <a:srgbClr val="FF0000"/>
                </a:solidFill>
                <a:latin typeface="Arial"/>
                <a:cs typeface="Arial"/>
              </a:rPr>
              <a:t>i</a:t>
            </a:r>
            <a:r>
              <a:rPr sz="1714" dirty="0">
                <a:solidFill>
                  <a:srgbClr val="FF0000"/>
                </a:solidFill>
                <a:latin typeface="Arial"/>
                <a:cs typeface="Arial"/>
              </a:rPr>
              <a:t>ve </a:t>
            </a:r>
            <a:r>
              <a:rPr sz="1714" spc="-10" dirty="0">
                <a:solidFill>
                  <a:srgbClr val="FF0000"/>
                </a:solidFill>
                <a:latin typeface="Arial"/>
                <a:cs typeface="Arial"/>
              </a:rPr>
              <a:t>ad</a:t>
            </a:r>
            <a:r>
              <a:rPr sz="1714" spc="-5" dirty="0">
                <a:solidFill>
                  <a:srgbClr val="FF0000"/>
                </a:solidFill>
                <a:latin typeface="Arial"/>
                <a:cs typeface="Arial"/>
              </a:rPr>
              <a:t>j</a:t>
            </a:r>
            <a:r>
              <a:rPr sz="1714" spc="-10" dirty="0">
                <a:solidFill>
                  <a:srgbClr val="FF0000"/>
                </a:solidFill>
                <a:latin typeface="Arial"/>
                <a:cs typeface="Arial"/>
              </a:rPr>
              <a:t>u</a:t>
            </a:r>
            <a:r>
              <a:rPr sz="1714" dirty="0">
                <a:solidFill>
                  <a:srgbClr val="FF0000"/>
                </a:solidFill>
                <a:latin typeface="Arial"/>
                <a:cs typeface="Arial"/>
              </a:rPr>
              <a:t>stm</a:t>
            </a:r>
            <a:r>
              <a:rPr sz="1714" spc="-10" dirty="0">
                <a:solidFill>
                  <a:srgbClr val="FF0000"/>
                </a:solidFill>
                <a:latin typeface="Arial"/>
                <a:cs typeface="Arial"/>
              </a:rPr>
              <a:t>en</a:t>
            </a:r>
            <a:r>
              <a:rPr sz="1714" dirty="0">
                <a:solidFill>
                  <a:srgbClr val="FF0000"/>
                </a:solidFill>
                <a:latin typeface="Arial"/>
                <a:cs typeface="Arial"/>
              </a:rPr>
              <a:t>ts</a:t>
            </a:r>
            <a:r>
              <a:rPr sz="1714" spc="14" dirty="0">
                <a:solidFill>
                  <a:srgbClr val="FF0000"/>
                </a:solidFill>
                <a:latin typeface="Arial"/>
                <a:cs typeface="Arial"/>
              </a:rPr>
              <a:t> </a:t>
            </a:r>
            <a:r>
              <a:rPr sz="1714" spc="-10" dirty="0">
                <a:solidFill>
                  <a:srgbClr val="FF0000"/>
                </a:solidFill>
                <a:latin typeface="Arial"/>
                <a:cs typeface="Arial"/>
              </a:rPr>
              <a:t>an</a:t>
            </a:r>
            <a:r>
              <a:rPr sz="1714" dirty="0">
                <a:solidFill>
                  <a:srgbClr val="FF0000"/>
                </a:solidFill>
                <a:latin typeface="Arial"/>
                <a:cs typeface="Arial"/>
              </a:rPr>
              <a:t>d</a:t>
            </a:r>
            <a:r>
              <a:rPr sz="1714" spc="10" dirty="0">
                <a:solidFill>
                  <a:srgbClr val="FF0000"/>
                </a:solidFill>
                <a:latin typeface="Arial"/>
                <a:cs typeface="Arial"/>
              </a:rPr>
              <a:t> </a:t>
            </a:r>
            <a:r>
              <a:rPr sz="1714" spc="-5" dirty="0">
                <a:solidFill>
                  <a:srgbClr val="FF0000"/>
                </a:solidFill>
                <a:latin typeface="Arial"/>
                <a:cs typeface="Arial"/>
              </a:rPr>
              <a:t>i</a:t>
            </a:r>
            <a:r>
              <a:rPr sz="1714" spc="-10" dirty="0">
                <a:solidFill>
                  <a:srgbClr val="FF0000"/>
                </a:solidFill>
                <a:latin typeface="Arial"/>
                <a:cs typeface="Arial"/>
              </a:rPr>
              <a:t>d</a:t>
            </a:r>
            <a:r>
              <a:rPr sz="1714" spc="-5" dirty="0">
                <a:solidFill>
                  <a:srgbClr val="FF0000"/>
                </a:solidFill>
                <a:latin typeface="Arial"/>
                <a:cs typeface="Arial"/>
              </a:rPr>
              <a:t>i</a:t>
            </a:r>
            <a:r>
              <a:rPr sz="1714" spc="-10" dirty="0">
                <a:solidFill>
                  <a:srgbClr val="FF0000"/>
                </a:solidFill>
                <a:latin typeface="Arial"/>
                <a:cs typeface="Arial"/>
              </a:rPr>
              <a:t>o</a:t>
            </a:r>
            <a:r>
              <a:rPr sz="1714" dirty="0">
                <a:solidFill>
                  <a:srgbClr val="FF0000"/>
                </a:solidFill>
                <a:latin typeface="Arial"/>
                <a:cs typeface="Arial"/>
              </a:rPr>
              <a:t>s</a:t>
            </a:r>
            <a:r>
              <a:rPr sz="1714" spc="-24" dirty="0">
                <a:solidFill>
                  <a:srgbClr val="FF0000"/>
                </a:solidFill>
                <a:latin typeface="Arial"/>
                <a:cs typeface="Arial"/>
              </a:rPr>
              <a:t>y</a:t>
            </a:r>
            <a:r>
              <a:rPr sz="1714" spc="-10" dirty="0">
                <a:solidFill>
                  <a:srgbClr val="FF0000"/>
                </a:solidFill>
                <a:latin typeface="Arial"/>
                <a:cs typeface="Arial"/>
              </a:rPr>
              <a:t>n</a:t>
            </a:r>
            <a:r>
              <a:rPr sz="1714" dirty="0">
                <a:solidFill>
                  <a:srgbClr val="FF0000"/>
                </a:solidFill>
                <a:latin typeface="Arial"/>
                <a:cs typeface="Arial"/>
              </a:rPr>
              <a:t>cr</a:t>
            </a:r>
            <a:r>
              <a:rPr sz="1714" spc="-10" dirty="0">
                <a:solidFill>
                  <a:srgbClr val="FF0000"/>
                </a:solidFill>
                <a:latin typeface="Arial"/>
                <a:cs typeface="Arial"/>
              </a:rPr>
              <a:t>a</a:t>
            </a:r>
            <a:r>
              <a:rPr sz="1714" dirty="0">
                <a:solidFill>
                  <a:srgbClr val="FF0000"/>
                </a:solidFill>
                <a:latin typeface="Arial"/>
                <a:cs typeface="Arial"/>
              </a:rPr>
              <a:t>t</a:t>
            </a:r>
            <a:r>
              <a:rPr sz="1714" spc="-5" dirty="0">
                <a:solidFill>
                  <a:srgbClr val="FF0000"/>
                </a:solidFill>
                <a:latin typeface="Arial"/>
                <a:cs typeface="Arial"/>
              </a:rPr>
              <a:t>i</a:t>
            </a:r>
            <a:r>
              <a:rPr sz="1714" dirty="0">
                <a:solidFill>
                  <a:srgbClr val="FF0000"/>
                </a:solidFill>
                <a:latin typeface="Arial"/>
                <a:cs typeface="Arial"/>
              </a:rPr>
              <a:t>c</a:t>
            </a:r>
            <a:r>
              <a:rPr sz="1714" spc="33" dirty="0">
                <a:solidFill>
                  <a:srgbClr val="FF0000"/>
                </a:solidFill>
                <a:latin typeface="Arial"/>
                <a:cs typeface="Arial"/>
              </a:rPr>
              <a:t> </a:t>
            </a:r>
            <a:r>
              <a:rPr sz="1714" dirty="0">
                <a:solidFill>
                  <a:srgbClr val="FF0000"/>
                </a:solidFill>
                <a:latin typeface="Arial"/>
                <a:cs typeface="Arial"/>
              </a:rPr>
              <a:t>str</a:t>
            </a:r>
            <a:r>
              <a:rPr sz="1714" spc="-10" dirty="0">
                <a:solidFill>
                  <a:srgbClr val="FF0000"/>
                </a:solidFill>
                <a:latin typeface="Arial"/>
                <a:cs typeface="Arial"/>
              </a:rPr>
              <a:t>e</a:t>
            </a:r>
            <a:r>
              <a:rPr sz="1714" dirty="0">
                <a:solidFill>
                  <a:srgbClr val="FF0000"/>
                </a:solidFill>
                <a:latin typeface="Arial"/>
                <a:cs typeface="Arial"/>
              </a:rPr>
              <a:t>ss </a:t>
            </a:r>
            <a:r>
              <a:rPr sz="1714" spc="-10" dirty="0">
                <a:solidFill>
                  <a:srgbClr val="FF0000"/>
                </a:solidFill>
                <a:latin typeface="Arial"/>
                <a:cs typeface="Arial"/>
              </a:rPr>
              <a:t>app</a:t>
            </a:r>
            <a:r>
              <a:rPr sz="1714" spc="-5" dirty="0">
                <a:solidFill>
                  <a:srgbClr val="FF0000"/>
                </a:solidFill>
                <a:latin typeface="Arial"/>
                <a:cs typeface="Arial"/>
              </a:rPr>
              <a:t>li</a:t>
            </a:r>
            <a:r>
              <a:rPr sz="1714" spc="-10" dirty="0">
                <a:solidFill>
                  <a:srgbClr val="FF0000"/>
                </a:solidFill>
                <a:latin typeface="Arial"/>
                <a:cs typeface="Arial"/>
              </a:rPr>
              <a:t>e</a:t>
            </a:r>
            <a:r>
              <a:rPr sz="1714" dirty="0">
                <a:solidFill>
                  <a:srgbClr val="FF0000"/>
                </a:solidFill>
                <a:latin typeface="Arial"/>
                <a:cs typeface="Arial"/>
              </a:rPr>
              <a:t>d</a:t>
            </a:r>
            <a:r>
              <a:rPr sz="1714" spc="19" dirty="0">
                <a:solidFill>
                  <a:srgbClr val="FF0000"/>
                </a:solidFill>
                <a:latin typeface="Arial"/>
                <a:cs typeface="Arial"/>
              </a:rPr>
              <a:t> </a:t>
            </a:r>
            <a:r>
              <a:rPr sz="1714" dirty="0">
                <a:solidFill>
                  <a:srgbClr val="FF0000"/>
                </a:solidFill>
                <a:latin typeface="Arial"/>
                <a:cs typeface="Arial"/>
              </a:rPr>
              <a:t>to</a:t>
            </a:r>
            <a:r>
              <a:rPr sz="1714" spc="-5" dirty="0">
                <a:solidFill>
                  <a:srgbClr val="FF0000"/>
                </a:solidFill>
                <a:latin typeface="Arial"/>
                <a:cs typeface="Arial"/>
              </a:rPr>
              <a:t> </a:t>
            </a:r>
            <a:r>
              <a:rPr sz="1714" dirty="0">
                <a:solidFill>
                  <a:srgbClr val="FF0000"/>
                </a:solidFill>
                <a:latin typeface="Arial"/>
                <a:cs typeface="Arial"/>
              </a:rPr>
              <a:t>m</a:t>
            </a:r>
            <a:r>
              <a:rPr sz="1714" spc="-10" dirty="0">
                <a:solidFill>
                  <a:srgbClr val="FF0000"/>
                </a:solidFill>
                <a:latin typeface="Arial"/>
                <a:cs typeface="Arial"/>
              </a:rPr>
              <a:t>ode</a:t>
            </a:r>
            <a:r>
              <a:rPr sz="1714" dirty="0">
                <a:solidFill>
                  <a:srgbClr val="FF0000"/>
                </a:solidFill>
                <a:latin typeface="Arial"/>
                <a:cs typeface="Arial"/>
              </a:rPr>
              <a:t>l</a:t>
            </a:r>
            <a:r>
              <a:rPr sz="1714" spc="10" dirty="0">
                <a:solidFill>
                  <a:srgbClr val="FF0000"/>
                </a:solidFill>
                <a:latin typeface="Arial"/>
                <a:cs typeface="Arial"/>
              </a:rPr>
              <a:t> </a:t>
            </a:r>
            <a:r>
              <a:rPr sz="1714" spc="-10" dirty="0">
                <a:solidFill>
                  <a:srgbClr val="FF0000"/>
                </a:solidFill>
                <a:latin typeface="Arial"/>
                <a:cs typeface="Arial"/>
              </a:rPr>
              <a:t>ou</a:t>
            </a:r>
            <a:r>
              <a:rPr sz="1714" dirty="0">
                <a:solidFill>
                  <a:srgbClr val="FF0000"/>
                </a:solidFill>
                <a:latin typeface="Arial"/>
                <a:cs typeface="Arial"/>
              </a:rPr>
              <a:t>t</a:t>
            </a:r>
            <a:r>
              <a:rPr sz="1714" spc="-10" dirty="0">
                <a:solidFill>
                  <a:srgbClr val="FF0000"/>
                </a:solidFill>
                <a:latin typeface="Arial"/>
                <a:cs typeface="Arial"/>
              </a:rPr>
              <a:t>pu</a:t>
            </a:r>
            <a:r>
              <a:rPr sz="1714" dirty="0">
                <a:solidFill>
                  <a:srgbClr val="FF0000"/>
                </a:solidFill>
                <a:latin typeface="Arial"/>
                <a:cs typeface="Arial"/>
              </a:rPr>
              <a:t>ts</a:t>
            </a:r>
            <a:endParaRPr sz="1714" dirty="0">
              <a:latin typeface="Arial"/>
              <a:cs typeface="Arial"/>
            </a:endParaRPr>
          </a:p>
        </p:txBody>
      </p:sp>
      <p:graphicFrame>
        <p:nvGraphicFramePr>
          <p:cNvPr id="6" name="object 6"/>
          <p:cNvGraphicFramePr>
            <a:graphicFrameLocks noGrp="1"/>
          </p:cNvGraphicFramePr>
          <p:nvPr>
            <p:extLst>
              <p:ext uri="{D42A27DB-BD31-4B8C-83A1-F6EECF244321}">
                <p14:modId xmlns:p14="http://schemas.microsoft.com/office/powerpoint/2010/main" val="2027439054"/>
              </p:ext>
            </p:extLst>
          </p:nvPr>
        </p:nvGraphicFramePr>
        <p:xfrm>
          <a:off x="436447" y="1310281"/>
          <a:ext cx="8282798" cy="2897375"/>
        </p:xfrm>
        <a:graphic>
          <a:graphicData uri="http://schemas.openxmlformats.org/drawingml/2006/table">
            <a:tbl>
              <a:tblPr firstRow="1" bandRow="1">
                <a:tableStyleId>{2D5ABB26-0587-4C30-8999-92F81FD0307C}</a:tableStyleId>
              </a:tblPr>
              <a:tblGrid>
                <a:gridCol w="1226037"/>
                <a:gridCol w="1318477"/>
                <a:gridCol w="1316944"/>
                <a:gridCol w="1105335"/>
                <a:gridCol w="1105341"/>
                <a:gridCol w="1105335"/>
                <a:gridCol w="1105329"/>
              </a:tblGrid>
              <a:tr h="289738">
                <a:tc>
                  <a:txBody>
                    <a:bodyPr/>
                    <a:lstStyle/>
                    <a:p>
                      <a:endParaRPr sz="900" dirty="0">
                        <a:latin typeface="Arial"/>
                        <a:cs typeface="Arial"/>
                      </a:endParaRPr>
                    </a:p>
                  </a:txBody>
                  <a:tcPr marL="0" marR="0" marT="0" marB="0">
                    <a:lnL w="12700">
                      <a:solidFill>
                        <a:srgbClr val="FFFFFF"/>
                      </a:solidFill>
                      <a:prstDash val="solid"/>
                    </a:lnL>
                    <a:lnT w="12700">
                      <a:solidFill>
                        <a:srgbClr val="FFFFFF"/>
                      </a:solidFill>
                      <a:prstDash val="solid"/>
                    </a:lnT>
                    <a:lnB w="12700">
                      <a:solidFill>
                        <a:srgbClr val="808080"/>
                      </a:solidFill>
                      <a:prstDash val="solid"/>
                    </a:lnB>
                  </a:tcPr>
                </a:tc>
                <a:tc gridSpan="2">
                  <a:txBody>
                    <a:bodyPr/>
                    <a:lstStyle/>
                    <a:p>
                      <a:pPr marL="949325">
                        <a:lnSpc>
                          <a:spcPct val="100000"/>
                        </a:lnSpc>
                      </a:pPr>
                      <a:r>
                        <a:rPr sz="1100" b="1" spc="-5" dirty="0">
                          <a:solidFill>
                            <a:srgbClr val="FF0000"/>
                          </a:solidFill>
                          <a:latin typeface="Arial"/>
                          <a:cs typeface="Arial"/>
                        </a:rPr>
                        <a:t>CC</a:t>
                      </a:r>
                      <a:r>
                        <a:rPr sz="1100" b="1" spc="-40" dirty="0">
                          <a:solidFill>
                            <a:srgbClr val="FF0000"/>
                          </a:solidFill>
                          <a:latin typeface="Arial"/>
                          <a:cs typeface="Arial"/>
                        </a:rPr>
                        <a:t>A</a:t>
                      </a:r>
                      <a:r>
                        <a:rPr sz="1100" b="1" dirty="0">
                          <a:solidFill>
                            <a:srgbClr val="FF0000"/>
                          </a:solidFill>
                          <a:latin typeface="Arial"/>
                          <a:cs typeface="Arial"/>
                        </a:rPr>
                        <a:t>R</a:t>
                      </a:r>
                      <a:r>
                        <a:rPr sz="1100" b="1" spc="35" dirty="0">
                          <a:solidFill>
                            <a:srgbClr val="FF0000"/>
                          </a:solidFill>
                          <a:latin typeface="Arial"/>
                          <a:cs typeface="Arial"/>
                        </a:rPr>
                        <a:t> </a:t>
                      </a:r>
                      <a:r>
                        <a:rPr sz="1100" b="1" dirty="0">
                          <a:solidFill>
                            <a:srgbClr val="FF0000"/>
                          </a:solidFill>
                          <a:latin typeface="Arial"/>
                          <a:cs typeface="Arial"/>
                        </a:rPr>
                        <a:t>scala</a:t>
                      </a:r>
                      <a:r>
                        <a:rPr sz="1100" b="1" spc="-15" dirty="0">
                          <a:solidFill>
                            <a:srgbClr val="FF0000"/>
                          </a:solidFill>
                          <a:latin typeface="Arial"/>
                          <a:cs typeface="Arial"/>
                        </a:rPr>
                        <a:t>r</a:t>
                      </a:r>
                      <a:r>
                        <a:rPr sz="1100" b="1" dirty="0">
                          <a:solidFill>
                            <a:srgbClr val="FF0000"/>
                          </a:solidFill>
                          <a:latin typeface="Arial"/>
                          <a:cs typeface="Arial"/>
                        </a:rPr>
                        <a:t>s</a:t>
                      </a:r>
                      <a:endParaRPr sz="1100" dirty="0">
                        <a:latin typeface="Arial"/>
                        <a:cs typeface="Arial"/>
                      </a:endParaRPr>
                    </a:p>
                  </a:txBody>
                  <a:tcPr marL="0" marR="0" marT="0" marB="0">
                    <a:lnT w="12700">
                      <a:solidFill>
                        <a:srgbClr val="FFFFFF"/>
                      </a:solidFill>
                      <a:prstDash val="solid"/>
                    </a:lnT>
                    <a:lnB w="12700">
                      <a:solidFill>
                        <a:srgbClr val="808080"/>
                      </a:solidFill>
                      <a:prstDash val="solid"/>
                    </a:lnB>
                  </a:tcPr>
                </a:tc>
                <a:tc hMerge="1">
                  <a:txBody>
                    <a:bodyPr/>
                    <a:lstStyle/>
                    <a:p>
                      <a:endParaRPr/>
                    </a:p>
                  </a:txBody>
                  <a:tcPr marL="0" marR="0" marT="0" marB="0"/>
                </a:tc>
                <a:tc gridSpan="2">
                  <a:txBody>
                    <a:bodyPr/>
                    <a:lstStyle/>
                    <a:p>
                      <a:pPr marL="464184">
                        <a:lnSpc>
                          <a:spcPct val="100000"/>
                        </a:lnSpc>
                      </a:pPr>
                      <a:r>
                        <a:rPr sz="1100" b="1" spc="-40" dirty="0">
                          <a:solidFill>
                            <a:srgbClr val="FF0000"/>
                          </a:solidFill>
                          <a:latin typeface="Arial"/>
                          <a:cs typeface="Arial"/>
                        </a:rPr>
                        <a:t>A</a:t>
                      </a:r>
                      <a:r>
                        <a:rPr sz="1100" b="1" spc="-5" dirty="0">
                          <a:solidFill>
                            <a:srgbClr val="FF0000"/>
                          </a:solidFill>
                          <a:latin typeface="Arial"/>
                          <a:cs typeface="Arial"/>
                        </a:rPr>
                        <a:t>n</a:t>
                      </a:r>
                      <a:r>
                        <a:rPr sz="1100" b="1" dirty="0">
                          <a:solidFill>
                            <a:srgbClr val="FF0000"/>
                          </a:solidFill>
                          <a:latin typeface="Arial"/>
                          <a:cs typeface="Arial"/>
                        </a:rPr>
                        <a:t>c</a:t>
                      </a:r>
                      <a:r>
                        <a:rPr sz="1100" b="1" spc="-5" dirty="0">
                          <a:solidFill>
                            <a:srgbClr val="FF0000"/>
                          </a:solidFill>
                          <a:latin typeface="Arial"/>
                          <a:cs typeface="Arial"/>
                        </a:rPr>
                        <a:t>ho</a:t>
                      </a:r>
                      <a:r>
                        <a:rPr sz="1100" b="1" dirty="0">
                          <a:solidFill>
                            <a:srgbClr val="FF0000"/>
                          </a:solidFill>
                          <a:latin typeface="Arial"/>
                          <a:cs typeface="Arial"/>
                        </a:rPr>
                        <a:t>rs</a:t>
                      </a:r>
                      <a:r>
                        <a:rPr sz="1100" b="1" spc="30" dirty="0">
                          <a:solidFill>
                            <a:srgbClr val="FF0000"/>
                          </a:solidFill>
                          <a:latin typeface="Arial"/>
                          <a:cs typeface="Arial"/>
                        </a:rPr>
                        <a:t> </a:t>
                      </a:r>
                      <a:r>
                        <a:rPr sz="1100" b="1" spc="25" dirty="0">
                          <a:solidFill>
                            <a:srgbClr val="FF0000"/>
                          </a:solidFill>
                          <a:latin typeface="Arial"/>
                          <a:cs typeface="Arial"/>
                        </a:rPr>
                        <a:t>w</a:t>
                      </a:r>
                      <a:r>
                        <a:rPr sz="1100" b="1" dirty="0">
                          <a:solidFill>
                            <a:srgbClr val="FF0000"/>
                          </a:solidFill>
                          <a:latin typeface="Arial"/>
                          <a:cs typeface="Arial"/>
                        </a:rPr>
                        <a:t>/</a:t>
                      </a:r>
                      <a:r>
                        <a:rPr sz="1100" b="1" spc="-10" dirty="0">
                          <a:solidFill>
                            <a:srgbClr val="FF0000"/>
                          </a:solidFill>
                          <a:latin typeface="Arial"/>
                          <a:cs typeface="Arial"/>
                        </a:rPr>
                        <a:t> </a:t>
                      </a:r>
                      <a:r>
                        <a:rPr sz="1100" b="1" spc="-5" dirty="0">
                          <a:solidFill>
                            <a:srgbClr val="FF0000"/>
                          </a:solidFill>
                          <a:latin typeface="Arial"/>
                          <a:cs typeface="Arial"/>
                        </a:rPr>
                        <a:t>o</a:t>
                      </a:r>
                      <a:r>
                        <a:rPr sz="1100" b="1" spc="-20" dirty="0">
                          <a:solidFill>
                            <a:srgbClr val="FF0000"/>
                          </a:solidFill>
                          <a:latin typeface="Arial"/>
                          <a:cs typeface="Arial"/>
                        </a:rPr>
                        <a:t>v</a:t>
                      </a:r>
                      <a:r>
                        <a:rPr sz="1100" b="1" dirty="0">
                          <a:solidFill>
                            <a:srgbClr val="FF0000"/>
                          </a:solidFill>
                          <a:latin typeface="Arial"/>
                          <a:cs typeface="Arial"/>
                        </a:rPr>
                        <a:t>erlay</a:t>
                      </a:r>
                      <a:endParaRPr sz="1100">
                        <a:latin typeface="Arial"/>
                        <a:cs typeface="Arial"/>
                      </a:endParaRPr>
                    </a:p>
                  </a:txBody>
                  <a:tcPr marL="0" marR="0" marT="0" marB="0">
                    <a:lnT w="12700">
                      <a:solidFill>
                        <a:srgbClr val="FFFFFF"/>
                      </a:solidFill>
                      <a:prstDash val="solid"/>
                    </a:lnT>
                    <a:lnB w="12700">
                      <a:solidFill>
                        <a:srgbClr val="808080"/>
                      </a:solidFill>
                      <a:prstDash val="solid"/>
                    </a:lnB>
                  </a:tcPr>
                </a:tc>
                <a:tc hMerge="1">
                  <a:txBody>
                    <a:bodyPr/>
                    <a:lstStyle/>
                    <a:p>
                      <a:endParaRPr/>
                    </a:p>
                  </a:txBody>
                  <a:tcPr marL="0" marR="0" marT="0" marB="0"/>
                </a:tc>
                <a:tc gridSpan="2">
                  <a:txBody>
                    <a:bodyPr/>
                    <a:lstStyle/>
                    <a:p>
                      <a:pPr marL="417195">
                        <a:lnSpc>
                          <a:spcPct val="100000"/>
                        </a:lnSpc>
                      </a:pPr>
                      <a:r>
                        <a:rPr sz="1100" b="1" spc="-40" dirty="0">
                          <a:solidFill>
                            <a:srgbClr val="FF0000"/>
                          </a:solidFill>
                          <a:latin typeface="Arial"/>
                          <a:cs typeface="Arial"/>
                        </a:rPr>
                        <a:t>A</a:t>
                      </a:r>
                      <a:r>
                        <a:rPr sz="1100" b="1" spc="-5" dirty="0">
                          <a:solidFill>
                            <a:srgbClr val="FF0000"/>
                          </a:solidFill>
                          <a:latin typeface="Arial"/>
                          <a:cs typeface="Arial"/>
                        </a:rPr>
                        <a:t>n</a:t>
                      </a:r>
                      <a:r>
                        <a:rPr sz="1100" b="1" dirty="0">
                          <a:solidFill>
                            <a:srgbClr val="FF0000"/>
                          </a:solidFill>
                          <a:latin typeface="Arial"/>
                          <a:cs typeface="Arial"/>
                        </a:rPr>
                        <a:t>c</a:t>
                      </a:r>
                      <a:r>
                        <a:rPr sz="1100" b="1" spc="-5" dirty="0">
                          <a:solidFill>
                            <a:srgbClr val="FF0000"/>
                          </a:solidFill>
                          <a:latin typeface="Arial"/>
                          <a:cs typeface="Arial"/>
                        </a:rPr>
                        <a:t>ho</a:t>
                      </a:r>
                      <a:r>
                        <a:rPr sz="1100" b="1" dirty="0">
                          <a:solidFill>
                            <a:srgbClr val="FF0000"/>
                          </a:solidFill>
                          <a:latin typeface="Arial"/>
                          <a:cs typeface="Arial"/>
                        </a:rPr>
                        <a:t>rs</a:t>
                      </a:r>
                      <a:r>
                        <a:rPr sz="1100" b="1" spc="30" dirty="0">
                          <a:solidFill>
                            <a:srgbClr val="FF0000"/>
                          </a:solidFill>
                          <a:latin typeface="Arial"/>
                          <a:cs typeface="Arial"/>
                        </a:rPr>
                        <a:t> </a:t>
                      </a:r>
                      <a:r>
                        <a:rPr sz="1100" b="1" spc="25" dirty="0">
                          <a:solidFill>
                            <a:srgbClr val="FF0000"/>
                          </a:solidFill>
                          <a:latin typeface="Arial"/>
                          <a:cs typeface="Arial"/>
                        </a:rPr>
                        <a:t>w</a:t>
                      </a:r>
                      <a:r>
                        <a:rPr sz="1100" b="1" dirty="0">
                          <a:solidFill>
                            <a:srgbClr val="FF0000"/>
                          </a:solidFill>
                          <a:latin typeface="Arial"/>
                          <a:cs typeface="Arial"/>
                        </a:rPr>
                        <a:t>/o</a:t>
                      </a:r>
                      <a:r>
                        <a:rPr sz="1100" b="1" spc="-15" dirty="0">
                          <a:solidFill>
                            <a:srgbClr val="FF0000"/>
                          </a:solidFill>
                          <a:latin typeface="Arial"/>
                          <a:cs typeface="Arial"/>
                        </a:rPr>
                        <a:t> </a:t>
                      </a:r>
                      <a:r>
                        <a:rPr sz="1100" b="1" spc="-5" dirty="0">
                          <a:solidFill>
                            <a:srgbClr val="FF0000"/>
                          </a:solidFill>
                          <a:latin typeface="Arial"/>
                          <a:cs typeface="Arial"/>
                        </a:rPr>
                        <a:t>o</a:t>
                      </a:r>
                      <a:r>
                        <a:rPr sz="1100" b="1" spc="-20" dirty="0">
                          <a:solidFill>
                            <a:srgbClr val="FF0000"/>
                          </a:solidFill>
                          <a:latin typeface="Arial"/>
                          <a:cs typeface="Arial"/>
                        </a:rPr>
                        <a:t>v</a:t>
                      </a:r>
                      <a:r>
                        <a:rPr sz="1100" b="1" dirty="0">
                          <a:solidFill>
                            <a:srgbClr val="FF0000"/>
                          </a:solidFill>
                          <a:latin typeface="Arial"/>
                          <a:cs typeface="Arial"/>
                        </a:rPr>
                        <a:t>erlay</a:t>
                      </a:r>
                      <a:endParaRPr sz="1100">
                        <a:latin typeface="Arial"/>
                        <a:cs typeface="Arial"/>
                      </a:endParaRPr>
                    </a:p>
                  </a:txBody>
                  <a:tcPr marL="0" marR="0" marT="0" marB="0">
                    <a:lnT w="12700">
                      <a:solidFill>
                        <a:srgbClr val="FFFFFF"/>
                      </a:solidFill>
                      <a:prstDash val="solid"/>
                    </a:lnT>
                    <a:lnB w="12700">
                      <a:solidFill>
                        <a:srgbClr val="808080"/>
                      </a:solidFill>
                      <a:prstDash val="solid"/>
                    </a:lnB>
                  </a:tcPr>
                </a:tc>
                <a:tc hMerge="1">
                  <a:txBody>
                    <a:bodyPr/>
                    <a:lstStyle/>
                    <a:p>
                      <a:endParaRPr/>
                    </a:p>
                  </a:txBody>
                  <a:tcPr marL="0" marR="0" marT="0" marB="0"/>
                </a:tc>
              </a:tr>
              <a:tr h="287949">
                <a:tc>
                  <a:txBody>
                    <a:bodyPr/>
                    <a:lstStyle/>
                    <a:p>
                      <a:pPr marL="49530">
                        <a:lnSpc>
                          <a:spcPct val="100000"/>
                        </a:lnSpc>
                      </a:pPr>
                      <a:r>
                        <a:rPr sz="1100" b="1" dirty="0">
                          <a:solidFill>
                            <a:srgbClr val="FF0000"/>
                          </a:solidFill>
                          <a:latin typeface="Arial"/>
                          <a:cs typeface="Arial"/>
                        </a:rPr>
                        <a:t>P</a:t>
                      </a:r>
                      <a:r>
                        <a:rPr sz="1100" b="1" spc="-5" dirty="0">
                          <a:solidFill>
                            <a:srgbClr val="FF0000"/>
                          </a:solidFill>
                          <a:latin typeface="Arial"/>
                          <a:cs typeface="Arial"/>
                        </a:rPr>
                        <a:t>o</a:t>
                      </a:r>
                      <a:r>
                        <a:rPr sz="1100" b="1" dirty="0">
                          <a:solidFill>
                            <a:srgbClr val="FF0000"/>
                          </a:solidFill>
                          <a:latin typeface="Arial"/>
                          <a:cs typeface="Arial"/>
                        </a:rPr>
                        <a:t>r</a:t>
                      </a:r>
                      <a:r>
                        <a:rPr sz="1100" b="1" spc="-5" dirty="0">
                          <a:solidFill>
                            <a:srgbClr val="FF0000"/>
                          </a:solidFill>
                          <a:latin typeface="Arial"/>
                          <a:cs typeface="Arial"/>
                        </a:rPr>
                        <a:t>tfo</a:t>
                      </a:r>
                      <a:r>
                        <a:rPr sz="1100" b="1" dirty="0">
                          <a:solidFill>
                            <a:srgbClr val="FF0000"/>
                          </a:solidFill>
                          <a:latin typeface="Arial"/>
                          <a:cs typeface="Arial"/>
                        </a:rPr>
                        <a:t>lio</a:t>
                      </a:r>
                      <a:endParaRPr sz="1100">
                        <a:latin typeface="Arial"/>
                        <a:cs typeface="Arial"/>
                      </a:endParaRPr>
                    </a:p>
                  </a:txBody>
                  <a:tcPr marL="0" marR="0" marT="0" marB="0">
                    <a:lnT w="12700">
                      <a:solidFill>
                        <a:srgbClr val="808080"/>
                      </a:solidFill>
                      <a:prstDash val="solid"/>
                    </a:lnT>
                    <a:lnB w="28574">
                      <a:solidFill>
                        <a:srgbClr val="FF0000"/>
                      </a:solidFill>
                      <a:prstDash val="solid"/>
                    </a:lnB>
                  </a:tcPr>
                </a:tc>
                <a:tc>
                  <a:txBody>
                    <a:bodyPr/>
                    <a:lstStyle/>
                    <a:p>
                      <a:pPr marL="368935">
                        <a:lnSpc>
                          <a:spcPct val="100000"/>
                        </a:lnSpc>
                      </a:pPr>
                      <a:r>
                        <a:rPr sz="1100" b="1" spc="5" dirty="0">
                          <a:solidFill>
                            <a:srgbClr val="FF0000"/>
                          </a:solidFill>
                          <a:latin typeface="Arial"/>
                          <a:cs typeface="Arial"/>
                        </a:rPr>
                        <a:t>W</a:t>
                      </a:r>
                      <a:r>
                        <a:rPr sz="1100" b="1" dirty="0">
                          <a:solidFill>
                            <a:srgbClr val="FF0000"/>
                          </a:solidFill>
                          <a:latin typeface="Arial"/>
                          <a:cs typeface="Arial"/>
                        </a:rPr>
                        <a:t>/ </a:t>
                      </a:r>
                      <a:r>
                        <a:rPr sz="1100" b="1" spc="-5" dirty="0">
                          <a:solidFill>
                            <a:srgbClr val="FF0000"/>
                          </a:solidFill>
                          <a:latin typeface="Arial"/>
                          <a:cs typeface="Arial"/>
                        </a:rPr>
                        <a:t>o</a:t>
                      </a:r>
                      <a:r>
                        <a:rPr sz="1100" b="1" spc="-20" dirty="0">
                          <a:solidFill>
                            <a:srgbClr val="FF0000"/>
                          </a:solidFill>
                          <a:latin typeface="Arial"/>
                          <a:cs typeface="Arial"/>
                        </a:rPr>
                        <a:t>v</a:t>
                      </a:r>
                      <a:r>
                        <a:rPr sz="1100" b="1" dirty="0">
                          <a:solidFill>
                            <a:srgbClr val="FF0000"/>
                          </a:solidFill>
                          <a:latin typeface="Arial"/>
                          <a:cs typeface="Arial"/>
                        </a:rPr>
                        <a:t>erlay</a:t>
                      </a:r>
                      <a:endParaRPr sz="1100">
                        <a:latin typeface="Arial"/>
                        <a:cs typeface="Arial"/>
                      </a:endParaRPr>
                    </a:p>
                  </a:txBody>
                  <a:tcPr marL="0" marR="0" marT="0" marB="0">
                    <a:lnT w="12700">
                      <a:solidFill>
                        <a:srgbClr val="808080"/>
                      </a:solidFill>
                      <a:prstDash val="solid"/>
                    </a:lnT>
                    <a:lnB w="28574">
                      <a:solidFill>
                        <a:srgbClr val="FF0000"/>
                      </a:solidFill>
                      <a:prstDash val="solid"/>
                    </a:lnB>
                  </a:tcPr>
                </a:tc>
                <a:tc>
                  <a:txBody>
                    <a:bodyPr/>
                    <a:lstStyle/>
                    <a:p>
                      <a:pPr marL="252095">
                        <a:lnSpc>
                          <a:spcPct val="100000"/>
                        </a:lnSpc>
                      </a:pPr>
                      <a:r>
                        <a:rPr sz="1100" b="1" spc="5" dirty="0">
                          <a:solidFill>
                            <a:srgbClr val="FF0000"/>
                          </a:solidFill>
                          <a:latin typeface="Arial"/>
                          <a:cs typeface="Arial"/>
                        </a:rPr>
                        <a:t>W</a:t>
                      </a:r>
                      <a:r>
                        <a:rPr sz="1100" b="1" dirty="0">
                          <a:solidFill>
                            <a:srgbClr val="FF0000"/>
                          </a:solidFill>
                          <a:latin typeface="Arial"/>
                          <a:cs typeface="Arial"/>
                        </a:rPr>
                        <a:t>/o </a:t>
                      </a:r>
                      <a:r>
                        <a:rPr sz="1100" b="1" spc="-5" dirty="0">
                          <a:solidFill>
                            <a:srgbClr val="FF0000"/>
                          </a:solidFill>
                          <a:latin typeface="Arial"/>
                          <a:cs typeface="Arial"/>
                        </a:rPr>
                        <a:t>o</a:t>
                      </a:r>
                      <a:r>
                        <a:rPr sz="1100" b="1" spc="-20" dirty="0">
                          <a:solidFill>
                            <a:srgbClr val="FF0000"/>
                          </a:solidFill>
                          <a:latin typeface="Arial"/>
                          <a:cs typeface="Arial"/>
                        </a:rPr>
                        <a:t>v</a:t>
                      </a:r>
                      <a:r>
                        <a:rPr sz="1100" b="1" dirty="0">
                          <a:solidFill>
                            <a:srgbClr val="FF0000"/>
                          </a:solidFill>
                          <a:latin typeface="Arial"/>
                          <a:cs typeface="Arial"/>
                        </a:rPr>
                        <a:t>erlay</a:t>
                      </a:r>
                      <a:endParaRPr sz="1100">
                        <a:latin typeface="Arial"/>
                        <a:cs typeface="Arial"/>
                      </a:endParaRPr>
                    </a:p>
                  </a:txBody>
                  <a:tcPr marL="0" marR="0" marT="0" marB="0">
                    <a:lnT w="12700">
                      <a:solidFill>
                        <a:srgbClr val="808080"/>
                      </a:solidFill>
                      <a:prstDash val="solid"/>
                    </a:lnT>
                    <a:lnB w="28574">
                      <a:solidFill>
                        <a:srgbClr val="FF0000"/>
                      </a:solidFill>
                      <a:prstDash val="solid"/>
                    </a:lnB>
                  </a:tcPr>
                </a:tc>
                <a:tc>
                  <a:txBody>
                    <a:bodyPr/>
                    <a:lstStyle/>
                    <a:p>
                      <a:pPr marL="342265">
                        <a:lnSpc>
                          <a:spcPct val="100000"/>
                        </a:lnSpc>
                      </a:pPr>
                      <a:r>
                        <a:rPr sz="1100" b="1" spc="-40" dirty="0">
                          <a:solidFill>
                            <a:srgbClr val="FFFFFF"/>
                          </a:solidFill>
                          <a:latin typeface="Arial"/>
                          <a:cs typeface="Arial"/>
                        </a:rPr>
                        <a:t>A</a:t>
                      </a:r>
                      <a:r>
                        <a:rPr sz="1100" b="1" dirty="0">
                          <a:solidFill>
                            <a:srgbClr val="FFFFFF"/>
                          </a:solidFill>
                          <a:latin typeface="Arial"/>
                          <a:cs typeface="Arial"/>
                        </a:rPr>
                        <a:t>m</a:t>
                      </a:r>
                      <a:r>
                        <a:rPr sz="1100" b="1" spc="-5" dirty="0">
                          <a:solidFill>
                            <a:srgbClr val="FFFFFF"/>
                          </a:solidFill>
                          <a:latin typeface="Arial"/>
                          <a:cs typeface="Arial"/>
                        </a:rPr>
                        <a:t>b</a:t>
                      </a:r>
                      <a:r>
                        <a:rPr sz="1100" b="1" dirty="0">
                          <a:solidFill>
                            <a:srgbClr val="FFFFFF"/>
                          </a:solidFill>
                          <a:latin typeface="Arial"/>
                          <a:cs typeface="Arial"/>
                        </a:rPr>
                        <a:t>er</a:t>
                      </a:r>
                      <a:endParaRPr sz="1100">
                        <a:latin typeface="Arial"/>
                        <a:cs typeface="Arial"/>
                      </a:endParaRPr>
                    </a:p>
                  </a:txBody>
                  <a:tcPr marL="0" marR="0" marT="0" marB="0">
                    <a:lnT w="12700">
                      <a:solidFill>
                        <a:srgbClr val="808080"/>
                      </a:solidFill>
                      <a:prstDash val="solid"/>
                    </a:lnT>
                    <a:lnB w="28574">
                      <a:solidFill>
                        <a:srgbClr val="FF0000"/>
                      </a:solidFill>
                      <a:prstDash val="solid"/>
                    </a:lnB>
                    <a:solidFill>
                      <a:srgbClr val="FFC000"/>
                    </a:solidFill>
                  </a:tcPr>
                </a:tc>
                <a:tc>
                  <a:txBody>
                    <a:bodyPr/>
                    <a:lstStyle/>
                    <a:p>
                      <a:pPr marL="1270" algn="ctr">
                        <a:lnSpc>
                          <a:spcPct val="100000"/>
                        </a:lnSpc>
                      </a:pPr>
                      <a:r>
                        <a:rPr sz="1100" b="1" spc="-5" dirty="0">
                          <a:solidFill>
                            <a:srgbClr val="FFFFFF"/>
                          </a:solidFill>
                          <a:latin typeface="Arial"/>
                          <a:cs typeface="Arial"/>
                        </a:rPr>
                        <a:t>R</a:t>
                      </a:r>
                      <a:r>
                        <a:rPr sz="1100" b="1" dirty="0">
                          <a:solidFill>
                            <a:srgbClr val="FFFFFF"/>
                          </a:solidFill>
                          <a:latin typeface="Arial"/>
                          <a:cs typeface="Arial"/>
                        </a:rPr>
                        <a:t>ed</a:t>
                      </a:r>
                      <a:endParaRPr sz="1100">
                        <a:latin typeface="Arial"/>
                        <a:cs typeface="Arial"/>
                      </a:endParaRPr>
                    </a:p>
                  </a:txBody>
                  <a:tcPr marL="0" marR="0" marT="0" marB="0">
                    <a:lnT w="12700">
                      <a:solidFill>
                        <a:srgbClr val="808080"/>
                      </a:solidFill>
                      <a:prstDash val="solid"/>
                    </a:lnT>
                    <a:lnB w="12700">
                      <a:solidFill>
                        <a:srgbClr val="808080"/>
                      </a:solidFill>
                      <a:prstDash val="solid"/>
                    </a:lnB>
                    <a:solidFill>
                      <a:srgbClr val="FF0000"/>
                    </a:solidFill>
                  </a:tcPr>
                </a:tc>
                <a:tc>
                  <a:txBody>
                    <a:bodyPr/>
                    <a:lstStyle/>
                    <a:p>
                      <a:pPr marL="342265">
                        <a:lnSpc>
                          <a:spcPct val="100000"/>
                        </a:lnSpc>
                      </a:pPr>
                      <a:r>
                        <a:rPr sz="1100" b="1" spc="-40" dirty="0">
                          <a:solidFill>
                            <a:srgbClr val="FFFFFF"/>
                          </a:solidFill>
                          <a:latin typeface="Arial"/>
                          <a:cs typeface="Arial"/>
                        </a:rPr>
                        <a:t>A</a:t>
                      </a:r>
                      <a:r>
                        <a:rPr sz="1100" b="1" dirty="0">
                          <a:solidFill>
                            <a:srgbClr val="FFFFFF"/>
                          </a:solidFill>
                          <a:latin typeface="Arial"/>
                          <a:cs typeface="Arial"/>
                        </a:rPr>
                        <a:t>m</a:t>
                      </a:r>
                      <a:r>
                        <a:rPr sz="1100" b="1" spc="-5" dirty="0">
                          <a:solidFill>
                            <a:srgbClr val="FFFFFF"/>
                          </a:solidFill>
                          <a:latin typeface="Arial"/>
                          <a:cs typeface="Arial"/>
                        </a:rPr>
                        <a:t>b</a:t>
                      </a:r>
                      <a:r>
                        <a:rPr sz="1100" b="1" dirty="0">
                          <a:solidFill>
                            <a:srgbClr val="FFFFFF"/>
                          </a:solidFill>
                          <a:latin typeface="Arial"/>
                          <a:cs typeface="Arial"/>
                        </a:rPr>
                        <a:t>er</a:t>
                      </a:r>
                      <a:endParaRPr sz="1100">
                        <a:latin typeface="Arial"/>
                        <a:cs typeface="Arial"/>
                      </a:endParaRPr>
                    </a:p>
                  </a:txBody>
                  <a:tcPr marL="0" marR="0" marT="0" marB="0">
                    <a:lnT w="12700">
                      <a:solidFill>
                        <a:srgbClr val="808080"/>
                      </a:solidFill>
                      <a:prstDash val="solid"/>
                    </a:lnT>
                    <a:lnB w="28574">
                      <a:solidFill>
                        <a:srgbClr val="FF0000"/>
                      </a:solidFill>
                      <a:prstDash val="solid"/>
                    </a:lnB>
                    <a:solidFill>
                      <a:srgbClr val="FFC000"/>
                    </a:solidFill>
                  </a:tcPr>
                </a:tc>
                <a:tc>
                  <a:txBody>
                    <a:bodyPr/>
                    <a:lstStyle/>
                    <a:p>
                      <a:pPr marL="1905" algn="ctr">
                        <a:lnSpc>
                          <a:spcPct val="100000"/>
                        </a:lnSpc>
                      </a:pPr>
                      <a:r>
                        <a:rPr sz="1100" b="1" spc="-5" dirty="0">
                          <a:solidFill>
                            <a:srgbClr val="FFFFFF"/>
                          </a:solidFill>
                          <a:latin typeface="Arial"/>
                          <a:cs typeface="Arial"/>
                        </a:rPr>
                        <a:t>R</a:t>
                      </a:r>
                      <a:r>
                        <a:rPr sz="1100" b="1" dirty="0">
                          <a:solidFill>
                            <a:srgbClr val="FFFFFF"/>
                          </a:solidFill>
                          <a:latin typeface="Arial"/>
                          <a:cs typeface="Arial"/>
                        </a:rPr>
                        <a:t>ed</a:t>
                      </a:r>
                      <a:endParaRPr sz="1100">
                        <a:latin typeface="Arial"/>
                        <a:cs typeface="Arial"/>
                      </a:endParaRPr>
                    </a:p>
                  </a:txBody>
                  <a:tcPr marL="0" marR="0" marT="0" marB="0">
                    <a:lnT w="12700">
                      <a:solidFill>
                        <a:srgbClr val="808080"/>
                      </a:solidFill>
                      <a:prstDash val="solid"/>
                    </a:lnT>
                    <a:lnB w="12700">
                      <a:solidFill>
                        <a:srgbClr val="808080"/>
                      </a:solidFill>
                      <a:prstDash val="solid"/>
                    </a:lnB>
                    <a:solidFill>
                      <a:srgbClr val="FF0000"/>
                    </a:solidFill>
                  </a:tcPr>
                </a:tc>
              </a:tr>
              <a:tr h="281647">
                <a:tc>
                  <a:txBody>
                    <a:bodyPr/>
                    <a:lstStyle/>
                    <a:p>
                      <a:pPr marL="24130">
                        <a:lnSpc>
                          <a:spcPct val="100000"/>
                        </a:lnSpc>
                      </a:pPr>
                      <a:r>
                        <a:rPr sz="1100" b="1" spc="-40" dirty="0">
                          <a:latin typeface="Arial"/>
                          <a:cs typeface="Arial"/>
                        </a:rPr>
                        <a:t>A</a:t>
                      </a:r>
                      <a:r>
                        <a:rPr sz="1100" b="1" spc="-5" dirty="0">
                          <a:latin typeface="Arial"/>
                          <a:cs typeface="Arial"/>
                        </a:rPr>
                        <a:t>ut</a:t>
                      </a:r>
                      <a:r>
                        <a:rPr sz="1100" b="1" dirty="0">
                          <a:latin typeface="Arial"/>
                          <a:cs typeface="Arial"/>
                        </a:rPr>
                        <a:t>o</a:t>
                      </a:r>
                      <a:endParaRPr sz="1100">
                        <a:latin typeface="Arial"/>
                        <a:cs typeface="Arial"/>
                      </a:endParaRPr>
                    </a:p>
                  </a:txBody>
                  <a:tcPr marL="0" marR="0" marT="0" marB="0">
                    <a:lnL w="28574">
                      <a:solidFill>
                        <a:srgbClr val="FF0000"/>
                      </a:solidFill>
                      <a:prstDash val="solid"/>
                    </a:lnL>
                    <a:lnT w="28574">
                      <a:solidFill>
                        <a:srgbClr val="FF0000"/>
                      </a:solidFill>
                      <a:prstDash val="solid"/>
                    </a:lnT>
                    <a:lnB w="28574">
                      <a:solidFill>
                        <a:srgbClr val="FF0000"/>
                      </a:solidFill>
                      <a:prstDash val="solid"/>
                    </a:lnB>
                  </a:tcPr>
                </a:tc>
                <a:tc>
                  <a:txBody>
                    <a:bodyPr/>
                    <a:lstStyle/>
                    <a:p>
                      <a:pPr marL="113664" algn="ctr">
                        <a:lnSpc>
                          <a:spcPct val="100000"/>
                        </a:lnSpc>
                      </a:pPr>
                      <a:r>
                        <a:rPr sz="1100" b="1" dirty="0">
                          <a:latin typeface="Arial"/>
                          <a:cs typeface="Arial"/>
                        </a:rPr>
                        <a:t>1.7</a:t>
                      </a:r>
                      <a:endParaRPr sz="1100">
                        <a:latin typeface="Arial"/>
                        <a:cs typeface="Arial"/>
                      </a:endParaRPr>
                    </a:p>
                  </a:txBody>
                  <a:tcPr marL="0" marR="0" marT="0" marB="0">
                    <a:lnT w="28574">
                      <a:solidFill>
                        <a:srgbClr val="FF0000"/>
                      </a:solidFill>
                      <a:prstDash val="solid"/>
                    </a:lnT>
                    <a:lnB w="28574">
                      <a:solidFill>
                        <a:srgbClr val="FF0000"/>
                      </a:solidFill>
                      <a:prstDash val="solid"/>
                    </a:lnB>
                  </a:tcPr>
                </a:tc>
                <a:tc>
                  <a:txBody>
                    <a:bodyPr/>
                    <a:lstStyle/>
                    <a:p>
                      <a:pPr marR="17780" algn="ctr">
                        <a:lnSpc>
                          <a:spcPct val="100000"/>
                        </a:lnSpc>
                      </a:pPr>
                      <a:r>
                        <a:rPr sz="1100" b="1" dirty="0">
                          <a:latin typeface="Arial"/>
                          <a:cs typeface="Arial"/>
                        </a:rPr>
                        <a:t>1.5</a:t>
                      </a:r>
                      <a:endParaRPr sz="1100">
                        <a:latin typeface="Arial"/>
                        <a:cs typeface="Arial"/>
                      </a:endParaRPr>
                    </a:p>
                  </a:txBody>
                  <a:tcPr marL="0" marR="0" marT="0" marB="0">
                    <a:lnT w="28574">
                      <a:solidFill>
                        <a:srgbClr val="FF0000"/>
                      </a:solidFill>
                      <a:prstDash val="solid"/>
                    </a:lnT>
                    <a:lnB w="28574">
                      <a:solidFill>
                        <a:srgbClr val="FF0000"/>
                      </a:solidFill>
                      <a:prstDash val="solid"/>
                    </a:lnB>
                  </a:tcPr>
                </a:tc>
                <a:tc>
                  <a:txBody>
                    <a:bodyPr/>
                    <a:lstStyle/>
                    <a:p>
                      <a:pPr marL="2540" algn="ctr">
                        <a:lnSpc>
                          <a:spcPct val="100000"/>
                        </a:lnSpc>
                      </a:pPr>
                      <a:r>
                        <a:rPr sz="1100" b="1" dirty="0">
                          <a:latin typeface="Arial"/>
                          <a:cs typeface="Arial"/>
                        </a:rPr>
                        <a:t>8.6%</a:t>
                      </a:r>
                      <a:endParaRPr sz="1100">
                        <a:latin typeface="Arial"/>
                        <a:cs typeface="Arial"/>
                      </a:endParaRPr>
                    </a:p>
                  </a:txBody>
                  <a:tcPr marL="0" marR="0" marT="0" marB="0">
                    <a:lnT w="28574">
                      <a:solidFill>
                        <a:srgbClr val="FF0000"/>
                      </a:solidFill>
                      <a:prstDash val="solid"/>
                    </a:lnT>
                    <a:lnB w="28574">
                      <a:solidFill>
                        <a:srgbClr val="FF0000"/>
                      </a:solidFill>
                      <a:prstDash val="solid"/>
                    </a:lnB>
                    <a:solidFill>
                      <a:srgbClr val="FFE79B"/>
                    </a:solidFill>
                  </a:tcPr>
                </a:tc>
                <a:tc>
                  <a:txBody>
                    <a:bodyPr/>
                    <a:lstStyle/>
                    <a:p>
                      <a:pPr marL="3175" algn="ctr">
                        <a:lnSpc>
                          <a:spcPct val="100000"/>
                        </a:lnSpc>
                      </a:pPr>
                      <a:r>
                        <a:rPr sz="1100" b="1" dirty="0">
                          <a:latin typeface="Arial"/>
                          <a:cs typeface="Arial"/>
                        </a:rPr>
                        <a:t>8.8%</a:t>
                      </a:r>
                      <a:endParaRPr sz="1100">
                        <a:latin typeface="Arial"/>
                        <a:cs typeface="Arial"/>
                      </a:endParaRPr>
                    </a:p>
                  </a:txBody>
                  <a:tcPr marL="0" marR="0" marT="0" marB="0">
                    <a:lnT w="12700" cap="flat" cmpd="sng" algn="ctr">
                      <a:solidFill>
                        <a:srgbClr val="808080"/>
                      </a:solidFill>
                      <a:prstDash val="solid"/>
                      <a:round/>
                      <a:headEnd type="none" w="med" len="med"/>
                      <a:tailEnd type="none" w="med" len="med"/>
                    </a:lnT>
                    <a:lnB w="28574">
                      <a:solidFill>
                        <a:srgbClr val="FF0000"/>
                      </a:solidFill>
                      <a:prstDash val="solid"/>
                    </a:lnB>
                    <a:solidFill>
                      <a:srgbClr val="FFCCCC"/>
                    </a:solidFill>
                  </a:tcPr>
                </a:tc>
                <a:tc>
                  <a:txBody>
                    <a:bodyPr/>
                    <a:lstStyle/>
                    <a:p>
                      <a:pPr marL="5080" algn="ctr">
                        <a:lnSpc>
                          <a:spcPct val="100000"/>
                        </a:lnSpc>
                      </a:pPr>
                      <a:r>
                        <a:rPr sz="1100" b="1" dirty="0">
                          <a:latin typeface="Arial"/>
                          <a:cs typeface="Arial"/>
                        </a:rPr>
                        <a:t>9.3%</a:t>
                      </a:r>
                      <a:endParaRPr sz="1100">
                        <a:latin typeface="Arial"/>
                        <a:cs typeface="Arial"/>
                      </a:endParaRPr>
                    </a:p>
                  </a:txBody>
                  <a:tcPr marL="0" marR="0" marT="0" marB="0">
                    <a:lnT w="28574">
                      <a:solidFill>
                        <a:srgbClr val="FF0000"/>
                      </a:solidFill>
                      <a:prstDash val="solid"/>
                    </a:lnT>
                    <a:lnB w="28574">
                      <a:solidFill>
                        <a:srgbClr val="FF0000"/>
                      </a:solidFill>
                      <a:prstDash val="solid"/>
                    </a:lnB>
                    <a:solidFill>
                      <a:srgbClr val="FFE79B"/>
                    </a:solidFill>
                  </a:tcPr>
                </a:tc>
                <a:tc>
                  <a:txBody>
                    <a:bodyPr/>
                    <a:lstStyle/>
                    <a:p>
                      <a:pPr marL="19685" algn="ctr">
                        <a:lnSpc>
                          <a:spcPct val="100000"/>
                        </a:lnSpc>
                      </a:pPr>
                      <a:r>
                        <a:rPr sz="1100" b="1" dirty="0">
                          <a:latin typeface="Arial"/>
                          <a:cs typeface="Arial"/>
                        </a:rPr>
                        <a:t>9.6%</a:t>
                      </a:r>
                      <a:endParaRPr sz="1100">
                        <a:latin typeface="Arial"/>
                        <a:cs typeface="Arial"/>
                      </a:endParaRPr>
                    </a:p>
                  </a:txBody>
                  <a:tcPr marL="0" marR="0" marT="0" marB="0">
                    <a:lnR w="28574">
                      <a:solidFill>
                        <a:srgbClr val="FF0000"/>
                      </a:solidFill>
                      <a:prstDash val="solid"/>
                    </a:lnR>
                    <a:lnT w="12700" cap="flat" cmpd="sng" algn="ctr">
                      <a:solidFill>
                        <a:srgbClr val="808080"/>
                      </a:solidFill>
                      <a:prstDash val="solid"/>
                      <a:round/>
                      <a:headEnd type="none" w="med" len="med"/>
                      <a:tailEnd type="none" w="med" len="med"/>
                    </a:lnT>
                    <a:lnB w="28574">
                      <a:solidFill>
                        <a:srgbClr val="FF0000"/>
                      </a:solidFill>
                      <a:prstDash val="solid"/>
                    </a:lnB>
                    <a:solidFill>
                      <a:srgbClr val="FFCCCC"/>
                    </a:solidFill>
                  </a:tcPr>
                </a:tc>
              </a:tr>
              <a:tr h="299618">
                <a:tc>
                  <a:txBody>
                    <a:bodyPr/>
                    <a:lstStyle/>
                    <a:p>
                      <a:pPr marL="47625">
                        <a:lnSpc>
                          <a:spcPct val="100000"/>
                        </a:lnSpc>
                      </a:pPr>
                      <a:r>
                        <a:rPr sz="1100" spc="-5" dirty="0">
                          <a:latin typeface="Arial"/>
                          <a:cs typeface="Arial"/>
                        </a:rPr>
                        <a:t>C</a:t>
                      </a:r>
                      <a:r>
                        <a:rPr sz="1100" dirty="0">
                          <a:latin typeface="Arial"/>
                          <a:cs typeface="Arial"/>
                        </a:rPr>
                        <a:t>o</a:t>
                      </a:r>
                      <a:r>
                        <a:rPr sz="1100" spc="-5" dirty="0">
                          <a:latin typeface="Arial"/>
                          <a:cs typeface="Arial"/>
                        </a:rPr>
                        <a:t>re</a:t>
                      </a:r>
                      <a:endParaRPr sz="1100">
                        <a:latin typeface="Arial"/>
                        <a:cs typeface="Arial"/>
                      </a:endParaRPr>
                    </a:p>
                  </a:txBody>
                  <a:tcPr marL="0" marR="0" marT="0" marB="0">
                    <a:lnT w="28574">
                      <a:solidFill>
                        <a:srgbClr val="FF0000"/>
                      </a:solidFill>
                      <a:prstDash val="solid"/>
                    </a:lnT>
                    <a:lnB w="12700">
                      <a:solidFill>
                        <a:srgbClr val="808080"/>
                      </a:solidFill>
                      <a:prstDash val="solid"/>
                    </a:lnB>
                  </a:tcPr>
                </a:tc>
                <a:tc>
                  <a:txBody>
                    <a:bodyPr/>
                    <a:lstStyle/>
                    <a:p>
                      <a:pPr marL="113664" algn="ctr">
                        <a:lnSpc>
                          <a:spcPct val="100000"/>
                        </a:lnSpc>
                      </a:pPr>
                      <a:r>
                        <a:rPr sz="1100" dirty="0">
                          <a:latin typeface="Arial"/>
                          <a:cs typeface="Arial"/>
                        </a:rPr>
                        <a:t>1.6</a:t>
                      </a:r>
                      <a:endParaRPr sz="1100">
                        <a:latin typeface="Arial"/>
                        <a:cs typeface="Arial"/>
                      </a:endParaRPr>
                    </a:p>
                  </a:txBody>
                  <a:tcPr marL="0" marR="0" marT="0" marB="0">
                    <a:lnT w="28574">
                      <a:solidFill>
                        <a:srgbClr val="FF0000"/>
                      </a:solidFill>
                      <a:prstDash val="solid"/>
                    </a:lnT>
                    <a:lnB w="12700">
                      <a:solidFill>
                        <a:srgbClr val="808080"/>
                      </a:solidFill>
                      <a:prstDash val="solid"/>
                    </a:lnB>
                  </a:tcPr>
                </a:tc>
                <a:tc>
                  <a:txBody>
                    <a:bodyPr/>
                    <a:lstStyle/>
                    <a:p>
                      <a:pPr marR="17780" algn="ctr">
                        <a:lnSpc>
                          <a:spcPct val="100000"/>
                        </a:lnSpc>
                      </a:pPr>
                      <a:r>
                        <a:rPr sz="1100" dirty="0">
                          <a:latin typeface="Arial"/>
                          <a:cs typeface="Arial"/>
                        </a:rPr>
                        <a:t>1.5</a:t>
                      </a:r>
                      <a:endParaRPr sz="1100">
                        <a:latin typeface="Arial"/>
                        <a:cs typeface="Arial"/>
                      </a:endParaRPr>
                    </a:p>
                  </a:txBody>
                  <a:tcPr marL="0" marR="0" marT="0" marB="0">
                    <a:lnT w="28574">
                      <a:solidFill>
                        <a:srgbClr val="FF0000"/>
                      </a:solidFill>
                      <a:prstDash val="solid"/>
                    </a:lnT>
                    <a:lnB w="12700">
                      <a:solidFill>
                        <a:srgbClr val="808080"/>
                      </a:solidFill>
                      <a:prstDash val="solid"/>
                    </a:lnB>
                  </a:tcPr>
                </a:tc>
                <a:tc>
                  <a:txBody>
                    <a:bodyPr/>
                    <a:lstStyle/>
                    <a:p>
                      <a:pPr marL="2540" algn="ctr">
                        <a:lnSpc>
                          <a:spcPct val="100000"/>
                        </a:lnSpc>
                      </a:pPr>
                      <a:r>
                        <a:rPr sz="1100" dirty="0">
                          <a:latin typeface="Arial"/>
                          <a:cs typeface="Arial"/>
                        </a:rPr>
                        <a:t>8.5%</a:t>
                      </a:r>
                      <a:endParaRPr sz="1100">
                        <a:latin typeface="Arial"/>
                        <a:cs typeface="Arial"/>
                      </a:endParaRPr>
                    </a:p>
                  </a:txBody>
                  <a:tcPr marL="0" marR="0" marT="0" marB="0">
                    <a:lnT w="28574">
                      <a:solidFill>
                        <a:srgbClr val="FF0000"/>
                      </a:solidFill>
                      <a:prstDash val="solid"/>
                    </a:lnT>
                    <a:lnB w="12700">
                      <a:solidFill>
                        <a:srgbClr val="808080"/>
                      </a:solidFill>
                      <a:prstDash val="solid"/>
                    </a:lnB>
                    <a:solidFill>
                      <a:srgbClr val="FFE79B"/>
                    </a:solidFill>
                  </a:tcPr>
                </a:tc>
                <a:tc>
                  <a:txBody>
                    <a:bodyPr/>
                    <a:lstStyle/>
                    <a:p>
                      <a:pPr marL="3175" algn="ctr">
                        <a:lnSpc>
                          <a:spcPct val="100000"/>
                        </a:lnSpc>
                      </a:pPr>
                      <a:r>
                        <a:rPr sz="1100" dirty="0">
                          <a:latin typeface="Arial"/>
                          <a:cs typeface="Arial"/>
                        </a:rPr>
                        <a:t>8.7%</a:t>
                      </a:r>
                      <a:endParaRPr sz="1100">
                        <a:latin typeface="Arial"/>
                        <a:cs typeface="Arial"/>
                      </a:endParaRPr>
                    </a:p>
                  </a:txBody>
                  <a:tcPr marL="0" marR="0" marT="0" marB="0">
                    <a:lnT w="28574">
                      <a:solidFill>
                        <a:srgbClr val="FF0000"/>
                      </a:solidFill>
                      <a:prstDash val="solid"/>
                    </a:lnT>
                    <a:lnB w="12700">
                      <a:solidFill>
                        <a:srgbClr val="808080"/>
                      </a:solidFill>
                      <a:prstDash val="solid"/>
                    </a:lnB>
                    <a:solidFill>
                      <a:srgbClr val="FFCCCC"/>
                    </a:solidFill>
                  </a:tcPr>
                </a:tc>
                <a:tc>
                  <a:txBody>
                    <a:bodyPr/>
                    <a:lstStyle/>
                    <a:p>
                      <a:pPr marL="1905" algn="ctr">
                        <a:lnSpc>
                          <a:spcPct val="100000"/>
                        </a:lnSpc>
                      </a:pPr>
                      <a:r>
                        <a:rPr sz="1100" dirty="0">
                          <a:latin typeface="Arial"/>
                          <a:cs typeface="Arial"/>
                        </a:rPr>
                        <a:t>9.2%</a:t>
                      </a:r>
                      <a:endParaRPr sz="1100">
                        <a:latin typeface="Arial"/>
                        <a:cs typeface="Arial"/>
                      </a:endParaRPr>
                    </a:p>
                  </a:txBody>
                  <a:tcPr marL="0" marR="0" marT="0" marB="0">
                    <a:lnT w="28574">
                      <a:solidFill>
                        <a:srgbClr val="FF0000"/>
                      </a:solidFill>
                      <a:prstDash val="solid"/>
                    </a:lnT>
                    <a:lnB w="12700">
                      <a:solidFill>
                        <a:srgbClr val="808080"/>
                      </a:solidFill>
                      <a:prstDash val="solid"/>
                    </a:lnB>
                    <a:solidFill>
                      <a:srgbClr val="FFE79B"/>
                    </a:solidFill>
                  </a:tcPr>
                </a:tc>
                <a:tc>
                  <a:txBody>
                    <a:bodyPr/>
                    <a:lstStyle/>
                    <a:p>
                      <a:pPr marL="1905" algn="ctr">
                        <a:lnSpc>
                          <a:spcPct val="100000"/>
                        </a:lnSpc>
                      </a:pPr>
                      <a:r>
                        <a:rPr sz="1100" dirty="0">
                          <a:latin typeface="Arial"/>
                          <a:cs typeface="Arial"/>
                        </a:rPr>
                        <a:t>9.5%</a:t>
                      </a:r>
                      <a:endParaRPr sz="1100">
                        <a:latin typeface="Arial"/>
                        <a:cs typeface="Arial"/>
                      </a:endParaRPr>
                    </a:p>
                  </a:txBody>
                  <a:tcPr marL="0" marR="0" marT="0" marB="0">
                    <a:lnT w="28574">
                      <a:solidFill>
                        <a:srgbClr val="FF0000"/>
                      </a:solidFill>
                      <a:prstDash val="solid"/>
                    </a:lnT>
                    <a:lnB w="12700">
                      <a:solidFill>
                        <a:srgbClr val="808080"/>
                      </a:solidFill>
                      <a:prstDash val="solid"/>
                    </a:lnB>
                    <a:solidFill>
                      <a:srgbClr val="FFCCCC"/>
                    </a:solidFill>
                  </a:tcPr>
                </a:tc>
              </a:tr>
              <a:tr h="289737">
                <a:tc>
                  <a:txBody>
                    <a:bodyPr/>
                    <a:lstStyle/>
                    <a:p>
                      <a:pPr marL="165100">
                        <a:lnSpc>
                          <a:spcPct val="100000"/>
                        </a:lnSpc>
                      </a:pPr>
                      <a:r>
                        <a:rPr sz="1100" spc="-5" dirty="0">
                          <a:latin typeface="Arial"/>
                          <a:cs typeface="Arial"/>
                        </a:rPr>
                        <a:t>F</a:t>
                      </a:r>
                      <a:r>
                        <a:rPr sz="1100" dirty="0">
                          <a:latin typeface="Arial"/>
                          <a:cs typeface="Arial"/>
                        </a:rPr>
                        <a:t>I</a:t>
                      </a:r>
                      <a:r>
                        <a:rPr sz="1100" spc="-5" dirty="0">
                          <a:latin typeface="Arial"/>
                          <a:cs typeface="Arial"/>
                        </a:rPr>
                        <a:t>C</a:t>
                      </a:r>
                      <a:r>
                        <a:rPr sz="1100" dirty="0">
                          <a:latin typeface="Arial"/>
                          <a:cs typeface="Arial"/>
                        </a:rPr>
                        <a:t>O</a:t>
                      </a:r>
                      <a:r>
                        <a:rPr sz="1100" spc="15" dirty="0">
                          <a:latin typeface="Arial"/>
                          <a:cs typeface="Arial"/>
                        </a:rPr>
                        <a:t> </a:t>
                      </a:r>
                      <a:r>
                        <a:rPr sz="1100" spc="-5" dirty="0">
                          <a:latin typeface="Arial"/>
                          <a:cs typeface="Arial"/>
                        </a:rPr>
                        <a:t>&lt;</a:t>
                      </a:r>
                      <a:r>
                        <a:rPr sz="1100" dirty="0">
                          <a:latin typeface="Arial"/>
                          <a:cs typeface="Arial"/>
                        </a:rPr>
                        <a:t>640</a:t>
                      </a:r>
                      <a:endParaRPr sz="1100">
                        <a:latin typeface="Arial"/>
                        <a:cs typeface="Arial"/>
                      </a:endParaRPr>
                    </a:p>
                  </a:txBody>
                  <a:tcPr marL="0" marR="0" marT="0" marB="0">
                    <a:lnT w="12700">
                      <a:solidFill>
                        <a:srgbClr val="808080"/>
                      </a:solidFill>
                      <a:prstDash val="solid"/>
                    </a:lnT>
                    <a:lnB w="12700">
                      <a:solidFill>
                        <a:srgbClr val="808080"/>
                      </a:solidFill>
                      <a:prstDash val="solid"/>
                    </a:lnB>
                  </a:tcPr>
                </a:tc>
                <a:tc>
                  <a:txBody>
                    <a:bodyPr/>
                    <a:lstStyle/>
                    <a:p>
                      <a:pPr marL="113664" algn="ctr">
                        <a:lnSpc>
                          <a:spcPct val="100000"/>
                        </a:lnSpc>
                      </a:pPr>
                      <a:r>
                        <a:rPr sz="1100" dirty="0">
                          <a:latin typeface="Arial"/>
                          <a:cs typeface="Arial"/>
                        </a:rPr>
                        <a:t>1.7</a:t>
                      </a:r>
                      <a:endParaRPr sz="1100">
                        <a:latin typeface="Arial"/>
                        <a:cs typeface="Arial"/>
                      </a:endParaRPr>
                    </a:p>
                  </a:txBody>
                  <a:tcPr marL="0" marR="0" marT="0" marB="0">
                    <a:lnT w="12700">
                      <a:solidFill>
                        <a:srgbClr val="808080"/>
                      </a:solidFill>
                      <a:prstDash val="solid"/>
                    </a:lnT>
                    <a:lnB w="12700">
                      <a:solidFill>
                        <a:srgbClr val="808080"/>
                      </a:solidFill>
                      <a:prstDash val="solid"/>
                    </a:lnB>
                  </a:tcPr>
                </a:tc>
                <a:tc>
                  <a:txBody>
                    <a:bodyPr/>
                    <a:lstStyle/>
                    <a:p>
                      <a:pPr marR="17780" algn="ctr">
                        <a:lnSpc>
                          <a:spcPct val="100000"/>
                        </a:lnSpc>
                      </a:pPr>
                      <a:r>
                        <a:rPr sz="1100" dirty="0">
                          <a:latin typeface="Arial"/>
                          <a:cs typeface="Arial"/>
                        </a:rPr>
                        <a:t>1.5</a:t>
                      </a:r>
                      <a:endParaRPr sz="1100">
                        <a:latin typeface="Arial"/>
                        <a:cs typeface="Arial"/>
                      </a:endParaRPr>
                    </a:p>
                  </a:txBody>
                  <a:tcPr marL="0" marR="0" marT="0" marB="0">
                    <a:lnT w="12700">
                      <a:solidFill>
                        <a:srgbClr val="808080"/>
                      </a:solidFill>
                      <a:prstDash val="solid"/>
                    </a:lnT>
                    <a:lnB w="12700">
                      <a:solidFill>
                        <a:srgbClr val="808080"/>
                      </a:solidFill>
                      <a:prstDash val="solid"/>
                    </a:lnB>
                  </a:tcPr>
                </a:tc>
                <a:tc>
                  <a:txBody>
                    <a:bodyPr/>
                    <a:lstStyle/>
                    <a:p>
                      <a:pPr marL="2540" algn="ctr">
                        <a:lnSpc>
                          <a:spcPct val="100000"/>
                        </a:lnSpc>
                      </a:pPr>
                      <a:r>
                        <a:rPr sz="1100" dirty="0">
                          <a:latin typeface="Arial"/>
                          <a:cs typeface="Arial"/>
                        </a:rPr>
                        <a:t>8.6%</a:t>
                      </a:r>
                      <a:endParaRPr sz="1100">
                        <a:latin typeface="Arial"/>
                        <a:cs typeface="Arial"/>
                      </a:endParaRPr>
                    </a:p>
                  </a:txBody>
                  <a:tcPr marL="0" marR="0" marT="0" marB="0">
                    <a:lnT w="12700">
                      <a:solidFill>
                        <a:srgbClr val="808080"/>
                      </a:solidFill>
                      <a:prstDash val="solid"/>
                    </a:lnT>
                    <a:lnB w="12700">
                      <a:solidFill>
                        <a:srgbClr val="808080"/>
                      </a:solidFill>
                      <a:prstDash val="solid"/>
                    </a:lnB>
                    <a:solidFill>
                      <a:srgbClr val="FFE79B"/>
                    </a:solidFill>
                  </a:tcPr>
                </a:tc>
                <a:tc>
                  <a:txBody>
                    <a:bodyPr/>
                    <a:lstStyle/>
                    <a:p>
                      <a:pPr marL="3175" algn="ctr">
                        <a:lnSpc>
                          <a:spcPct val="100000"/>
                        </a:lnSpc>
                      </a:pPr>
                      <a:r>
                        <a:rPr sz="1100" dirty="0">
                          <a:latin typeface="Arial"/>
                          <a:cs typeface="Arial"/>
                        </a:rPr>
                        <a:t>8.9%</a:t>
                      </a:r>
                      <a:endParaRPr sz="1100">
                        <a:latin typeface="Arial"/>
                        <a:cs typeface="Arial"/>
                      </a:endParaRPr>
                    </a:p>
                  </a:txBody>
                  <a:tcPr marL="0" marR="0" marT="0" marB="0">
                    <a:lnT w="12700">
                      <a:solidFill>
                        <a:srgbClr val="808080"/>
                      </a:solidFill>
                      <a:prstDash val="solid"/>
                    </a:lnT>
                    <a:lnB w="12700">
                      <a:solidFill>
                        <a:srgbClr val="808080"/>
                      </a:solidFill>
                      <a:prstDash val="solid"/>
                    </a:lnB>
                    <a:solidFill>
                      <a:srgbClr val="FFCCCC"/>
                    </a:solidFill>
                  </a:tcPr>
                </a:tc>
                <a:tc>
                  <a:txBody>
                    <a:bodyPr/>
                    <a:lstStyle/>
                    <a:p>
                      <a:pPr marL="1905" algn="ctr">
                        <a:lnSpc>
                          <a:spcPct val="100000"/>
                        </a:lnSpc>
                      </a:pPr>
                      <a:r>
                        <a:rPr sz="1100" dirty="0">
                          <a:latin typeface="Arial"/>
                          <a:cs typeface="Arial"/>
                        </a:rPr>
                        <a:t>9.4%</a:t>
                      </a:r>
                      <a:endParaRPr sz="1100">
                        <a:latin typeface="Arial"/>
                        <a:cs typeface="Arial"/>
                      </a:endParaRPr>
                    </a:p>
                  </a:txBody>
                  <a:tcPr marL="0" marR="0" marT="0" marB="0">
                    <a:lnT w="12700">
                      <a:solidFill>
                        <a:srgbClr val="808080"/>
                      </a:solidFill>
                      <a:prstDash val="solid"/>
                    </a:lnT>
                    <a:lnB w="12700">
                      <a:solidFill>
                        <a:srgbClr val="808080"/>
                      </a:solidFill>
                      <a:prstDash val="solid"/>
                    </a:lnB>
                    <a:solidFill>
                      <a:srgbClr val="FFE79B"/>
                    </a:solidFill>
                  </a:tcPr>
                </a:tc>
                <a:tc>
                  <a:txBody>
                    <a:bodyPr/>
                    <a:lstStyle/>
                    <a:p>
                      <a:pPr marL="1905" algn="ctr">
                        <a:lnSpc>
                          <a:spcPct val="100000"/>
                        </a:lnSpc>
                      </a:pPr>
                      <a:r>
                        <a:rPr sz="1100" dirty="0">
                          <a:latin typeface="Arial"/>
                          <a:cs typeface="Arial"/>
                        </a:rPr>
                        <a:t>9.6%</a:t>
                      </a:r>
                      <a:endParaRPr sz="1100">
                        <a:latin typeface="Arial"/>
                        <a:cs typeface="Arial"/>
                      </a:endParaRPr>
                    </a:p>
                  </a:txBody>
                  <a:tcPr marL="0" marR="0" marT="0" marB="0">
                    <a:lnT w="12700">
                      <a:solidFill>
                        <a:srgbClr val="808080"/>
                      </a:solidFill>
                      <a:prstDash val="solid"/>
                    </a:lnT>
                    <a:lnB w="12700">
                      <a:solidFill>
                        <a:srgbClr val="808080"/>
                      </a:solidFill>
                      <a:prstDash val="solid"/>
                    </a:lnB>
                    <a:solidFill>
                      <a:srgbClr val="FFCCCC"/>
                    </a:solidFill>
                  </a:tcPr>
                </a:tc>
              </a:tr>
              <a:tr h="289737">
                <a:tc>
                  <a:txBody>
                    <a:bodyPr/>
                    <a:lstStyle/>
                    <a:p>
                      <a:pPr marL="165100">
                        <a:lnSpc>
                          <a:spcPct val="100000"/>
                        </a:lnSpc>
                      </a:pPr>
                      <a:r>
                        <a:rPr sz="1100" spc="-5" dirty="0">
                          <a:latin typeface="Arial"/>
                          <a:cs typeface="Arial"/>
                        </a:rPr>
                        <a:t>F</a:t>
                      </a:r>
                      <a:r>
                        <a:rPr sz="1100" dirty="0">
                          <a:latin typeface="Arial"/>
                          <a:cs typeface="Arial"/>
                        </a:rPr>
                        <a:t>I</a:t>
                      </a:r>
                      <a:r>
                        <a:rPr sz="1100" spc="-5" dirty="0">
                          <a:latin typeface="Arial"/>
                          <a:cs typeface="Arial"/>
                        </a:rPr>
                        <a:t>C</a:t>
                      </a:r>
                      <a:r>
                        <a:rPr sz="1100" dirty="0">
                          <a:latin typeface="Arial"/>
                          <a:cs typeface="Arial"/>
                        </a:rPr>
                        <a:t>O</a:t>
                      </a:r>
                      <a:r>
                        <a:rPr sz="1100" spc="15" dirty="0">
                          <a:latin typeface="Arial"/>
                          <a:cs typeface="Arial"/>
                        </a:rPr>
                        <a:t> </a:t>
                      </a:r>
                      <a:r>
                        <a:rPr sz="1100" spc="-5" dirty="0">
                          <a:latin typeface="Arial"/>
                          <a:cs typeface="Arial"/>
                        </a:rPr>
                        <a:t>&gt;</a:t>
                      </a:r>
                      <a:r>
                        <a:rPr sz="1100" dirty="0">
                          <a:latin typeface="Arial"/>
                          <a:cs typeface="Arial"/>
                        </a:rPr>
                        <a:t>640</a:t>
                      </a:r>
                      <a:endParaRPr sz="1100">
                        <a:latin typeface="Arial"/>
                        <a:cs typeface="Arial"/>
                      </a:endParaRPr>
                    </a:p>
                  </a:txBody>
                  <a:tcPr marL="0" marR="0" marT="0" marB="0">
                    <a:lnT w="12700">
                      <a:solidFill>
                        <a:srgbClr val="808080"/>
                      </a:solidFill>
                      <a:prstDash val="solid"/>
                    </a:lnT>
                    <a:lnB w="12700">
                      <a:solidFill>
                        <a:srgbClr val="808080"/>
                      </a:solidFill>
                      <a:prstDash val="solid"/>
                    </a:lnB>
                  </a:tcPr>
                </a:tc>
                <a:tc>
                  <a:txBody>
                    <a:bodyPr/>
                    <a:lstStyle/>
                    <a:p>
                      <a:pPr marL="113664" algn="ctr">
                        <a:lnSpc>
                          <a:spcPct val="100000"/>
                        </a:lnSpc>
                      </a:pPr>
                      <a:r>
                        <a:rPr sz="1100" dirty="0">
                          <a:latin typeface="Arial"/>
                          <a:cs typeface="Arial"/>
                        </a:rPr>
                        <a:t>1.5</a:t>
                      </a:r>
                      <a:endParaRPr sz="1100">
                        <a:latin typeface="Arial"/>
                        <a:cs typeface="Arial"/>
                      </a:endParaRPr>
                    </a:p>
                  </a:txBody>
                  <a:tcPr marL="0" marR="0" marT="0" marB="0">
                    <a:lnT w="12700">
                      <a:solidFill>
                        <a:srgbClr val="808080"/>
                      </a:solidFill>
                      <a:prstDash val="solid"/>
                    </a:lnT>
                    <a:lnB w="12700">
                      <a:solidFill>
                        <a:srgbClr val="808080"/>
                      </a:solidFill>
                      <a:prstDash val="solid"/>
                    </a:lnB>
                  </a:tcPr>
                </a:tc>
                <a:tc>
                  <a:txBody>
                    <a:bodyPr/>
                    <a:lstStyle/>
                    <a:p>
                      <a:pPr marR="17780" algn="ctr">
                        <a:lnSpc>
                          <a:spcPct val="100000"/>
                        </a:lnSpc>
                      </a:pPr>
                      <a:r>
                        <a:rPr sz="1100" dirty="0">
                          <a:latin typeface="Arial"/>
                          <a:cs typeface="Arial"/>
                        </a:rPr>
                        <a:t>1.4</a:t>
                      </a:r>
                      <a:endParaRPr sz="1100">
                        <a:latin typeface="Arial"/>
                        <a:cs typeface="Arial"/>
                      </a:endParaRPr>
                    </a:p>
                  </a:txBody>
                  <a:tcPr marL="0" marR="0" marT="0" marB="0">
                    <a:lnT w="12700">
                      <a:solidFill>
                        <a:srgbClr val="808080"/>
                      </a:solidFill>
                      <a:prstDash val="solid"/>
                    </a:lnT>
                    <a:lnB w="12700">
                      <a:solidFill>
                        <a:srgbClr val="808080"/>
                      </a:solidFill>
                      <a:prstDash val="solid"/>
                    </a:lnB>
                  </a:tcPr>
                </a:tc>
                <a:tc>
                  <a:txBody>
                    <a:bodyPr/>
                    <a:lstStyle/>
                    <a:p>
                      <a:pPr marL="2540" algn="ctr">
                        <a:lnSpc>
                          <a:spcPct val="100000"/>
                        </a:lnSpc>
                      </a:pPr>
                      <a:r>
                        <a:rPr sz="1100" dirty="0">
                          <a:latin typeface="Arial"/>
                          <a:cs typeface="Arial"/>
                        </a:rPr>
                        <a:t>6.5%</a:t>
                      </a:r>
                      <a:endParaRPr sz="1100">
                        <a:latin typeface="Arial"/>
                        <a:cs typeface="Arial"/>
                      </a:endParaRPr>
                    </a:p>
                  </a:txBody>
                  <a:tcPr marL="0" marR="0" marT="0" marB="0">
                    <a:lnT w="12700">
                      <a:solidFill>
                        <a:srgbClr val="808080"/>
                      </a:solidFill>
                      <a:prstDash val="solid"/>
                    </a:lnT>
                    <a:lnB w="12700">
                      <a:solidFill>
                        <a:srgbClr val="808080"/>
                      </a:solidFill>
                      <a:prstDash val="solid"/>
                    </a:lnB>
                    <a:solidFill>
                      <a:srgbClr val="FFE79B"/>
                    </a:solidFill>
                  </a:tcPr>
                </a:tc>
                <a:tc>
                  <a:txBody>
                    <a:bodyPr/>
                    <a:lstStyle/>
                    <a:p>
                      <a:pPr marL="3175" algn="ctr">
                        <a:lnSpc>
                          <a:spcPct val="100000"/>
                        </a:lnSpc>
                      </a:pPr>
                      <a:r>
                        <a:rPr sz="1100" dirty="0">
                          <a:latin typeface="Arial"/>
                          <a:cs typeface="Arial"/>
                        </a:rPr>
                        <a:t>6.7%</a:t>
                      </a:r>
                      <a:endParaRPr sz="1100">
                        <a:latin typeface="Arial"/>
                        <a:cs typeface="Arial"/>
                      </a:endParaRPr>
                    </a:p>
                  </a:txBody>
                  <a:tcPr marL="0" marR="0" marT="0" marB="0">
                    <a:lnT w="12700">
                      <a:solidFill>
                        <a:srgbClr val="808080"/>
                      </a:solidFill>
                      <a:prstDash val="solid"/>
                    </a:lnT>
                    <a:lnB w="12700">
                      <a:solidFill>
                        <a:srgbClr val="808080"/>
                      </a:solidFill>
                      <a:prstDash val="solid"/>
                    </a:lnB>
                    <a:solidFill>
                      <a:srgbClr val="FFCCCC"/>
                    </a:solidFill>
                  </a:tcPr>
                </a:tc>
                <a:tc>
                  <a:txBody>
                    <a:bodyPr/>
                    <a:lstStyle/>
                    <a:p>
                      <a:pPr marL="1905" algn="ctr">
                        <a:lnSpc>
                          <a:spcPct val="100000"/>
                        </a:lnSpc>
                      </a:pPr>
                      <a:r>
                        <a:rPr sz="1100" dirty="0">
                          <a:latin typeface="Arial"/>
                          <a:cs typeface="Arial"/>
                        </a:rPr>
                        <a:t>7.0%</a:t>
                      </a:r>
                      <a:endParaRPr sz="1100">
                        <a:latin typeface="Arial"/>
                        <a:cs typeface="Arial"/>
                      </a:endParaRPr>
                    </a:p>
                  </a:txBody>
                  <a:tcPr marL="0" marR="0" marT="0" marB="0">
                    <a:lnT w="12700">
                      <a:solidFill>
                        <a:srgbClr val="808080"/>
                      </a:solidFill>
                      <a:prstDash val="solid"/>
                    </a:lnT>
                    <a:lnB w="12700">
                      <a:solidFill>
                        <a:srgbClr val="808080"/>
                      </a:solidFill>
                      <a:prstDash val="solid"/>
                    </a:lnB>
                    <a:solidFill>
                      <a:srgbClr val="FFE79B"/>
                    </a:solidFill>
                  </a:tcPr>
                </a:tc>
                <a:tc>
                  <a:txBody>
                    <a:bodyPr/>
                    <a:lstStyle/>
                    <a:p>
                      <a:pPr marL="1905" algn="ctr">
                        <a:lnSpc>
                          <a:spcPct val="100000"/>
                        </a:lnSpc>
                      </a:pPr>
                      <a:r>
                        <a:rPr sz="1100" dirty="0">
                          <a:latin typeface="Arial"/>
                          <a:cs typeface="Arial"/>
                        </a:rPr>
                        <a:t>7.2%</a:t>
                      </a:r>
                      <a:endParaRPr sz="1100">
                        <a:latin typeface="Arial"/>
                        <a:cs typeface="Arial"/>
                      </a:endParaRPr>
                    </a:p>
                  </a:txBody>
                  <a:tcPr marL="0" marR="0" marT="0" marB="0">
                    <a:lnT w="12700">
                      <a:solidFill>
                        <a:srgbClr val="808080"/>
                      </a:solidFill>
                      <a:prstDash val="solid"/>
                    </a:lnT>
                    <a:lnB w="12700">
                      <a:solidFill>
                        <a:srgbClr val="808080"/>
                      </a:solidFill>
                      <a:prstDash val="solid"/>
                    </a:lnB>
                    <a:solidFill>
                      <a:srgbClr val="FFCCCC"/>
                    </a:solidFill>
                  </a:tcPr>
                </a:tc>
              </a:tr>
              <a:tr h="289737">
                <a:tc>
                  <a:txBody>
                    <a:bodyPr/>
                    <a:lstStyle/>
                    <a:p>
                      <a:pPr marL="47625">
                        <a:lnSpc>
                          <a:spcPct val="100000"/>
                        </a:lnSpc>
                      </a:pPr>
                      <a:r>
                        <a:rPr sz="1100" spc="-5" dirty="0">
                          <a:latin typeface="Arial"/>
                          <a:cs typeface="Arial"/>
                        </a:rPr>
                        <a:t>C</a:t>
                      </a:r>
                      <a:r>
                        <a:rPr sz="1100" dirty="0">
                          <a:latin typeface="Arial"/>
                          <a:cs typeface="Arial"/>
                        </a:rPr>
                        <a:t>h</a:t>
                      </a:r>
                      <a:r>
                        <a:rPr sz="1100" spc="-5" dirty="0">
                          <a:latin typeface="Arial"/>
                          <a:cs typeface="Arial"/>
                        </a:rPr>
                        <a:t>r</a:t>
                      </a:r>
                      <a:r>
                        <a:rPr sz="1100" spc="-15" dirty="0">
                          <a:latin typeface="Arial"/>
                          <a:cs typeface="Arial"/>
                        </a:rPr>
                        <a:t>y</a:t>
                      </a:r>
                      <a:r>
                        <a:rPr sz="1100" dirty="0">
                          <a:latin typeface="Arial"/>
                          <a:cs typeface="Arial"/>
                        </a:rPr>
                        <a:t>s</a:t>
                      </a:r>
                      <a:r>
                        <a:rPr sz="1100" spc="-5" dirty="0">
                          <a:latin typeface="Arial"/>
                          <a:cs typeface="Arial"/>
                        </a:rPr>
                        <a:t>l</a:t>
                      </a:r>
                      <a:r>
                        <a:rPr sz="1100" dirty="0">
                          <a:latin typeface="Arial"/>
                          <a:cs typeface="Arial"/>
                        </a:rPr>
                        <a:t>er</a:t>
                      </a:r>
                      <a:endParaRPr sz="1100">
                        <a:latin typeface="Arial"/>
                        <a:cs typeface="Arial"/>
                      </a:endParaRPr>
                    </a:p>
                  </a:txBody>
                  <a:tcPr marL="0" marR="0" marT="0" marB="0">
                    <a:lnT w="12700">
                      <a:solidFill>
                        <a:srgbClr val="808080"/>
                      </a:solidFill>
                      <a:prstDash val="solid"/>
                    </a:lnT>
                    <a:lnB w="12700">
                      <a:solidFill>
                        <a:srgbClr val="808080"/>
                      </a:solidFill>
                      <a:prstDash val="solid"/>
                    </a:lnB>
                  </a:tcPr>
                </a:tc>
                <a:tc>
                  <a:txBody>
                    <a:bodyPr/>
                    <a:lstStyle/>
                    <a:p>
                      <a:pPr marL="113664" algn="ctr">
                        <a:lnSpc>
                          <a:spcPct val="100000"/>
                        </a:lnSpc>
                      </a:pPr>
                      <a:r>
                        <a:rPr sz="1100" dirty="0">
                          <a:latin typeface="Arial"/>
                          <a:cs typeface="Arial"/>
                        </a:rPr>
                        <a:t>1.9</a:t>
                      </a:r>
                      <a:endParaRPr sz="1100">
                        <a:latin typeface="Arial"/>
                        <a:cs typeface="Arial"/>
                      </a:endParaRPr>
                    </a:p>
                  </a:txBody>
                  <a:tcPr marL="0" marR="0" marT="0" marB="0">
                    <a:lnT w="12700">
                      <a:solidFill>
                        <a:srgbClr val="808080"/>
                      </a:solidFill>
                      <a:prstDash val="solid"/>
                    </a:lnT>
                    <a:lnB w="12700">
                      <a:solidFill>
                        <a:srgbClr val="808080"/>
                      </a:solidFill>
                      <a:prstDash val="solid"/>
                    </a:lnB>
                  </a:tcPr>
                </a:tc>
                <a:tc>
                  <a:txBody>
                    <a:bodyPr/>
                    <a:lstStyle/>
                    <a:p>
                      <a:pPr marR="17780" algn="ctr">
                        <a:lnSpc>
                          <a:spcPct val="100000"/>
                        </a:lnSpc>
                      </a:pPr>
                      <a:r>
                        <a:rPr sz="1100" dirty="0">
                          <a:latin typeface="Arial"/>
                          <a:cs typeface="Arial"/>
                        </a:rPr>
                        <a:t>1.6</a:t>
                      </a:r>
                      <a:endParaRPr sz="1100">
                        <a:latin typeface="Arial"/>
                        <a:cs typeface="Arial"/>
                      </a:endParaRPr>
                    </a:p>
                  </a:txBody>
                  <a:tcPr marL="0" marR="0" marT="0" marB="0">
                    <a:lnT w="12700">
                      <a:solidFill>
                        <a:srgbClr val="808080"/>
                      </a:solidFill>
                      <a:prstDash val="solid"/>
                    </a:lnT>
                    <a:lnB w="12700">
                      <a:solidFill>
                        <a:srgbClr val="808080"/>
                      </a:solidFill>
                      <a:prstDash val="solid"/>
                    </a:lnB>
                  </a:tcPr>
                </a:tc>
                <a:tc>
                  <a:txBody>
                    <a:bodyPr/>
                    <a:lstStyle/>
                    <a:p>
                      <a:pPr marL="2540" algn="ctr">
                        <a:lnSpc>
                          <a:spcPct val="100000"/>
                        </a:lnSpc>
                      </a:pPr>
                      <a:r>
                        <a:rPr sz="1100" dirty="0">
                          <a:latin typeface="Arial"/>
                          <a:cs typeface="Arial"/>
                        </a:rPr>
                        <a:t>9.5%</a:t>
                      </a:r>
                      <a:endParaRPr sz="1100">
                        <a:latin typeface="Arial"/>
                        <a:cs typeface="Arial"/>
                      </a:endParaRPr>
                    </a:p>
                  </a:txBody>
                  <a:tcPr marL="0" marR="0" marT="0" marB="0">
                    <a:lnT w="12700">
                      <a:solidFill>
                        <a:srgbClr val="808080"/>
                      </a:solidFill>
                      <a:prstDash val="solid"/>
                    </a:lnT>
                    <a:lnB w="12700">
                      <a:solidFill>
                        <a:srgbClr val="808080"/>
                      </a:solidFill>
                      <a:prstDash val="solid"/>
                    </a:lnB>
                    <a:solidFill>
                      <a:srgbClr val="FFE79B"/>
                    </a:solidFill>
                  </a:tcPr>
                </a:tc>
                <a:tc>
                  <a:txBody>
                    <a:bodyPr/>
                    <a:lstStyle/>
                    <a:p>
                      <a:pPr marL="3175" algn="ctr">
                        <a:lnSpc>
                          <a:spcPct val="100000"/>
                        </a:lnSpc>
                      </a:pPr>
                      <a:r>
                        <a:rPr sz="1100" dirty="0">
                          <a:latin typeface="Arial"/>
                          <a:cs typeface="Arial"/>
                        </a:rPr>
                        <a:t>9.8%</a:t>
                      </a:r>
                      <a:endParaRPr sz="1100">
                        <a:latin typeface="Arial"/>
                        <a:cs typeface="Arial"/>
                      </a:endParaRPr>
                    </a:p>
                  </a:txBody>
                  <a:tcPr marL="0" marR="0" marT="0" marB="0">
                    <a:lnT w="12700">
                      <a:solidFill>
                        <a:srgbClr val="808080"/>
                      </a:solidFill>
                      <a:prstDash val="solid"/>
                    </a:lnT>
                    <a:lnB w="12700">
                      <a:solidFill>
                        <a:srgbClr val="808080"/>
                      </a:solidFill>
                      <a:prstDash val="solid"/>
                    </a:lnB>
                    <a:solidFill>
                      <a:srgbClr val="FFCCCC"/>
                    </a:solidFill>
                  </a:tcPr>
                </a:tc>
                <a:tc>
                  <a:txBody>
                    <a:bodyPr/>
                    <a:lstStyle/>
                    <a:p>
                      <a:pPr marL="363855">
                        <a:lnSpc>
                          <a:spcPct val="100000"/>
                        </a:lnSpc>
                      </a:pPr>
                      <a:r>
                        <a:rPr sz="1100" dirty="0">
                          <a:latin typeface="Arial"/>
                          <a:cs typeface="Arial"/>
                        </a:rPr>
                        <a:t>10.3%</a:t>
                      </a:r>
                      <a:endParaRPr sz="1100">
                        <a:latin typeface="Arial"/>
                        <a:cs typeface="Arial"/>
                      </a:endParaRPr>
                    </a:p>
                  </a:txBody>
                  <a:tcPr marL="0" marR="0" marT="0" marB="0">
                    <a:lnT w="12700">
                      <a:solidFill>
                        <a:srgbClr val="808080"/>
                      </a:solidFill>
                      <a:prstDash val="solid"/>
                    </a:lnT>
                    <a:lnB w="12700">
                      <a:solidFill>
                        <a:srgbClr val="808080"/>
                      </a:solidFill>
                      <a:prstDash val="solid"/>
                    </a:lnB>
                    <a:solidFill>
                      <a:srgbClr val="FFE79B"/>
                    </a:solidFill>
                  </a:tcPr>
                </a:tc>
                <a:tc>
                  <a:txBody>
                    <a:bodyPr/>
                    <a:lstStyle/>
                    <a:p>
                      <a:pPr marL="363855">
                        <a:lnSpc>
                          <a:spcPct val="100000"/>
                        </a:lnSpc>
                      </a:pPr>
                      <a:r>
                        <a:rPr sz="1100" dirty="0">
                          <a:latin typeface="Arial"/>
                          <a:cs typeface="Arial"/>
                        </a:rPr>
                        <a:t>10.6%</a:t>
                      </a:r>
                      <a:endParaRPr sz="1100">
                        <a:latin typeface="Arial"/>
                        <a:cs typeface="Arial"/>
                      </a:endParaRPr>
                    </a:p>
                  </a:txBody>
                  <a:tcPr marL="0" marR="0" marT="0" marB="0">
                    <a:lnT w="12700">
                      <a:solidFill>
                        <a:srgbClr val="808080"/>
                      </a:solidFill>
                      <a:prstDash val="solid"/>
                    </a:lnT>
                    <a:lnB w="12700">
                      <a:solidFill>
                        <a:srgbClr val="808080"/>
                      </a:solidFill>
                      <a:prstDash val="solid"/>
                    </a:lnB>
                    <a:solidFill>
                      <a:srgbClr val="FFCCCC"/>
                    </a:solidFill>
                  </a:tcPr>
                </a:tc>
              </a:tr>
              <a:tr h="289737">
                <a:tc>
                  <a:txBody>
                    <a:bodyPr/>
                    <a:lstStyle/>
                    <a:p>
                      <a:pPr marL="165100">
                        <a:lnSpc>
                          <a:spcPct val="100000"/>
                        </a:lnSpc>
                      </a:pPr>
                      <a:r>
                        <a:rPr sz="1100" dirty="0">
                          <a:latin typeface="Arial"/>
                          <a:cs typeface="Arial"/>
                        </a:rPr>
                        <a:t>E</a:t>
                      </a:r>
                      <a:r>
                        <a:rPr sz="1100" spc="-5" dirty="0">
                          <a:latin typeface="Arial"/>
                          <a:cs typeface="Arial"/>
                        </a:rPr>
                        <a:t>li</a:t>
                      </a:r>
                      <a:r>
                        <a:rPr sz="1100" spc="-10" dirty="0">
                          <a:latin typeface="Arial"/>
                          <a:cs typeface="Arial"/>
                        </a:rPr>
                        <a:t>g</a:t>
                      </a:r>
                      <a:r>
                        <a:rPr sz="1100" spc="-5" dirty="0">
                          <a:latin typeface="Arial"/>
                          <a:cs typeface="Arial"/>
                        </a:rPr>
                        <a:t>i</a:t>
                      </a:r>
                      <a:r>
                        <a:rPr sz="1100" dirty="0">
                          <a:latin typeface="Arial"/>
                          <a:cs typeface="Arial"/>
                        </a:rPr>
                        <a:t>b</a:t>
                      </a:r>
                      <a:r>
                        <a:rPr sz="1100" spc="-5" dirty="0">
                          <a:latin typeface="Arial"/>
                          <a:cs typeface="Arial"/>
                        </a:rPr>
                        <a:t>le</a:t>
                      </a:r>
                      <a:endParaRPr sz="1100">
                        <a:latin typeface="Arial"/>
                        <a:cs typeface="Arial"/>
                      </a:endParaRPr>
                    </a:p>
                  </a:txBody>
                  <a:tcPr marL="0" marR="0" marT="0" marB="0">
                    <a:lnT w="12700">
                      <a:solidFill>
                        <a:srgbClr val="808080"/>
                      </a:solidFill>
                      <a:prstDash val="solid"/>
                    </a:lnT>
                    <a:lnB w="12700">
                      <a:solidFill>
                        <a:srgbClr val="808080"/>
                      </a:solidFill>
                      <a:prstDash val="solid"/>
                    </a:lnB>
                  </a:tcPr>
                </a:tc>
                <a:tc>
                  <a:txBody>
                    <a:bodyPr/>
                    <a:lstStyle/>
                    <a:p>
                      <a:pPr marL="113664" algn="ctr">
                        <a:lnSpc>
                          <a:spcPct val="100000"/>
                        </a:lnSpc>
                      </a:pPr>
                      <a:r>
                        <a:rPr sz="1100" dirty="0">
                          <a:latin typeface="Arial"/>
                          <a:cs typeface="Arial"/>
                        </a:rPr>
                        <a:t>2.1</a:t>
                      </a:r>
                      <a:endParaRPr sz="1100">
                        <a:latin typeface="Arial"/>
                        <a:cs typeface="Arial"/>
                      </a:endParaRPr>
                    </a:p>
                  </a:txBody>
                  <a:tcPr marL="0" marR="0" marT="0" marB="0">
                    <a:lnT w="12700">
                      <a:solidFill>
                        <a:srgbClr val="808080"/>
                      </a:solidFill>
                      <a:prstDash val="solid"/>
                    </a:lnT>
                    <a:lnB w="12700">
                      <a:solidFill>
                        <a:srgbClr val="808080"/>
                      </a:solidFill>
                      <a:prstDash val="solid"/>
                    </a:lnB>
                  </a:tcPr>
                </a:tc>
                <a:tc>
                  <a:txBody>
                    <a:bodyPr/>
                    <a:lstStyle/>
                    <a:p>
                      <a:pPr marR="17780" algn="ctr">
                        <a:lnSpc>
                          <a:spcPct val="100000"/>
                        </a:lnSpc>
                      </a:pPr>
                      <a:r>
                        <a:rPr sz="1100" dirty="0">
                          <a:latin typeface="Arial"/>
                          <a:cs typeface="Arial"/>
                        </a:rPr>
                        <a:t>1.7</a:t>
                      </a:r>
                      <a:endParaRPr sz="1100">
                        <a:latin typeface="Arial"/>
                        <a:cs typeface="Arial"/>
                      </a:endParaRPr>
                    </a:p>
                  </a:txBody>
                  <a:tcPr marL="0" marR="0" marT="0" marB="0">
                    <a:lnT w="12700">
                      <a:solidFill>
                        <a:srgbClr val="808080"/>
                      </a:solidFill>
                      <a:prstDash val="solid"/>
                    </a:lnT>
                    <a:lnB w="12700">
                      <a:solidFill>
                        <a:srgbClr val="808080"/>
                      </a:solidFill>
                      <a:prstDash val="solid"/>
                    </a:lnB>
                  </a:tcPr>
                </a:tc>
                <a:tc>
                  <a:txBody>
                    <a:bodyPr/>
                    <a:lstStyle/>
                    <a:p>
                      <a:pPr marL="3175" algn="ctr">
                        <a:lnSpc>
                          <a:spcPct val="100000"/>
                        </a:lnSpc>
                      </a:pPr>
                      <a:r>
                        <a:rPr sz="1100" dirty="0">
                          <a:latin typeface="Arial"/>
                          <a:cs typeface="Arial"/>
                        </a:rPr>
                        <a:t>2.9%</a:t>
                      </a:r>
                      <a:endParaRPr sz="1100">
                        <a:latin typeface="Arial"/>
                        <a:cs typeface="Arial"/>
                      </a:endParaRPr>
                    </a:p>
                  </a:txBody>
                  <a:tcPr marL="0" marR="0" marT="0" marB="0">
                    <a:lnT w="12700">
                      <a:solidFill>
                        <a:srgbClr val="808080"/>
                      </a:solidFill>
                      <a:prstDash val="solid"/>
                    </a:lnT>
                    <a:lnB w="12700">
                      <a:solidFill>
                        <a:srgbClr val="808080"/>
                      </a:solidFill>
                      <a:prstDash val="solid"/>
                    </a:lnB>
                    <a:solidFill>
                      <a:srgbClr val="FFE79B"/>
                    </a:solidFill>
                  </a:tcPr>
                </a:tc>
                <a:tc>
                  <a:txBody>
                    <a:bodyPr/>
                    <a:lstStyle/>
                    <a:p>
                      <a:pPr marL="3175" algn="ctr">
                        <a:lnSpc>
                          <a:spcPct val="100000"/>
                        </a:lnSpc>
                      </a:pPr>
                      <a:r>
                        <a:rPr sz="1100" dirty="0">
                          <a:latin typeface="Arial"/>
                          <a:cs typeface="Arial"/>
                        </a:rPr>
                        <a:t>3.0%</a:t>
                      </a:r>
                      <a:endParaRPr sz="1100">
                        <a:latin typeface="Arial"/>
                        <a:cs typeface="Arial"/>
                      </a:endParaRPr>
                    </a:p>
                  </a:txBody>
                  <a:tcPr marL="0" marR="0" marT="0" marB="0">
                    <a:lnT w="12700">
                      <a:solidFill>
                        <a:srgbClr val="808080"/>
                      </a:solidFill>
                      <a:prstDash val="solid"/>
                    </a:lnT>
                    <a:lnB w="12700">
                      <a:solidFill>
                        <a:srgbClr val="808080"/>
                      </a:solidFill>
                      <a:prstDash val="solid"/>
                    </a:lnB>
                    <a:solidFill>
                      <a:srgbClr val="FFCCCC"/>
                    </a:solidFill>
                  </a:tcPr>
                </a:tc>
                <a:tc>
                  <a:txBody>
                    <a:bodyPr/>
                    <a:lstStyle/>
                    <a:p>
                      <a:pPr marL="2540" algn="ctr">
                        <a:lnSpc>
                          <a:spcPct val="100000"/>
                        </a:lnSpc>
                      </a:pPr>
                      <a:r>
                        <a:rPr sz="1100" dirty="0">
                          <a:latin typeface="Arial"/>
                          <a:cs typeface="Arial"/>
                        </a:rPr>
                        <a:t>3.2%</a:t>
                      </a:r>
                      <a:endParaRPr sz="1100">
                        <a:latin typeface="Arial"/>
                        <a:cs typeface="Arial"/>
                      </a:endParaRPr>
                    </a:p>
                  </a:txBody>
                  <a:tcPr marL="0" marR="0" marT="0" marB="0">
                    <a:lnT w="12700">
                      <a:solidFill>
                        <a:srgbClr val="808080"/>
                      </a:solidFill>
                      <a:prstDash val="solid"/>
                    </a:lnT>
                    <a:lnB w="12700">
                      <a:solidFill>
                        <a:srgbClr val="808080"/>
                      </a:solidFill>
                      <a:prstDash val="solid"/>
                    </a:lnB>
                    <a:solidFill>
                      <a:srgbClr val="FFE79B"/>
                    </a:solidFill>
                  </a:tcPr>
                </a:tc>
                <a:tc>
                  <a:txBody>
                    <a:bodyPr/>
                    <a:lstStyle/>
                    <a:p>
                      <a:pPr marL="2540" algn="ctr">
                        <a:lnSpc>
                          <a:spcPct val="100000"/>
                        </a:lnSpc>
                      </a:pPr>
                      <a:r>
                        <a:rPr sz="1100" dirty="0">
                          <a:latin typeface="Arial"/>
                          <a:cs typeface="Arial"/>
                        </a:rPr>
                        <a:t>3.3%</a:t>
                      </a:r>
                      <a:endParaRPr sz="1100">
                        <a:latin typeface="Arial"/>
                        <a:cs typeface="Arial"/>
                      </a:endParaRPr>
                    </a:p>
                  </a:txBody>
                  <a:tcPr marL="0" marR="0" marT="0" marB="0">
                    <a:lnT w="12700">
                      <a:solidFill>
                        <a:srgbClr val="808080"/>
                      </a:solidFill>
                      <a:prstDash val="solid"/>
                    </a:lnT>
                    <a:lnB w="12700">
                      <a:solidFill>
                        <a:srgbClr val="808080"/>
                      </a:solidFill>
                      <a:prstDash val="solid"/>
                    </a:lnB>
                    <a:solidFill>
                      <a:srgbClr val="FFCCCC"/>
                    </a:solidFill>
                  </a:tcPr>
                </a:tc>
              </a:tr>
              <a:tr h="289738">
                <a:tc>
                  <a:txBody>
                    <a:bodyPr/>
                    <a:lstStyle/>
                    <a:p>
                      <a:pPr marL="165100">
                        <a:lnSpc>
                          <a:spcPct val="100000"/>
                        </a:lnSpc>
                      </a:pPr>
                      <a:r>
                        <a:rPr sz="1100" dirty="0">
                          <a:latin typeface="Arial"/>
                          <a:cs typeface="Arial"/>
                        </a:rPr>
                        <a:t>Ine</a:t>
                      </a:r>
                      <a:r>
                        <a:rPr sz="1100" spc="-5" dirty="0">
                          <a:latin typeface="Arial"/>
                          <a:cs typeface="Arial"/>
                        </a:rPr>
                        <a:t>li</a:t>
                      </a:r>
                      <a:r>
                        <a:rPr sz="1100" spc="-10" dirty="0">
                          <a:latin typeface="Arial"/>
                          <a:cs typeface="Arial"/>
                        </a:rPr>
                        <a:t>g</a:t>
                      </a:r>
                      <a:r>
                        <a:rPr sz="1100" spc="-5" dirty="0">
                          <a:latin typeface="Arial"/>
                          <a:cs typeface="Arial"/>
                        </a:rPr>
                        <a:t>i</a:t>
                      </a:r>
                      <a:r>
                        <a:rPr sz="1100" dirty="0">
                          <a:latin typeface="Arial"/>
                          <a:cs typeface="Arial"/>
                        </a:rPr>
                        <a:t>b</a:t>
                      </a:r>
                      <a:r>
                        <a:rPr sz="1100" spc="-5" dirty="0">
                          <a:latin typeface="Arial"/>
                          <a:cs typeface="Arial"/>
                        </a:rPr>
                        <a:t>le</a:t>
                      </a:r>
                      <a:endParaRPr sz="1100">
                        <a:latin typeface="Arial"/>
                        <a:cs typeface="Arial"/>
                      </a:endParaRPr>
                    </a:p>
                  </a:txBody>
                  <a:tcPr marL="0" marR="0" marT="0" marB="0">
                    <a:lnT w="12700">
                      <a:solidFill>
                        <a:srgbClr val="808080"/>
                      </a:solidFill>
                      <a:prstDash val="solid"/>
                    </a:lnT>
                    <a:lnB w="12700">
                      <a:solidFill>
                        <a:srgbClr val="808080"/>
                      </a:solidFill>
                      <a:prstDash val="solid"/>
                    </a:lnB>
                  </a:tcPr>
                </a:tc>
                <a:tc>
                  <a:txBody>
                    <a:bodyPr/>
                    <a:lstStyle/>
                    <a:p>
                      <a:pPr marL="113664" algn="ctr">
                        <a:lnSpc>
                          <a:spcPct val="100000"/>
                        </a:lnSpc>
                      </a:pPr>
                      <a:r>
                        <a:rPr sz="1100" dirty="0">
                          <a:latin typeface="Arial"/>
                          <a:cs typeface="Arial"/>
                        </a:rPr>
                        <a:t>2</a:t>
                      </a:r>
                      <a:endParaRPr sz="1100">
                        <a:latin typeface="Arial"/>
                        <a:cs typeface="Arial"/>
                      </a:endParaRPr>
                    </a:p>
                  </a:txBody>
                  <a:tcPr marL="0" marR="0" marT="0" marB="0">
                    <a:lnT w="12700">
                      <a:solidFill>
                        <a:srgbClr val="808080"/>
                      </a:solidFill>
                      <a:prstDash val="solid"/>
                    </a:lnT>
                    <a:lnB w="12700">
                      <a:solidFill>
                        <a:srgbClr val="808080"/>
                      </a:solidFill>
                      <a:prstDash val="solid"/>
                    </a:lnB>
                  </a:tcPr>
                </a:tc>
                <a:tc>
                  <a:txBody>
                    <a:bodyPr/>
                    <a:lstStyle/>
                    <a:p>
                      <a:pPr marR="17780" algn="ctr">
                        <a:lnSpc>
                          <a:spcPct val="100000"/>
                        </a:lnSpc>
                      </a:pPr>
                      <a:r>
                        <a:rPr sz="1100" dirty="0">
                          <a:latin typeface="Arial"/>
                          <a:cs typeface="Arial"/>
                        </a:rPr>
                        <a:t>1.7</a:t>
                      </a:r>
                      <a:endParaRPr sz="1100">
                        <a:latin typeface="Arial"/>
                        <a:cs typeface="Arial"/>
                      </a:endParaRPr>
                    </a:p>
                  </a:txBody>
                  <a:tcPr marL="0" marR="0" marT="0" marB="0">
                    <a:lnT w="12700">
                      <a:solidFill>
                        <a:srgbClr val="808080"/>
                      </a:solidFill>
                      <a:prstDash val="solid"/>
                    </a:lnT>
                    <a:lnB w="12700">
                      <a:solidFill>
                        <a:srgbClr val="808080"/>
                      </a:solidFill>
                      <a:prstDash val="solid"/>
                    </a:lnB>
                  </a:tcPr>
                </a:tc>
                <a:tc>
                  <a:txBody>
                    <a:bodyPr/>
                    <a:lstStyle/>
                    <a:p>
                      <a:pPr marL="364490">
                        <a:lnSpc>
                          <a:spcPct val="100000"/>
                        </a:lnSpc>
                      </a:pPr>
                      <a:r>
                        <a:rPr sz="1100" dirty="0">
                          <a:latin typeface="Arial"/>
                          <a:cs typeface="Arial"/>
                        </a:rPr>
                        <a:t>10.6%</a:t>
                      </a:r>
                      <a:endParaRPr sz="1100">
                        <a:latin typeface="Arial"/>
                        <a:cs typeface="Arial"/>
                      </a:endParaRPr>
                    </a:p>
                  </a:txBody>
                  <a:tcPr marL="0" marR="0" marT="0" marB="0">
                    <a:lnT w="12700">
                      <a:solidFill>
                        <a:srgbClr val="808080"/>
                      </a:solidFill>
                      <a:prstDash val="solid"/>
                    </a:lnT>
                    <a:lnB w="12700">
                      <a:solidFill>
                        <a:srgbClr val="808080"/>
                      </a:solidFill>
                      <a:prstDash val="solid"/>
                    </a:lnB>
                    <a:solidFill>
                      <a:srgbClr val="FFE79B"/>
                    </a:solidFill>
                  </a:tcPr>
                </a:tc>
                <a:tc>
                  <a:txBody>
                    <a:bodyPr/>
                    <a:lstStyle/>
                    <a:p>
                      <a:pPr marL="364490">
                        <a:lnSpc>
                          <a:spcPct val="100000"/>
                        </a:lnSpc>
                      </a:pPr>
                      <a:r>
                        <a:rPr sz="1100" dirty="0">
                          <a:latin typeface="Arial"/>
                          <a:cs typeface="Arial"/>
                        </a:rPr>
                        <a:t>10.9%</a:t>
                      </a:r>
                      <a:endParaRPr sz="1100">
                        <a:latin typeface="Arial"/>
                        <a:cs typeface="Arial"/>
                      </a:endParaRPr>
                    </a:p>
                  </a:txBody>
                  <a:tcPr marL="0" marR="0" marT="0" marB="0">
                    <a:lnT w="12700">
                      <a:solidFill>
                        <a:srgbClr val="808080"/>
                      </a:solidFill>
                      <a:prstDash val="solid"/>
                    </a:lnT>
                    <a:lnB w="12700">
                      <a:solidFill>
                        <a:srgbClr val="808080"/>
                      </a:solidFill>
                      <a:prstDash val="solid"/>
                    </a:lnB>
                    <a:solidFill>
                      <a:srgbClr val="FFCCCC"/>
                    </a:solidFill>
                  </a:tcPr>
                </a:tc>
                <a:tc>
                  <a:txBody>
                    <a:bodyPr/>
                    <a:lstStyle/>
                    <a:p>
                      <a:pPr marL="370205">
                        <a:lnSpc>
                          <a:spcPct val="100000"/>
                        </a:lnSpc>
                      </a:pPr>
                      <a:r>
                        <a:rPr sz="1100" spc="-80" dirty="0">
                          <a:latin typeface="Arial"/>
                          <a:cs typeface="Arial"/>
                        </a:rPr>
                        <a:t>1</a:t>
                      </a:r>
                      <a:r>
                        <a:rPr sz="1100" dirty="0">
                          <a:latin typeface="Arial"/>
                          <a:cs typeface="Arial"/>
                        </a:rPr>
                        <a:t>1.5%</a:t>
                      </a:r>
                      <a:endParaRPr sz="1100">
                        <a:latin typeface="Arial"/>
                        <a:cs typeface="Arial"/>
                      </a:endParaRPr>
                    </a:p>
                  </a:txBody>
                  <a:tcPr marL="0" marR="0" marT="0" marB="0">
                    <a:lnT w="12700">
                      <a:solidFill>
                        <a:srgbClr val="808080"/>
                      </a:solidFill>
                      <a:prstDash val="solid"/>
                    </a:lnT>
                    <a:lnB w="12700">
                      <a:solidFill>
                        <a:srgbClr val="808080"/>
                      </a:solidFill>
                      <a:prstDash val="solid"/>
                    </a:lnB>
                    <a:solidFill>
                      <a:srgbClr val="FFE79B"/>
                    </a:solidFill>
                  </a:tcPr>
                </a:tc>
                <a:tc>
                  <a:txBody>
                    <a:bodyPr/>
                    <a:lstStyle/>
                    <a:p>
                      <a:pPr marL="370205">
                        <a:lnSpc>
                          <a:spcPct val="100000"/>
                        </a:lnSpc>
                      </a:pPr>
                      <a:r>
                        <a:rPr sz="1100" spc="-80" dirty="0">
                          <a:latin typeface="Arial"/>
                          <a:cs typeface="Arial"/>
                        </a:rPr>
                        <a:t>1</a:t>
                      </a:r>
                      <a:r>
                        <a:rPr sz="1100" dirty="0">
                          <a:latin typeface="Arial"/>
                          <a:cs typeface="Arial"/>
                        </a:rPr>
                        <a:t>1.8%</a:t>
                      </a:r>
                      <a:endParaRPr sz="1100">
                        <a:latin typeface="Arial"/>
                        <a:cs typeface="Arial"/>
                      </a:endParaRPr>
                    </a:p>
                  </a:txBody>
                  <a:tcPr marL="0" marR="0" marT="0" marB="0">
                    <a:lnT w="12700">
                      <a:solidFill>
                        <a:srgbClr val="808080"/>
                      </a:solidFill>
                      <a:prstDash val="solid"/>
                    </a:lnT>
                    <a:lnB w="12700">
                      <a:solidFill>
                        <a:srgbClr val="808080"/>
                      </a:solidFill>
                      <a:prstDash val="solid"/>
                    </a:lnB>
                    <a:solidFill>
                      <a:srgbClr val="FFCCCC"/>
                    </a:solidFill>
                  </a:tcPr>
                </a:tc>
              </a:tr>
              <a:tr h="289737">
                <a:tc>
                  <a:txBody>
                    <a:bodyPr/>
                    <a:lstStyle/>
                    <a:p>
                      <a:pPr marL="48260">
                        <a:lnSpc>
                          <a:spcPct val="100000"/>
                        </a:lnSpc>
                      </a:pPr>
                      <a:r>
                        <a:rPr sz="1100" dirty="0">
                          <a:latin typeface="Arial"/>
                          <a:cs typeface="Arial"/>
                        </a:rPr>
                        <a:t>Other</a:t>
                      </a:r>
                      <a:endParaRPr sz="1100">
                        <a:latin typeface="Arial"/>
                        <a:cs typeface="Arial"/>
                      </a:endParaRPr>
                    </a:p>
                  </a:txBody>
                  <a:tcPr marL="0" marR="0" marT="0" marB="0">
                    <a:lnT w="12700">
                      <a:solidFill>
                        <a:srgbClr val="808080"/>
                      </a:solidFill>
                      <a:prstDash val="solid"/>
                    </a:lnT>
                    <a:lnB w="12700">
                      <a:solidFill>
                        <a:srgbClr val="808080"/>
                      </a:solidFill>
                      <a:prstDash val="solid"/>
                    </a:lnB>
                  </a:tcPr>
                </a:tc>
                <a:tc>
                  <a:txBody>
                    <a:bodyPr/>
                    <a:lstStyle/>
                    <a:p>
                      <a:pPr marL="113664" algn="ctr">
                        <a:lnSpc>
                          <a:spcPct val="100000"/>
                        </a:lnSpc>
                      </a:pPr>
                      <a:r>
                        <a:rPr sz="1100" dirty="0">
                          <a:latin typeface="Arial"/>
                          <a:cs typeface="Arial"/>
                        </a:rPr>
                        <a:t>1.9</a:t>
                      </a:r>
                      <a:endParaRPr sz="1100">
                        <a:latin typeface="Arial"/>
                        <a:cs typeface="Arial"/>
                      </a:endParaRPr>
                    </a:p>
                  </a:txBody>
                  <a:tcPr marL="0" marR="0" marT="0" marB="0">
                    <a:lnT w="12700">
                      <a:solidFill>
                        <a:srgbClr val="808080"/>
                      </a:solidFill>
                      <a:prstDash val="solid"/>
                    </a:lnT>
                    <a:lnB w="12700">
                      <a:solidFill>
                        <a:srgbClr val="808080"/>
                      </a:solidFill>
                      <a:prstDash val="solid"/>
                    </a:lnB>
                  </a:tcPr>
                </a:tc>
                <a:tc>
                  <a:txBody>
                    <a:bodyPr/>
                    <a:lstStyle/>
                    <a:p>
                      <a:pPr marR="17780" algn="ctr">
                        <a:lnSpc>
                          <a:spcPct val="100000"/>
                        </a:lnSpc>
                      </a:pPr>
                      <a:r>
                        <a:rPr sz="1100" dirty="0">
                          <a:latin typeface="Arial"/>
                          <a:cs typeface="Arial"/>
                        </a:rPr>
                        <a:t>1.6</a:t>
                      </a:r>
                      <a:endParaRPr sz="1100">
                        <a:latin typeface="Arial"/>
                        <a:cs typeface="Arial"/>
                      </a:endParaRPr>
                    </a:p>
                  </a:txBody>
                  <a:tcPr marL="0" marR="0" marT="0" marB="0">
                    <a:lnT w="12700">
                      <a:solidFill>
                        <a:srgbClr val="808080"/>
                      </a:solidFill>
                      <a:prstDash val="solid"/>
                    </a:lnT>
                    <a:lnB w="12700">
                      <a:solidFill>
                        <a:srgbClr val="808080"/>
                      </a:solidFill>
                      <a:prstDash val="solid"/>
                    </a:lnB>
                  </a:tcPr>
                </a:tc>
                <a:tc>
                  <a:txBody>
                    <a:bodyPr/>
                    <a:lstStyle/>
                    <a:p>
                      <a:pPr marL="3175" algn="ctr">
                        <a:lnSpc>
                          <a:spcPct val="100000"/>
                        </a:lnSpc>
                      </a:pPr>
                      <a:r>
                        <a:rPr sz="1100" dirty="0">
                          <a:latin typeface="Arial"/>
                          <a:cs typeface="Arial"/>
                        </a:rPr>
                        <a:t>2.8%</a:t>
                      </a:r>
                      <a:endParaRPr sz="1100">
                        <a:latin typeface="Arial"/>
                        <a:cs typeface="Arial"/>
                      </a:endParaRPr>
                    </a:p>
                  </a:txBody>
                  <a:tcPr marL="0" marR="0" marT="0" marB="0">
                    <a:lnT w="12700">
                      <a:solidFill>
                        <a:srgbClr val="808080"/>
                      </a:solidFill>
                      <a:prstDash val="solid"/>
                    </a:lnT>
                    <a:lnB w="12700">
                      <a:solidFill>
                        <a:srgbClr val="808080"/>
                      </a:solidFill>
                      <a:prstDash val="solid"/>
                    </a:lnB>
                    <a:solidFill>
                      <a:srgbClr val="FFE79B"/>
                    </a:solidFill>
                  </a:tcPr>
                </a:tc>
                <a:tc>
                  <a:txBody>
                    <a:bodyPr/>
                    <a:lstStyle/>
                    <a:p>
                      <a:pPr marL="3175" algn="ctr">
                        <a:lnSpc>
                          <a:spcPct val="100000"/>
                        </a:lnSpc>
                      </a:pPr>
                      <a:r>
                        <a:rPr sz="1100" dirty="0">
                          <a:latin typeface="Arial"/>
                          <a:cs typeface="Arial"/>
                        </a:rPr>
                        <a:t>2.9%</a:t>
                      </a:r>
                      <a:endParaRPr sz="1100">
                        <a:latin typeface="Arial"/>
                        <a:cs typeface="Arial"/>
                      </a:endParaRPr>
                    </a:p>
                  </a:txBody>
                  <a:tcPr marL="0" marR="0" marT="0" marB="0">
                    <a:lnT w="12700">
                      <a:solidFill>
                        <a:srgbClr val="808080"/>
                      </a:solidFill>
                      <a:prstDash val="solid"/>
                    </a:lnT>
                    <a:lnB w="12700">
                      <a:solidFill>
                        <a:srgbClr val="808080"/>
                      </a:solidFill>
                      <a:prstDash val="solid"/>
                    </a:lnB>
                    <a:solidFill>
                      <a:srgbClr val="FFCCCC"/>
                    </a:solidFill>
                  </a:tcPr>
                </a:tc>
                <a:tc>
                  <a:txBody>
                    <a:bodyPr/>
                    <a:lstStyle/>
                    <a:p>
                      <a:pPr marL="2540" algn="ctr">
                        <a:lnSpc>
                          <a:spcPct val="100000"/>
                        </a:lnSpc>
                      </a:pPr>
                      <a:r>
                        <a:rPr sz="1100" dirty="0">
                          <a:latin typeface="Arial"/>
                          <a:cs typeface="Arial"/>
                        </a:rPr>
                        <a:t>3.1%</a:t>
                      </a:r>
                      <a:endParaRPr sz="1100">
                        <a:latin typeface="Arial"/>
                        <a:cs typeface="Arial"/>
                      </a:endParaRPr>
                    </a:p>
                  </a:txBody>
                  <a:tcPr marL="0" marR="0" marT="0" marB="0">
                    <a:lnT w="12700">
                      <a:solidFill>
                        <a:srgbClr val="808080"/>
                      </a:solidFill>
                      <a:prstDash val="solid"/>
                    </a:lnT>
                    <a:lnB w="12700">
                      <a:solidFill>
                        <a:srgbClr val="808080"/>
                      </a:solidFill>
                      <a:prstDash val="solid"/>
                    </a:lnB>
                    <a:solidFill>
                      <a:srgbClr val="FFE79B"/>
                    </a:solidFill>
                  </a:tcPr>
                </a:tc>
                <a:tc>
                  <a:txBody>
                    <a:bodyPr/>
                    <a:lstStyle/>
                    <a:p>
                      <a:pPr marL="363855">
                        <a:lnSpc>
                          <a:spcPct val="100000"/>
                        </a:lnSpc>
                      </a:pPr>
                      <a:r>
                        <a:rPr sz="1100" dirty="0">
                          <a:latin typeface="Arial"/>
                          <a:cs typeface="Arial"/>
                        </a:rPr>
                        <a:t>3.15%</a:t>
                      </a:r>
                      <a:endParaRPr sz="1100">
                        <a:latin typeface="Arial"/>
                        <a:cs typeface="Arial"/>
                      </a:endParaRPr>
                    </a:p>
                  </a:txBody>
                  <a:tcPr marL="0" marR="0" marT="0" marB="0">
                    <a:lnT w="12700">
                      <a:solidFill>
                        <a:srgbClr val="808080"/>
                      </a:solidFill>
                      <a:prstDash val="solid"/>
                    </a:lnT>
                    <a:lnB w="12700">
                      <a:solidFill>
                        <a:srgbClr val="808080"/>
                      </a:solidFill>
                      <a:prstDash val="solid"/>
                    </a:lnB>
                    <a:solidFill>
                      <a:srgbClr val="FFCCCC"/>
                    </a:solidFill>
                  </a:tcPr>
                </a:tc>
              </a:tr>
            </a:tbl>
          </a:graphicData>
        </a:graphic>
      </p:graphicFrame>
      <p:sp>
        <p:nvSpPr>
          <p:cNvPr id="2" name="Footer Placeholder 1"/>
          <p:cNvSpPr>
            <a:spLocks noGrp="1"/>
          </p:cNvSpPr>
          <p:nvPr>
            <p:ph type="ftr" sz="quarter" idx="11"/>
          </p:nvPr>
        </p:nvSpPr>
        <p:spPr/>
        <p:txBody>
          <a:bodyPr/>
          <a:lstStyle/>
          <a:p>
            <a:r>
              <a:rPr lang="en-US" smtClean="0">
                <a:solidFill>
                  <a:prstClr val="white">
                    <a:lumMod val="50000"/>
                  </a:prstClr>
                </a:solidFill>
              </a:rPr>
              <a:t>Proprietary and Confidential</a:t>
            </a:r>
            <a:endParaRPr lang="en-US" dirty="0">
              <a:solidFill>
                <a:prstClr val="white">
                  <a:lumMod val="50000"/>
                </a:prstClr>
              </a:solidFill>
            </a:endParaRPr>
          </a:p>
        </p:txBody>
      </p:sp>
      <p:sp>
        <p:nvSpPr>
          <p:cNvPr id="3" name="Slide Number Placeholder 2"/>
          <p:cNvSpPr>
            <a:spLocks noGrp="1"/>
          </p:cNvSpPr>
          <p:nvPr>
            <p:ph type="sldNum" sz="quarter" idx="12"/>
          </p:nvPr>
        </p:nvSpPr>
        <p:spPr/>
        <p:txBody>
          <a:bodyPr/>
          <a:lstStyle/>
          <a:p>
            <a:fld id="{CCC40B8E-6D79-4604-8F47-CB61FCAC13A7}" type="slidenum">
              <a:rPr lang="en-US" smtClean="0">
                <a:solidFill>
                  <a:prstClr val="black">
                    <a:tint val="75000"/>
                  </a:prstClr>
                </a:solidFill>
              </a:rPr>
              <a:pPr/>
              <a:t>10</a:t>
            </a:fld>
            <a:endParaRPr lang="en-US" dirty="0">
              <a:solidFill>
                <a:prstClr val="black">
                  <a:tint val="75000"/>
                </a:prstClr>
              </a:solidFill>
            </a:endParaRPr>
          </a:p>
        </p:txBody>
      </p:sp>
    </p:spTree>
    <p:extLst>
      <p:ext uri="{BB962C8B-B14F-4D97-AF65-F5344CB8AC3E}">
        <p14:creationId xmlns:p14="http://schemas.microsoft.com/office/powerpoint/2010/main" val="37221834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6804664" y="1930023"/>
            <a:ext cx="0" cy="2576286"/>
          </a:xfrm>
          <a:custGeom>
            <a:avLst/>
            <a:gdLst/>
            <a:ahLst/>
            <a:cxnLst/>
            <a:rect l="l" t="t" r="r" b="b"/>
            <a:pathLst>
              <a:path h="2705100">
                <a:moveTo>
                  <a:pt x="0" y="0"/>
                </a:moveTo>
                <a:lnTo>
                  <a:pt x="0" y="2704655"/>
                </a:lnTo>
              </a:path>
            </a:pathLst>
          </a:custGeom>
          <a:ln w="9525">
            <a:solidFill>
              <a:srgbClr val="F8B8BC"/>
            </a:solidFill>
          </a:ln>
        </p:spPr>
        <p:txBody>
          <a:bodyPr wrap="square" lIns="0" tIns="0" rIns="0" bIns="0" rtlCol="0"/>
          <a:lstStyle/>
          <a:p>
            <a:endParaRPr sz="1714"/>
          </a:p>
        </p:txBody>
      </p:sp>
      <p:sp>
        <p:nvSpPr>
          <p:cNvPr id="5" name="object 5"/>
          <p:cNvSpPr/>
          <p:nvPr/>
        </p:nvSpPr>
        <p:spPr>
          <a:xfrm>
            <a:off x="6804667" y="1930029"/>
            <a:ext cx="1915886" cy="2576286"/>
          </a:xfrm>
          <a:custGeom>
            <a:avLst/>
            <a:gdLst/>
            <a:ahLst/>
            <a:cxnLst/>
            <a:rect l="l" t="t" r="r" b="b"/>
            <a:pathLst>
              <a:path w="2011679" h="2705100">
                <a:moveTo>
                  <a:pt x="0" y="0"/>
                </a:moveTo>
                <a:lnTo>
                  <a:pt x="2011679" y="0"/>
                </a:lnTo>
                <a:lnTo>
                  <a:pt x="2011679" y="2704655"/>
                </a:lnTo>
                <a:lnTo>
                  <a:pt x="0" y="2704655"/>
                </a:lnTo>
                <a:lnTo>
                  <a:pt x="0" y="0"/>
                </a:lnTo>
                <a:close/>
              </a:path>
            </a:pathLst>
          </a:custGeom>
          <a:solidFill>
            <a:srgbClr val="FCE0E2"/>
          </a:solidFill>
        </p:spPr>
        <p:txBody>
          <a:bodyPr wrap="square" lIns="0" tIns="0" rIns="0" bIns="0" rtlCol="0"/>
          <a:lstStyle/>
          <a:p>
            <a:endParaRPr sz="1714"/>
          </a:p>
        </p:txBody>
      </p:sp>
      <p:sp>
        <p:nvSpPr>
          <p:cNvPr id="6" name="object 6"/>
          <p:cNvSpPr txBox="1"/>
          <p:nvPr/>
        </p:nvSpPr>
        <p:spPr>
          <a:xfrm>
            <a:off x="6816274" y="4347856"/>
            <a:ext cx="628348" cy="146515"/>
          </a:xfrm>
          <a:prstGeom prst="rect">
            <a:avLst/>
          </a:prstGeom>
        </p:spPr>
        <p:txBody>
          <a:bodyPr vert="horz" wrap="square" lIns="0" tIns="0" rIns="0" bIns="0" rtlCol="0">
            <a:spAutoFit/>
          </a:bodyPr>
          <a:lstStyle/>
          <a:p>
            <a:pPr marL="12095"/>
            <a:r>
              <a:rPr sz="952" i="1" spc="-5" dirty="0">
                <a:latin typeface="Arial"/>
                <a:cs typeface="Arial"/>
              </a:rPr>
              <a:t>F</a:t>
            </a:r>
            <a:r>
              <a:rPr sz="952" i="1" spc="-10" dirty="0">
                <a:latin typeface="Arial"/>
                <a:cs typeface="Arial"/>
              </a:rPr>
              <a:t>o</a:t>
            </a:r>
            <a:r>
              <a:rPr sz="952" i="1" spc="-5" dirty="0">
                <a:latin typeface="Arial"/>
                <a:cs typeface="Arial"/>
              </a:rPr>
              <a:t>r</a:t>
            </a:r>
            <a:r>
              <a:rPr sz="952" i="1" spc="-10" dirty="0">
                <a:latin typeface="Arial"/>
                <a:cs typeface="Arial"/>
              </a:rPr>
              <a:t>e</a:t>
            </a:r>
            <a:r>
              <a:rPr sz="952" i="1" dirty="0">
                <a:latin typeface="Arial"/>
                <a:cs typeface="Arial"/>
              </a:rPr>
              <a:t>c</a:t>
            </a:r>
            <a:r>
              <a:rPr sz="952" i="1" spc="-10" dirty="0">
                <a:latin typeface="Arial"/>
                <a:cs typeface="Arial"/>
              </a:rPr>
              <a:t>a</a:t>
            </a:r>
            <a:r>
              <a:rPr sz="952" i="1" dirty="0">
                <a:latin typeface="Arial"/>
                <a:cs typeface="Arial"/>
              </a:rPr>
              <a:t>s</a:t>
            </a:r>
            <a:r>
              <a:rPr sz="952" i="1" spc="-10" dirty="0">
                <a:latin typeface="Arial"/>
                <a:cs typeface="Arial"/>
              </a:rPr>
              <a:t>ted</a:t>
            </a:r>
            <a:endParaRPr sz="952">
              <a:latin typeface="Arial"/>
              <a:cs typeface="Arial"/>
            </a:endParaRPr>
          </a:p>
        </p:txBody>
      </p:sp>
      <p:sp>
        <p:nvSpPr>
          <p:cNvPr id="7" name="object 7"/>
          <p:cNvSpPr/>
          <p:nvPr/>
        </p:nvSpPr>
        <p:spPr>
          <a:xfrm>
            <a:off x="2421146" y="1930023"/>
            <a:ext cx="0" cy="2578100"/>
          </a:xfrm>
          <a:custGeom>
            <a:avLst/>
            <a:gdLst/>
            <a:ahLst/>
            <a:cxnLst/>
            <a:rect l="l" t="t" r="r" b="b"/>
            <a:pathLst>
              <a:path h="2707004">
                <a:moveTo>
                  <a:pt x="0" y="0"/>
                </a:moveTo>
                <a:lnTo>
                  <a:pt x="0" y="2706624"/>
                </a:lnTo>
              </a:path>
            </a:pathLst>
          </a:custGeom>
          <a:ln w="9525">
            <a:solidFill>
              <a:srgbClr val="F8B8BC"/>
            </a:solidFill>
          </a:ln>
        </p:spPr>
        <p:txBody>
          <a:bodyPr wrap="square" lIns="0" tIns="0" rIns="0" bIns="0" rtlCol="0"/>
          <a:lstStyle/>
          <a:p>
            <a:endParaRPr sz="1714"/>
          </a:p>
        </p:txBody>
      </p:sp>
      <p:sp>
        <p:nvSpPr>
          <p:cNvPr id="8" name="object 8"/>
          <p:cNvSpPr/>
          <p:nvPr/>
        </p:nvSpPr>
        <p:spPr>
          <a:xfrm>
            <a:off x="2421147" y="1930029"/>
            <a:ext cx="1785257" cy="2578100"/>
          </a:xfrm>
          <a:custGeom>
            <a:avLst/>
            <a:gdLst/>
            <a:ahLst/>
            <a:cxnLst/>
            <a:rect l="l" t="t" r="r" b="b"/>
            <a:pathLst>
              <a:path w="1874520" h="2707004">
                <a:moveTo>
                  <a:pt x="0" y="0"/>
                </a:moveTo>
                <a:lnTo>
                  <a:pt x="1873935" y="0"/>
                </a:lnTo>
                <a:lnTo>
                  <a:pt x="1873935" y="2706624"/>
                </a:lnTo>
                <a:lnTo>
                  <a:pt x="0" y="2706624"/>
                </a:lnTo>
                <a:lnTo>
                  <a:pt x="0" y="0"/>
                </a:lnTo>
                <a:close/>
              </a:path>
            </a:pathLst>
          </a:custGeom>
          <a:solidFill>
            <a:srgbClr val="FCE0E2"/>
          </a:solidFill>
        </p:spPr>
        <p:txBody>
          <a:bodyPr wrap="square" lIns="0" tIns="0" rIns="0" bIns="0" rtlCol="0"/>
          <a:lstStyle/>
          <a:p>
            <a:endParaRPr sz="1714"/>
          </a:p>
        </p:txBody>
      </p:sp>
      <p:sp>
        <p:nvSpPr>
          <p:cNvPr id="9" name="object 9"/>
          <p:cNvSpPr/>
          <p:nvPr/>
        </p:nvSpPr>
        <p:spPr>
          <a:xfrm>
            <a:off x="502984" y="1935831"/>
            <a:ext cx="0" cy="2568424"/>
          </a:xfrm>
          <a:custGeom>
            <a:avLst/>
            <a:gdLst/>
            <a:ahLst/>
            <a:cxnLst/>
            <a:rect l="l" t="t" r="r" b="b"/>
            <a:pathLst>
              <a:path h="2696845">
                <a:moveTo>
                  <a:pt x="0" y="0"/>
                </a:moveTo>
                <a:lnTo>
                  <a:pt x="0" y="2696288"/>
                </a:lnTo>
              </a:path>
            </a:pathLst>
          </a:custGeom>
          <a:ln w="9503">
            <a:solidFill>
              <a:srgbClr val="606060"/>
            </a:solidFill>
          </a:ln>
        </p:spPr>
        <p:txBody>
          <a:bodyPr wrap="square" lIns="0" tIns="0" rIns="0" bIns="0" rtlCol="0"/>
          <a:lstStyle/>
          <a:p>
            <a:endParaRPr sz="1714"/>
          </a:p>
        </p:txBody>
      </p:sp>
      <p:sp>
        <p:nvSpPr>
          <p:cNvPr id="10" name="object 10"/>
          <p:cNvSpPr/>
          <p:nvPr/>
        </p:nvSpPr>
        <p:spPr>
          <a:xfrm>
            <a:off x="502985" y="4503725"/>
            <a:ext cx="3719890" cy="0"/>
          </a:xfrm>
          <a:custGeom>
            <a:avLst/>
            <a:gdLst/>
            <a:ahLst/>
            <a:cxnLst/>
            <a:rect l="l" t="t" r="r" b="b"/>
            <a:pathLst>
              <a:path w="3905885">
                <a:moveTo>
                  <a:pt x="0" y="0"/>
                </a:moveTo>
                <a:lnTo>
                  <a:pt x="3905733" y="0"/>
                </a:lnTo>
              </a:path>
            </a:pathLst>
          </a:custGeom>
          <a:ln w="9493">
            <a:solidFill>
              <a:srgbClr val="606060"/>
            </a:solidFill>
          </a:ln>
        </p:spPr>
        <p:txBody>
          <a:bodyPr wrap="square" lIns="0" tIns="0" rIns="0" bIns="0" rtlCol="0"/>
          <a:lstStyle/>
          <a:p>
            <a:endParaRPr sz="1714"/>
          </a:p>
        </p:txBody>
      </p:sp>
      <p:sp>
        <p:nvSpPr>
          <p:cNvPr id="11" name="object 11"/>
          <p:cNvSpPr/>
          <p:nvPr/>
        </p:nvSpPr>
        <p:spPr>
          <a:xfrm>
            <a:off x="502985" y="3156485"/>
            <a:ext cx="72571" cy="18143"/>
          </a:xfrm>
          <a:custGeom>
            <a:avLst/>
            <a:gdLst/>
            <a:ahLst/>
            <a:cxnLst/>
            <a:rect l="l" t="t" r="r" b="b"/>
            <a:pathLst>
              <a:path w="76200" h="19050">
                <a:moveTo>
                  <a:pt x="0" y="18987"/>
                </a:moveTo>
                <a:lnTo>
                  <a:pt x="76024" y="0"/>
                </a:lnTo>
              </a:path>
            </a:pathLst>
          </a:custGeom>
          <a:ln w="9494">
            <a:solidFill>
              <a:srgbClr val="000000"/>
            </a:solidFill>
          </a:ln>
        </p:spPr>
        <p:txBody>
          <a:bodyPr wrap="square" lIns="0" tIns="0" rIns="0" bIns="0" rtlCol="0"/>
          <a:lstStyle/>
          <a:p>
            <a:endParaRPr sz="1714"/>
          </a:p>
        </p:txBody>
      </p:sp>
      <p:sp>
        <p:nvSpPr>
          <p:cNvPr id="12" name="object 12"/>
          <p:cNvSpPr/>
          <p:nvPr/>
        </p:nvSpPr>
        <p:spPr>
          <a:xfrm>
            <a:off x="575389" y="3156485"/>
            <a:ext cx="72571" cy="0"/>
          </a:xfrm>
          <a:custGeom>
            <a:avLst/>
            <a:gdLst/>
            <a:ahLst/>
            <a:cxnLst/>
            <a:rect l="l" t="t" r="r" b="b"/>
            <a:pathLst>
              <a:path w="76200">
                <a:moveTo>
                  <a:pt x="0" y="0"/>
                </a:moveTo>
                <a:lnTo>
                  <a:pt x="76024" y="0"/>
                </a:lnTo>
              </a:path>
            </a:pathLst>
          </a:custGeom>
          <a:ln w="9493">
            <a:solidFill>
              <a:srgbClr val="000000"/>
            </a:solidFill>
          </a:ln>
        </p:spPr>
        <p:txBody>
          <a:bodyPr wrap="square" lIns="0" tIns="0" rIns="0" bIns="0" rtlCol="0"/>
          <a:lstStyle/>
          <a:p>
            <a:endParaRPr sz="1714"/>
          </a:p>
        </p:txBody>
      </p:sp>
      <p:sp>
        <p:nvSpPr>
          <p:cNvPr id="13" name="object 13"/>
          <p:cNvSpPr/>
          <p:nvPr/>
        </p:nvSpPr>
        <p:spPr>
          <a:xfrm>
            <a:off x="647793" y="3156486"/>
            <a:ext cx="81643" cy="9071"/>
          </a:xfrm>
          <a:custGeom>
            <a:avLst/>
            <a:gdLst/>
            <a:ahLst/>
            <a:cxnLst/>
            <a:rect l="l" t="t" r="r" b="b"/>
            <a:pathLst>
              <a:path w="85725" h="9525">
                <a:moveTo>
                  <a:pt x="0" y="0"/>
                </a:moveTo>
                <a:lnTo>
                  <a:pt x="85527" y="9493"/>
                </a:lnTo>
              </a:path>
            </a:pathLst>
          </a:custGeom>
          <a:ln w="9494">
            <a:solidFill>
              <a:srgbClr val="000000"/>
            </a:solidFill>
          </a:ln>
        </p:spPr>
        <p:txBody>
          <a:bodyPr wrap="square" lIns="0" tIns="0" rIns="0" bIns="0" rtlCol="0"/>
          <a:lstStyle/>
          <a:p>
            <a:endParaRPr sz="1714"/>
          </a:p>
        </p:txBody>
      </p:sp>
      <p:sp>
        <p:nvSpPr>
          <p:cNvPr id="14" name="object 14"/>
          <p:cNvSpPr/>
          <p:nvPr/>
        </p:nvSpPr>
        <p:spPr>
          <a:xfrm>
            <a:off x="729247" y="3156486"/>
            <a:ext cx="72571" cy="9071"/>
          </a:xfrm>
          <a:custGeom>
            <a:avLst/>
            <a:gdLst/>
            <a:ahLst/>
            <a:cxnLst/>
            <a:rect l="l" t="t" r="r" b="b"/>
            <a:pathLst>
              <a:path w="76200" h="9525">
                <a:moveTo>
                  <a:pt x="0" y="9493"/>
                </a:moveTo>
                <a:lnTo>
                  <a:pt x="76024" y="0"/>
                </a:lnTo>
              </a:path>
            </a:pathLst>
          </a:custGeom>
          <a:ln w="9494">
            <a:solidFill>
              <a:srgbClr val="000000"/>
            </a:solidFill>
          </a:ln>
        </p:spPr>
        <p:txBody>
          <a:bodyPr wrap="square" lIns="0" tIns="0" rIns="0" bIns="0" rtlCol="0"/>
          <a:lstStyle/>
          <a:p>
            <a:endParaRPr sz="1714"/>
          </a:p>
        </p:txBody>
      </p:sp>
      <p:sp>
        <p:nvSpPr>
          <p:cNvPr id="15" name="object 15"/>
          <p:cNvSpPr/>
          <p:nvPr/>
        </p:nvSpPr>
        <p:spPr>
          <a:xfrm>
            <a:off x="801650" y="3138401"/>
            <a:ext cx="72571" cy="18143"/>
          </a:xfrm>
          <a:custGeom>
            <a:avLst/>
            <a:gdLst/>
            <a:ahLst/>
            <a:cxnLst/>
            <a:rect l="l" t="t" r="r" b="b"/>
            <a:pathLst>
              <a:path w="76200" h="19050">
                <a:moveTo>
                  <a:pt x="0" y="18987"/>
                </a:moveTo>
                <a:lnTo>
                  <a:pt x="76024" y="0"/>
                </a:lnTo>
              </a:path>
            </a:pathLst>
          </a:custGeom>
          <a:ln w="9494">
            <a:solidFill>
              <a:srgbClr val="000000"/>
            </a:solidFill>
          </a:ln>
        </p:spPr>
        <p:txBody>
          <a:bodyPr wrap="square" lIns="0" tIns="0" rIns="0" bIns="0" rtlCol="0"/>
          <a:lstStyle/>
          <a:p>
            <a:endParaRPr sz="1714"/>
          </a:p>
        </p:txBody>
      </p:sp>
      <p:sp>
        <p:nvSpPr>
          <p:cNvPr id="16" name="object 16"/>
          <p:cNvSpPr/>
          <p:nvPr/>
        </p:nvSpPr>
        <p:spPr>
          <a:xfrm>
            <a:off x="874054" y="3120317"/>
            <a:ext cx="72571" cy="18143"/>
          </a:xfrm>
          <a:custGeom>
            <a:avLst/>
            <a:gdLst/>
            <a:ahLst/>
            <a:cxnLst/>
            <a:rect l="l" t="t" r="r" b="b"/>
            <a:pathLst>
              <a:path w="76200" h="19050">
                <a:moveTo>
                  <a:pt x="0" y="18987"/>
                </a:moveTo>
                <a:lnTo>
                  <a:pt x="76024" y="0"/>
                </a:lnTo>
              </a:path>
            </a:pathLst>
          </a:custGeom>
          <a:ln w="9494">
            <a:solidFill>
              <a:srgbClr val="000000"/>
            </a:solidFill>
          </a:ln>
        </p:spPr>
        <p:txBody>
          <a:bodyPr wrap="square" lIns="0" tIns="0" rIns="0" bIns="0" rtlCol="0"/>
          <a:lstStyle/>
          <a:p>
            <a:endParaRPr sz="1714"/>
          </a:p>
        </p:txBody>
      </p:sp>
      <p:sp>
        <p:nvSpPr>
          <p:cNvPr id="17" name="object 17"/>
          <p:cNvSpPr/>
          <p:nvPr/>
        </p:nvSpPr>
        <p:spPr>
          <a:xfrm>
            <a:off x="946458" y="3066066"/>
            <a:ext cx="81643" cy="54429"/>
          </a:xfrm>
          <a:custGeom>
            <a:avLst/>
            <a:gdLst/>
            <a:ahLst/>
            <a:cxnLst/>
            <a:rect l="l" t="t" r="r" b="b"/>
            <a:pathLst>
              <a:path w="85725" h="57150">
                <a:moveTo>
                  <a:pt x="0" y="56963"/>
                </a:moveTo>
                <a:lnTo>
                  <a:pt x="85527" y="0"/>
                </a:lnTo>
              </a:path>
            </a:pathLst>
          </a:custGeom>
          <a:ln w="9496">
            <a:solidFill>
              <a:srgbClr val="000000"/>
            </a:solidFill>
          </a:ln>
        </p:spPr>
        <p:txBody>
          <a:bodyPr wrap="square" lIns="0" tIns="0" rIns="0" bIns="0" rtlCol="0"/>
          <a:lstStyle/>
          <a:p>
            <a:endParaRPr sz="1714"/>
          </a:p>
        </p:txBody>
      </p:sp>
      <p:sp>
        <p:nvSpPr>
          <p:cNvPr id="18" name="object 18"/>
          <p:cNvSpPr/>
          <p:nvPr/>
        </p:nvSpPr>
        <p:spPr>
          <a:xfrm>
            <a:off x="1027912" y="3038941"/>
            <a:ext cx="72571" cy="27214"/>
          </a:xfrm>
          <a:custGeom>
            <a:avLst/>
            <a:gdLst/>
            <a:ahLst/>
            <a:cxnLst/>
            <a:rect l="l" t="t" r="r" b="b"/>
            <a:pathLst>
              <a:path w="76200" h="28575">
                <a:moveTo>
                  <a:pt x="0" y="28481"/>
                </a:moveTo>
                <a:lnTo>
                  <a:pt x="76024" y="0"/>
                </a:lnTo>
              </a:path>
            </a:pathLst>
          </a:custGeom>
          <a:ln w="9495">
            <a:solidFill>
              <a:srgbClr val="000000"/>
            </a:solidFill>
          </a:ln>
        </p:spPr>
        <p:txBody>
          <a:bodyPr wrap="square" lIns="0" tIns="0" rIns="0" bIns="0" rtlCol="0"/>
          <a:lstStyle/>
          <a:p>
            <a:endParaRPr sz="1714"/>
          </a:p>
        </p:txBody>
      </p:sp>
      <p:sp>
        <p:nvSpPr>
          <p:cNvPr id="19" name="object 19"/>
          <p:cNvSpPr/>
          <p:nvPr/>
        </p:nvSpPr>
        <p:spPr>
          <a:xfrm>
            <a:off x="1100316" y="3029899"/>
            <a:ext cx="72571" cy="9071"/>
          </a:xfrm>
          <a:custGeom>
            <a:avLst/>
            <a:gdLst/>
            <a:ahLst/>
            <a:cxnLst/>
            <a:rect l="l" t="t" r="r" b="b"/>
            <a:pathLst>
              <a:path w="76200" h="9525">
                <a:moveTo>
                  <a:pt x="0" y="9493"/>
                </a:moveTo>
                <a:lnTo>
                  <a:pt x="76024" y="0"/>
                </a:lnTo>
              </a:path>
            </a:pathLst>
          </a:custGeom>
          <a:ln w="9494">
            <a:solidFill>
              <a:srgbClr val="000000"/>
            </a:solidFill>
          </a:ln>
        </p:spPr>
        <p:txBody>
          <a:bodyPr wrap="square" lIns="0" tIns="0" rIns="0" bIns="0" rtlCol="0"/>
          <a:lstStyle/>
          <a:p>
            <a:endParaRPr sz="1714"/>
          </a:p>
        </p:txBody>
      </p:sp>
      <p:sp>
        <p:nvSpPr>
          <p:cNvPr id="20" name="object 20"/>
          <p:cNvSpPr/>
          <p:nvPr/>
        </p:nvSpPr>
        <p:spPr>
          <a:xfrm>
            <a:off x="1172720" y="3029899"/>
            <a:ext cx="72571" cy="9071"/>
          </a:xfrm>
          <a:custGeom>
            <a:avLst/>
            <a:gdLst/>
            <a:ahLst/>
            <a:cxnLst/>
            <a:rect l="l" t="t" r="r" b="b"/>
            <a:pathLst>
              <a:path w="76200" h="9525">
                <a:moveTo>
                  <a:pt x="0" y="0"/>
                </a:moveTo>
                <a:lnTo>
                  <a:pt x="76024" y="9493"/>
                </a:lnTo>
              </a:path>
            </a:pathLst>
          </a:custGeom>
          <a:ln w="9494">
            <a:solidFill>
              <a:srgbClr val="000000"/>
            </a:solidFill>
          </a:ln>
        </p:spPr>
        <p:txBody>
          <a:bodyPr wrap="square" lIns="0" tIns="0" rIns="0" bIns="0" rtlCol="0"/>
          <a:lstStyle/>
          <a:p>
            <a:endParaRPr sz="1714"/>
          </a:p>
        </p:txBody>
      </p:sp>
      <p:sp>
        <p:nvSpPr>
          <p:cNvPr id="21" name="object 21"/>
          <p:cNvSpPr/>
          <p:nvPr/>
        </p:nvSpPr>
        <p:spPr>
          <a:xfrm>
            <a:off x="1245124" y="3038940"/>
            <a:ext cx="72571" cy="0"/>
          </a:xfrm>
          <a:custGeom>
            <a:avLst/>
            <a:gdLst/>
            <a:ahLst/>
            <a:cxnLst/>
            <a:rect l="l" t="t" r="r" b="b"/>
            <a:pathLst>
              <a:path w="76200">
                <a:moveTo>
                  <a:pt x="0" y="0"/>
                </a:moveTo>
                <a:lnTo>
                  <a:pt x="76024" y="0"/>
                </a:lnTo>
              </a:path>
            </a:pathLst>
          </a:custGeom>
          <a:ln w="9493">
            <a:solidFill>
              <a:srgbClr val="000000"/>
            </a:solidFill>
          </a:ln>
        </p:spPr>
        <p:txBody>
          <a:bodyPr wrap="square" lIns="0" tIns="0" rIns="0" bIns="0" rtlCol="0"/>
          <a:lstStyle/>
          <a:p>
            <a:endParaRPr sz="1714"/>
          </a:p>
        </p:txBody>
      </p:sp>
      <p:sp>
        <p:nvSpPr>
          <p:cNvPr id="22" name="object 22"/>
          <p:cNvSpPr/>
          <p:nvPr/>
        </p:nvSpPr>
        <p:spPr>
          <a:xfrm>
            <a:off x="1317528" y="3038940"/>
            <a:ext cx="81643" cy="18143"/>
          </a:xfrm>
          <a:custGeom>
            <a:avLst/>
            <a:gdLst/>
            <a:ahLst/>
            <a:cxnLst/>
            <a:rect l="l" t="t" r="r" b="b"/>
            <a:pathLst>
              <a:path w="85725" h="19050">
                <a:moveTo>
                  <a:pt x="0" y="0"/>
                </a:moveTo>
                <a:lnTo>
                  <a:pt x="85527" y="18987"/>
                </a:lnTo>
              </a:path>
            </a:pathLst>
          </a:custGeom>
          <a:ln w="9494">
            <a:solidFill>
              <a:srgbClr val="000000"/>
            </a:solidFill>
          </a:ln>
        </p:spPr>
        <p:txBody>
          <a:bodyPr wrap="square" lIns="0" tIns="0" rIns="0" bIns="0" rtlCol="0"/>
          <a:lstStyle/>
          <a:p>
            <a:endParaRPr sz="1714"/>
          </a:p>
        </p:txBody>
      </p:sp>
      <p:sp>
        <p:nvSpPr>
          <p:cNvPr id="23" name="object 23"/>
          <p:cNvSpPr/>
          <p:nvPr/>
        </p:nvSpPr>
        <p:spPr>
          <a:xfrm>
            <a:off x="1398982" y="3038940"/>
            <a:ext cx="72571" cy="18143"/>
          </a:xfrm>
          <a:custGeom>
            <a:avLst/>
            <a:gdLst/>
            <a:ahLst/>
            <a:cxnLst/>
            <a:rect l="l" t="t" r="r" b="b"/>
            <a:pathLst>
              <a:path w="76200" h="19050">
                <a:moveTo>
                  <a:pt x="0" y="18987"/>
                </a:moveTo>
                <a:lnTo>
                  <a:pt x="76024" y="0"/>
                </a:lnTo>
              </a:path>
            </a:pathLst>
          </a:custGeom>
          <a:ln w="9494">
            <a:solidFill>
              <a:srgbClr val="000000"/>
            </a:solidFill>
          </a:ln>
        </p:spPr>
        <p:txBody>
          <a:bodyPr wrap="square" lIns="0" tIns="0" rIns="0" bIns="0" rtlCol="0"/>
          <a:lstStyle/>
          <a:p>
            <a:endParaRPr sz="1714"/>
          </a:p>
        </p:txBody>
      </p:sp>
      <p:sp>
        <p:nvSpPr>
          <p:cNvPr id="24" name="object 24"/>
          <p:cNvSpPr/>
          <p:nvPr/>
        </p:nvSpPr>
        <p:spPr>
          <a:xfrm>
            <a:off x="1471386" y="3038940"/>
            <a:ext cx="72571" cy="0"/>
          </a:xfrm>
          <a:custGeom>
            <a:avLst/>
            <a:gdLst/>
            <a:ahLst/>
            <a:cxnLst/>
            <a:rect l="l" t="t" r="r" b="b"/>
            <a:pathLst>
              <a:path w="76200">
                <a:moveTo>
                  <a:pt x="0" y="0"/>
                </a:moveTo>
                <a:lnTo>
                  <a:pt x="76024" y="0"/>
                </a:lnTo>
              </a:path>
            </a:pathLst>
          </a:custGeom>
          <a:ln w="9493">
            <a:solidFill>
              <a:srgbClr val="000000"/>
            </a:solidFill>
          </a:ln>
        </p:spPr>
        <p:txBody>
          <a:bodyPr wrap="square" lIns="0" tIns="0" rIns="0" bIns="0" rtlCol="0"/>
          <a:lstStyle/>
          <a:p>
            <a:endParaRPr sz="1714"/>
          </a:p>
        </p:txBody>
      </p:sp>
      <p:sp>
        <p:nvSpPr>
          <p:cNvPr id="25" name="object 25"/>
          <p:cNvSpPr/>
          <p:nvPr/>
        </p:nvSpPr>
        <p:spPr>
          <a:xfrm>
            <a:off x="1543789" y="3038940"/>
            <a:ext cx="72571" cy="36286"/>
          </a:xfrm>
          <a:custGeom>
            <a:avLst/>
            <a:gdLst/>
            <a:ahLst/>
            <a:cxnLst/>
            <a:rect l="l" t="t" r="r" b="b"/>
            <a:pathLst>
              <a:path w="76200" h="38100">
                <a:moveTo>
                  <a:pt x="0" y="0"/>
                </a:moveTo>
                <a:lnTo>
                  <a:pt x="76024" y="37975"/>
                </a:lnTo>
              </a:path>
            </a:pathLst>
          </a:custGeom>
          <a:ln w="9495">
            <a:solidFill>
              <a:srgbClr val="000000"/>
            </a:solidFill>
          </a:ln>
        </p:spPr>
        <p:txBody>
          <a:bodyPr wrap="square" lIns="0" tIns="0" rIns="0" bIns="0" rtlCol="0"/>
          <a:lstStyle/>
          <a:p>
            <a:endParaRPr sz="1714"/>
          </a:p>
        </p:txBody>
      </p:sp>
      <p:sp>
        <p:nvSpPr>
          <p:cNvPr id="26" name="object 26"/>
          <p:cNvSpPr/>
          <p:nvPr/>
        </p:nvSpPr>
        <p:spPr>
          <a:xfrm>
            <a:off x="1616193" y="3075108"/>
            <a:ext cx="81643" cy="0"/>
          </a:xfrm>
          <a:custGeom>
            <a:avLst/>
            <a:gdLst/>
            <a:ahLst/>
            <a:cxnLst/>
            <a:rect l="l" t="t" r="r" b="b"/>
            <a:pathLst>
              <a:path w="85725">
                <a:moveTo>
                  <a:pt x="0" y="0"/>
                </a:moveTo>
                <a:lnTo>
                  <a:pt x="85527" y="0"/>
                </a:lnTo>
              </a:path>
            </a:pathLst>
          </a:custGeom>
          <a:ln w="9493">
            <a:solidFill>
              <a:srgbClr val="000000"/>
            </a:solidFill>
          </a:ln>
        </p:spPr>
        <p:txBody>
          <a:bodyPr wrap="square" lIns="0" tIns="0" rIns="0" bIns="0" rtlCol="0"/>
          <a:lstStyle/>
          <a:p>
            <a:endParaRPr sz="1714"/>
          </a:p>
        </p:txBody>
      </p:sp>
      <p:sp>
        <p:nvSpPr>
          <p:cNvPr id="27" name="object 27"/>
          <p:cNvSpPr/>
          <p:nvPr/>
        </p:nvSpPr>
        <p:spPr>
          <a:xfrm>
            <a:off x="1697648" y="3075108"/>
            <a:ext cx="72571" cy="27214"/>
          </a:xfrm>
          <a:custGeom>
            <a:avLst/>
            <a:gdLst/>
            <a:ahLst/>
            <a:cxnLst/>
            <a:rect l="l" t="t" r="r" b="b"/>
            <a:pathLst>
              <a:path w="76200" h="28575">
                <a:moveTo>
                  <a:pt x="0" y="0"/>
                </a:moveTo>
                <a:lnTo>
                  <a:pt x="76024" y="28481"/>
                </a:lnTo>
              </a:path>
            </a:pathLst>
          </a:custGeom>
          <a:ln w="9495">
            <a:solidFill>
              <a:srgbClr val="000000"/>
            </a:solidFill>
          </a:ln>
        </p:spPr>
        <p:txBody>
          <a:bodyPr wrap="square" lIns="0" tIns="0" rIns="0" bIns="0" rtlCol="0"/>
          <a:lstStyle/>
          <a:p>
            <a:endParaRPr sz="1714"/>
          </a:p>
        </p:txBody>
      </p:sp>
      <p:sp>
        <p:nvSpPr>
          <p:cNvPr id="28" name="object 28"/>
          <p:cNvSpPr/>
          <p:nvPr/>
        </p:nvSpPr>
        <p:spPr>
          <a:xfrm>
            <a:off x="1770051" y="3093192"/>
            <a:ext cx="72571" cy="9071"/>
          </a:xfrm>
          <a:custGeom>
            <a:avLst/>
            <a:gdLst/>
            <a:ahLst/>
            <a:cxnLst/>
            <a:rect l="l" t="t" r="r" b="b"/>
            <a:pathLst>
              <a:path w="76200" h="9525">
                <a:moveTo>
                  <a:pt x="0" y="9493"/>
                </a:moveTo>
                <a:lnTo>
                  <a:pt x="76024" y="0"/>
                </a:lnTo>
              </a:path>
            </a:pathLst>
          </a:custGeom>
          <a:ln w="9494">
            <a:solidFill>
              <a:srgbClr val="000000"/>
            </a:solidFill>
          </a:ln>
        </p:spPr>
        <p:txBody>
          <a:bodyPr wrap="square" lIns="0" tIns="0" rIns="0" bIns="0" rtlCol="0"/>
          <a:lstStyle/>
          <a:p>
            <a:endParaRPr sz="1714"/>
          </a:p>
        </p:txBody>
      </p:sp>
      <p:sp>
        <p:nvSpPr>
          <p:cNvPr id="29" name="object 29"/>
          <p:cNvSpPr/>
          <p:nvPr/>
        </p:nvSpPr>
        <p:spPr>
          <a:xfrm>
            <a:off x="1842455" y="3066066"/>
            <a:ext cx="72571" cy="27214"/>
          </a:xfrm>
          <a:custGeom>
            <a:avLst/>
            <a:gdLst/>
            <a:ahLst/>
            <a:cxnLst/>
            <a:rect l="l" t="t" r="r" b="b"/>
            <a:pathLst>
              <a:path w="76200" h="28575">
                <a:moveTo>
                  <a:pt x="0" y="28481"/>
                </a:moveTo>
                <a:lnTo>
                  <a:pt x="76024" y="0"/>
                </a:lnTo>
              </a:path>
            </a:pathLst>
          </a:custGeom>
          <a:ln w="9495">
            <a:solidFill>
              <a:srgbClr val="000000"/>
            </a:solidFill>
          </a:ln>
        </p:spPr>
        <p:txBody>
          <a:bodyPr wrap="square" lIns="0" tIns="0" rIns="0" bIns="0" rtlCol="0"/>
          <a:lstStyle/>
          <a:p>
            <a:endParaRPr sz="1714"/>
          </a:p>
        </p:txBody>
      </p:sp>
      <p:sp>
        <p:nvSpPr>
          <p:cNvPr id="30" name="object 30"/>
          <p:cNvSpPr/>
          <p:nvPr/>
        </p:nvSpPr>
        <p:spPr>
          <a:xfrm>
            <a:off x="1914859" y="3057025"/>
            <a:ext cx="72571" cy="9071"/>
          </a:xfrm>
          <a:custGeom>
            <a:avLst/>
            <a:gdLst/>
            <a:ahLst/>
            <a:cxnLst/>
            <a:rect l="l" t="t" r="r" b="b"/>
            <a:pathLst>
              <a:path w="76200" h="9525">
                <a:moveTo>
                  <a:pt x="0" y="9493"/>
                </a:moveTo>
                <a:lnTo>
                  <a:pt x="76024" y="0"/>
                </a:lnTo>
              </a:path>
            </a:pathLst>
          </a:custGeom>
          <a:ln w="9494">
            <a:solidFill>
              <a:srgbClr val="000000"/>
            </a:solidFill>
          </a:ln>
        </p:spPr>
        <p:txBody>
          <a:bodyPr wrap="square" lIns="0" tIns="0" rIns="0" bIns="0" rtlCol="0"/>
          <a:lstStyle/>
          <a:p>
            <a:endParaRPr sz="1714"/>
          </a:p>
        </p:txBody>
      </p:sp>
      <p:sp>
        <p:nvSpPr>
          <p:cNvPr id="31" name="object 31"/>
          <p:cNvSpPr/>
          <p:nvPr/>
        </p:nvSpPr>
        <p:spPr>
          <a:xfrm>
            <a:off x="1987263" y="3038940"/>
            <a:ext cx="81643" cy="18143"/>
          </a:xfrm>
          <a:custGeom>
            <a:avLst/>
            <a:gdLst/>
            <a:ahLst/>
            <a:cxnLst/>
            <a:rect l="l" t="t" r="r" b="b"/>
            <a:pathLst>
              <a:path w="85725" h="19050">
                <a:moveTo>
                  <a:pt x="0" y="18987"/>
                </a:moveTo>
                <a:lnTo>
                  <a:pt x="85527" y="0"/>
                </a:lnTo>
              </a:path>
            </a:pathLst>
          </a:custGeom>
          <a:ln w="9494">
            <a:solidFill>
              <a:srgbClr val="000000"/>
            </a:solidFill>
          </a:ln>
        </p:spPr>
        <p:txBody>
          <a:bodyPr wrap="square" lIns="0" tIns="0" rIns="0" bIns="0" rtlCol="0"/>
          <a:lstStyle/>
          <a:p>
            <a:endParaRPr sz="1714"/>
          </a:p>
        </p:txBody>
      </p:sp>
      <p:sp>
        <p:nvSpPr>
          <p:cNvPr id="32" name="object 32"/>
          <p:cNvSpPr/>
          <p:nvPr/>
        </p:nvSpPr>
        <p:spPr>
          <a:xfrm>
            <a:off x="2068717" y="3011815"/>
            <a:ext cx="72571" cy="27214"/>
          </a:xfrm>
          <a:custGeom>
            <a:avLst/>
            <a:gdLst/>
            <a:ahLst/>
            <a:cxnLst/>
            <a:rect l="l" t="t" r="r" b="b"/>
            <a:pathLst>
              <a:path w="76200" h="28575">
                <a:moveTo>
                  <a:pt x="0" y="28481"/>
                </a:moveTo>
                <a:lnTo>
                  <a:pt x="76024" y="0"/>
                </a:lnTo>
              </a:path>
            </a:pathLst>
          </a:custGeom>
          <a:ln w="9495">
            <a:solidFill>
              <a:srgbClr val="000000"/>
            </a:solidFill>
          </a:ln>
        </p:spPr>
        <p:txBody>
          <a:bodyPr wrap="square" lIns="0" tIns="0" rIns="0" bIns="0" rtlCol="0"/>
          <a:lstStyle/>
          <a:p>
            <a:endParaRPr sz="1714"/>
          </a:p>
        </p:txBody>
      </p:sp>
      <p:sp>
        <p:nvSpPr>
          <p:cNvPr id="33" name="object 33"/>
          <p:cNvSpPr/>
          <p:nvPr/>
        </p:nvSpPr>
        <p:spPr>
          <a:xfrm>
            <a:off x="2141121" y="2984689"/>
            <a:ext cx="72571" cy="27214"/>
          </a:xfrm>
          <a:custGeom>
            <a:avLst/>
            <a:gdLst/>
            <a:ahLst/>
            <a:cxnLst/>
            <a:rect l="l" t="t" r="r" b="b"/>
            <a:pathLst>
              <a:path w="76200" h="28575">
                <a:moveTo>
                  <a:pt x="0" y="28481"/>
                </a:moveTo>
                <a:lnTo>
                  <a:pt x="76024" y="0"/>
                </a:lnTo>
              </a:path>
            </a:pathLst>
          </a:custGeom>
          <a:ln w="9495">
            <a:solidFill>
              <a:srgbClr val="000000"/>
            </a:solidFill>
          </a:ln>
        </p:spPr>
        <p:txBody>
          <a:bodyPr wrap="square" lIns="0" tIns="0" rIns="0" bIns="0" rtlCol="0"/>
          <a:lstStyle/>
          <a:p>
            <a:endParaRPr sz="1714"/>
          </a:p>
        </p:txBody>
      </p:sp>
      <p:sp>
        <p:nvSpPr>
          <p:cNvPr id="34" name="object 34"/>
          <p:cNvSpPr/>
          <p:nvPr/>
        </p:nvSpPr>
        <p:spPr>
          <a:xfrm>
            <a:off x="2213525" y="2921396"/>
            <a:ext cx="72571" cy="63500"/>
          </a:xfrm>
          <a:custGeom>
            <a:avLst/>
            <a:gdLst/>
            <a:ahLst/>
            <a:cxnLst/>
            <a:rect l="l" t="t" r="r" b="b"/>
            <a:pathLst>
              <a:path w="76200" h="66675">
                <a:moveTo>
                  <a:pt x="0" y="66457"/>
                </a:moveTo>
                <a:lnTo>
                  <a:pt x="76024" y="0"/>
                </a:lnTo>
              </a:path>
            </a:pathLst>
          </a:custGeom>
          <a:ln w="9497">
            <a:solidFill>
              <a:srgbClr val="000000"/>
            </a:solidFill>
          </a:ln>
        </p:spPr>
        <p:txBody>
          <a:bodyPr wrap="square" lIns="0" tIns="0" rIns="0" bIns="0" rtlCol="0"/>
          <a:lstStyle/>
          <a:p>
            <a:endParaRPr sz="1714"/>
          </a:p>
        </p:txBody>
      </p:sp>
      <p:sp>
        <p:nvSpPr>
          <p:cNvPr id="35" name="object 35"/>
          <p:cNvSpPr/>
          <p:nvPr/>
        </p:nvSpPr>
        <p:spPr>
          <a:xfrm>
            <a:off x="2285929" y="2894270"/>
            <a:ext cx="81643" cy="27214"/>
          </a:xfrm>
          <a:custGeom>
            <a:avLst/>
            <a:gdLst/>
            <a:ahLst/>
            <a:cxnLst/>
            <a:rect l="l" t="t" r="r" b="b"/>
            <a:pathLst>
              <a:path w="85725" h="28575">
                <a:moveTo>
                  <a:pt x="0" y="28481"/>
                </a:moveTo>
                <a:lnTo>
                  <a:pt x="85527" y="0"/>
                </a:lnTo>
              </a:path>
            </a:pathLst>
          </a:custGeom>
          <a:ln w="9494">
            <a:solidFill>
              <a:srgbClr val="000000"/>
            </a:solidFill>
          </a:ln>
        </p:spPr>
        <p:txBody>
          <a:bodyPr wrap="square" lIns="0" tIns="0" rIns="0" bIns="0" rtlCol="0"/>
          <a:lstStyle/>
          <a:p>
            <a:endParaRPr sz="1714"/>
          </a:p>
        </p:txBody>
      </p:sp>
      <p:sp>
        <p:nvSpPr>
          <p:cNvPr id="36" name="object 36"/>
          <p:cNvSpPr/>
          <p:nvPr/>
        </p:nvSpPr>
        <p:spPr>
          <a:xfrm>
            <a:off x="2367383" y="2867145"/>
            <a:ext cx="72571" cy="27214"/>
          </a:xfrm>
          <a:custGeom>
            <a:avLst/>
            <a:gdLst/>
            <a:ahLst/>
            <a:cxnLst/>
            <a:rect l="l" t="t" r="r" b="b"/>
            <a:pathLst>
              <a:path w="76200" h="28575">
                <a:moveTo>
                  <a:pt x="0" y="28481"/>
                </a:moveTo>
                <a:lnTo>
                  <a:pt x="76024" y="0"/>
                </a:lnTo>
              </a:path>
            </a:pathLst>
          </a:custGeom>
          <a:ln w="9495">
            <a:solidFill>
              <a:srgbClr val="000000"/>
            </a:solidFill>
          </a:ln>
        </p:spPr>
        <p:txBody>
          <a:bodyPr wrap="square" lIns="0" tIns="0" rIns="0" bIns="0" rtlCol="0"/>
          <a:lstStyle/>
          <a:p>
            <a:endParaRPr sz="1714"/>
          </a:p>
        </p:txBody>
      </p:sp>
      <p:sp>
        <p:nvSpPr>
          <p:cNvPr id="37" name="object 37"/>
          <p:cNvSpPr/>
          <p:nvPr/>
        </p:nvSpPr>
        <p:spPr>
          <a:xfrm>
            <a:off x="2439787" y="2812893"/>
            <a:ext cx="72571" cy="54429"/>
          </a:xfrm>
          <a:custGeom>
            <a:avLst/>
            <a:gdLst/>
            <a:ahLst/>
            <a:cxnLst/>
            <a:rect l="l" t="t" r="r" b="b"/>
            <a:pathLst>
              <a:path w="76200" h="57150">
                <a:moveTo>
                  <a:pt x="0" y="56963"/>
                </a:moveTo>
                <a:lnTo>
                  <a:pt x="76024" y="0"/>
                </a:lnTo>
              </a:path>
            </a:pathLst>
          </a:custGeom>
          <a:ln w="28491">
            <a:solidFill>
              <a:srgbClr val="41A441"/>
            </a:solidFill>
          </a:ln>
        </p:spPr>
        <p:txBody>
          <a:bodyPr wrap="square" lIns="0" tIns="0" rIns="0" bIns="0" rtlCol="0"/>
          <a:lstStyle/>
          <a:p>
            <a:endParaRPr sz="1714"/>
          </a:p>
        </p:txBody>
      </p:sp>
      <p:sp>
        <p:nvSpPr>
          <p:cNvPr id="38" name="object 38"/>
          <p:cNvSpPr/>
          <p:nvPr/>
        </p:nvSpPr>
        <p:spPr>
          <a:xfrm>
            <a:off x="2512190" y="2794810"/>
            <a:ext cx="72571" cy="18143"/>
          </a:xfrm>
          <a:custGeom>
            <a:avLst/>
            <a:gdLst/>
            <a:ahLst/>
            <a:cxnLst/>
            <a:rect l="l" t="t" r="r" b="b"/>
            <a:pathLst>
              <a:path w="76200" h="19050">
                <a:moveTo>
                  <a:pt x="0" y="18987"/>
                </a:moveTo>
                <a:lnTo>
                  <a:pt x="76024" y="0"/>
                </a:lnTo>
              </a:path>
            </a:pathLst>
          </a:custGeom>
          <a:ln w="28483">
            <a:solidFill>
              <a:srgbClr val="41A441"/>
            </a:solidFill>
          </a:ln>
        </p:spPr>
        <p:txBody>
          <a:bodyPr wrap="square" lIns="0" tIns="0" rIns="0" bIns="0" rtlCol="0"/>
          <a:lstStyle/>
          <a:p>
            <a:endParaRPr sz="1714"/>
          </a:p>
        </p:txBody>
      </p:sp>
      <p:sp>
        <p:nvSpPr>
          <p:cNvPr id="39" name="object 39"/>
          <p:cNvSpPr/>
          <p:nvPr/>
        </p:nvSpPr>
        <p:spPr>
          <a:xfrm>
            <a:off x="2584594" y="2758642"/>
            <a:ext cx="72571" cy="36286"/>
          </a:xfrm>
          <a:custGeom>
            <a:avLst/>
            <a:gdLst/>
            <a:ahLst/>
            <a:cxnLst/>
            <a:rect l="l" t="t" r="r" b="b"/>
            <a:pathLst>
              <a:path w="76200" h="38100">
                <a:moveTo>
                  <a:pt x="0" y="37975"/>
                </a:moveTo>
                <a:lnTo>
                  <a:pt x="76024" y="0"/>
                </a:lnTo>
              </a:path>
            </a:pathLst>
          </a:custGeom>
          <a:ln w="28487">
            <a:solidFill>
              <a:srgbClr val="41A441"/>
            </a:solidFill>
          </a:ln>
        </p:spPr>
        <p:txBody>
          <a:bodyPr wrap="square" lIns="0" tIns="0" rIns="0" bIns="0" rtlCol="0"/>
          <a:lstStyle/>
          <a:p>
            <a:endParaRPr sz="1714"/>
          </a:p>
        </p:txBody>
      </p:sp>
      <p:sp>
        <p:nvSpPr>
          <p:cNvPr id="40" name="object 40"/>
          <p:cNvSpPr/>
          <p:nvPr/>
        </p:nvSpPr>
        <p:spPr>
          <a:xfrm>
            <a:off x="2656998" y="2731517"/>
            <a:ext cx="81643" cy="27214"/>
          </a:xfrm>
          <a:custGeom>
            <a:avLst/>
            <a:gdLst/>
            <a:ahLst/>
            <a:cxnLst/>
            <a:rect l="l" t="t" r="r" b="b"/>
            <a:pathLst>
              <a:path w="85725" h="28575">
                <a:moveTo>
                  <a:pt x="0" y="28481"/>
                </a:moveTo>
                <a:lnTo>
                  <a:pt x="85527" y="0"/>
                </a:lnTo>
              </a:path>
            </a:pathLst>
          </a:custGeom>
          <a:ln w="28484">
            <a:solidFill>
              <a:srgbClr val="41A441"/>
            </a:solidFill>
          </a:ln>
        </p:spPr>
        <p:txBody>
          <a:bodyPr wrap="square" lIns="0" tIns="0" rIns="0" bIns="0" rtlCol="0"/>
          <a:lstStyle/>
          <a:p>
            <a:endParaRPr sz="1714"/>
          </a:p>
        </p:txBody>
      </p:sp>
      <p:sp>
        <p:nvSpPr>
          <p:cNvPr id="41" name="object 41"/>
          <p:cNvSpPr/>
          <p:nvPr/>
        </p:nvSpPr>
        <p:spPr>
          <a:xfrm>
            <a:off x="2738452" y="2704391"/>
            <a:ext cx="72571" cy="27214"/>
          </a:xfrm>
          <a:custGeom>
            <a:avLst/>
            <a:gdLst/>
            <a:ahLst/>
            <a:cxnLst/>
            <a:rect l="l" t="t" r="r" b="b"/>
            <a:pathLst>
              <a:path w="76200" h="28575">
                <a:moveTo>
                  <a:pt x="0" y="28481"/>
                </a:moveTo>
                <a:lnTo>
                  <a:pt x="76024" y="0"/>
                </a:lnTo>
              </a:path>
            </a:pathLst>
          </a:custGeom>
          <a:ln w="28485">
            <a:solidFill>
              <a:srgbClr val="41A441"/>
            </a:solidFill>
          </a:ln>
        </p:spPr>
        <p:txBody>
          <a:bodyPr wrap="square" lIns="0" tIns="0" rIns="0" bIns="0" rtlCol="0"/>
          <a:lstStyle/>
          <a:p>
            <a:endParaRPr sz="1714"/>
          </a:p>
        </p:txBody>
      </p:sp>
      <p:sp>
        <p:nvSpPr>
          <p:cNvPr id="42" name="object 42"/>
          <p:cNvSpPr/>
          <p:nvPr/>
        </p:nvSpPr>
        <p:spPr>
          <a:xfrm>
            <a:off x="2810856" y="2677266"/>
            <a:ext cx="72571" cy="27214"/>
          </a:xfrm>
          <a:custGeom>
            <a:avLst/>
            <a:gdLst/>
            <a:ahLst/>
            <a:cxnLst/>
            <a:rect l="l" t="t" r="r" b="b"/>
            <a:pathLst>
              <a:path w="76200" h="28575">
                <a:moveTo>
                  <a:pt x="0" y="28481"/>
                </a:moveTo>
                <a:lnTo>
                  <a:pt x="76024" y="0"/>
                </a:lnTo>
              </a:path>
            </a:pathLst>
          </a:custGeom>
          <a:ln w="28485">
            <a:solidFill>
              <a:srgbClr val="41A441"/>
            </a:solidFill>
          </a:ln>
        </p:spPr>
        <p:txBody>
          <a:bodyPr wrap="square" lIns="0" tIns="0" rIns="0" bIns="0" rtlCol="0"/>
          <a:lstStyle/>
          <a:p>
            <a:endParaRPr sz="1714"/>
          </a:p>
        </p:txBody>
      </p:sp>
      <p:sp>
        <p:nvSpPr>
          <p:cNvPr id="43" name="object 43"/>
          <p:cNvSpPr/>
          <p:nvPr/>
        </p:nvSpPr>
        <p:spPr>
          <a:xfrm>
            <a:off x="2883260" y="2650140"/>
            <a:ext cx="72571" cy="27214"/>
          </a:xfrm>
          <a:custGeom>
            <a:avLst/>
            <a:gdLst/>
            <a:ahLst/>
            <a:cxnLst/>
            <a:rect l="l" t="t" r="r" b="b"/>
            <a:pathLst>
              <a:path w="76200" h="28575">
                <a:moveTo>
                  <a:pt x="0" y="28481"/>
                </a:moveTo>
                <a:lnTo>
                  <a:pt x="76024" y="0"/>
                </a:lnTo>
              </a:path>
            </a:pathLst>
          </a:custGeom>
          <a:ln w="28485">
            <a:solidFill>
              <a:srgbClr val="41A441"/>
            </a:solidFill>
          </a:ln>
        </p:spPr>
        <p:txBody>
          <a:bodyPr wrap="square" lIns="0" tIns="0" rIns="0" bIns="0" rtlCol="0"/>
          <a:lstStyle/>
          <a:p>
            <a:endParaRPr sz="1714"/>
          </a:p>
        </p:txBody>
      </p:sp>
      <p:sp>
        <p:nvSpPr>
          <p:cNvPr id="44" name="object 44"/>
          <p:cNvSpPr/>
          <p:nvPr/>
        </p:nvSpPr>
        <p:spPr>
          <a:xfrm>
            <a:off x="2955664" y="2641098"/>
            <a:ext cx="72571" cy="9071"/>
          </a:xfrm>
          <a:custGeom>
            <a:avLst/>
            <a:gdLst/>
            <a:ahLst/>
            <a:cxnLst/>
            <a:rect l="l" t="t" r="r" b="b"/>
            <a:pathLst>
              <a:path w="76200" h="9525">
                <a:moveTo>
                  <a:pt x="0" y="9493"/>
                </a:moveTo>
                <a:lnTo>
                  <a:pt x="76024" y="0"/>
                </a:lnTo>
              </a:path>
            </a:pathLst>
          </a:custGeom>
          <a:ln w="28482">
            <a:solidFill>
              <a:srgbClr val="41A441"/>
            </a:solidFill>
          </a:ln>
        </p:spPr>
        <p:txBody>
          <a:bodyPr wrap="square" lIns="0" tIns="0" rIns="0" bIns="0" rtlCol="0"/>
          <a:lstStyle/>
          <a:p>
            <a:endParaRPr sz="1714"/>
          </a:p>
        </p:txBody>
      </p:sp>
      <p:sp>
        <p:nvSpPr>
          <p:cNvPr id="45" name="object 45"/>
          <p:cNvSpPr/>
          <p:nvPr/>
        </p:nvSpPr>
        <p:spPr>
          <a:xfrm>
            <a:off x="3028068" y="2623013"/>
            <a:ext cx="81643" cy="18143"/>
          </a:xfrm>
          <a:custGeom>
            <a:avLst/>
            <a:gdLst/>
            <a:ahLst/>
            <a:cxnLst/>
            <a:rect l="l" t="t" r="r" b="b"/>
            <a:pathLst>
              <a:path w="85725" h="19050">
                <a:moveTo>
                  <a:pt x="0" y="18987"/>
                </a:moveTo>
                <a:lnTo>
                  <a:pt x="85527" y="0"/>
                </a:lnTo>
              </a:path>
            </a:pathLst>
          </a:custGeom>
          <a:ln w="28483">
            <a:solidFill>
              <a:srgbClr val="41A441"/>
            </a:solidFill>
          </a:ln>
        </p:spPr>
        <p:txBody>
          <a:bodyPr wrap="square" lIns="0" tIns="0" rIns="0" bIns="0" rtlCol="0"/>
          <a:lstStyle/>
          <a:p>
            <a:endParaRPr sz="1714"/>
          </a:p>
        </p:txBody>
      </p:sp>
      <p:sp>
        <p:nvSpPr>
          <p:cNvPr id="46" name="object 46"/>
          <p:cNvSpPr/>
          <p:nvPr/>
        </p:nvSpPr>
        <p:spPr>
          <a:xfrm>
            <a:off x="2439787" y="2794810"/>
            <a:ext cx="72571" cy="72571"/>
          </a:xfrm>
          <a:custGeom>
            <a:avLst/>
            <a:gdLst/>
            <a:ahLst/>
            <a:cxnLst/>
            <a:rect l="l" t="t" r="r" b="b"/>
            <a:pathLst>
              <a:path w="76200" h="76200">
                <a:moveTo>
                  <a:pt x="0" y="75951"/>
                </a:moveTo>
                <a:lnTo>
                  <a:pt x="76024" y="0"/>
                </a:lnTo>
              </a:path>
            </a:pathLst>
          </a:custGeom>
          <a:ln w="28495">
            <a:solidFill>
              <a:srgbClr val="646AAC"/>
            </a:solidFill>
          </a:ln>
        </p:spPr>
        <p:txBody>
          <a:bodyPr wrap="square" lIns="0" tIns="0" rIns="0" bIns="0" rtlCol="0"/>
          <a:lstStyle/>
          <a:p>
            <a:endParaRPr sz="1714"/>
          </a:p>
        </p:txBody>
      </p:sp>
      <p:sp>
        <p:nvSpPr>
          <p:cNvPr id="47" name="object 47"/>
          <p:cNvSpPr/>
          <p:nvPr/>
        </p:nvSpPr>
        <p:spPr>
          <a:xfrm>
            <a:off x="2512190" y="2749601"/>
            <a:ext cx="72571" cy="45357"/>
          </a:xfrm>
          <a:custGeom>
            <a:avLst/>
            <a:gdLst/>
            <a:ahLst/>
            <a:cxnLst/>
            <a:rect l="l" t="t" r="r" b="b"/>
            <a:pathLst>
              <a:path w="76200" h="47625">
                <a:moveTo>
                  <a:pt x="0" y="47469"/>
                </a:moveTo>
                <a:lnTo>
                  <a:pt x="76024" y="0"/>
                </a:lnTo>
              </a:path>
            </a:pathLst>
          </a:custGeom>
          <a:ln w="28489">
            <a:solidFill>
              <a:srgbClr val="646AAC"/>
            </a:solidFill>
          </a:ln>
        </p:spPr>
        <p:txBody>
          <a:bodyPr wrap="square" lIns="0" tIns="0" rIns="0" bIns="0" rtlCol="0"/>
          <a:lstStyle/>
          <a:p>
            <a:endParaRPr sz="1714"/>
          </a:p>
        </p:txBody>
      </p:sp>
      <p:sp>
        <p:nvSpPr>
          <p:cNvPr id="48" name="object 48"/>
          <p:cNvSpPr/>
          <p:nvPr/>
        </p:nvSpPr>
        <p:spPr>
          <a:xfrm>
            <a:off x="2584594" y="2659181"/>
            <a:ext cx="72571" cy="90714"/>
          </a:xfrm>
          <a:custGeom>
            <a:avLst/>
            <a:gdLst/>
            <a:ahLst/>
            <a:cxnLst/>
            <a:rect l="l" t="t" r="r" b="b"/>
            <a:pathLst>
              <a:path w="76200" h="95250">
                <a:moveTo>
                  <a:pt x="0" y="94939"/>
                </a:moveTo>
                <a:lnTo>
                  <a:pt x="76024" y="0"/>
                </a:lnTo>
              </a:path>
            </a:pathLst>
          </a:custGeom>
          <a:ln w="28498">
            <a:solidFill>
              <a:srgbClr val="646AAC"/>
            </a:solidFill>
          </a:ln>
        </p:spPr>
        <p:txBody>
          <a:bodyPr wrap="square" lIns="0" tIns="0" rIns="0" bIns="0" rtlCol="0"/>
          <a:lstStyle/>
          <a:p>
            <a:endParaRPr sz="1714"/>
          </a:p>
        </p:txBody>
      </p:sp>
      <p:sp>
        <p:nvSpPr>
          <p:cNvPr id="49" name="object 49"/>
          <p:cNvSpPr/>
          <p:nvPr/>
        </p:nvSpPr>
        <p:spPr>
          <a:xfrm>
            <a:off x="2656998" y="2604929"/>
            <a:ext cx="81643" cy="54429"/>
          </a:xfrm>
          <a:custGeom>
            <a:avLst/>
            <a:gdLst/>
            <a:ahLst/>
            <a:cxnLst/>
            <a:rect l="l" t="t" r="r" b="b"/>
            <a:pathLst>
              <a:path w="85725" h="57150">
                <a:moveTo>
                  <a:pt x="0" y="56963"/>
                </a:moveTo>
                <a:lnTo>
                  <a:pt x="85527" y="0"/>
                </a:lnTo>
              </a:path>
            </a:pathLst>
          </a:custGeom>
          <a:ln w="28490">
            <a:solidFill>
              <a:srgbClr val="646AAC"/>
            </a:solidFill>
          </a:ln>
        </p:spPr>
        <p:txBody>
          <a:bodyPr wrap="square" lIns="0" tIns="0" rIns="0" bIns="0" rtlCol="0"/>
          <a:lstStyle/>
          <a:p>
            <a:endParaRPr sz="1714"/>
          </a:p>
        </p:txBody>
      </p:sp>
      <p:sp>
        <p:nvSpPr>
          <p:cNvPr id="50" name="object 50"/>
          <p:cNvSpPr/>
          <p:nvPr/>
        </p:nvSpPr>
        <p:spPr>
          <a:xfrm>
            <a:off x="2738452" y="2577805"/>
            <a:ext cx="72571" cy="27214"/>
          </a:xfrm>
          <a:custGeom>
            <a:avLst/>
            <a:gdLst/>
            <a:ahLst/>
            <a:cxnLst/>
            <a:rect l="l" t="t" r="r" b="b"/>
            <a:pathLst>
              <a:path w="76200" h="28575">
                <a:moveTo>
                  <a:pt x="0" y="28481"/>
                </a:moveTo>
                <a:lnTo>
                  <a:pt x="76024" y="0"/>
                </a:lnTo>
              </a:path>
            </a:pathLst>
          </a:custGeom>
          <a:ln w="28485">
            <a:solidFill>
              <a:srgbClr val="646AAC"/>
            </a:solidFill>
          </a:ln>
        </p:spPr>
        <p:txBody>
          <a:bodyPr wrap="square" lIns="0" tIns="0" rIns="0" bIns="0" rtlCol="0"/>
          <a:lstStyle/>
          <a:p>
            <a:endParaRPr sz="1714"/>
          </a:p>
        </p:txBody>
      </p:sp>
      <p:sp>
        <p:nvSpPr>
          <p:cNvPr id="51" name="object 51"/>
          <p:cNvSpPr/>
          <p:nvPr/>
        </p:nvSpPr>
        <p:spPr>
          <a:xfrm>
            <a:off x="2810856" y="2550679"/>
            <a:ext cx="72571" cy="27214"/>
          </a:xfrm>
          <a:custGeom>
            <a:avLst/>
            <a:gdLst/>
            <a:ahLst/>
            <a:cxnLst/>
            <a:rect l="l" t="t" r="r" b="b"/>
            <a:pathLst>
              <a:path w="76200" h="28575">
                <a:moveTo>
                  <a:pt x="0" y="28481"/>
                </a:moveTo>
                <a:lnTo>
                  <a:pt x="76024" y="0"/>
                </a:lnTo>
              </a:path>
            </a:pathLst>
          </a:custGeom>
          <a:ln w="28485">
            <a:solidFill>
              <a:srgbClr val="646AAC"/>
            </a:solidFill>
          </a:ln>
        </p:spPr>
        <p:txBody>
          <a:bodyPr wrap="square" lIns="0" tIns="0" rIns="0" bIns="0" rtlCol="0"/>
          <a:lstStyle/>
          <a:p>
            <a:endParaRPr sz="1714"/>
          </a:p>
        </p:txBody>
      </p:sp>
      <p:sp>
        <p:nvSpPr>
          <p:cNvPr id="52" name="object 52"/>
          <p:cNvSpPr/>
          <p:nvPr/>
        </p:nvSpPr>
        <p:spPr>
          <a:xfrm>
            <a:off x="2883260" y="2532594"/>
            <a:ext cx="72571" cy="18143"/>
          </a:xfrm>
          <a:custGeom>
            <a:avLst/>
            <a:gdLst/>
            <a:ahLst/>
            <a:cxnLst/>
            <a:rect l="l" t="t" r="r" b="b"/>
            <a:pathLst>
              <a:path w="76200" h="19050">
                <a:moveTo>
                  <a:pt x="0" y="18987"/>
                </a:moveTo>
                <a:lnTo>
                  <a:pt x="76024" y="0"/>
                </a:lnTo>
              </a:path>
            </a:pathLst>
          </a:custGeom>
          <a:ln w="28483">
            <a:solidFill>
              <a:srgbClr val="646AAC"/>
            </a:solidFill>
          </a:ln>
        </p:spPr>
        <p:txBody>
          <a:bodyPr wrap="square" lIns="0" tIns="0" rIns="0" bIns="0" rtlCol="0"/>
          <a:lstStyle/>
          <a:p>
            <a:endParaRPr sz="1714"/>
          </a:p>
        </p:txBody>
      </p:sp>
      <p:sp>
        <p:nvSpPr>
          <p:cNvPr id="53" name="object 53"/>
          <p:cNvSpPr/>
          <p:nvPr/>
        </p:nvSpPr>
        <p:spPr>
          <a:xfrm>
            <a:off x="2955664" y="2505469"/>
            <a:ext cx="72571" cy="27214"/>
          </a:xfrm>
          <a:custGeom>
            <a:avLst/>
            <a:gdLst/>
            <a:ahLst/>
            <a:cxnLst/>
            <a:rect l="l" t="t" r="r" b="b"/>
            <a:pathLst>
              <a:path w="76200" h="28575">
                <a:moveTo>
                  <a:pt x="0" y="28481"/>
                </a:moveTo>
                <a:lnTo>
                  <a:pt x="76024" y="0"/>
                </a:lnTo>
              </a:path>
            </a:pathLst>
          </a:custGeom>
          <a:ln w="28485">
            <a:solidFill>
              <a:srgbClr val="646AAC"/>
            </a:solidFill>
          </a:ln>
        </p:spPr>
        <p:txBody>
          <a:bodyPr wrap="square" lIns="0" tIns="0" rIns="0" bIns="0" rtlCol="0"/>
          <a:lstStyle/>
          <a:p>
            <a:endParaRPr sz="1714"/>
          </a:p>
        </p:txBody>
      </p:sp>
      <p:sp>
        <p:nvSpPr>
          <p:cNvPr id="54" name="object 54"/>
          <p:cNvSpPr/>
          <p:nvPr/>
        </p:nvSpPr>
        <p:spPr>
          <a:xfrm>
            <a:off x="3028068" y="2505469"/>
            <a:ext cx="81643" cy="0"/>
          </a:xfrm>
          <a:custGeom>
            <a:avLst/>
            <a:gdLst/>
            <a:ahLst/>
            <a:cxnLst/>
            <a:rect l="l" t="t" r="r" b="b"/>
            <a:pathLst>
              <a:path w="85725">
                <a:moveTo>
                  <a:pt x="0" y="0"/>
                </a:moveTo>
                <a:lnTo>
                  <a:pt x="85527" y="0"/>
                </a:lnTo>
              </a:path>
            </a:pathLst>
          </a:custGeom>
          <a:ln w="28481">
            <a:solidFill>
              <a:srgbClr val="646AAC"/>
            </a:solidFill>
          </a:ln>
        </p:spPr>
        <p:txBody>
          <a:bodyPr wrap="square" lIns="0" tIns="0" rIns="0" bIns="0" rtlCol="0"/>
          <a:lstStyle/>
          <a:p>
            <a:endParaRPr sz="1714"/>
          </a:p>
        </p:txBody>
      </p:sp>
      <p:sp>
        <p:nvSpPr>
          <p:cNvPr id="55" name="object 55"/>
          <p:cNvSpPr/>
          <p:nvPr/>
        </p:nvSpPr>
        <p:spPr>
          <a:xfrm>
            <a:off x="3109522" y="2505469"/>
            <a:ext cx="72571" cy="9071"/>
          </a:xfrm>
          <a:custGeom>
            <a:avLst/>
            <a:gdLst/>
            <a:ahLst/>
            <a:cxnLst/>
            <a:rect l="l" t="t" r="r" b="b"/>
            <a:pathLst>
              <a:path w="76200" h="9525">
                <a:moveTo>
                  <a:pt x="0" y="0"/>
                </a:moveTo>
                <a:lnTo>
                  <a:pt x="76024" y="9493"/>
                </a:lnTo>
              </a:path>
            </a:pathLst>
          </a:custGeom>
          <a:ln w="28482">
            <a:solidFill>
              <a:srgbClr val="646AAC"/>
            </a:solidFill>
          </a:ln>
        </p:spPr>
        <p:txBody>
          <a:bodyPr wrap="square" lIns="0" tIns="0" rIns="0" bIns="0" rtlCol="0"/>
          <a:lstStyle/>
          <a:p>
            <a:endParaRPr sz="1714"/>
          </a:p>
        </p:txBody>
      </p:sp>
      <p:sp>
        <p:nvSpPr>
          <p:cNvPr id="56" name="object 56"/>
          <p:cNvSpPr/>
          <p:nvPr/>
        </p:nvSpPr>
        <p:spPr>
          <a:xfrm>
            <a:off x="3181926" y="2514511"/>
            <a:ext cx="72571" cy="18143"/>
          </a:xfrm>
          <a:custGeom>
            <a:avLst/>
            <a:gdLst/>
            <a:ahLst/>
            <a:cxnLst/>
            <a:rect l="l" t="t" r="r" b="b"/>
            <a:pathLst>
              <a:path w="76200" h="19050">
                <a:moveTo>
                  <a:pt x="0" y="0"/>
                </a:moveTo>
                <a:lnTo>
                  <a:pt x="76024" y="18987"/>
                </a:lnTo>
              </a:path>
            </a:pathLst>
          </a:custGeom>
          <a:ln w="28483">
            <a:solidFill>
              <a:srgbClr val="646AAC"/>
            </a:solidFill>
          </a:ln>
        </p:spPr>
        <p:txBody>
          <a:bodyPr wrap="square" lIns="0" tIns="0" rIns="0" bIns="0" rtlCol="0"/>
          <a:lstStyle/>
          <a:p>
            <a:endParaRPr sz="1714"/>
          </a:p>
        </p:txBody>
      </p:sp>
      <p:sp>
        <p:nvSpPr>
          <p:cNvPr id="57" name="object 57"/>
          <p:cNvSpPr/>
          <p:nvPr/>
        </p:nvSpPr>
        <p:spPr>
          <a:xfrm>
            <a:off x="3254329" y="2523553"/>
            <a:ext cx="72571" cy="9071"/>
          </a:xfrm>
          <a:custGeom>
            <a:avLst/>
            <a:gdLst/>
            <a:ahLst/>
            <a:cxnLst/>
            <a:rect l="l" t="t" r="r" b="b"/>
            <a:pathLst>
              <a:path w="76200" h="9525">
                <a:moveTo>
                  <a:pt x="0" y="9493"/>
                </a:moveTo>
                <a:lnTo>
                  <a:pt x="76024" y="0"/>
                </a:lnTo>
              </a:path>
            </a:pathLst>
          </a:custGeom>
          <a:ln w="28482">
            <a:solidFill>
              <a:srgbClr val="646AAC"/>
            </a:solidFill>
          </a:ln>
        </p:spPr>
        <p:txBody>
          <a:bodyPr wrap="square" lIns="0" tIns="0" rIns="0" bIns="0" rtlCol="0"/>
          <a:lstStyle/>
          <a:p>
            <a:endParaRPr sz="1714"/>
          </a:p>
        </p:txBody>
      </p:sp>
      <p:sp>
        <p:nvSpPr>
          <p:cNvPr id="58" name="object 58"/>
          <p:cNvSpPr/>
          <p:nvPr/>
        </p:nvSpPr>
        <p:spPr>
          <a:xfrm>
            <a:off x="3326733" y="2523553"/>
            <a:ext cx="81643" cy="9071"/>
          </a:xfrm>
          <a:custGeom>
            <a:avLst/>
            <a:gdLst/>
            <a:ahLst/>
            <a:cxnLst/>
            <a:rect l="l" t="t" r="r" b="b"/>
            <a:pathLst>
              <a:path w="85725" h="9525">
                <a:moveTo>
                  <a:pt x="0" y="0"/>
                </a:moveTo>
                <a:lnTo>
                  <a:pt x="85527" y="9493"/>
                </a:lnTo>
              </a:path>
            </a:pathLst>
          </a:custGeom>
          <a:ln w="28482">
            <a:solidFill>
              <a:srgbClr val="646AAC"/>
            </a:solidFill>
          </a:ln>
        </p:spPr>
        <p:txBody>
          <a:bodyPr wrap="square" lIns="0" tIns="0" rIns="0" bIns="0" rtlCol="0"/>
          <a:lstStyle/>
          <a:p>
            <a:endParaRPr sz="1714"/>
          </a:p>
        </p:txBody>
      </p:sp>
      <p:sp>
        <p:nvSpPr>
          <p:cNvPr id="59" name="object 59"/>
          <p:cNvSpPr/>
          <p:nvPr/>
        </p:nvSpPr>
        <p:spPr>
          <a:xfrm>
            <a:off x="3408188" y="2532595"/>
            <a:ext cx="72571" cy="45357"/>
          </a:xfrm>
          <a:custGeom>
            <a:avLst/>
            <a:gdLst/>
            <a:ahLst/>
            <a:cxnLst/>
            <a:rect l="l" t="t" r="r" b="b"/>
            <a:pathLst>
              <a:path w="76200" h="47625">
                <a:moveTo>
                  <a:pt x="0" y="0"/>
                </a:moveTo>
                <a:lnTo>
                  <a:pt x="76024" y="47469"/>
                </a:lnTo>
              </a:path>
            </a:pathLst>
          </a:custGeom>
          <a:ln w="28489">
            <a:solidFill>
              <a:srgbClr val="646AAC"/>
            </a:solidFill>
          </a:ln>
        </p:spPr>
        <p:txBody>
          <a:bodyPr wrap="square" lIns="0" tIns="0" rIns="0" bIns="0" rtlCol="0"/>
          <a:lstStyle/>
          <a:p>
            <a:endParaRPr sz="1714"/>
          </a:p>
        </p:txBody>
      </p:sp>
      <p:sp>
        <p:nvSpPr>
          <p:cNvPr id="60" name="object 60"/>
          <p:cNvSpPr/>
          <p:nvPr/>
        </p:nvSpPr>
        <p:spPr>
          <a:xfrm>
            <a:off x="3480591" y="2577805"/>
            <a:ext cx="72571" cy="45357"/>
          </a:xfrm>
          <a:custGeom>
            <a:avLst/>
            <a:gdLst/>
            <a:ahLst/>
            <a:cxnLst/>
            <a:rect l="l" t="t" r="r" b="b"/>
            <a:pathLst>
              <a:path w="76200" h="47625">
                <a:moveTo>
                  <a:pt x="0" y="0"/>
                </a:moveTo>
                <a:lnTo>
                  <a:pt x="76024" y="47469"/>
                </a:lnTo>
              </a:path>
            </a:pathLst>
          </a:custGeom>
          <a:ln w="28489">
            <a:solidFill>
              <a:srgbClr val="646AAC"/>
            </a:solidFill>
          </a:ln>
        </p:spPr>
        <p:txBody>
          <a:bodyPr wrap="square" lIns="0" tIns="0" rIns="0" bIns="0" rtlCol="0"/>
          <a:lstStyle/>
          <a:p>
            <a:endParaRPr sz="1714"/>
          </a:p>
        </p:txBody>
      </p:sp>
      <p:sp>
        <p:nvSpPr>
          <p:cNvPr id="61" name="object 61"/>
          <p:cNvSpPr/>
          <p:nvPr/>
        </p:nvSpPr>
        <p:spPr>
          <a:xfrm>
            <a:off x="3552995" y="2623014"/>
            <a:ext cx="72571" cy="27214"/>
          </a:xfrm>
          <a:custGeom>
            <a:avLst/>
            <a:gdLst/>
            <a:ahLst/>
            <a:cxnLst/>
            <a:rect l="l" t="t" r="r" b="b"/>
            <a:pathLst>
              <a:path w="76200" h="28575">
                <a:moveTo>
                  <a:pt x="0" y="0"/>
                </a:moveTo>
                <a:lnTo>
                  <a:pt x="76024" y="28481"/>
                </a:lnTo>
              </a:path>
            </a:pathLst>
          </a:custGeom>
          <a:ln w="28485">
            <a:solidFill>
              <a:srgbClr val="646AAC"/>
            </a:solidFill>
          </a:ln>
        </p:spPr>
        <p:txBody>
          <a:bodyPr wrap="square" lIns="0" tIns="0" rIns="0" bIns="0" rtlCol="0"/>
          <a:lstStyle/>
          <a:p>
            <a:endParaRPr sz="1714"/>
          </a:p>
        </p:txBody>
      </p:sp>
      <p:sp>
        <p:nvSpPr>
          <p:cNvPr id="62" name="object 62"/>
          <p:cNvSpPr/>
          <p:nvPr/>
        </p:nvSpPr>
        <p:spPr>
          <a:xfrm>
            <a:off x="3625399" y="2650140"/>
            <a:ext cx="72571" cy="27214"/>
          </a:xfrm>
          <a:custGeom>
            <a:avLst/>
            <a:gdLst/>
            <a:ahLst/>
            <a:cxnLst/>
            <a:rect l="l" t="t" r="r" b="b"/>
            <a:pathLst>
              <a:path w="76200" h="28575">
                <a:moveTo>
                  <a:pt x="0" y="0"/>
                </a:moveTo>
                <a:lnTo>
                  <a:pt x="76024" y="28481"/>
                </a:lnTo>
              </a:path>
            </a:pathLst>
          </a:custGeom>
          <a:ln w="28485">
            <a:solidFill>
              <a:srgbClr val="646AAC"/>
            </a:solidFill>
          </a:ln>
        </p:spPr>
        <p:txBody>
          <a:bodyPr wrap="square" lIns="0" tIns="0" rIns="0" bIns="0" rtlCol="0"/>
          <a:lstStyle/>
          <a:p>
            <a:endParaRPr sz="1714"/>
          </a:p>
        </p:txBody>
      </p:sp>
      <p:sp>
        <p:nvSpPr>
          <p:cNvPr id="63" name="object 63"/>
          <p:cNvSpPr/>
          <p:nvPr/>
        </p:nvSpPr>
        <p:spPr>
          <a:xfrm>
            <a:off x="3697803" y="2677266"/>
            <a:ext cx="81643" cy="27214"/>
          </a:xfrm>
          <a:custGeom>
            <a:avLst/>
            <a:gdLst/>
            <a:ahLst/>
            <a:cxnLst/>
            <a:rect l="l" t="t" r="r" b="b"/>
            <a:pathLst>
              <a:path w="85725" h="28575">
                <a:moveTo>
                  <a:pt x="0" y="0"/>
                </a:moveTo>
                <a:lnTo>
                  <a:pt x="85527" y="28481"/>
                </a:lnTo>
              </a:path>
            </a:pathLst>
          </a:custGeom>
          <a:ln w="28484">
            <a:solidFill>
              <a:srgbClr val="646AAC"/>
            </a:solidFill>
          </a:ln>
        </p:spPr>
        <p:txBody>
          <a:bodyPr wrap="square" lIns="0" tIns="0" rIns="0" bIns="0" rtlCol="0"/>
          <a:lstStyle/>
          <a:p>
            <a:endParaRPr sz="1714"/>
          </a:p>
        </p:txBody>
      </p:sp>
      <p:sp>
        <p:nvSpPr>
          <p:cNvPr id="64" name="object 64"/>
          <p:cNvSpPr/>
          <p:nvPr/>
        </p:nvSpPr>
        <p:spPr>
          <a:xfrm>
            <a:off x="3779257" y="2704391"/>
            <a:ext cx="72571" cy="27214"/>
          </a:xfrm>
          <a:custGeom>
            <a:avLst/>
            <a:gdLst/>
            <a:ahLst/>
            <a:cxnLst/>
            <a:rect l="l" t="t" r="r" b="b"/>
            <a:pathLst>
              <a:path w="76200" h="28575">
                <a:moveTo>
                  <a:pt x="0" y="0"/>
                </a:moveTo>
                <a:lnTo>
                  <a:pt x="76024" y="28481"/>
                </a:lnTo>
              </a:path>
            </a:pathLst>
          </a:custGeom>
          <a:ln w="28485">
            <a:solidFill>
              <a:srgbClr val="646AAC"/>
            </a:solidFill>
          </a:ln>
        </p:spPr>
        <p:txBody>
          <a:bodyPr wrap="square" lIns="0" tIns="0" rIns="0" bIns="0" rtlCol="0"/>
          <a:lstStyle/>
          <a:p>
            <a:endParaRPr sz="1714"/>
          </a:p>
        </p:txBody>
      </p:sp>
      <p:sp>
        <p:nvSpPr>
          <p:cNvPr id="65" name="object 65"/>
          <p:cNvSpPr/>
          <p:nvPr/>
        </p:nvSpPr>
        <p:spPr>
          <a:xfrm>
            <a:off x="3851661" y="2731516"/>
            <a:ext cx="72571" cy="36286"/>
          </a:xfrm>
          <a:custGeom>
            <a:avLst/>
            <a:gdLst/>
            <a:ahLst/>
            <a:cxnLst/>
            <a:rect l="l" t="t" r="r" b="b"/>
            <a:pathLst>
              <a:path w="76200" h="38100">
                <a:moveTo>
                  <a:pt x="0" y="0"/>
                </a:moveTo>
                <a:lnTo>
                  <a:pt x="76024" y="37975"/>
                </a:lnTo>
              </a:path>
            </a:pathLst>
          </a:custGeom>
          <a:ln w="28487">
            <a:solidFill>
              <a:srgbClr val="646AAC"/>
            </a:solidFill>
          </a:ln>
        </p:spPr>
        <p:txBody>
          <a:bodyPr wrap="square" lIns="0" tIns="0" rIns="0" bIns="0" rtlCol="0"/>
          <a:lstStyle/>
          <a:p>
            <a:endParaRPr sz="1714"/>
          </a:p>
        </p:txBody>
      </p:sp>
      <p:sp>
        <p:nvSpPr>
          <p:cNvPr id="66" name="object 66"/>
          <p:cNvSpPr/>
          <p:nvPr/>
        </p:nvSpPr>
        <p:spPr>
          <a:xfrm>
            <a:off x="3924065" y="2767685"/>
            <a:ext cx="72571" cy="27214"/>
          </a:xfrm>
          <a:custGeom>
            <a:avLst/>
            <a:gdLst/>
            <a:ahLst/>
            <a:cxnLst/>
            <a:rect l="l" t="t" r="r" b="b"/>
            <a:pathLst>
              <a:path w="76200" h="28575">
                <a:moveTo>
                  <a:pt x="0" y="0"/>
                </a:moveTo>
                <a:lnTo>
                  <a:pt x="76024" y="28481"/>
                </a:lnTo>
              </a:path>
            </a:pathLst>
          </a:custGeom>
          <a:ln w="28485">
            <a:solidFill>
              <a:srgbClr val="646AAC"/>
            </a:solidFill>
          </a:ln>
        </p:spPr>
        <p:txBody>
          <a:bodyPr wrap="square" lIns="0" tIns="0" rIns="0" bIns="0" rtlCol="0"/>
          <a:lstStyle/>
          <a:p>
            <a:endParaRPr sz="1714"/>
          </a:p>
        </p:txBody>
      </p:sp>
      <p:sp>
        <p:nvSpPr>
          <p:cNvPr id="67" name="object 67"/>
          <p:cNvSpPr/>
          <p:nvPr/>
        </p:nvSpPr>
        <p:spPr>
          <a:xfrm>
            <a:off x="3996469" y="2794810"/>
            <a:ext cx="81643" cy="27214"/>
          </a:xfrm>
          <a:custGeom>
            <a:avLst/>
            <a:gdLst/>
            <a:ahLst/>
            <a:cxnLst/>
            <a:rect l="l" t="t" r="r" b="b"/>
            <a:pathLst>
              <a:path w="85725" h="28575">
                <a:moveTo>
                  <a:pt x="0" y="0"/>
                </a:moveTo>
                <a:lnTo>
                  <a:pt x="85527" y="28481"/>
                </a:lnTo>
              </a:path>
            </a:pathLst>
          </a:custGeom>
          <a:ln w="28484">
            <a:solidFill>
              <a:srgbClr val="646AAC"/>
            </a:solidFill>
          </a:ln>
        </p:spPr>
        <p:txBody>
          <a:bodyPr wrap="square" lIns="0" tIns="0" rIns="0" bIns="0" rtlCol="0"/>
          <a:lstStyle/>
          <a:p>
            <a:endParaRPr sz="1714"/>
          </a:p>
        </p:txBody>
      </p:sp>
      <p:sp>
        <p:nvSpPr>
          <p:cNvPr id="68" name="object 68"/>
          <p:cNvSpPr/>
          <p:nvPr/>
        </p:nvSpPr>
        <p:spPr>
          <a:xfrm>
            <a:off x="4077923" y="2821935"/>
            <a:ext cx="72571" cy="18143"/>
          </a:xfrm>
          <a:custGeom>
            <a:avLst/>
            <a:gdLst/>
            <a:ahLst/>
            <a:cxnLst/>
            <a:rect l="l" t="t" r="r" b="b"/>
            <a:pathLst>
              <a:path w="76200" h="19050">
                <a:moveTo>
                  <a:pt x="0" y="0"/>
                </a:moveTo>
                <a:lnTo>
                  <a:pt x="76024" y="18987"/>
                </a:lnTo>
              </a:path>
            </a:pathLst>
          </a:custGeom>
          <a:ln w="28483">
            <a:solidFill>
              <a:srgbClr val="646AAC"/>
            </a:solidFill>
          </a:ln>
        </p:spPr>
        <p:txBody>
          <a:bodyPr wrap="square" lIns="0" tIns="0" rIns="0" bIns="0" rtlCol="0"/>
          <a:lstStyle/>
          <a:p>
            <a:endParaRPr sz="1714"/>
          </a:p>
        </p:txBody>
      </p:sp>
      <p:sp>
        <p:nvSpPr>
          <p:cNvPr id="69" name="object 69"/>
          <p:cNvSpPr/>
          <p:nvPr/>
        </p:nvSpPr>
        <p:spPr>
          <a:xfrm>
            <a:off x="4150327" y="2840018"/>
            <a:ext cx="72571" cy="18143"/>
          </a:xfrm>
          <a:custGeom>
            <a:avLst/>
            <a:gdLst/>
            <a:ahLst/>
            <a:cxnLst/>
            <a:rect l="l" t="t" r="r" b="b"/>
            <a:pathLst>
              <a:path w="76200" h="19050">
                <a:moveTo>
                  <a:pt x="0" y="0"/>
                </a:moveTo>
                <a:lnTo>
                  <a:pt x="76024" y="18987"/>
                </a:lnTo>
              </a:path>
            </a:pathLst>
          </a:custGeom>
          <a:ln w="28483">
            <a:solidFill>
              <a:srgbClr val="646AAC"/>
            </a:solidFill>
          </a:ln>
        </p:spPr>
        <p:txBody>
          <a:bodyPr wrap="square" lIns="0" tIns="0" rIns="0" bIns="0" rtlCol="0"/>
          <a:lstStyle/>
          <a:p>
            <a:endParaRPr sz="1714"/>
          </a:p>
        </p:txBody>
      </p:sp>
      <p:sp>
        <p:nvSpPr>
          <p:cNvPr id="70" name="object 70"/>
          <p:cNvSpPr/>
          <p:nvPr/>
        </p:nvSpPr>
        <p:spPr>
          <a:xfrm>
            <a:off x="502985" y="2668223"/>
            <a:ext cx="72571" cy="0"/>
          </a:xfrm>
          <a:custGeom>
            <a:avLst/>
            <a:gdLst/>
            <a:ahLst/>
            <a:cxnLst/>
            <a:rect l="l" t="t" r="r" b="b"/>
            <a:pathLst>
              <a:path w="76200">
                <a:moveTo>
                  <a:pt x="0" y="0"/>
                </a:moveTo>
                <a:lnTo>
                  <a:pt x="76024" y="0"/>
                </a:lnTo>
              </a:path>
            </a:pathLst>
          </a:custGeom>
          <a:ln w="18987">
            <a:solidFill>
              <a:srgbClr val="FFBF27"/>
            </a:solidFill>
          </a:ln>
        </p:spPr>
        <p:txBody>
          <a:bodyPr wrap="square" lIns="0" tIns="0" rIns="0" bIns="0" rtlCol="0"/>
          <a:lstStyle/>
          <a:p>
            <a:endParaRPr sz="1714"/>
          </a:p>
        </p:txBody>
      </p:sp>
      <p:sp>
        <p:nvSpPr>
          <p:cNvPr id="71" name="object 71"/>
          <p:cNvSpPr/>
          <p:nvPr/>
        </p:nvSpPr>
        <p:spPr>
          <a:xfrm>
            <a:off x="575389" y="2668223"/>
            <a:ext cx="72571" cy="0"/>
          </a:xfrm>
          <a:custGeom>
            <a:avLst/>
            <a:gdLst/>
            <a:ahLst/>
            <a:cxnLst/>
            <a:rect l="l" t="t" r="r" b="b"/>
            <a:pathLst>
              <a:path w="76200">
                <a:moveTo>
                  <a:pt x="0" y="0"/>
                </a:moveTo>
                <a:lnTo>
                  <a:pt x="76024" y="0"/>
                </a:lnTo>
              </a:path>
            </a:pathLst>
          </a:custGeom>
          <a:ln w="18987">
            <a:solidFill>
              <a:srgbClr val="FFBF27"/>
            </a:solidFill>
          </a:ln>
        </p:spPr>
        <p:txBody>
          <a:bodyPr wrap="square" lIns="0" tIns="0" rIns="0" bIns="0" rtlCol="0"/>
          <a:lstStyle/>
          <a:p>
            <a:endParaRPr sz="1714"/>
          </a:p>
        </p:txBody>
      </p:sp>
      <p:sp>
        <p:nvSpPr>
          <p:cNvPr id="72" name="object 72"/>
          <p:cNvSpPr/>
          <p:nvPr/>
        </p:nvSpPr>
        <p:spPr>
          <a:xfrm>
            <a:off x="647793" y="2668223"/>
            <a:ext cx="81643" cy="0"/>
          </a:xfrm>
          <a:custGeom>
            <a:avLst/>
            <a:gdLst/>
            <a:ahLst/>
            <a:cxnLst/>
            <a:rect l="l" t="t" r="r" b="b"/>
            <a:pathLst>
              <a:path w="85725">
                <a:moveTo>
                  <a:pt x="0" y="0"/>
                </a:moveTo>
                <a:lnTo>
                  <a:pt x="85527" y="0"/>
                </a:lnTo>
              </a:path>
            </a:pathLst>
          </a:custGeom>
          <a:ln w="18987">
            <a:solidFill>
              <a:srgbClr val="FFBF27"/>
            </a:solidFill>
          </a:ln>
        </p:spPr>
        <p:txBody>
          <a:bodyPr wrap="square" lIns="0" tIns="0" rIns="0" bIns="0" rtlCol="0"/>
          <a:lstStyle/>
          <a:p>
            <a:endParaRPr sz="1714"/>
          </a:p>
        </p:txBody>
      </p:sp>
      <p:sp>
        <p:nvSpPr>
          <p:cNvPr id="73" name="object 73"/>
          <p:cNvSpPr/>
          <p:nvPr/>
        </p:nvSpPr>
        <p:spPr>
          <a:xfrm>
            <a:off x="729247" y="2668223"/>
            <a:ext cx="72571" cy="0"/>
          </a:xfrm>
          <a:custGeom>
            <a:avLst/>
            <a:gdLst/>
            <a:ahLst/>
            <a:cxnLst/>
            <a:rect l="l" t="t" r="r" b="b"/>
            <a:pathLst>
              <a:path w="76200">
                <a:moveTo>
                  <a:pt x="0" y="0"/>
                </a:moveTo>
                <a:lnTo>
                  <a:pt x="76024" y="0"/>
                </a:lnTo>
              </a:path>
            </a:pathLst>
          </a:custGeom>
          <a:ln w="18987">
            <a:solidFill>
              <a:srgbClr val="FFBF27"/>
            </a:solidFill>
          </a:ln>
        </p:spPr>
        <p:txBody>
          <a:bodyPr wrap="square" lIns="0" tIns="0" rIns="0" bIns="0" rtlCol="0"/>
          <a:lstStyle/>
          <a:p>
            <a:endParaRPr sz="1714"/>
          </a:p>
        </p:txBody>
      </p:sp>
      <p:sp>
        <p:nvSpPr>
          <p:cNvPr id="74" name="object 74"/>
          <p:cNvSpPr/>
          <p:nvPr/>
        </p:nvSpPr>
        <p:spPr>
          <a:xfrm>
            <a:off x="801650" y="2668223"/>
            <a:ext cx="72571" cy="0"/>
          </a:xfrm>
          <a:custGeom>
            <a:avLst/>
            <a:gdLst/>
            <a:ahLst/>
            <a:cxnLst/>
            <a:rect l="l" t="t" r="r" b="b"/>
            <a:pathLst>
              <a:path w="76200">
                <a:moveTo>
                  <a:pt x="0" y="0"/>
                </a:moveTo>
                <a:lnTo>
                  <a:pt x="76024" y="0"/>
                </a:lnTo>
              </a:path>
            </a:pathLst>
          </a:custGeom>
          <a:ln w="18987">
            <a:solidFill>
              <a:srgbClr val="FFBF27"/>
            </a:solidFill>
          </a:ln>
        </p:spPr>
        <p:txBody>
          <a:bodyPr wrap="square" lIns="0" tIns="0" rIns="0" bIns="0" rtlCol="0"/>
          <a:lstStyle/>
          <a:p>
            <a:endParaRPr sz="1714"/>
          </a:p>
        </p:txBody>
      </p:sp>
      <p:sp>
        <p:nvSpPr>
          <p:cNvPr id="75" name="object 75"/>
          <p:cNvSpPr/>
          <p:nvPr/>
        </p:nvSpPr>
        <p:spPr>
          <a:xfrm>
            <a:off x="874054" y="2668223"/>
            <a:ext cx="72571" cy="0"/>
          </a:xfrm>
          <a:custGeom>
            <a:avLst/>
            <a:gdLst/>
            <a:ahLst/>
            <a:cxnLst/>
            <a:rect l="l" t="t" r="r" b="b"/>
            <a:pathLst>
              <a:path w="76200">
                <a:moveTo>
                  <a:pt x="0" y="0"/>
                </a:moveTo>
                <a:lnTo>
                  <a:pt x="76024" y="0"/>
                </a:lnTo>
              </a:path>
            </a:pathLst>
          </a:custGeom>
          <a:ln w="18987">
            <a:solidFill>
              <a:srgbClr val="FFBF27"/>
            </a:solidFill>
          </a:ln>
        </p:spPr>
        <p:txBody>
          <a:bodyPr wrap="square" lIns="0" tIns="0" rIns="0" bIns="0" rtlCol="0"/>
          <a:lstStyle/>
          <a:p>
            <a:endParaRPr sz="1714"/>
          </a:p>
        </p:txBody>
      </p:sp>
      <p:sp>
        <p:nvSpPr>
          <p:cNvPr id="76" name="object 76"/>
          <p:cNvSpPr/>
          <p:nvPr/>
        </p:nvSpPr>
        <p:spPr>
          <a:xfrm>
            <a:off x="946458" y="2668223"/>
            <a:ext cx="81643" cy="0"/>
          </a:xfrm>
          <a:custGeom>
            <a:avLst/>
            <a:gdLst/>
            <a:ahLst/>
            <a:cxnLst/>
            <a:rect l="l" t="t" r="r" b="b"/>
            <a:pathLst>
              <a:path w="85725">
                <a:moveTo>
                  <a:pt x="0" y="0"/>
                </a:moveTo>
                <a:lnTo>
                  <a:pt x="85527" y="0"/>
                </a:lnTo>
              </a:path>
            </a:pathLst>
          </a:custGeom>
          <a:ln w="18987">
            <a:solidFill>
              <a:srgbClr val="FFBF27"/>
            </a:solidFill>
          </a:ln>
        </p:spPr>
        <p:txBody>
          <a:bodyPr wrap="square" lIns="0" tIns="0" rIns="0" bIns="0" rtlCol="0"/>
          <a:lstStyle/>
          <a:p>
            <a:endParaRPr sz="1714"/>
          </a:p>
        </p:txBody>
      </p:sp>
      <p:sp>
        <p:nvSpPr>
          <p:cNvPr id="77" name="object 77"/>
          <p:cNvSpPr/>
          <p:nvPr/>
        </p:nvSpPr>
        <p:spPr>
          <a:xfrm>
            <a:off x="1027912" y="2668223"/>
            <a:ext cx="72571" cy="0"/>
          </a:xfrm>
          <a:custGeom>
            <a:avLst/>
            <a:gdLst/>
            <a:ahLst/>
            <a:cxnLst/>
            <a:rect l="l" t="t" r="r" b="b"/>
            <a:pathLst>
              <a:path w="76200">
                <a:moveTo>
                  <a:pt x="0" y="0"/>
                </a:moveTo>
                <a:lnTo>
                  <a:pt x="76024" y="0"/>
                </a:lnTo>
              </a:path>
            </a:pathLst>
          </a:custGeom>
          <a:ln w="18987">
            <a:solidFill>
              <a:srgbClr val="FFBF27"/>
            </a:solidFill>
          </a:ln>
        </p:spPr>
        <p:txBody>
          <a:bodyPr wrap="square" lIns="0" tIns="0" rIns="0" bIns="0" rtlCol="0"/>
          <a:lstStyle/>
          <a:p>
            <a:endParaRPr sz="1714"/>
          </a:p>
        </p:txBody>
      </p:sp>
      <p:sp>
        <p:nvSpPr>
          <p:cNvPr id="78" name="object 78"/>
          <p:cNvSpPr/>
          <p:nvPr/>
        </p:nvSpPr>
        <p:spPr>
          <a:xfrm>
            <a:off x="1100316" y="2668223"/>
            <a:ext cx="72571" cy="0"/>
          </a:xfrm>
          <a:custGeom>
            <a:avLst/>
            <a:gdLst/>
            <a:ahLst/>
            <a:cxnLst/>
            <a:rect l="l" t="t" r="r" b="b"/>
            <a:pathLst>
              <a:path w="76200">
                <a:moveTo>
                  <a:pt x="0" y="0"/>
                </a:moveTo>
                <a:lnTo>
                  <a:pt x="76024" y="0"/>
                </a:lnTo>
              </a:path>
            </a:pathLst>
          </a:custGeom>
          <a:ln w="18987">
            <a:solidFill>
              <a:srgbClr val="FFBF27"/>
            </a:solidFill>
          </a:ln>
        </p:spPr>
        <p:txBody>
          <a:bodyPr wrap="square" lIns="0" tIns="0" rIns="0" bIns="0" rtlCol="0"/>
          <a:lstStyle/>
          <a:p>
            <a:endParaRPr sz="1714"/>
          </a:p>
        </p:txBody>
      </p:sp>
      <p:sp>
        <p:nvSpPr>
          <p:cNvPr id="79" name="object 79"/>
          <p:cNvSpPr/>
          <p:nvPr/>
        </p:nvSpPr>
        <p:spPr>
          <a:xfrm>
            <a:off x="1172720" y="2668223"/>
            <a:ext cx="72571" cy="0"/>
          </a:xfrm>
          <a:custGeom>
            <a:avLst/>
            <a:gdLst/>
            <a:ahLst/>
            <a:cxnLst/>
            <a:rect l="l" t="t" r="r" b="b"/>
            <a:pathLst>
              <a:path w="76200">
                <a:moveTo>
                  <a:pt x="0" y="0"/>
                </a:moveTo>
                <a:lnTo>
                  <a:pt x="76024" y="0"/>
                </a:lnTo>
              </a:path>
            </a:pathLst>
          </a:custGeom>
          <a:ln w="18987">
            <a:solidFill>
              <a:srgbClr val="FFBF27"/>
            </a:solidFill>
          </a:ln>
        </p:spPr>
        <p:txBody>
          <a:bodyPr wrap="square" lIns="0" tIns="0" rIns="0" bIns="0" rtlCol="0"/>
          <a:lstStyle/>
          <a:p>
            <a:endParaRPr sz="1714"/>
          </a:p>
        </p:txBody>
      </p:sp>
      <p:sp>
        <p:nvSpPr>
          <p:cNvPr id="80" name="object 80"/>
          <p:cNvSpPr/>
          <p:nvPr/>
        </p:nvSpPr>
        <p:spPr>
          <a:xfrm>
            <a:off x="1245124" y="2668223"/>
            <a:ext cx="72571" cy="0"/>
          </a:xfrm>
          <a:custGeom>
            <a:avLst/>
            <a:gdLst/>
            <a:ahLst/>
            <a:cxnLst/>
            <a:rect l="l" t="t" r="r" b="b"/>
            <a:pathLst>
              <a:path w="76200">
                <a:moveTo>
                  <a:pt x="0" y="0"/>
                </a:moveTo>
                <a:lnTo>
                  <a:pt x="76024" y="0"/>
                </a:lnTo>
              </a:path>
            </a:pathLst>
          </a:custGeom>
          <a:ln w="18987">
            <a:solidFill>
              <a:srgbClr val="FFBF27"/>
            </a:solidFill>
          </a:ln>
        </p:spPr>
        <p:txBody>
          <a:bodyPr wrap="square" lIns="0" tIns="0" rIns="0" bIns="0" rtlCol="0"/>
          <a:lstStyle/>
          <a:p>
            <a:endParaRPr sz="1714"/>
          </a:p>
        </p:txBody>
      </p:sp>
      <p:sp>
        <p:nvSpPr>
          <p:cNvPr id="81" name="object 81"/>
          <p:cNvSpPr/>
          <p:nvPr/>
        </p:nvSpPr>
        <p:spPr>
          <a:xfrm>
            <a:off x="1317528" y="2668223"/>
            <a:ext cx="81643" cy="0"/>
          </a:xfrm>
          <a:custGeom>
            <a:avLst/>
            <a:gdLst/>
            <a:ahLst/>
            <a:cxnLst/>
            <a:rect l="l" t="t" r="r" b="b"/>
            <a:pathLst>
              <a:path w="85725">
                <a:moveTo>
                  <a:pt x="0" y="0"/>
                </a:moveTo>
                <a:lnTo>
                  <a:pt x="85527" y="0"/>
                </a:lnTo>
              </a:path>
            </a:pathLst>
          </a:custGeom>
          <a:ln w="18987">
            <a:solidFill>
              <a:srgbClr val="FFBF27"/>
            </a:solidFill>
          </a:ln>
        </p:spPr>
        <p:txBody>
          <a:bodyPr wrap="square" lIns="0" tIns="0" rIns="0" bIns="0" rtlCol="0"/>
          <a:lstStyle/>
          <a:p>
            <a:endParaRPr sz="1714"/>
          </a:p>
        </p:txBody>
      </p:sp>
      <p:sp>
        <p:nvSpPr>
          <p:cNvPr id="82" name="object 82"/>
          <p:cNvSpPr/>
          <p:nvPr/>
        </p:nvSpPr>
        <p:spPr>
          <a:xfrm>
            <a:off x="1398982" y="2668223"/>
            <a:ext cx="72571" cy="0"/>
          </a:xfrm>
          <a:custGeom>
            <a:avLst/>
            <a:gdLst/>
            <a:ahLst/>
            <a:cxnLst/>
            <a:rect l="l" t="t" r="r" b="b"/>
            <a:pathLst>
              <a:path w="76200">
                <a:moveTo>
                  <a:pt x="0" y="0"/>
                </a:moveTo>
                <a:lnTo>
                  <a:pt x="76024" y="0"/>
                </a:lnTo>
              </a:path>
            </a:pathLst>
          </a:custGeom>
          <a:ln w="18987">
            <a:solidFill>
              <a:srgbClr val="FFBF27"/>
            </a:solidFill>
          </a:ln>
        </p:spPr>
        <p:txBody>
          <a:bodyPr wrap="square" lIns="0" tIns="0" rIns="0" bIns="0" rtlCol="0"/>
          <a:lstStyle/>
          <a:p>
            <a:endParaRPr sz="1714"/>
          </a:p>
        </p:txBody>
      </p:sp>
      <p:sp>
        <p:nvSpPr>
          <p:cNvPr id="83" name="object 83"/>
          <p:cNvSpPr/>
          <p:nvPr/>
        </p:nvSpPr>
        <p:spPr>
          <a:xfrm>
            <a:off x="1471386" y="2668223"/>
            <a:ext cx="72571" cy="0"/>
          </a:xfrm>
          <a:custGeom>
            <a:avLst/>
            <a:gdLst/>
            <a:ahLst/>
            <a:cxnLst/>
            <a:rect l="l" t="t" r="r" b="b"/>
            <a:pathLst>
              <a:path w="76200">
                <a:moveTo>
                  <a:pt x="0" y="0"/>
                </a:moveTo>
                <a:lnTo>
                  <a:pt x="76024" y="0"/>
                </a:lnTo>
              </a:path>
            </a:pathLst>
          </a:custGeom>
          <a:ln w="18987">
            <a:solidFill>
              <a:srgbClr val="FFBF27"/>
            </a:solidFill>
          </a:ln>
        </p:spPr>
        <p:txBody>
          <a:bodyPr wrap="square" lIns="0" tIns="0" rIns="0" bIns="0" rtlCol="0"/>
          <a:lstStyle/>
          <a:p>
            <a:endParaRPr sz="1714"/>
          </a:p>
        </p:txBody>
      </p:sp>
      <p:sp>
        <p:nvSpPr>
          <p:cNvPr id="84" name="object 84"/>
          <p:cNvSpPr/>
          <p:nvPr/>
        </p:nvSpPr>
        <p:spPr>
          <a:xfrm>
            <a:off x="1543789" y="2668223"/>
            <a:ext cx="72571" cy="0"/>
          </a:xfrm>
          <a:custGeom>
            <a:avLst/>
            <a:gdLst/>
            <a:ahLst/>
            <a:cxnLst/>
            <a:rect l="l" t="t" r="r" b="b"/>
            <a:pathLst>
              <a:path w="76200">
                <a:moveTo>
                  <a:pt x="0" y="0"/>
                </a:moveTo>
                <a:lnTo>
                  <a:pt x="76024" y="0"/>
                </a:lnTo>
              </a:path>
            </a:pathLst>
          </a:custGeom>
          <a:ln w="18987">
            <a:solidFill>
              <a:srgbClr val="FFBF27"/>
            </a:solidFill>
          </a:ln>
        </p:spPr>
        <p:txBody>
          <a:bodyPr wrap="square" lIns="0" tIns="0" rIns="0" bIns="0" rtlCol="0"/>
          <a:lstStyle/>
          <a:p>
            <a:endParaRPr sz="1714"/>
          </a:p>
        </p:txBody>
      </p:sp>
      <p:sp>
        <p:nvSpPr>
          <p:cNvPr id="85" name="object 85"/>
          <p:cNvSpPr/>
          <p:nvPr/>
        </p:nvSpPr>
        <p:spPr>
          <a:xfrm>
            <a:off x="1616193" y="2668223"/>
            <a:ext cx="81643" cy="0"/>
          </a:xfrm>
          <a:custGeom>
            <a:avLst/>
            <a:gdLst/>
            <a:ahLst/>
            <a:cxnLst/>
            <a:rect l="l" t="t" r="r" b="b"/>
            <a:pathLst>
              <a:path w="85725">
                <a:moveTo>
                  <a:pt x="0" y="0"/>
                </a:moveTo>
                <a:lnTo>
                  <a:pt x="85527" y="0"/>
                </a:lnTo>
              </a:path>
            </a:pathLst>
          </a:custGeom>
          <a:ln w="18987">
            <a:solidFill>
              <a:srgbClr val="FFBF27"/>
            </a:solidFill>
          </a:ln>
        </p:spPr>
        <p:txBody>
          <a:bodyPr wrap="square" lIns="0" tIns="0" rIns="0" bIns="0" rtlCol="0"/>
          <a:lstStyle/>
          <a:p>
            <a:endParaRPr sz="1714"/>
          </a:p>
        </p:txBody>
      </p:sp>
      <p:sp>
        <p:nvSpPr>
          <p:cNvPr id="86" name="object 86"/>
          <p:cNvSpPr/>
          <p:nvPr/>
        </p:nvSpPr>
        <p:spPr>
          <a:xfrm>
            <a:off x="1697648" y="2668223"/>
            <a:ext cx="72571" cy="0"/>
          </a:xfrm>
          <a:custGeom>
            <a:avLst/>
            <a:gdLst/>
            <a:ahLst/>
            <a:cxnLst/>
            <a:rect l="l" t="t" r="r" b="b"/>
            <a:pathLst>
              <a:path w="76200">
                <a:moveTo>
                  <a:pt x="0" y="0"/>
                </a:moveTo>
                <a:lnTo>
                  <a:pt x="76024" y="0"/>
                </a:lnTo>
              </a:path>
            </a:pathLst>
          </a:custGeom>
          <a:ln w="18987">
            <a:solidFill>
              <a:srgbClr val="FFBF27"/>
            </a:solidFill>
          </a:ln>
        </p:spPr>
        <p:txBody>
          <a:bodyPr wrap="square" lIns="0" tIns="0" rIns="0" bIns="0" rtlCol="0"/>
          <a:lstStyle/>
          <a:p>
            <a:endParaRPr sz="1714"/>
          </a:p>
        </p:txBody>
      </p:sp>
      <p:sp>
        <p:nvSpPr>
          <p:cNvPr id="87" name="object 87"/>
          <p:cNvSpPr/>
          <p:nvPr/>
        </p:nvSpPr>
        <p:spPr>
          <a:xfrm>
            <a:off x="1770051" y="2668223"/>
            <a:ext cx="72571" cy="0"/>
          </a:xfrm>
          <a:custGeom>
            <a:avLst/>
            <a:gdLst/>
            <a:ahLst/>
            <a:cxnLst/>
            <a:rect l="l" t="t" r="r" b="b"/>
            <a:pathLst>
              <a:path w="76200">
                <a:moveTo>
                  <a:pt x="0" y="0"/>
                </a:moveTo>
                <a:lnTo>
                  <a:pt x="76024" y="0"/>
                </a:lnTo>
              </a:path>
            </a:pathLst>
          </a:custGeom>
          <a:ln w="18987">
            <a:solidFill>
              <a:srgbClr val="FFBF27"/>
            </a:solidFill>
          </a:ln>
        </p:spPr>
        <p:txBody>
          <a:bodyPr wrap="square" lIns="0" tIns="0" rIns="0" bIns="0" rtlCol="0"/>
          <a:lstStyle/>
          <a:p>
            <a:endParaRPr sz="1714"/>
          </a:p>
        </p:txBody>
      </p:sp>
      <p:sp>
        <p:nvSpPr>
          <p:cNvPr id="88" name="object 88"/>
          <p:cNvSpPr/>
          <p:nvPr/>
        </p:nvSpPr>
        <p:spPr>
          <a:xfrm>
            <a:off x="1842455" y="2668223"/>
            <a:ext cx="72571" cy="0"/>
          </a:xfrm>
          <a:custGeom>
            <a:avLst/>
            <a:gdLst/>
            <a:ahLst/>
            <a:cxnLst/>
            <a:rect l="l" t="t" r="r" b="b"/>
            <a:pathLst>
              <a:path w="76200">
                <a:moveTo>
                  <a:pt x="0" y="0"/>
                </a:moveTo>
                <a:lnTo>
                  <a:pt x="76024" y="0"/>
                </a:lnTo>
              </a:path>
            </a:pathLst>
          </a:custGeom>
          <a:ln w="18987">
            <a:solidFill>
              <a:srgbClr val="FFBF27"/>
            </a:solidFill>
          </a:ln>
        </p:spPr>
        <p:txBody>
          <a:bodyPr wrap="square" lIns="0" tIns="0" rIns="0" bIns="0" rtlCol="0"/>
          <a:lstStyle/>
          <a:p>
            <a:endParaRPr sz="1714"/>
          </a:p>
        </p:txBody>
      </p:sp>
      <p:sp>
        <p:nvSpPr>
          <p:cNvPr id="89" name="object 89"/>
          <p:cNvSpPr/>
          <p:nvPr/>
        </p:nvSpPr>
        <p:spPr>
          <a:xfrm>
            <a:off x="1914859" y="2668223"/>
            <a:ext cx="72571" cy="0"/>
          </a:xfrm>
          <a:custGeom>
            <a:avLst/>
            <a:gdLst/>
            <a:ahLst/>
            <a:cxnLst/>
            <a:rect l="l" t="t" r="r" b="b"/>
            <a:pathLst>
              <a:path w="76200">
                <a:moveTo>
                  <a:pt x="0" y="0"/>
                </a:moveTo>
                <a:lnTo>
                  <a:pt x="76024" y="0"/>
                </a:lnTo>
              </a:path>
            </a:pathLst>
          </a:custGeom>
          <a:ln w="18987">
            <a:solidFill>
              <a:srgbClr val="FFBF27"/>
            </a:solidFill>
          </a:ln>
        </p:spPr>
        <p:txBody>
          <a:bodyPr wrap="square" lIns="0" tIns="0" rIns="0" bIns="0" rtlCol="0"/>
          <a:lstStyle/>
          <a:p>
            <a:endParaRPr sz="1714"/>
          </a:p>
        </p:txBody>
      </p:sp>
      <p:sp>
        <p:nvSpPr>
          <p:cNvPr id="90" name="object 90"/>
          <p:cNvSpPr/>
          <p:nvPr/>
        </p:nvSpPr>
        <p:spPr>
          <a:xfrm>
            <a:off x="1987263" y="2668223"/>
            <a:ext cx="81643" cy="0"/>
          </a:xfrm>
          <a:custGeom>
            <a:avLst/>
            <a:gdLst/>
            <a:ahLst/>
            <a:cxnLst/>
            <a:rect l="l" t="t" r="r" b="b"/>
            <a:pathLst>
              <a:path w="85725">
                <a:moveTo>
                  <a:pt x="0" y="0"/>
                </a:moveTo>
                <a:lnTo>
                  <a:pt x="85527" y="0"/>
                </a:lnTo>
              </a:path>
            </a:pathLst>
          </a:custGeom>
          <a:ln w="18987">
            <a:solidFill>
              <a:srgbClr val="FFBF27"/>
            </a:solidFill>
          </a:ln>
        </p:spPr>
        <p:txBody>
          <a:bodyPr wrap="square" lIns="0" tIns="0" rIns="0" bIns="0" rtlCol="0"/>
          <a:lstStyle/>
          <a:p>
            <a:endParaRPr sz="1714"/>
          </a:p>
        </p:txBody>
      </p:sp>
      <p:sp>
        <p:nvSpPr>
          <p:cNvPr id="91" name="object 91"/>
          <p:cNvSpPr/>
          <p:nvPr/>
        </p:nvSpPr>
        <p:spPr>
          <a:xfrm>
            <a:off x="2068717" y="2668223"/>
            <a:ext cx="72571" cy="0"/>
          </a:xfrm>
          <a:custGeom>
            <a:avLst/>
            <a:gdLst/>
            <a:ahLst/>
            <a:cxnLst/>
            <a:rect l="l" t="t" r="r" b="b"/>
            <a:pathLst>
              <a:path w="76200">
                <a:moveTo>
                  <a:pt x="0" y="0"/>
                </a:moveTo>
                <a:lnTo>
                  <a:pt x="76024" y="0"/>
                </a:lnTo>
              </a:path>
            </a:pathLst>
          </a:custGeom>
          <a:ln w="18987">
            <a:solidFill>
              <a:srgbClr val="FFBF27"/>
            </a:solidFill>
          </a:ln>
        </p:spPr>
        <p:txBody>
          <a:bodyPr wrap="square" lIns="0" tIns="0" rIns="0" bIns="0" rtlCol="0"/>
          <a:lstStyle/>
          <a:p>
            <a:endParaRPr sz="1714"/>
          </a:p>
        </p:txBody>
      </p:sp>
      <p:sp>
        <p:nvSpPr>
          <p:cNvPr id="92" name="object 92"/>
          <p:cNvSpPr/>
          <p:nvPr/>
        </p:nvSpPr>
        <p:spPr>
          <a:xfrm>
            <a:off x="2141121" y="2668223"/>
            <a:ext cx="72571" cy="0"/>
          </a:xfrm>
          <a:custGeom>
            <a:avLst/>
            <a:gdLst/>
            <a:ahLst/>
            <a:cxnLst/>
            <a:rect l="l" t="t" r="r" b="b"/>
            <a:pathLst>
              <a:path w="76200">
                <a:moveTo>
                  <a:pt x="0" y="0"/>
                </a:moveTo>
                <a:lnTo>
                  <a:pt x="76024" y="0"/>
                </a:lnTo>
              </a:path>
            </a:pathLst>
          </a:custGeom>
          <a:ln w="18987">
            <a:solidFill>
              <a:srgbClr val="FFBF27"/>
            </a:solidFill>
          </a:ln>
        </p:spPr>
        <p:txBody>
          <a:bodyPr wrap="square" lIns="0" tIns="0" rIns="0" bIns="0" rtlCol="0"/>
          <a:lstStyle/>
          <a:p>
            <a:endParaRPr sz="1714"/>
          </a:p>
        </p:txBody>
      </p:sp>
      <p:sp>
        <p:nvSpPr>
          <p:cNvPr id="93" name="object 93"/>
          <p:cNvSpPr/>
          <p:nvPr/>
        </p:nvSpPr>
        <p:spPr>
          <a:xfrm>
            <a:off x="2213525" y="2668223"/>
            <a:ext cx="72571" cy="0"/>
          </a:xfrm>
          <a:custGeom>
            <a:avLst/>
            <a:gdLst/>
            <a:ahLst/>
            <a:cxnLst/>
            <a:rect l="l" t="t" r="r" b="b"/>
            <a:pathLst>
              <a:path w="76200">
                <a:moveTo>
                  <a:pt x="0" y="0"/>
                </a:moveTo>
                <a:lnTo>
                  <a:pt x="76024" y="0"/>
                </a:lnTo>
              </a:path>
            </a:pathLst>
          </a:custGeom>
          <a:ln w="18987">
            <a:solidFill>
              <a:srgbClr val="FFBF27"/>
            </a:solidFill>
          </a:ln>
        </p:spPr>
        <p:txBody>
          <a:bodyPr wrap="square" lIns="0" tIns="0" rIns="0" bIns="0" rtlCol="0"/>
          <a:lstStyle/>
          <a:p>
            <a:endParaRPr sz="1714"/>
          </a:p>
        </p:txBody>
      </p:sp>
      <p:sp>
        <p:nvSpPr>
          <p:cNvPr id="94" name="object 94"/>
          <p:cNvSpPr/>
          <p:nvPr/>
        </p:nvSpPr>
        <p:spPr>
          <a:xfrm>
            <a:off x="2285929" y="2668223"/>
            <a:ext cx="81643" cy="0"/>
          </a:xfrm>
          <a:custGeom>
            <a:avLst/>
            <a:gdLst/>
            <a:ahLst/>
            <a:cxnLst/>
            <a:rect l="l" t="t" r="r" b="b"/>
            <a:pathLst>
              <a:path w="85725">
                <a:moveTo>
                  <a:pt x="0" y="0"/>
                </a:moveTo>
                <a:lnTo>
                  <a:pt x="85527" y="0"/>
                </a:lnTo>
              </a:path>
            </a:pathLst>
          </a:custGeom>
          <a:ln w="18987">
            <a:solidFill>
              <a:srgbClr val="FFBF27"/>
            </a:solidFill>
          </a:ln>
        </p:spPr>
        <p:txBody>
          <a:bodyPr wrap="square" lIns="0" tIns="0" rIns="0" bIns="0" rtlCol="0"/>
          <a:lstStyle/>
          <a:p>
            <a:endParaRPr sz="1714"/>
          </a:p>
        </p:txBody>
      </p:sp>
      <p:sp>
        <p:nvSpPr>
          <p:cNvPr id="95" name="object 95"/>
          <p:cNvSpPr/>
          <p:nvPr/>
        </p:nvSpPr>
        <p:spPr>
          <a:xfrm>
            <a:off x="2367383" y="2668223"/>
            <a:ext cx="72571" cy="0"/>
          </a:xfrm>
          <a:custGeom>
            <a:avLst/>
            <a:gdLst/>
            <a:ahLst/>
            <a:cxnLst/>
            <a:rect l="l" t="t" r="r" b="b"/>
            <a:pathLst>
              <a:path w="76200">
                <a:moveTo>
                  <a:pt x="0" y="0"/>
                </a:moveTo>
                <a:lnTo>
                  <a:pt x="76024" y="0"/>
                </a:lnTo>
              </a:path>
            </a:pathLst>
          </a:custGeom>
          <a:ln w="18987">
            <a:solidFill>
              <a:srgbClr val="FFBF27"/>
            </a:solidFill>
          </a:ln>
        </p:spPr>
        <p:txBody>
          <a:bodyPr wrap="square" lIns="0" tIns="0" rIns="0" bIns="0" rtlCol="0"/>
          <a:lstStyle/>
          <a:p>
            <a:endParaRPr sz="1714"/>
          </a:p>
        </p:txBody>
      </p:sp>
      <p:sp>
        <p:nvSpPr>
          <p:cNvPr id="96" name="object 96"/>
          <p:cNvSpPr/>
          <p:nvPr/>
        </p:nvSpPr>
        <p:spPr>
          <a:xfrm>
            <a:off x="2439787" y="2668223"/>
            <a:ext cx="72571" cy="0"/>
          </a:xfrm>
          <a:custGeom>
            <a:avLst/>
            <a:gdLst/>
            <a:ahLst/>
            <a:cxnLst/>
            <a:rect l="l" t="t" r="r" b="b"/>
            <a:pathLst>
              <a:path w="76200">
                <a:moveTo>
                  <a:pt x="0" y="0"/>
                </a:moveTo>
                <a:lnTo>
                  <a:pt x="76024" y="0"/>
                </a:lnTo>
              </a:path>
            </a:pathLst>
          </a:custGeom>
          <a:ln w="18987">
            <a:solidFill>
              <a:srgbClr val="FFBF27"/>
            </a:solidFill>
          </a:ln>
        </p:spPr>
        <p:txBody>
          <a:bodyPr wrap="square" lIns="0" tIns="0" rIns="0" bIns="0" rtlCol="0"/>
          <a:lstStyle/>
          <a:p>
            <a:endParaRPr sz="1714"/>
          </a:p>
        </p:txBody>
      </p:sp>
      <p:sp>
        <p:nvSpPr>
          <p:cNvPr id="97" name="object 97"/>
          <p:cNvSpPr/>
          <p:nvPr/>
        </p:nvSpPr>
        <p:spPr>
          <a:xfrm>
            <a:off x="2512190" y="2668223"/>
            <a:ext cx="72571" cy="0"/>
          </a:xfrm>
          <a:custGeom>
            <a:avLst/>
            <a:gdLst/>
            <a:ahLst/>
            <a:cxnLst/>
            <a:rect l="l" t="t" r="r" b="b"/>
            <a:pathLst>
              <a:path w="76200">
                <a:moveTo>
                  <a:pt x="0" y="0"/>
                </a:moveTo>
                <a:lnTo>
                  <a:pt x="76024" y="0"/>
                </a:lnTo>
              </a:path>
            </a:pathLst>
          </a:custGeom>
          <a:ln w="18987">
            <a:solidFill>
              <a:srgbClr val="FFBF27"/>
            </a:solidFill>
          </a:ln>
        </p:spPr>
        <p:txBody>
          <a:bodyPr wrap="square" lIns="0" tIns="0" rIns="0" bIns="0" rtlCol="0"/>
          <a:lstStyle/>
          <a:p>
            <a:endParaRPr sz="1714"/>
          </a:p>
        </p:txBody>
      </p:sp>
      <p:sp>
        <p:nvSpPr>
          <p:cNvPr id="98" name="object 98"/>
          <p:cNvSpPr/>
          <p:nvPr/>
        </p:nvSpPr>
        <p:spPr>
          <a:xfrm>
            <a:off x="2584594" y="2668223"/>
            <a:ext cx="72571" cy="0"/>
          </a:xfrm>
          <a:custGeom>
            <a:avLst/>
            <a:gdLst/>
            <a:ahLst/>
            <a:cxnLst/>
            <a:rect l="l" t="t" r="r" b="b"/>
            <a:pathLst>
              <a:path w="76200">
                <a:moveTo>
                  <a:pt x="0" y="0"/>
                </a:moveTo>
                <a:lnTo>
                  <a:pt x="76024" y="0"/>
                </a:lnTo>
              </a:path>
            </a:pathLst>
          </a:custGeom>
          <a:ln w="18987">
            <a:solidFill>
              <a:srgbClr val="FFBF27"/>
            </a:solidFill>
          </a:ln>
        </p:spPr>
        <p:txBody>
          <a:bodyPr wrap="square" lIns="0" tIns="0" rIns="0" bIns="0" rtlCol="0"/>
          <a:lstStyle/>
          <a:p>
            <a:endParaRPr sz="1714"/>
          </a:p>
        </p:txBody>
      </p:sp>
      <p:sp>
        <p:nvSpPr>
          <p:cNvPr id="99" name="object 99"/>
          <p:cNvSpPr/>
          <p:nvPr/>
        </p:nvSpPr>
        <p:spPr>
          <a:xfrm>
            <a:off x="2656998" y="2668223"/>
            <a:ext cx="81643" cy="0"/>
          </a:xfrm>
          <a:custGeom>
            <a:avLst/>
            <a:gdLst/>
            <a:ahLst/>
            <a:cxnLst/>
            <a:rect l="l" t="t" r="r" b="b"/>
            <a:pathLst>
              <a:path w="85725">
                <a:moveTo>
                  <a:pt x="0" y="0"/>
                </a:moveTo>
                <a:lnTo>
                  <a:pt x="85527" y="0"/>
                </a:lnTo>
              </a:path>
            </a:pathLst>
          </a:custGeom>
          <a:ln w="18987">
            <a:solidFill>
              <a:srgbClr val="FFBF27"/>
            </a:solidFill>
          </a:ln>
        </p:spPr>
        <p:txBody>
          <a:bodyPr wrap="square" lIns="0" tIns="0" rIns="0" bIns="0" rtlCol="0"/>
          <a:lstStyle/>
          <a:p>
            <a:endParaRPr sz="1714"/>
          </a:p>
        </p:txBody>
      </p:sp>
      <p:sp>
        <p:nvSpPr>
          <p:cNvPr id="100" name="object 100"/>
          <p:cNvSpPr/>
          <p:nvPr/>
        </p:nvSpPr>
        <p:spPr>
          <a:xfrm>
            <a:off x="2738452" y="2668223"/>
            <a:ext cx="72571" cy="0"/>
          </a:xfrm>
          <a:custGeom>
            <a:avLst/>
            <a:gdLst/>
            <a:ahLst/>
            <a:cxnLst/>
            <a:rect l="l" t="t" r="r" b="b"/>
            <a:pathLst>
              <a:path w="76200">
                <a:moveTo>
                  <a:pt x="0" y="0"/>
                </a:moveTo>
                <a:lnTo>
                  <a:pt x="76024" y="0"/>
                </a:lnTo>
              </a:path>
            </a:pathLst>
          </a:custGeom>
          <a:ln w="18987">
            <a:solidFill>
              <a:srgbClr val="FFBF27"/>
            </a:solidFill>
          </a:ln>
        </p:spPr>
        <p:txBody>
          <a:bodyPr wrap="square" lIns="0" tIns="0" rIns="0" bIns="0" rtlCol="0"/>
          <a:lstStyle/>
          <a:p>
            <a:endParaRPr sz="1714"/>
          </a:p>
        </p:txBody>
      </p:sp>
      <p:sp>
        <p:nvSpPr>
          <p:cNvPr id="101" name="object 101"/>
          <p:cNvSpPr/>
          <p:nvPr/>
        </p:nvSpPr>
        <p:spPr>
          <a:xfrm>
            <a:off x="2810856" y="2668223"/>
            <a:ext cx="72571" cy="0"/>
          </a:xfrm>
          <a:custGeom>
            <a:avLst/>
            <a:gdLst/>
            <a:ahLst/>
            <a:cxnLst/>
            <a:rect l="l" t="t" r="r" b="b"/>
            <a:pathLst>
              <a:path w="76200">
                <a:moveTo>
                  <a:pt x="0" y="0"/>
                </a:moveTo>
                <a:lnTo>
                  <a:pt x="76024" y="0"/>
                </a:lnTo>
              </a:path>
            </a:pathLst>
          </a:custGeom>
          <a:ln w="18987">
            <a:solidFill>
              <a:srgbClr val="FFBF27"/>
            </a:solidFill>
          </a:ln>
        </p:spPr>
        <p:txBody>
          <a:bodyPr wrap="square" lIns="0" tIns="0" rIns="0" bIns="0" rtlCol="0"/>
          <a:lstStyle/>
          <a:p>
            <a:endParaRPr sz="1714"/>
          </a:p>
        </p:txBody>
      </p:sp>
      <p:sp>
        <p:nvSpPr>
          <p:cNvPr id="102" name="object 102"/>
          <p:cNvSpPr/>
          <p:nvPr/>
        </p:nvSpPr>
        <p:spPr>
          <a:xfrm>
            <a:off x="2883260" y="2668223"/>
            <a:ext cx="72571" cy="0"/>
          </a:xfrm>
          <a:custGeom>
            <a:avLst/>
            <a:gdLst/>
            <a:ahLst/>
            <a:cxnLst/>
            <a:rect l="l" t="t" r="r" b="b"/>
            <a:pathLst>
              <a:path w="76200">
                <a:moveTo>
                  <a:pt x="0" y="0"/>
                </a:moveTo>
                <a:lnTo>
                  <a:pt x="76024" y="0"/>
                </a:lnTo>
              </a:path>
            </a:pathLst>
          </a:custGeom>
          <a:ln w="18987">
            <a:solidFill>
              <a:srgbClr val="FFBF27"/>
            </a:solidFill>
          </a:ln>
        </p:spPr>
        <p:txBody>
          <a:bodyPr wrap="square" lIns="0" tIns="0" rIns="0" bIns="0" rtlCol="0"/>
          <a:lstStyle/>
          <a:p>
            <a:endParaRPr sz="1714"/>
          </a:p>
        </p:txBody>
      </p:sp>
      <p:sp>
        <p:nvSpPr>
          <p:cNvPr id="103" name="object 103"/>
          <p:cNvSpPr/>
          <p:nvPr/>
        </p:nvSpPr>
        <p:spPr>
          <a:xfrm>
            <a:off x="2955664" y="2668223"/>
            <a:ext cx="72571" cy="0"/>
          </a:xfrm>
          <a:custGeom>
            <a:avLst/>
            <a:gdLst/>
            <a:ahLst/>
            <a:cxnLst/>
            <a:rect l="l" t="t" r="r" b="b"/>
            <a:pathLst>
              <a:path w="76200">
                <a:moveTo>
                  <a:pt x="0" y="0"/>
                </a:moveTo>
                <a:lnTo>
                  <a:pt x="76024" y="0"/>
                </a:lnTo>
              </a:path>
            </a:pathLst>
          </a:custGeom>
          <a:ln w="18987">
            <a:solidFill>
              <a:srgbClr val="FFBF27"/>
            </a:solidFill>
          </a:ln>
        </p:spPr>
        <p:txBody>
          <a:bodyPr wrap="square" lIns="0" tIns="0" rIns="0" bIns="0" rtlCol="0"/>
          <a:lstStyle/>
          <a:p>
            <a:endParaRPr sz="1714"/>
          </a:p>
        </p:txBody>
      </p:sp>
      <p:sp>
        <p:nvSpPr>
          <p:cNvPr id="104" name="object 104"/>
          <p:cNvSpPr/>
          <p:nvPr/>
        </p:nvSpPr>
        <p:spPr>
          <a:xfrm>
            <a:off x="3028068" y="2668223"/>
            <a:ext cx="81643" cy="0"/>
          </a:xfrm>
          <a:custGeom>
            <a:avLst/>
            <a:gdLst/>
            <a:ahLst/>
            <a:cxnLst/>
            <a:rect l="l" t="t" r="r" b="b"/>
            <a:pathLst>
              <a:path w="85725">
                <a:moveTo>
                  <a:pt x="0" y="0"/>
                </a:moveTo>
                <a:lnTo>
                  <a:pt x="85527" y="0"/>
                </a:lnTo>
              </a:path>
            </a:pathLst>
          </a:custGeom>
          <a:ln w="18987">
            <a:solidFill>
              <a:srgbClr val="FFBF27"/>
            </a:solidFill>
          </a:ln>
        </p:spPr>
        <p:txBody>
          <a:bodyPr wrap="square" lIns="0" tIns="0" rIns="0" bIns="0" rtlCol="0"/>
          <a:lstStyle/>
          <a:p>
            <a:endParaRPr sz="1714"/>
          </a:p>
        </p:txBody>
      </p:sp>
      <p:sp>
        <p:nvSpPr>
          <p:cNvPr id="105" name="object 105"/>
          <p:cNvSpPr/>
          <p:nvPr/>
        </p:nvSpPr>
        <p:spPr>
          <a:xfrm>
            <a:off x="3109522" y="2668223"/>
            <a:ext cx="72571" cy="0"/>
          </a:xfrm>
          <a:custGeom>
            <a:avLst/>
            <a:gdLst/>
            <a:ahLst/>
            <a:cxnLst/>
            <a:rect l="l" t="t" r="r" b="b"/>
            <a:pathLst>
              <a:path w="76200">
                <a:moveTo>
                  <a:pt x="0" y="0"/>
                </a:moveTo>
                <a:lnTo>
                  <a:pt x="76024" y="0"/>
                </a:lnTo>
              </a:path>
            </a:pathLst>
          </a:custGeom>
          <a:ln w="18987">
            <a:solidFill>
              <a:srgbClr val="FFBF27"/>
            </a:solidFill>
          </a:ln>
        </p:spPr>
        <p:txBody>
          <a:bodyPr wrap="square" lIns="0" tIns="0" rIns="0" bIns="0" rtlCol="0"/>
          <a:lstStyle/>
          <a:p>
            <a:endParaRPr sz="1714"/>
          </a:p>
        </p:txBody>
      </p:sp>
      <p:sp>
        <p:nvSpPr>
          <p:cNvPr id="106" name="object 106"/>
          <p:cNvSpPr/>
          <p:nvPr/>
        </p:nvSpPr>
        <p:spPr>
          <a:xfrm>
            <a:off x="3181926" y="2668223"/>
            <a:ext cx="72571" cy="0"/>
          </a:xfrm>
          <a:custGeom>
            <a:avLst/>
            <a:gdLst/>
            <a:ahLst/>
            <a:cxnLst/>
            <a:rect l="l" t="t" r="r" b="b"/>
            <a:pathLst>
              <a:path w="76200">
                <a:moveTo>
                  <a:pt x="0" y="0"/>
                </a:moveTo>
                <a:lnTo>
                  <a:pt x="76024" y="0"/>
                </a:lnTo>
              </a:path>
            </a:pathLst>
          </a:custGeom>
          <a:ln w="18987">
            <a:solidFill>
              <a:srgbClr val="FFBF27"/>
            </a:solidFill>
          </a:ln>
        </p:spPr>
        <p:txBody>
          <a:bodyPr wrap="square" lIns="0" tIns="0" rIns="0" bIns="0" rtlCol="0"/>
          <a:lstStyle/>
          <a:p>
            <a:endParaRPr sz="1714"/>
          </a:p>
        </p:txBody>
      </p:sp>
      <p:sp>
        <p:nvSpPr>
          <p:cNvPr id="107" name="object 107"/>
          <p:cNvSpPr/>
          <p:nvPr/>
        </p:nvSpPr>
        <p:spPr>
          <a:xfrm>
            <a:off x="3254329" y="2668223"/>
            <a:ext cx="72571" cy="0"/>
          </a:xfrm>
          <a:custGeom>
            <a:avLst/>
            <a:gdLst/>
            <a:ahLst/>
            <a:cxnLst/>
            <a:rect l="l" t="t" r="r" b="b"/>
            <a:pathLst>
              <a:path w="76200">
                <a:moveTo>
                  <a:pt x="0" y="0"/>
                </a:moveTo>
                <a:lnTo>
                  <a:pt x="76024" y="0"/>
                </a:lnTo>
              </a:path>
            </a:pathLst>
          </a:custGeom>
          <a:ln w="18987">
            <a:solidFill>
              <a:srgbClr val="FFBF27"/>
            </a:solidFill>
          </a:ln>
        </p:spPr>
        <p:txBody>
          <a:bodyPr wrap="square" lIns="0" tIns="0" rIns="0" bIns="0" rtlCol="0"/>
          <a:lstStyle/>
          <a:p>
            <a:endParaRPr sz="1714"/>
          </a:p>
        </p:txBody>
      </p:sp>
      <p:sp>
        <p:nvSpPr>
          <p:cNvPr id="108" name="object 108"/>
          <p:cNvSpPr/>
          <p:nvPr/>
        </p:nvSpPr>
        <p:spPr>
          <a:xfrm>
            <a:off x="3326733" y="2668223"/>
            <a:ext cx="81643" cy="0"/>
          </a:xfrm>
          <a:custGeom>
            <a:avLst/>
            <a:gdLst/>
            <a:ahLst/>
            <a:cxnLst/>
            <a:rect l="l" t="t" r="r" b="b"/>
            <a:pathLst>
              <a:path w="85725">
                <a:moveTo>
                  <a:pt x="0" y="0"/>
                </a:moveTo>
                <a:lnTo>
                  <a:pt x="85527" y="0"/>
                </a:lnTo>
              </a:path>
            </a:pathLst>
          </a:custGeom>
          <a:ln w="18987">
            <a:solidFill>
              <a:srgbClr val="FFBF27"/>
            </a:solidFill>
          </a:ln>
        </p:spPr>
        <p:txBody>
          <a:bodyPr wrap="square" lIns="0" tIns="0" rIns="0" bIns="0" rtlCol="0"/>
          <a:lstStyle/>
          <a:p>
            <a:endParaRPr sz="1714"/>
          </a:p>
        </p:txBody>
      </p:sp>
      <p:sp>
        <p:nvSpPr>
          <p:cNvPr id="109" name="object 109"/>
          <p:cNvSpPr/>
          <p:nvPr/>
        </p:nvSpPr>
        <p:spPr>
          <a:xfrm>
            <a:off x="3408188" y="2668223"/>
            <a:ext cx="72571" cy="0"/>
          </a:xfrm>
          <a:custGeom>
            <a:avLst/>
            <a:gdLst/>
            <a:ahLst/>
            <a:cxnLst/>
            <a:rect l="l" t="t" r="r" b="b"/>
            <a:pathLst>
              <a:path w="76200">
                <a:moveTo>
                  <a:pt x="0" y="0"/>
                </a:moveTo>
                <a:lnTo>
                  <a:pt x="76024" y="0"/>
                </a:lnTo>
              </a:path>
            </a:pathLst>
          </a:custGeom>
          <a:ln w="18987">
            <a:solidFill>
              <a:srgbClr val="FFBF27"/>
            </a:solidFill>
          </a:ln>
        </p:spPr>
        <p:txBody>
          <a:bodyPr wrap="square" lIns="0" tIns="0" rIns="0" bIns="0" rtlCol="0"/>
          <a:lstStyle/>
          <a:p>
            <a:endParaRPr sz="1714"/>
          </a:p>
        </p:txBody>
      </p:sp>
      <p:sp>
        <p:nvSpPr>
          <p:cNvPr id="110" name="object 110"/>
          <p:cNvSpPr/>
          <p:nvPr/>
        </p:nvSpPr>
        <p:spPr>
          <a:xfrm>
            <a:off x="3480591" y="2668223"/>
            <a:ext cx="72571" cy="0"/>
          </a:xfrm>
          <a:custGeom>
            <a:avLst/>
            <a:gdLst/>
            <a:ahLst/>
            <a:cxnLst/>
            <a:rect l="l" t="t" r="r" b="b"/>
            <a:pathLst>
              <a:path w="76200">
                <a:moveTo>
                  <a:pt x="0" y="0"/>
                </a:moveTo>
                <a:lnTo>
                  <a:pt x="76024" y="0"/>
                </a:lnTo>
              </a:path>
            </a:pathLst>
          </a:custGeom>
          <a:ln w="18987">
            <a:solidFill>
              <a:srgbClr val="FFBF27"/>
            </a:solidFill>
          </a:ln>
        </p:spPr>
        <p:txBody>
          <a:bodyPr wrap="square" lIns="0" tIns="0" rIns="0" bIns="0" rtlCol="0"/>
          <a:lstStyle/>
          <a:p>
            <a:endParaRPr sz="1714"/>
          </a:p>
        </p:txBody>
      </p:sp>
      <p:sp>
        <p:nvSpPr>
          <p:cNvPr id="111" name="object 111"/>
          <p:cNvSpPr/>
          <p:nvPr/>
        </p:nvSpPr>
        <p:spPr>
          <a:xfrm>
            <a:off x="3552995" y="2668223"/>
            <a:ext cx="72571" cy="0"/>
          </a:xfrm>
          <a:custGeom>
            <a:avLst/>
            <a:gdLst/>
            <a:ahLst/>
            <a:cxnLst/>
            <a:rect l="l" t="t" r="r" b="b"/>
            <a:pathLst>
              <a:path w="76200">
                <a:moveTo>
                  <a:pt x="0" y="0"/>
                </a:moveTo>
                <a:lnTo>
                  <a:pt x="76024" y="0"/>
                </a:lnTo>
              </a:path>
            </a:pathLst>
          </a:custGeom>
          <a:ln w="18987">
            <a:solidFill>
              <a:srgbClr val="FFBF27"/>
            </a:solidFill>
          </a:ln>
        </p:spPr>
        <p:txBody>
          <a:bodyPr wrap="square" lIns="0" tIns="0" rIns="0" bIns="0" rtlCol="0"/>
          <a:lstStyle/>
          <a:p>
            <a:endParaRPr sz="1714"/>
          </a:p>
        </p:txBody>
      </p:sp>
      <p:sp>
        <p:nvSpPr>
          <p:cNvPr id="112" name="object 112"/>
          <p:cNvSpPr/>
          <p:nvPr/>
        </p:nvSpPr>
        <p:spPr>
          <a:xfrm>
            <a:off x="3625399" y="2668223"/>
            <a:ext cx="72571" cy="0"/>
          </a:xfrm>
          <a:custGeom>
            <a:avLst/>
            <a:gdLst/>
            <a:ahLst/>
            <a:cxnLst/>
            <a:rect l="l" t="t" r="r" b="b"/>
            <a:pathLst>
              <a:path w="76200">
                <a:moveTo>
                  <a:pt x="0" y="0"/>
                </a:moveTo>
                <a:lnTo>
                  <a:pt x="76024" y="0"/>
                </a:lnTo>
              </a:path>
            </a:pathLst>
          </a:custGeom>
          <a:ln w="18987">
            <a:solidFill>
              <a:srgbClr val="FFBF27"/>
            </a:solidFill>
          </a:ln>
        </p:spPr>
        <p:txBody>
          <a:bodyPr wrap="square" lIns="0" tIns="0" rIns="0" bIns="0" rtlCol="0"/>
          <a:lstStyle/>
          <a:p>
            <a:endParaRPr sz="1714"/>
          </a:p>
        </p:txBody>
      </p:sp>
      <p:sp>
        <p:nvSpPr>
          <p:cNvPr id="113" name="object 113"/>
          <p:cNvSpPr/>
          <p:nvPr/>
        </p:nvSpPr>
        <p:spPr>
          <a:xfrm>
            <a:off x="3697803" y="2668223"/>
            <a:ext cx="81643" cy="0"/>
          </a:xfrm>
          <a:custGeom>
            <a:avLst/>
            <a:gdLst/>
            <a:ahLst/>
            <a:cxnLst/>
            <a:rect l="l" t="t" r="r" b="b"/>
            <a:pathLst>
              <a:path w="85725">
                <a:moveTo>
                  <a:pt x="0" y="0"/>
                </a:moveTo>
                <a:lnTo>
                  <a:pt x="85527" y="0"/>
                </a:lnTo>
              </a:path>
            </a:pathLst>
          </a:custGeom>
          <a:ln w="18987">
            <a:solidFill>
              <a:srgbClr val="FFBF27"/>
            </a:solidFill>
          </a:ln>
        </p:spPr>
        <p:txBody>
          <a:bodyPr wrap="square" lIns="0" tIns="0" rIns="0" bIns="0" rtlCol="0"/>
          <a:lstStyle/>
          <a:p>
            <a:endParaRPr sz="1714"/>
          </a:p>
        </p:txBody>
      </p:sp>
      <p:sp>
        <p:nvSpPr>
          <p:cNvPr id="114" name="object 114"/>
          <p:cNvSpPr/>
          <p:nvPr/>
        </p:nvSpPr>
        <p:spPr>
          <a:xfrm>
            <a:off x="3779257" y="2668223"/>
            <a:ext cx="72571" cy="0"/>
          </a:xfrm>
          <a:custGeom>
            <a:avLst/>
            <a:gdLst/>
            <a:ahLst/>
            <a:cxnLst/>
            <a:rect l="l" t="t" r="r" b="b"/>
            <a:pathLst>
              <a:path w="76200">
                <a:moveTo>
                  <a:pt x="0" y="0"/>
                </a:moveTo>
                <a:lnTo>
                  <a:pt x="76024" y="0"/>
                </a:lnTo>
              </a:path>
            </a:pathLst>
          </a:custGeom>
          <a:ln w="18987">
            <a:solidFill>
              <a:srgbClr val="FFBF27"/>
            </a:solidFill>
          </a:ln>
        </p:spPr>
        <p:txBody>
          <a:bodyPr wrap="square" lIns="0" tIns="0" rIns="0" bIns="0" rtlCol="0"/>
          <a:lstStyle/>
          <a:p>
            <a:endParaRPr sz="1714"/>
          </a:p>
        </p:txBody>
      </p:sp>
      <p:sp>
        <p:nvSpPr>
          <p:cNvPr id="115" name="object 115"/>
          <p:cNvSpPr/>
          <p:nvPr/>
        </p:nvSpPr>
        <p:spPr>
          <a:xfrm>
            <a:off x="3851661" y="2668223"/>
            <a:ext cx="72571" cy="0"/>
          </a:xfrm>
          <a:custGeom>
            <a:avLst/>
            <a:gdLst/>
            <a:ahLst/>
            <a:cxnLst/>
            <a:rect l="l" t="t" r="r" b="b"/>
            <a:pathLst>
              <a:path w="76200">
                <a:moveTo>
                  <a:pt x="0" y="0"/>
                </a:moveTo>
                <a:lnTo>
                  <a:pt x="76024" y="0"/>
                </a:lnTo>
              </a:path>
            </a:pathLst>
          </a:custGeom>
          <a:ln w="18987">
            <a:solidFill>
              <a:srgbClr val="FFBF27"/>
            </a:solidFill>
          </a:ln>
        </p:spPr>
        <p:txBody>
          <a:bodyPr wrap="square" lIns="0" tIns="0" rIns="0" bIns="0" rtlCol="0"/>
          <a:lstStyle/>
          <a:p>
            <a:endParaRPr sz="1714"/>
          </a:p>
        </p:txBody>
      </p:sp>
      <p:sp>
        <p:nvSpPr>
          <p:cNvPr id="116" name="object 116"/>
          <p:cNvSpPr/>
          <p:nvPr/>
        </p:nvSpPr>
        <p:spPr>
          <a:xfrm>
            <a:off x="3924065" y="2668223"/>
            <a:ext cx="72571" cy="0"/>
          </a:xfrm>
          <a:custGeom>
            <a:avLst/>
            <a:gdLst/>
            <a:ahLst/>
            <a:cxnLst/>
            <a:rect l="l" t="t" r="r" b="b"/>
            <a:pathLst>
              <a:path w="76200">
                <a:moveTo>
                  <a:pt x="0" y="0"/>
                </a:moveTo>
                <a:lnTo>
                  <a:pt x="76024" y="0"/>
                </a:lnTo>
              </a:path>
            </a:pathLst>
          </a:custGeom>
          <a:ln w="18987">
            <a:solidFill>
              <a:srgbClr val="FFBF27"/>
            </a:solidFill>
          </a:ln>
        </p:spPr>
        <p:txBody>
          <a:bodyPr wrap="square" lIns="0" tIns="0" rIns="0" bIns="0" rtlCol="0"/>
          <a:lstStyle/>
          <a:p>
            <a:endParaRPr sz="1714"/>
          </a:p>
        </p:txBody>
      </p:sp>
      <p:sp>
        <p:nvSpPr>
          <p:cNvPr id="117" name="object 117"/>
          <p:cNvSpPr/>
          <p:nvPr/>
        </p:nvSpPr>
        <p:spPr>
          <a:xfrm>
            <a:off x="3996469" y="2668223"/>
            <a:ext cx="81643" cy="0"/>
          </a:xfrm>
          <a:custGeom>
            <a:avLst/>
            <a:gdLst/>
            <a:ahLst/>
            <a:cxnLst/>
            <a:rect l="l" t="t" r="r" b="b"/>
            <a:pathLst>
              <a:path w="85725">
                <a:moveTo>
                  <a:pt x="0" y="0"/>
                </a:moveTo>
                <a:lnTo>
                  <a:pt x="85527" y="0"/>
                </a:lnTo>
              </a:path>
            </a:pathLst>
          </a:custGeom>
          <a:ln w="18987">
            <a:solidFill>
              <a:srgbClr val="FFBF27"/>
            </a:solidFill>
          </a:ln>
        </p:spPr>
        <p:txBody>
          <a:bodyPr wrap="square" lIns="0" tIns="0" rIns="0" bIns="0" rtlCol="0"/>
          <a:lstStyle/>
          <a:p>
            <a:endParaRPr sz="1714"/>
          </a:p>
        </p:txBody>
      </p:sp>
      <p:sp>
        <p:nvSpPr>
          <p:cNvPr id="118" name="object 118"/>
          <p:cNvSpPr/>
          <p:nvPr/>
        </p:nvSpPr>
        <p:spPr>
          <a:xfrm>
            <a:off x="4077923" y="2668223"/>
            <a:ext cx="72571" cy="0"/>
          </a:xfrm>
          <a:custGeom>
            <a:avLst/>
            <a:gdLst/>
            <a:ahLst/>
            <a:cxnLst/>
            <a:rect l="l" t="t" r="r" b="b"/>
            <a:pathLst>
              <a:path w="76200">
                <a:moveTo>
                  <a:pt x="0" y="0"/>
                </a:moveTo>
                <a:lnTo>
                  <a:pt x="76024" y="0"/>
                </a:lnTo>
              </a:path>
            </a:pathLst>
          </a:custGeom>
          <a:ln w="18987">
            <a:solidFill>
              <a:srgbClr val="FFBF27"/>
            </a:solidFill>
          </a:ln>
        </p:spPr>
        <p:txBody>
          <a:bodyPr wrap="square" lIns="0" tIns="0" rIns="0" bIns="0" rtlCol="0"/>
          <a:lstStyle/>
          <a:p>
            <a:endParaRPr sz="1714"/>
          </a:p>
        </p:txBody>
      </p:sp>
      <p:sp>
        <p:nvSpPr>
          <p:cNvPr id="119" name="object 119"/>
          <p:cNvSpPr/>
          <p:nvPr/>
        </p:nvSpPr>
        <p:spPr>
          <a:xfrm>
            <a:off x="4150327" y="2668223"/>
            <a:ext cx="72571" cy="0"/>
          </a:xfrm>
          <a:custGeom>
            <a:avLst/>
            <a:gdLst/>
            <a:ahLst/>
            <a:cxnLst/>
            <a:rect l="l" t="t" r="r" b="b"/>
            <a:pathLst>
              <a:path w="76200">
                <a:moveTo>
                  <a:pt x="0" y="0"/>
                </a:moveTo>
                <a:lnTo>
                  <a:pt x="76024" y="0"/>
                </a:lnTo>
              </a:path>
            </a:pathLst>
          </a:custGeom>
          <a:ln w="18987">
            <a:solidFill>
              <a:srgbClr val="FFBF27"/>
            </a:solidFill>
          </a:ln>
        </p:spPr>
        <p:txBody>
          <a:bodyPr wrap="square" lIns="0" tIns="0" rIns="0" bIns="0" rtlCol="0"/>
          <a:lstStyle/>
          <a:p>
            <a:endParaRPr sz="1714"/>
          </a:p>
        </p:txBody>
      </p:sp>
      <p:sp>
        <p:nvSpPr>
          <p:cNvPr id="120" name="object 120"/>
          <p:cNvSpPr/>
          <p:nvPr/>
        </p:nvSpPr>
        <p:spPr>
          <a:xfrm>
            <a:off x="502985" y="2613972"/>
            <a:ext cx="72571" cy="0"/>
          </a:xfrm>
          <a:custGeom>
            <a:avLst/>
            <a:gdLst/>
            <a:ahLst/>
            <a:cxnLst/>
            <a:rect l="l" t="t" r="r" b="b"/>
            <a:pathLst>
              <a:path w="76200">
                <a:moveTo>
                  <a:pt x="0" y="0"/>
                </a:moveTo>
                <a:lnTo>
                  <a:pt x="76024" y="0"/>
                </a:lnTo>
              </a:path>
            </a:pathLst>
          </a:custGeom>
          <a:ln w="18987">
            <a:solidFill>
              <a:srgbClr val="FF0000"/>
            </a:solidFill>
          </a:ln>
        </p:spPr>
        <p:txBody>
          <a:bodyPr wrap="square" lIns="0" tIns="0" rIns="0" bIns="0" rtlCol="0"/>
          <a:lstStyle/>
          <a:p>
            <a:endParaRPr sz="1714"/>
          </a:p>
        </p:txBody>
      </p:sp>
      <p:sp>
        <p:nvSpPr>
          <p:cNvPr id="121" name="object 121"/>
          <p:cNvSpPr/>
          <p:nvPr/>
        </p:nvSpPr>
        <p:spPr>
          <a:xfrm>
            <a:off x="575389" y="2613972"/>
            <a:ext cx="72571" cy="0"/>
          </a:xfrm>
          <a:custGeom>
            <a:avLst/>
            <a:gdLst/>
            <a:ahLst/>
            <a:cxnLst/>
            <a:rect l="l" t="t" r="r" b="b"/>
            <a:pathLst>
              <a:path w="76200">
                <a:moveTo>
                  <a:pt x="0" y="0"/>
                </a:moveTo>
                <a:lnTo>
                  <a:pt x="76024" y="0"/>
                </a:lnTo>
              </a:path>
            </a:pathLst>
          </a:custGeom>
          <a:ln w="18987">
            <a:solidFill>
              <a:srgbClr val="FF0000"/>
            </a:solidFill>
          </a:ln>
        </p:spPr>
        <p:txBody>
          <a:bodyPr wrap="square" lIns="0" tIns="0" rIns="0" bIns="0" rtlCol="0"/>
          <a:lstStyle/>
          <a:p>
            <a:endParaRPr sz="1714"/>
          </a:p>
        </p:txBody>
      </p:sp>
      <p:sp>
        <p:nvSpPr>
          <p:cNvPr id="122" name="object 122"/>
          <p:cNvSpPr/>
          <p:nvPr/>
        </p:nvSpPr>
        <p:spPr>
          <a:xfrm>
            <a:off x="647793" y="2613972"/>
            <a:ext cx="81643" cy="0"/>
          </a:xfrm>
          <a:custGeom>
            <a:avLst/>
            <a:gdLst/>
            <a:ahLst/>
            <a:cxnLst/>
            <a:rect l="l" t="t" r="r" b="b"/>
            <a:pathLst>
              <a:path w="85725">
                <a:moveTo>
                  <a:pt x="0" y="0"/>
                </a:moveTo>
                <a:lnTo>
                  <a:pt x="85527" y="0"/>
                </a:lnTo>
              </a:path>
            </a:pathLst>
          </a:custGeom>
          <a:ln w="18987">
            <a:solidFill>
              <a:srgbClr val="FF0000"/>
            </a:solidFill>
          </a:ln>
        </p:spPr>
        <p:txBody>
          <a:bodyPr wrap="square" lIns="0" tIns="0" rIns="0" bIns="0" rtlCol="0"/>
          <a:lstStyle/>
          <a:p>
            <a:endParaRPr sz="1714"/>
          </a:p>
        </p:txBody>
      </p:sp>
      <p:sp>
        <p:nvSpPr>
          <p:cNvPr id="123" name="object 123"/>
          <p:cNvSpPr/>
          <p:nvPr/>
        </p:nvSpPr>
        <p:spPr>
          <a:xfrm>
            <a:off x="729247" y="2613972"/>
            <a:ext cx="72571" cy="0"/>
          </a:xfrm>
          <a:custGeom>
            <a:avLst/>
            <a:gdLst/>
            <a:ahLst/>
            <a:cxnLst/>
            <a:rect l="l" t="t" r="r" b="b"/>
            <a:pathLst>
              <a:path w="76200">
                <a:moveTo>
                  <a:pt x="0" y="0"/>
                </a:moveTo>
                <a:lnTo>
                  <a:pt x="76024" y="0"/>
                </a:lnTo>
              </a:path>
            </a:pathLst>
          </a:custGeom>
          <a:ln w="18987">
            <a:solidFill>
              <a:srgbClr val="FF0000"/>
            </a:solidFill>
          </a:ln>
        </p:spPr>
        <p:txBody>
          <a:bodyPr wrap="square" lIns="0" tIns="0" rIns="0" bIns="0" rtlCol="0"/>
          <a:lstStyle/>
          <a:p>
            <a:endParaRPr sz="1714"/>
          </a:p>
        </p:txBody>
      </p:sp>
      <p:sp>
        <p:nvSpPr>
          <p:cNvPr id="124" name="object 124"/>
          <p:cNvSpPr/>
          <p:nvPr/>
        </p:nvSpPr>
        <p:spPr>
          <a:xfrm>
            <a:off x="801650" y="2613972"/>
            <a:ext cx="72571" cy="0"/>
          </a:xfrm>
          <a:custGeom>
            <a:avLst/>
            <a:gdLst/>
            <a:ahLst/>
            <a:cxnLst/>
            <a:rect l="l" t="t" r="r" b="b"/>
            <a:pathLst>
              <a:path w="76200">
                <a:moveTo>
                  <a:pt x="0" y="0"/>
                </a:moveTo>
                <a:lnTo>
                  <a:pt x="76024" y="0"/>
                </a:lnTo>
              </a:path>
            </a:pathLst>
          </a:custGeom>
          <a:ln w="18987">
            <a:solidFill>
              <a:srgbClr val="FF0000"/>
            </a:solidFill>
          </a:ln>
        </p:spPr>
        <p:txBody>
          <a:bodyPr wrap="square" lIns="0" tIns="0" rIns="0" bIns="0" rtlCol="0"/>
          <a:lstStyle/>
          <a:p>
            <a:endParaRPr sz="1714"/>
          </a:p>
        </p:txBody>
      </p:sp>
      <p:sp>
        <p:nvSpPr>
          <p:cNvPr id="125" name="object 125"/>
          <p:cNvSpPr/>
          <p:nvPr/>
        </p:nvSpPr>
        <p:spPr>
          <a:xfrm>
            <a:off x="874054" y="2613972"/>
            <a:ext cx="72571" cy="0"/>
          </a:xfrm>
          <a:custGeom>
            <a:avLst/>
            <a:gdLst/>
            <a:ahLst/>
            <a:cxnLst/>
            <a:rect l="l" t="t" r="r" b="b"/>
            <a:pathLst>
              <a:path w="76200">
                <a:moveTo>
                  <a:pt x="0" y="0"/>
                </a:moveTo>
                <a:lnTo>
                  <a:pt x="76024" y="0"/>
                </a:lnTo>
              </a:path>
            </a:pathLst>
          </a:custGeom>
          <a:ln w="18987">
            <a:solidFill>
              <a:srgbClr val="FF0000"/>
            </a:solidFill>
          </a:ln>
        </p:spPr>
        <p:txBody>
          <a:bodyPr wrap="square" lIns="0" tIns="0" rIns="0" bIns="0" rtlCol="0"/>
          <a:lstStyle/>
          <a:p>
            <a:endParaRPr sz="1714"/>
          </a:p>
        </p:txBody>
      </p:sp>
      <p:sp>
        <p:nvSpPr>
          <p:cNvPr id="126" name="object 126"/>
          <p:cNvSpPr/>
          <p:nvPr/>
        </p:nvSpPr>
        <p:spPr>
          <a:xfrm>
            <a:off x="946458" y="2613972"/>
            <a:ext cx="81643" cy="0"/>
          </a:xfrm>
          <a:custGeom>
            <a:avLst/>
            <a:gdLst/>
            <a:ahLst/>
            <a:cxnLst/>
            <a:rect l="l" t="t" r="r" b="b"/>
            <a:pathLst>
              <a:path w="85725">
                <a:moveTo>
                  <a:pt x="0" y="0"/>
                </a:moveTo>
                <a:lnTo>
                  <a:pt x="85527" y="0"/>
                </a:lnTo>
              </a:path>
            </a:pathLst>
          </a:custGeom>
          <a:ln w="18987">
            <a:solidFill>
              <a:srgbClr val="FF0000"/>
            </a:solidFill>
          </a:ln>
        </p:spPr>
        <p:txBody>
          <a:bodyPr wrap="square" lIns="0" tIns="0" rIns="0" bIns="0" rtlCol="0"/>
          <a:lstStyle/>
          <a:p>
            <a:endParaRPr sz="1714"/>
          </a:p>
        </p:txBody>
      </p:sp>
      <p:sp>
        <p:nvSpPr>
          <p:cNvPr id="127" name="object 127"/>
          <p:cNvSpPr/>
          <p:nvPr/>
        </p:nvSpPr>
        <p:spPr>
          <a:xfrm>
            <a:off x="1027912" y="2613972"/>
            <a:ext cx="72571" cy="0"/>
          </a:xfrm>
          <a:custGeom>
            <a:avLst/>
            <a:gdLst/>
            <a:ahLst/>
            <a:cxnLst/>
            <a:rect l="l" t="t" r="r" b="b"/>
            <a:pathLst>
              <a:path w="76200">
                <a:moveTo>
                  <a:pt x="0" y="0"/>
                </a:moveTo>
                <a:lnTo>
                  <a:pt x="76024" y="0"/>
                </a:lnTo>
              </a:path>
            </a:pathLst>
          </a:custGeom>
          <a:ln w="18987">
            <a:solidFill>
              <a:srgbClr val="FF0000"/>
            </a:solidFill>
          </a:ln>
        </p:spPr>
        <p:txBody>
          <a:bodyPr wrap="square" lIns="0" tIns="0" rIns="0" bIns="0" rtlCol="0"/>
          <a:lstStyle/>
          <a:p>
            <a:endParaRPr sz="1714"/>
          </a:p>
        </p:txBody>
      </p:sp>
      <p:sp>
        <p:nvSpPr>
          <p:cNvPr id="128" name="object 128"/>
          <p:cNvSpPr/>
          <p:nvPr/>
        </p:nvSpPr>
        <p:spPr>
          <a:xfrm>
            <a:off x="1100316" y="2613972"/>
            <a:ext cx="72571" cy="0"/>
          </a:xfrm>
          <a:custGeom>
            <a:avLst/>
            <a:gdLst/>
            <a:ahLst/>
            <a:cxnLst/>
            <a:rect l="l" t="t" r="r" b="b"/>
            <a:pathLst>
              <a:path w="76200">
                <a:moveTo>
                  <a:pt x="0" y="0"/>
                </a:moveTo>
                <a:lnTo>
                  <a:pt x="76024" y="0"/>
                </a:lnTo>
              </a:path>
            </a:pathLst>
          </a:custGeom>
          <a:ln w="18987">
            <a:solidFill>
              <a:srgbClr val="FF0000"/>
            </a:solidFill>
          </a:ln>
        </p:spPr>
        <p:txBody>
          <a:bodyPr wrap="square" lIns="0" tIns="0" rIns="0" bIns="0" rtlCol="0"/>
          <a:lstStyle/>
          <a:p>
            <a:endParaRPr sz="1714"/>
          </a:p>
        </p:txBody>
      </p:sp>
      <p:sp>
        <p:nvSpPr>
          <p:cNvPr id="129" name="object 129"/>
          <p:cNvSpPr/>
          <p:nvPr/>
        </p:nvSpPr>
        <p:spPr>
          <a:xfrm>
            <a:off x="1172720" y="2613972"/>
            <a:ext cx="72571" cy="0"/>
          </a:xfrm>
          <a:custGeom>
            <a:avLst/>
            <a:gdLst/>
            <a:ahLst/>
            <a:cxnLst/>
            <a:rect l="l" t="t" r="r" b="b"/>
            <a:pathLst>
              <a:path w="76200">
                <a:moveTo>
                  <a:pt x="0" y="0"/>
                </a:moveTo>
                <a:lnTo>
                  <a:pt x="76024" y="0"/>
                </a:lnTo>
              </a:path>
            </a:pathLst>
          </a:custGeom>
          <a:ln w="18987">
            <a:solidFill>
              <a:srgbClr val="FF0000"/>
            </a:solidFill>
          </a:ln>
        </p:spPr>
        <p:txBody>
          <a:bodyPr wrap="square" lIns="0" tIns="0" rIns="0" bIns="0" rtlCol="0"/>
          <a:lstStyle/>
          <a:p>
            <a:endParaRPr sz="1714"/>
          </a:p>
        </p:txBody>
      </p:sp>
      <p:sp>
        <p:nvSpPr>
          <p:cNvPr id="130" name="object 130"/>
          <p:cNvSpPr/>
          <p:nvPr/>
        </p:nvSpPr>
        <p:spPr>
          <a:xfrm>
            <a:off x="1245124" y="2613972"/>
            <a:ext cx="72571" cy="0"/>
          </a:xfrm>
          <a:custGeom>
            <a:avLst/>
            <a:gdLst/>
            <a:ahLst/>
            <a:cxnLst/>
            <a:rect l="l" t="t" r="r" b="b"/>
            <a:pathLst>
              <a:path w="76200">
                <a:moveTo>
                  <a:pt x="0" y="0"/>
                </a:moveTo>
                <a:lnTo>
                  <a:pt x="76024" y="0"/>
                </a:lnTo>
              </a:path>
            </a:pathLst>
          </a:custGeom>
          <a:ln w="18987">
            <a:solidFill>
              <a:srgbClr val="FF0000"/>
            </a:solidFill>
          </a:ln>
        </p:spPr>
        <p:txBody>
          <a:bodyPr wrap="square" lIns="0" tIns="0" rIns="0" bIns="0" rtlCol="0"/>
          <a:lstStyle/>
          <a:p>
            <a:endParaRPr sz="1714"/>
          </a:p>
        </p:txBody>
      </p:sp>
      <p:sp>
        <p:nvSpPr>
          <p:cNvPr id="131" name="object 131"/>
          <p:cNvSpPr/>
          <p:nvPr/>
        </p:nvSpPr>
        <p:spPr>
          <a:xfrm>
            <a:off x="1317528" y="2613972"/>
            <a:ext cx="81643" cy="0"/>
          </a:xfrm>
          <a:custGeom>
            <a:avLst/>
            <a:gdLst/>
            <a:ahLst/>
            <a:cxnLst/>
            <a:rect l="l" t="t" r="r" b="b"/>
            <a:pathLst>
              <a:path w="85725">
                <a:moveTo>
                  <a:pt x="0" y="0"/>
                </a:moveTo>
                <a:lnTo>
                  <a:pt x="85527" y="0"/>
                </a:lnTo>
              </a:path>
            </a:pathLst>
          </a:custGeom>
          <a:ln w="18987">
            <a:solidFill>
              <a:srgbClr val="FF0000"/>
            </a:solidFill>
          </a:ln>
        </p:spPr>
        <p:txBody>
          <a:bodyPr wrap="square" lIns="0" tIns="0" rIns="0" bIns="0" rtlCol="0"/>
          <a:lstStyle/>
          <a:p>
            <a:endParaRPr sz="1714"/>
          </a:p>
        </p:txBody>
      </p:sp>
      <p:sp>
        <p:nvSpPr>
          <p:cNvPr id="132" name="object 132"/>
          <p:cNvSpPr/>
          <p:nvPr/>
        </p:nvSpPr>
        <p:spPr>
          <a:xfrm>
            <a:off x="1398982" y="2613972"/>
            <a:ext cx="72571" cy="0"/>
          </a:xfrm>
          <a:custGeom>
            <a:avLst/>
            <a:gdLst/>
            <a:ahLst/>
            <a:cxnLst/>
            <a:rect l="l" t="t" r="r" b="b"/>
            <a:pathLst>
              <a:path w="76200">
                <a:moveTo>
                  <a:pt x="0" y="0"/>
                </a:moveTo>
                <a:lnTo>
                  <a:pt x="76024" y="0"/>
                </a:lnTo>
              </a:path>
            </a:pathLst>
          </a:custGeom>
          <a:ln w="18987">
            <a:solidFill>
              <a:srgbClr val="FF0000"/>
            </a:solidFill>
          </a:ln>
        </p:spPr>
        <p:txBody>
          <a:bodyPr wrap="square" lIns="0" tIns="0" rIns="0" bIns="0" rtlCol="0"/>
          <a:lstStyle/>
          <a:p>
            <a:endParaRPr sz="1714"/>
          </a:p>
        </p:txBody>
      </p:sp>
      <p:sp>
        <p:nvSpPr>
          <p:cNvPr id="133" name="object 133"/>
          <p:cNvSpPr/>
          <p:nvPr/>
        </p:nvSpPr>
        <p:spPr>
          <a:xfrm>
            <a:off x="1471386" y="2613972"/>
            <a:ext cx="72571" cy="0"/>
          </a:xfrm>
          <a:custGeom>
            <a:avLst/>
            <a:gdLst/>
            <a:ahLst/>
            <a:cxnLst/>
            <a:rect l="l" t="t" r="r" b="b"/>
            <a:pathLst>
              <a:path w="76200">
                <a:moveTo>
                  <a:pt x="0" y="0"/>
                </a:moveTo>
                <a:lnTo>
                  <a:pt x="76024" y="0"/>
                </a:lnTo>
              </a:path>
            </a:pathLst>
          </a:custGeom>
          <a:ln w="18987">
            <a:solidFill>
              <a:srgbClr val="FF0000"/>
            </a:solidFill>
          </a:ln>
        </p:spPr>
        <p:txBody>
          <a:bodyPr wrap="square" lIns="0" tIns="0" rIns="0" bIns="0" rtlCol="0"/>
          <a:lstStyle/>
          <a:p>
            <a:endParaRPr sz="1714"/>
          </a:p>
        </p:txBody>
      </p:sp>
      <p:sp>
        <p:nvSpPr>
          <p:cNvPr id="134" name="object 134"/>
          <p:cNvSpPr/>
          <p:nvPr/>
        </p:nvSpPr>
        <p:spPr>
          <a:xfrm>
            <a:off x="1543789" y="2613972"/>
            <a:ext cx="72571" cy="0"/>
          </a:xfrm>
          <a:custGeom>
            <a:avLst/>
            <a:gdLst/>
            <a:ahLst/>
            <a:cxnLst/>
            <a:rect l="l" t="t" r="r" b="b"/>
            <a:pathLst>
              <a:path w="76200">
                <a:moveTo>
                  <a:pt x="0" y="0"/>
                </a:moveTo>
                <a:lnTo>
                  <a:pt x="76024" y="0"/>
                </a:lnTo>
              </a:path>
            </a:pathLst>
          </a:custGeom>
          <a:ln w="18987">
            <a:solidFill>
              <a:srgbClr val="FF0000"/>
            </a:solidFill>
          </a:ln>
        </p:spPr>
        <p:txBody>
          <a:bodyPr wrap="square" lIns="0" tIns="0" rIns="0" bIns="0" rtlCol="0"/>
          <a:lstStyle/>
          <a:p>
            <a:endParaRPr sz="1714"/>
          </a:p>
        </p:txBody>
      </p:sp>
      <p:sp>
        <p:nvSpPr>
          <p:cNvPr id="135" name="object 135"/>
          <p:cNvSpPr/>
          <p:nvPr/>
        </p:nvSpPr>
        <p:spPr>
          <a:xfrm>
            <a:off x="1616193" y="2613972"/>
            <a:ext cx="81643" cy="0"/>
          </a:xfrm>
          <a:custGeom>
            <a:avLst/>
            <a:gdLst/>
            <a:ahLst/>
            <a:cxnLst/>
            <a:rect l="l" t="t" r="r" b="b"/>
            <a:pathLst>
              <a:path w="85725">
                <a:moveTo>
                  <a:pt x="0" y="0"/>
                </a:moveTo>
                <a:lnTo>
                  <a:pt x="85527" y="0"/>
                </a:lnTo>
              </a:path>
            </a:pathLst>
          </a:custGeom>
          <a:ln w="18987">
            <a:solidFill>
              <a:srgbClr val="FF0000"/>
            </a:solidFill>
          </a:ln>
        </p:spPr>
        <p:txBody>
          <a:bodyPr wrap="square" lIns="0" tIns="0" rIns="0" bIns="0" rtlCol="0"/>
          <a:lstStyle/>
          <a:p>
            <a:endParaRPr sz="1714"/>
          </a:p>
        </p:txBody>
      </p:sp>
      <p:sp>
        <p:nvSpPr>
          <p:cNvPr id="136" name="object 136"/>
          <p:cNvSpPr/>
          <p:nvPr/>
        </p:nvSpPr>
        <p:spPr>
          <a:xfrm>
            <a:off x="1697648" y="2613972"/>
            <a:ext cx="72571" cy="0"/>
          </a:xfrm>
          <a:custGeom>
            <a:avLst/>
            <a:gdLst/>
            <a:ahLst/>
            <a:cxnLst/>
            <a:rect l="l" t="t" r="r" b="b"/>
            <a:pathLst>
              <a:path w="76200">
                <a:moveTo>
                  <a:pt x="0" y="0"/>
                </a:moveTo>
                <a:lnTo>
                  <a:pt x="76024" y="0"/>
                </a:lnTo>
              </a:path>
            </a:pathLst>
          </a:custGeom>
          <a:ln w="18987">
            <a:solidFill>
              <a:srgbClr val="FF0000"/>
            </a:solidFill>
          </a:ln>
        </p:spPr>
        <p:txBody>
          <a:bodyPr wrap="square" lIns="0" tIns="0" rIns="0" bIns="0" rtlCol="0"/>
          <a:lstStyle/>
          <a:p>
            <a:endParaRPr sz="1714"/>
          </a:p>
        </p:txBody>
      </p:sp>
      <p:sp>
        <p:nvSpPr>
          <p:cNvPr id="137" name="object 137"/>
          <p:cNvSpPr/>
          <p:nvPr/>
        </p:nvSpPr>
        <p:spPr>
          <a:xfrm>
            <a:off x="1770051" y="2613972"/>
            <a:ext cx="72571" cy="0"/>
          </a:xfrm>
          <a:custGeom>
            <a:avLst/>
            <a:gdLst/>
            <a:ahLst/>
            <a:cxnLst/>
            <a:rect l="l" t="t" r="r" b="b"/>
            <a:pathLst>
              <a:path w="76200">
                <a:moveTo>
                  <a:pt x="0" y="0"/>
                </a:moveTo>
                <a:lnTo>
                  <a:pt x="76024" y="0"/>
                </a:lnTo>
              </a:path>
            </a:pathLst>
          </a:custGeom>
          <a:ln w="18987">
            <a:solidFill>
              <a:srgbClr val="FF0000"/>
            </a:solidFill>
          </a:ln>
        </p:spPr>
        <p:txBody>
          <a:bodyPr wrap="square" lIns="0" tIns="0" rIns="0" bIns="0" rtlCol="0"/>
          <a:lstStyle/>
          <a:p>
            <a:endParaRPr sz="1714"/>
          </a:p>
        </p:txBody>
      </p:sp>
      <p:sp>
        <p:nvSpPr>
          <p:cNvPr id="138" name="object 138"/>
          <p:cNvSpPr/>
          <p:nvPr/>
        </p:nvSpPr>
        <p:spPr>
          <a:xfrm>
            <a:off x="1842455" y="2613972"/>
            <a:ext cx="72571" cy="0"/>
          </a:xfrm>
          <a:custGeom>
            <a:avLst/>
            <a:gdLst/>
            <a:ahLst/>
            <a:cxnLst/>
            <a:rect l="l" t="t" r="r" b="b"/>
            <a:pathLst>
              <a:path w="76200">
                <a:moveTo>
                  <a:pt x="0" y="0"/>
                </a:moveTo>
                <a:lnTo>
                  <a:pt x="76024" y="0"/>
                </a:lnTo>
              </a:path>
            </a:pathLst>
          </a:custGeom>
          <a:ln w="18987">
            <a:solidFill>
              <a:srgbClr val="FF0000"/>
            </a:solidFill>
          </a:ln>
        </p:spPr>
        <p:txBody>
          <a:bodyPr wrap="square" lIns="0" tIns="0" rIns="0" bIns="0" rtlCol="0"/>
          <a:lstStyle/>
          <a:p>
            <a:endParaRPr sz="1714"/>
          </a:p>
        </p:txBody>
      </p:sp>
      <p:sp>
        <p:nvSpPr>
          <p:cNvPr id="139" name="object 139"/>
          <p:cNvSpPr/>
          <p:nvPr/>
        </p:nvSpPr>
        <p:spPr>
          <a:xfrm>
            <a:off x="1914859" y="2613972"/>
            <a:ext cx="72571" cy="0"/>
          </a:xfrm>
          <a:custGeom>
            <a:avLst/>
            <a:gdLst/>
            <a:ahLst/>
            <a:cxnLst/>
            <a:rect l="l" t="t" r="r" b="b"/>
            <a:pathLst>
              <a:path w="76200">
                <a:moveTo>
                  <a:pt x="0" y="0"/>
                </a:moveTo>
                <a:lnTo>
                  <a:pt x="76024" y="0"/>
                </a:lnTo>
              </a:path>
            </a:pathLst>
          </a:custGeom>
          <a:ln w="18987">
            <a:solidFill>
              <a:srgbClr val="FF0000"/>
            </a:solidFill>
          </a:ln>
        </p:spPr>
        <p:txBody>
          <a:bodyPr wrap="square" lIns="0" tIns="0" rIns="0" bIns="0" rtlCol="0"/>
          <a:lstStyle/>
          <a:p>
            <a:endParaRPr sz="1714"/>
          </a:p>
        </p:txBody>
      </p:sp>
      <p:sp>
        <p:nvSpPr>
          <p:cNvPr id="140" name="object 140"/>
          <p:cNvSpPr/>
          <p:nvPr/>
        </p:nvSpPr>
        <p:spPr>
          <a:xfrm>
            <a:off x="1987263" y="2613972"/>
            <a:ext cx="81643" cy="0"/>
          </a:xfrm>
          <a:custGeom>
            <a:avLst/>
            <a:gdLst/>
            <a:ahLst/>
            <a:cxnLst/>
            <a:rect l="l" t="t" r="r" b="b"/>
            <a:pathLst>
              <a:path w="85725">
                <a:moveTo>
                  <a:pt x="0" y="0"/>
                </a:moveTo>
                <a:lnTo>
                  <a:pt x="85527" y="0"/>
                </a:lnTo>
              </a:path>
            </a:pathLst>
          </a:custGeom>
          <a:ln w="18987">
            <a:solidFill>
              <a:srgbClr val="FF0000"/>
            </a:solidFill>
          </a:ln>
        </p:spPr>
        <p:txBody>
          <a:bodyPr wrap="square" lIns="0" tIns="0" rIns="0" bIns="0" rtlCol="0"/>
          <a:lstStyle/>
          <a:p>
            <a:endParaRPr sz="1714"/>
          </a:p>
        </p:txBody>
      </p:sp>
      <p:sp>
        <p:nvSpPr>
          <p:cNvPr id="141" name="object 141"/>
          <p:cNvSpPr/>
          <p:nvPr/>
        </p:nvSpPr>
        <p:spPr>
          <a:xfrm>
            <a:off x="2068717" y="2613972"/>
            <a:ext cx="72571" cy="0"/>
          </a:xfrm>
          <a:custGeom>
            <a:avLst/>
            <a:gdLst/>
            <a:ahLst/>
            <a:cxnLst/>
            <a:rect l="l" t="t" r="r" b="b"/>
            <a:pathLst>
              <a:path w="76200">
                <a:moveTo>
                  <a:pt x="0" y="0"/>
                </a:moveTo>
                <a:lnTo>
                  <a:pt x="76024" y="0"/>
                </a:lnTo>
              </a:path>
            </a:pathLst>
          </a:custGeom>
          <a:ln w="18987">
            <a:solidFill>
              <a:srgbClr val="FF0000"/>
            </a:solidFill>
          </a:ln>
        </p:spPr>
        <p:txBody>
          <a:bodyPr wrap="square" lIns="0" tIns="0" rIns="0" bIns="0" rtlCol="0"/>
          <a:lstStyle/>
          <a:p>
            <a:endParaRPr sz="1714"/>
          </a:p>
        </p:txBody>
      </p:sp>
      <p:sp>
        <p:nvSpPr>
          <p:cNvPr id="142" name="object 142"/>
          <p:cNvSpPr/>
          <p:nvPr/>
        </p:nvSpPr>
        <p:spPr>
          <a:xfrm>
            <a:off x="2141121" y="2613972"/>
            <a:ext cx="72571" cy="0"/>
          </a:xfrm>
          <a:custGeom>
            <a:avLst/>
            <a:gdLst/>
            <a:ahLst/>
            <a:cxnLst/>
            <a:rect l="l" t="t" r="r" b="b"/>
            <a:pathLst>
              <a:path w="76200">
                <a:moveTo>
                  <a:pt x="0" y="0"/>
                </a:moveTo>
                <a:lnTo>
                  <a:pt x="76024" y="0"/>
                </a:lnTo>
              </a:path>
            </a:pathLst>
          </a:custGeom>
          <a:ln w="18987">
            <a:solidFill>
              <a:srgbClr val="FF0000"/>
            </a:solidFill>
          </a:ln>
        </p:spPr>
        <p:txBody>
          <a:bodyPr wrap="square" lIns="0" tIns="0" rIns="0" bIns="0" rtlCol="0"/>
          <a:lstStyle/>
          <a:p>
            <a:endParaRPr sz="1714"/>
          </a:p>
        </p:txBody>
      </p:sp>
      <p:sp>
        <p:nvSpPr>
          <p:cNvPr id="143" name="object 143"/>
          <p:cNvSpPr/>
          <p:nvPr/>
        </p:nvSpPr>
        <p:spPr>
          <a:xfrm>
            <a:off x="2213525" y="2613972"/>
            <a:ext cx="72571" cy="0"/>
          </a:xfrm>
          <a:custGeom>
            <a:avLst/>
            <a:gdLst/>
            <a:ahLst/>
            <a:cxnLst/>
            <a:rect l="l" t="t" r="r" b="b"/>
            <a:pathLst>
              <a:path w="76200">
                <a:moveTo>
                  <a:pt x="0" y="0"/>
                </a:moveTo>
                <a:lnTo>
                  <a:pt x="76024" y="0"/>
                </a:lnTo>
              </a:path>
            </a:pathLst>
          </a:custGeom>
          <a:ln w="18987">
            <a:solidFill>
              <a:srgbClr val="FF0000"/>
            </a:solidFill>
          </a:ln>
        </p:spPr>
        <p:txBody>
          <a:bodyPr wrap="square" lIns="0" tIns="0" rIns="0" bIns="0" rtlCol="0"/>
          <a:lstStyle/>
          <a:p>
            <a:endParaRPr sz="1714"/>
          </a:p>
        </p:txBody>
      </p:sp>
      <p:sp>
        <p:nvSpPr>
          <p:cNvPr id="144" name="object 144"/>
          <p:cNvSpPr/>
          <p:nvPr/>
        </p:nvSpPr>
        <p:spPr>
          <a:xfrm>
            <a:off x="2285929" y="2613972"/>
            <a:ext cx="81643" cy="0"/>
          </a:xfrm>
          <a:custGeom>
            <a:avLst/>
            <a:gdLst/>
            <a:ahLst/>
            <a:cxnLst/>
            <a:rect l="l" t="t" r="r" b="b"/>
            <a:pathLst>
              <a:path w="85725">
                <a:moveTo>
                  <a:pt x="0" y="0"/>
                </a:moveTo>
                <a:lnTo>
                  <a:pt x="85527" y="0"/>
                </a:lnTo>
              </a:path>
            </a:pathLst>
          </a:custGeom>
          <a:ln w="18987">
            <a:solidFill>
              <a:srgbClr val="FF0000"/>
            </a:solidFill>
          </a:ln>
        </p:spPr>
        <p:txBody>
          <a:bodyPr wrap="square" lIns="0" tIns="0" rIns="0" bIns="0" rtlCol="0"/>
          <a:lstStyle/>
          <a:p>
            <a:endParaRPr sz="1714"/>
          </a:p>
        </p:txBody>
      </p:sp>
      <p:sp>
        <p:nvSpPr>
          <p:cNvPr id="145" name="object 145"/>
          <p:cNvSpPr/>
          <p:nvPr/>
        </p:nvSpPr>
        <p:spPr>
          <a:xfrm>
            <a:off x="2367383" y="2613972"/>
            <a:ext cx="72571" cy="0"/>
          </a:xfrm>
          <a:custGeom>
            <a:avLst/>
            <a:gdLst/>
            <a:ahLst/>
            <a:cxnLst/>
            <a:rect l="l" t="t" r="r" b="b"/>
            <a:pathLst>
              <a:path w="76200">
                <a:moveTo>
                  <a:pt x="0" y="0"/>
                </a:moveTo>
                <a:lnTo>
                  <a:pt x="76024" y="0"/>
                </a:lnTo>
              </a:path>
            </a:pathLst>
          </a:custGeom>
          <a:ln w="18987">
            <a:solidFill>
              <a:srgbClr val="FF0000"/>
            </a:solidFill>
          </a:ln>
        </p:spPr>
        <p:txBody>
          <a:bodyPr wrap="square" lIns="0" tIns="0" rIns="0" bIns="0" rtlCol="0"/>
          <a:lstStyle/>
          <a:p>
            <a:endParaRPr sz="1714"/>
          </a:p>
        </p:txBody>
      </p:sp>
      <p:sp>
        <p:nvSpPr>
          <p:cNvPr id="146" name="object 146"/>
          <p:cNvSpPr/>
          <p:nvPr/>
        </p:nvSpPr>
        <p:spPr>
          <a:xfrm>
            <a:off x="2439787" y="2613972"/>
            <a:ext cx="72571" cy="0"/>
          </a:xfrm>
          <a:custGeom>
            <a:avLst/>
            <a:gdLst/>
            <a:ahLst/>
            <a:cxnLst/>
            <a:rect l="l" t="t" r="r" b="b"/>
            <a:pathLst>
              <a:path w="76200">
                <a:moveTo>
                  <a:pt x="0" y="0"/>
                </a:moveTo>
                <a:lnTo>
                  <a:pt x="76024" y="0"/>
                </a:lnTo>
              </a:path>
            </a:pathLst>
          </a:custGeom>
          <a:ln w="18987">
            <a:solidFill>
              <a:srgbClr val="FF0000"/>
            </a:solidFill>
          </a:ln>
        </p:spPr>
        <p:txBody>
          <a:bodyPr wrap="square" lIns="0" tIns="0" rIns="0" bIns="0" rtlCol="0"/>
          <a:lstStyle/>
          <a:p>
            <a:endParaRPr sz="1714"/>
          </a:p>
        </p:txBody>
      </p:sp>
      <p:sp>
        <p:nvSpPr>
          <p:cNvPr id="147" name="object 147"/>
          <p:cNvSpPr/>
          <p:nvPr/>
        </p:nvSpPr>
        <p:spPr>
          <a:xfrm>
            <a:off x="2512190" y="2613972"/>
            <a:ext cx="72571" cy="0"/>
          </a:xfrm>
          <a:custGeom>
            <a:avLst/>
            <a:gdLst/>
            <a:ahLst/>
            <a:cxnLst/>
            <a:rect l="l" t="t" r="r" b="b"/>
            <a:pathLst>
              <a:path w="76200">
                <a:moveTo>
                  <a:pt x="0" y="0"/>
                </a:moveTo>
                <a:lnTo>
                  <a:pt x="76024" y="0"/>
                </a:lnTo>
              </a:path>
            </a:pathLst>
          </a:custGeom>
          <a:ln w="18987">
            <a:solidFill>
              <a:srgbClr val="FF0000"/>
            </a:solidFill>
          </a:ln>
        </p:spPr>
        <p:txBody>
          <a:bodyPr wrap="square" lIns="0" tIns="0" rIns="0" bIns="0" rtlCol="0"/>
          <a:lstStyle/>
          <a:p>
            <a:endParaRPr sz="1714"/>
          </a:p>
        </p:txBody>
      </p:sp>
      <p:sp>
        <p:nvSpPr>
          <p:cNvPr id="148" name="object 148"/>
          <p:cNvSpPr/>
          <p:nvPr/>
        </p:nvSpPr>
        <p:spPr>
          <a:xfrm>
            <a:off x="2584594" y="2613972"/>
            <a:ext cx="72571" cy="0"/>
          </a:xfrm>
          <a:custGeom>
            <a:avLst/>
            <a:gdLst/>
            <a:ahLst/>
            <a:cxnLst/>
            <a:rect l="l" t="t" r="r" b="b"/>
            <a:pathLst>
              <a:path w="76200">
                <a:moveTo>
                  <a:pt x="0" y="0"/>
                </a:moveTo>
                <a:lnTo>
                  <a:pt x="76024" y="0"/>
                </a:lnTo>
              </a:path>
            </a:pathLst>
          </a:custGeom>
          <a:ln w="18987">
            <a:solidFill>
              <a:srgbClr val="FF0000"/>
            </a:solidFill>
          </a:ln>
        </p:spPr>
        <p:txBody>
          <a:bodyPr wrap="square" lIns="0" tIns="0" rIns="0" bIns="0" rtlCol="0"/>
          <a:lstStyle/>
          <a:p>
            <a:endParaRPr sz="1714"/>
          </a:p>
        </p:txBody>
      </p:sp>
      <p:sp>
        <p:nvSpPr>
          <p:cNvPr id="149" name="object 149"/>
          <p:cNvSpPr/>
          <p:nvPr/>
        </p:nvSpPr>
        <p:spPr>
          <a:xfrm>
            <a:off x="2656998" y="2613972"/>
            <a:ext cx="81643" cy="0"/>
          </a:xfrm>
          <a:custGeom>
            <a:avLst/>
            <a:gdLst/>
            <a:ahLst/>
            <a:cxnLst/>
            <a:rect l="l" t="t" r="r" b="b"/>
            <a:pathLst>
              <a:path w="85725">
                <a:moveTo>
                  <a:pt x="0" y="0"/>
                </a:moveTo>
                <a:lnTo>
                  <a:pt x="85527" y="0"/>
                </a:lnTo>
              </a:path>
            </a:pathLst>
          </a:custGeom>
          <a:ln w="18987">
            <a:solidFill>
              <a:srgbClr val="FF0000"/>
            </a:solidFill>
          </a:ln>
        </p:spPr>
        <p:txBody>
          <a:bodyPr wrap="square" lIns="0" tIns="0" rIns="0" bIns="0" rtlCol="0"/>
          <a:lstStyle/>
          <a:p>
            <a:endParaRPr sz="1714"/>
          </a:p>
        </p:txBody>
      </p:sp>
      <p:sp>
        <p:nvSpPr>
          <p:cNvPr id="150" name="object 150"/>
          <p:cNvSpPr/>
          <p:nvPr/>
        </p:nvSpPr>
        <p:spPr>
          <a:xfrm>
            <a:off x="2738452" y="2613972"/>
            <a:ext cx="72571" cy="0"/>
          </a:xfrm>
          <a:custGeom>
            <a:avLst/>
            <a:gdLst/>
            <a:ahLst/>
            <a:cxnLst/>
            <a:rect l="l" t="t" r="r" b="b"/>
            <a:pathLst>
              <a:path w="76200">
                <a:moveTo>
                  <a:pt x="0" y="0"/>
                </a:moveTo>
                <a:lnTo>
                  <a:pt x="76024" y="0"/>
                </a:lnTo>
              </a:path>
            </a:pathLst>
          </a:custGeom>
          <a:ln w="18987">
            <a:solidFill>
              <a:srgbClr val="FF0000"/>
            </a:solidFill>
          </a:ln>
        </p:spPr>
        <p:txBody>
          <a:bodyPr wrap="square" lIns="0" tIns="0" rIns="0" bIns="0" rtlCol="0"/>
          <a:lstStyle/>
          <a:p>
            <a:endParaRPr sz="1714"/>
          </a:p>
        </p:txBody>
      </p:sp>
      <p:sp>
        <p:nvSpPr>
          <p:cNvPr id="151" name="object 151"/>
          <p:cNvSpPr/>
          <p:nvPr/>
        </p:nvSpPr>
        <p:spPr>
          <a:xfrm>
            <a:off x="2810856" y="2613972"/>
            <a:ext cx="72571" cy="0"/>
          </a:xfrm>
          <a:custGeom>
            <a:avLst/>
            <a:gdLst/>
            <a:ahLst/>
            <a:cxnLst/>
            <a:rect l="l" t="t" r="r" b="b"/>
            <a:pathLst>
              <a:path w="76200">
                <a:moveTo>
                  <a:pt x="0" y="0"/>
                </a:moveTo>
                <a:lnTo>
                  <a:pt x="76024" y="0"/>
                </a:lnTo>
              </a:path>
            </a:pathLst>
          </a:custGeom>
          <a:ln w="18987">
            <a:solidFill>
              <a:srgbClr val="FF0000"/>
            </a:solidFill>
          </a:ln>
        </p:spPr>
        <p:txBody>
          <a:bodyPr wrap="square" lIns="0" tIns="0" rIns="0" bIns="0" rtlCol="0"/>
          <a:lstStyle/>
          <a:p>
            <a:endParaRPr sz="1714"/>
          </a:p>
        </p:txBody>
      </p:sp>
      <p:sp>
        <p:nvSpPr>
          <p:cNvPr id="152" name="object 152"/>
          <p:cNvSpPr/>
          <p:nvPr/>
        </p:nvSpPr>
        <p:spPr>
          <a:xfrm>
            <a:off x="2883260" y="2613972"/>
            <a:ext cx="72571" cy="0"/>
          </a:xfrm>
          <a:custGeom>
            <a:avLst/>
            <a:gdLst/>
            <a:ahLst/>
            <a:cxnLst/>
            <a:rect l="l" t="t" r="r" b="b"/>
            <a:pathLst>
              <a:path w="76200">
                <a:moveTo>
                  <a:pt x="0" y="0"/>
                </a:moveTo>
                <a:lnTo>
                  <a:pt x="76024" y="0"/>
                </a:lnTo>
              </a:path>
            </a:pathLst>
          </a:custGeom>
          <a:ln w="18987">
            <a:solidFill>
              <a:srgbClr val="FF0000"/>
            </a:solidFill>
          </a:ln>
        </p:spPr>
        <p:txBody>
          <a:bodyPr wrap="square" lIns="0" tIns="0" rIns="0" bIns="0" rtlCol="0"/>
          <a:lstStyle/>
          <a:p>
            <a:endParaRPr sz="1714"/>
          </a:p>
        </p:txBody>
      </p:sp>
      <p:sp>
        <p:nvSpPr>
          <p:cNvPr id="153" name="object 153"/>
          <p:cNvSpPr/>
          <p:nvPr/>
        </p:nvSpPr>
        <p:spPr>
          <a:xfrm>
            <a:off x="2955664" y="2613972"/>
            <a:ext cx="72571" cy="0"/>
          </a:xfrm>
          <a:custGeom>
            <a:avLst/>
            <a:gdLst/>
            <a:ahLst/>
            <a:cxnLst/>
            <a:rect l="l" t="t" r="r" b="b"/>
            <a:pathLst>
              <a:path w="76200">
                <a:moveTo>
                  <a:pt x="0" y="0"/>
                </a:moveTo>
                <a:lnTo>
                  <a:pt x="76024" y="0"/>
                </a:lnTo>
              </a:path>
            </a:pathLst>
          </a:custGeom>
          <a:ln w="18987">
            <a:solidFill>
              <a:srgbClr val="FF0000"/>
            </a:solidFill>
          </a:ln>
        </p:spPr>
        <p:txBody>
          <a:bodyPr wrap="square" lIns="0" tIns="0" rIns="0" bIns="0" rtlCol="0"/>
          <a:lstStyle/>
          <a:p>
            <a:endParaRPr sz="1714"/>
          </a:p>
        </p:txBody>
      </p:sp>
      <p:sp>
        <p:nvSpPr>
          <p:cNvPr id="154" name="object 154"/>
          <p:cNvSpPr/>
          <p:nvPr/>
        </p:nvSpPr>
        <p:spPr>
          <a:xfrm>
            <a:off x="3028068" y="2613972"/>
            <a:ext cx="81643" cy="0"/>
          </a:xfrm>
          <a:custGeom>
            <a:avLst/>
            <a:gdLst/>
            <a:ahLst/>
            <a:cxnLst/>
            <a:rect l="l" t="t" r="r" b="b"/>
            <a:pathLst>
              <a:path w="85725">
                <a:moveTo>
                  <a:pt x="0" y="0"/>
                </a:moveTo>
                <a:lnTo>
                  <a:pt x="85527" y="0"/>
                </a:lnTo>
              </a:path>
            </a:pathLst>
          </a:custGeom>
          <a:ln w="18987">
            <a:solidFill>
              <a:srgbClr val="FF0000"/>
            </a:solidFill>
          </a:ln>
        </p:spPr>
        <p:txBody>
          <a:bodyPr wrap="square" lIns="0" tIns="0" rIns="0" bIns="0" rtlCol="0"/>
          <a:lstStyle/>
          <a:p>
            <a:endParaRPr sz="1714"/>
          </a:p>
        </p:txBody>
      </p:sp>
      <p:sp>
        <p:nvSpPr>
          <p:cNvPr id="155" name="object 155"/>
          <p:cNvSpPr/>
          <p:nvPr/>
        </p:nvSpPr>
        <p:spPr>
          <a:xfrm>
            <a:off x="3109522" y="2613972"/>
            <a:ext cx="72571" cy="0"/>
          </a:xfrm>
          <a:custGeom>
            <a:avLst/>
            <a:gdLst/>
            <a:ahLst/>
            <a:cxnLst/>
            <a:rect l="l" t="t" r="r" b="b"/>
            <a:pathLst>
              <a:path w="76200">
                <a:moveTo>
                  <a:pt x="0" y="0"/>
                </a:moveTo>
                <a:lnTo>
                  <a:pt x="76024" y="0"/>
                </a:lnTo>
              </a:path>
            </a:pathLst>
          </a:custGeom>
          <a:ln w="18987">
            <a:solidFill>
              <a:srgbClr val="FF0000"/>
            </a:solidFill>
          </a:ln>
        </p:spPr>
        <p:txBody>
          <a:bodyPr wrap="square" lIns="0" tIns="0" rIns="0" bIns="0" rtlCol="0"/>
          <a:lstStyle/>
          <a:p>
            <a:endParaRPr sz="1714"/>
          </a:p>
        </p:txBody>
      </p:sp>
      <p:sp>
        <p:nvSpPr>
          <p:cNvPr id="156" name="object 156"/>
          <p:cNvSpPr/>
          <p:nvPr/>
        </p:nvSpPr>
        <p:spPr>
          <a:xfrm>
            <a:off x="3181926" y="2613972"/>
            <a:ext cx="72571" cy="0"/>
          </a:xfrm>
          <a:custGeom>
            <a:avLst/>
            <a:gdLst/>
            <a:ahLst/>
            <a:cxnLst/>
            <a:rect l="l" t="t" r="r" b="b"/>
            <a:pathLst>
              <a:path w="76200">
                <a:moveTo>
                  <a:pt x="0" y="0"/>
                </a:moveTo>
                <a:lnTo>
                  <a:pt x="76024" y="0"/>
                </a:lnTo>
              </a:path>
            </a:pathLst>
          </a:custGeom>
          <a:ln w="18987">
            <a:solidFill>
              <a:srgbClr val="FF0000"/>
            </a:solidFill>
          </a:ln>
        </p:spPr>
        <p:txBody>
          <a:bodyPr wrap="square" lIns="0" tIns="0" rIns="0" bIns="0" rtlCol="0"/>
          <a:lstStyle/>
          <a:p>
            <a:endParaRPr sz="1714"/>
          </a:p>
        </p:txBody>
      </p:sp>
      <p:sp>
        <p:nvSpPr>
          <p:cNvPr id="157" name="object 157"/>
          <p:cNvSpPr/>
          <p:nvPr/>
        </p:nvSpPr>
        <p:spPr>
          <a:xfrm>
            <a:off x="3254329" y="2613972"/>
            <a:ext cx="72571" cy="0"/>
          </a:xfrm>
          <a:custGeom>
            <a:avLst/>
            <a:gdLst/>
            <a:ahLst/>
            <a:cxnLst/>
            <a:rect l="l" t="t" r="r" b="b"/>
            <a:pathLst>
              <a:path w="76200">
                <a:moveTo>
                  <a:pt x="0" y="0"/>
                </a:moveTo>
                <a:lnTo>
                  <a:pt x="76024" y="0"/>
                </a:lnTo>
              </a:path>
            </a:pathLst>
          </a:custGeom>
          <a:ln w="18987">
            <a:solidFill>
              <a:srgbClr val="FF0000"/>
            </a:solidFill>
          </a:ln>
        </p:spPr>
        <p:txBody>
          <a:bodyPr wrap="square" lIns="0" tIns="0" rIns="0" bIns="0" rtlCol="0"/>
          <a:lstStyle/>
          <a:p>
            <a:endParaRPr sz="1714"/>
          </a:p>
        </p:txBody>
      </p:sp>
      <p:sp>
        <p:nvSpPr>
          <p:cNvPr id="158" name="object 158"/>
          <p:cNvSpPr/>
          <p:nvPr/>
        </p:nvSpPr>
        <p:spPr>
          <a:xfrm>
            <a:off x="3326733" y="2613972"/>
            <a:ext cx="81643" cy="0"/>
          </a:xfrm>
          <a:custGeom>
            <a:avLst/>
            <a:gdLst/>
            <a:ahLst/>
            <a:cxnLst/>
            <a:rect l="l" t="t" r="r" b="b"/>
            <a:pathLst>
              <a:path w="85725">
                <a:moveTo>
                  <a:pt x="0" y="0"/>
                </a:moveTo>
                <a:lnTo>
                  <a:pt x="85527" y="0"/>
                </a:lnTo>
              </a:path>
            </a:pathLst>
          </a:custGeom>
          <a:ln w="18987">
            <a:solidFill>
              <a:srgbClr val="FF0000"/>
            </a:solidFill>
          </a:ln>
        </p:spPr>
        <p:txBody>
          <a:bodyPr wrap="square" lIns="0" tIns="0" rIns="0" bIns="0" rtlCol="0"/>
          <a:lstStyle/>
          <a:p>
            <a:endParaRPr sz="1714"/>
          </a:p>
        </p:txBody>
      </p:sp>
      <p:sp>
        <p:nvSpPr>
          <p:cNvPr id="159" name="object 159"/>
          <p:cNvSpPr/>
          <p:nvPr/>
        </p:nvSpPr>
        <p:spPr>
          <a:xfrm>
            <a:off x="3408188" y="2613972"/>
            <a:ext cx="72571" cy="0"/>
          </a:xfrm>
          <a:custGeom>
            <a:avLst/>
            <a:gdLst/>
            <a:ahLst/>
            <a:cxnLst/>
            <a:rect l="l" t="t" r="r" b="b"/>
            <a:pathLst>
              <a:path w="76200">
                <a:moveTo>
                  <a:pt x="0" y="0"/>
                </a:moveTo>
                <a:lnTo>
                  <a:pt x="76024" y="0"/>
                </a:lnTo>
              </a:path>
            </a:pathLst>
          </a:custGeom>
          <a:ln w="18987">
            <a:solidFill>
              <a:srgbClr val="FF0000"/>
            </a:solidFill>
          </a:ln>
        </p:spPr>
        <p:txBody>
          <a:bodyPr wrap="square" lIns="0" tIns="0" rIns="0" bIns="0" rtlCol="0"/>
          <a:lstStyle/>
          <a:p>
            <a:endParaRPr sz="1714"/>
          </a:p>
        </p:txBody>
      </p:sp>
      <p:sp>
        <p:nvSpPr>
          <p:cNvPr id="160" name="object 160"/>
          <p:cNvSpPr/>
          <p:nvPr/>
        </p:nvSpPr>
        <p:spPr>
          <a:xfrm>
            <a:off x="3480591" y="2613972"/>
            <a:ext cx="72571" cy="0"/>
          </a:xfrm>
          <a:custGeom>
            <a:avLst/>
            <a:gdLst/>
            <a:ahLst/>
            <a:cxnLst/>
            <a:rect l="l" t="t" r="r" b="b"/>
            <a:pathLst>
              <a:path w="76200">
                <a:moveTo>
                  <a:pt x="0" y="0"/>
                </a:moveTo>
                <a:lnTo>
                  <a:pt x="76024" y="0"/>
                </a:lnTo>
              </a:path>
            </a:pathLst>
          </a:custGeom>
          <a:ln w="18987">
            <a:solidFill>
              <a:srgbClr val="FF0000"/>
            </a:solidFill>
          </a:ln>
        </p:spPr>
        <p:txBody>
          <a:bodyPr wrap="square" lIns="0" tIns="0" rIns="0" bIns="0" rtlCol="0"/>
          <a:lstStyle/>
          <a:p>
            <a:endParaRPr sz="1714"/>
          </a:p>
        </p:txBody>
      </p:sp>
      <p:sp>
        <p:nvSpPr>
          <p:cNvPr id="161" name="object 161"/>
          <p:cNvSpPr/>
          <p:nvPr/>
        </p:nvSpPr>
        <p:spPr>
          <a:xfrm>
            <a:off x="3552995" y="2613972"/>
            <a:ext cx="72571" cy="0"/>
          </a:xfrm>
          <a:custGeom>
            <a:avLst/>
            <a:gdLst/>
            <a:ahLst/>
            <a:cxnLst/>
            <a:rect l="l" t="t" r="r" b="b"/>
            <a:pathLst>
              <a:path w="76200">
                <a:moveTo>
                  <a:pt x="0" y="0"/>
                </a:moveTo>
                <a:lnTo>
                  <a:pt x="76024" y="0"/>
                </a:lnTo>
              </a:path>
            </a:pathLst>
          </a:custGeom>
          <a:ln w="18987">
            <a:solidFill>
              <a:srgbClr val="FF0000"/>
            </a:solidFill>
          </a:ln>
        </p:spPr>
        <p:txBody>
          <a:bodyPr wrap="square" lIns="0" tIns="0" rIns="0" bIns="0" rtlCol="0"/>
          <a:lstStyle/>
          <a:p>
            <a:endParaRPr sz="1714"/>
          </a:p>
        </p:txBody>
      </p:sp>
      <p:sp>
        <p:nvSpPr>
          <p:cNvPr id="162" name="object 162"/>
          <p:cNvSpPr/>
          <p:nvPr/>
        </p:nvSpPr>
        <p:spPr>
          <a:xfrm>
            <a:off x="3625399" y="2613972"/>
            <a:ext cx="72571" cy="0"/>
          </a:xfrm>
          <a:custGeom>
            <a:avLst/>
            <a:gdLst/>
            <a:ahLst/>
            <a:cxnLst/>
            <a:rect l="l" t="t" r="r" b="b"/>
            <a:pathLst>
              <a:path w="76200">
                <a:moveTo>
                  <a:pt x="0" y="0"/>
                </a:moveTo>
                <a:lnTo>
                  <a:pt x="76024" y="0"/>
                </a:lnTo>
              </a:path>
            </a:pathLst>
          </a:custGeom>
          <a:ln w="18987">
            <a:solidFill>
              <a:srgbClr val="FF0000"/>
            </a:solidFill>
          </a:ln>
        </p:spPr>
        <p:txBody>
          <a:bodyPr wrap="square" lIns="0" tIns="0" rIns="0" bIns="0" rtlCol="0"/>
          <a:lstStyle/>
          <a:p>
            <a:endParaRPr sz="1714"/>
          </a:p>
        </p:txBody>
      </p:sp>
      <p:sp>
        <p:nvSpPr>
          <p:cNvPr id="163" name="object 163"/>
          <p:cNvSpPr/>
          <p:nvPr/>
        </p:nvSpPr>
        <p:spPr>
          <a:xfrm>
            <a:off x="3697803" y="2613972"/>
            <a:ext cx="81643" cy="0"/>
          </a:xfrm>
          <a:custGeom>
            <a:avLst/>
            <a:gdLst/>
            <a:ahLst/>
            <a:cxnLst/>
            <a:rect l="l" t="t" r="r" b="b"/>
            <a:pathLst>
              <a:path w="85725">
                <a:moveTo>
                  <a:pt x="0" y="0"/>
                </a:moveTo>
                <a:lnTo>
                  <a:pt x="85527" y="0"/>
                </a:lnTo>
              </a:path>
            </a:pathLst>
          </a:custGeom>
          <a:ln w="18987">
            <a:solidFill>
              <a:srgbClr val="FF0000"/>
            </a:solidFill>
          </a:ln>
        </p:spPr>
        <p:txBody>
          <a:bodyPr wrap="square" lIns="0" tIns="0" rIns="0" bIns="0" rtlCol="0"/>
          <a:lstStyle/>
          <a:p>
            <a:endParaRPr sz="1714"/>
          </a:p>
        </p:txBody>
      </p:sp>
      <p:sp>
        <p:nvSpPr>
          <p:cNvPr id="164" name="object 164"/>
          <p:cNvSpPr/>
          <p:nvPr/>
        </p:nvSpPr>
        <p:spPr>
          <a:xfrm>
            <a:off x="3779257" y="2613972"/>
            <a:ext cx="72571" cy="0"/>
          </a:xfrm>
          <a:custGeom>
            <a:avLst/>
            <a:gdLst/>
            <a:ahLst/>
            <a:cxnLst/>
            <a:rect l="l" t="t" r="r" b="b"/>
            <a:pathLst>
              <a:path w="76200">
                <a:moveTo>
                  <a:pt x="0" y="0"/>
                </a:moveTo>
                <a:lnTo>
                  <a:pt x="76024" y="0"/>
                </a:lnTo>
              </a:path>
            </a:pathLst>
          </a:custGeom>
          <a:ln w="18987">
            <a:solidFill>
              <a:srgbClr val="FF0000"/>
            </a:solidFill>
          </a:ln>
        </p:spPr>
        <p:txBody>
          <a:bodyPr wrap="square" lIns="0" tIns="0" rIns="0" bIns="0" rtlCol="0"/>
          <a:lstStyle/>
          <a:p>
            <a:endParaRPr sz="1714"/>
          </a:p>
        </p:txBody>
      </p:sp>
      <p:sp>
        <p:nvSpPr>
          <p:cNvPr id="165" name="object 165"/>
          <p:cNvSpPr/>
          <p:nvPr/>
        </p:nvSpPr>
        <p:spPr>
          <a:xfrm>
            <a:off x="3851661" y="2613972"/>
            <a:ext cx="72571" cy="0"/>
          </a:xfrm>
          <a:custGeom>
            <a:avLst/>
            <a:gdLst/>
            <a:ahLst/>
            <a:cxnLst/>
            <a:rect l="l" t="t" r="r" b="b"/>
            <a:pathLst>
              <a:path w="76200">
                <a:moveTo>
                  <a:pt x="0" y="0"/>
                </a:moveTo>
                <a:lnTo>
                  <a:pt x="76024" y="0"/>
                </a:lnTo>
              </a:path>
            </a:pathLst>
          </a:custGeom>
          <a:ln w="18987">
            <a:solidFill>
              <a:srgbClr val="FF0000"/>
            </a:solidFill>
          </a:ln>
        </p:spPr>
        <p:txBody>
          <a:bodyPr wrap="square" lIns="0" tIns="0" rIns="0" bIns="0" rtlCol="0"/>
          <a:lstStyle/>
          <a:p>
            <a:endParaRPr sz="1714"/>
          </a:p>
        </p:txBody>
      </p:sp>
      <p:sp>
        <p:nvSpPr>
          <p:cNvPr id="166" name="object 166"/>
          <p:cNvSpPr/>
          <p:nvPr/>
        </p:nvSpPr>
        <p:spPr>
          <a:xfrm>
            <a:off x="3924065" y="2613972"/>
            <a:ext cx="72571" cy="0"/>
          </a:xfrm>
          <a:custGeom>
            <a:avLst/>
            <a:gdLst/>
            <a:ahLst/>
            <a:cxnLst/>
            <a:rect l="l" t="t" r="r" b="b"/>
            <a:pathLst>
              <a:path w="76200">
                <a:moveTo>
                  <a:pt x="0" y="0"/>
                </a:moveTo>
                <a:lnTo>
                  <a:pt x="76024" y="0"/>
                </a:lnTo>
              </a:path>
            </a:pathLst>
          </a:custGeom>
          <a:ln w="18987">
            <a:solidFill>
              <a:srgbClr val="FF0000"/>
            </a:solidFill>
          </a:ln>
        </p:spPr>
        <p:txBody>
          <a:bodyPr wrap="square" lIns="0" tIns="0" rIns="0" bIns="0" rtlCol="0"/>
          <a:lstStyle/>
          <a:p>
            <a:endParaRPr sz="1714"/>
          </a:p>
        </p:txBody>
      </p:sp>
      <p:sp>
        <p:nvSpPr>
          <p:cNvPr id="167" name="object 167"/>
          <p:cNvSpPr/>
          <p:nvPr/>
        </p:nvSpPr>
        <p:spPr>
          <a:xfrm>
            <a:off x="3996469" y="2613972"/>
            <a:ext cx="81643" cy="0"/>
          </a:xfrm>
          <a:custGeom>
            <a:avLst/>
            <a:gdLst/>
            <a:ahLst/>
            <a:cxnLst/>
            <a:rect l="l" t="t" r="r" b="b"/>
            <a:pathLst>
              <a:path w="85725">
                <a:moveTo>
                  <a:pt x="0" y="0"/>
                </a:moveTo>
                <a:lnTo>
                  <a:pt x="85527" y="0"/>
                </a:lnTo>
              </a:path>
            </a:pathLst>
          </a:custGeom>
          <a:ln w="18987">
            <a:solidFill>
              <a:srgbClr val="FF0000"/>
            </a:solidFill>
          </a:ln>
        </p:spPr>
        <p:txBody>
          <a:bodyPr wrap="square" lIns="0" tIns="0" rIns="0" bIns="0" rtlCol="0"/>
          <a:lstStyle/>
          <a:p>
            <a:endParaRPr sz="1714"/>
          </a:p>
        </p:txBody>
      </p:sp>
      <p:sp>
        <p:nvSpPr>
          <p:cNvPr id="168" name="object 168"/>
          <p:cNvSpPr/>
          <p:nvPr/>
        </p:nvSpPr>
        <p:spPr>
          <a:xfrm>
            <a:off x="4077923" y="2613972"/>
            <a:ext cx="72571" cy="0"/>
          </a:xfrm>
          <a:custGeom>
            <a:avLst/>
            <a:gdLst/>
            <a:ahLst/>
            <a:cxnLst/>
            <a:rect l="l" t="t" r="r" b="b"/>
            <a:pathLst>
              <a:path w="76200">
                <a:moveTo>
                  <a:pt x="0" y="0"/>
                </a:moveTo>
                <a:lnTo>
                  <a:pt x="76024" y="0"/>
                </a:lnTo>
              </a:path>
            </a:pathLst>
          </a:custGeom>
          <a:ln w="18987">
            <a:solidFill>
              <a:srgbClr val="FF0000"/>
            </a:solidFill>
          </a:ln>
        </p:spPr>
        <p:txBody>
          <a:bodyPr wrap="square" lIns="0" tIns="0" rIns="0" bIns="0" rtlCol="0"/>
          <a:lstStyle/>
          <a:p>
            <a:endParaRPr sz="1714"/>
          </a:p>
        </p:txBody>
      </p:sp>
      <p:sp>
        <p:nvSpPr>
          <p:cNvPr id="169" name="object 169"/>
          <p:cNvSpPr/>
          <p:nvPr/>
        </p:nvSpPr>
        <p:spPr>
          <a:xfrm>
            <a:off x="4150327" y="2613972"/>
            <a:ext cx="72571" cy="0"/>
          </a:xfrm>
          <a:custGeom>
            <a:avLst/>
            <a:gdLst/>
            <a:ahLst/>
            <a:cxnLst/>
            <a:rect l="l" t="t" r="r" b="b"/>
            <a:pathLst>
              <a:path w="76200">
                <a:moveTo>
                  <a:pt x="0" y="0"/>
                </a:moveTo>
                <a:lnTo>
                  <a:pt x="76024" y="0"/>
                </a:lnTo>
              </a:path>
            </a:pathLst>
          </a:custGeom>
          <a:ln w="18987">
            <a:solidFill>
              <a:srgbClr val="FF0000"/>
            </a:solidFill>
          </a:ln>
        </p:spPr>
        <p:txBody>
          <a:bodyPr wrap="square" lIns="0" tIns="0" rIns="0" bIns="0" rtlCol="0"/>
          <a:lstStyle/>
          <a:p>
            <a:endParaRPr sz="1714"/>
          </a:p>
        </p:txBody>
      </p:sp>
      <p:sp>
        <p:nvSpPr>
          <p:cNvPr id="170" name="object 170"/>
          <p:cNvSpPr/>
          <p:nvPr/>
        </p:nvSpPr>
        <p:spPr>
          <a:xfrm>
            <a:off x="502985" y="2505469"/>
            <a:ext cx="36286" cy="0"/>
          </a:xfrm>
          <a:custGeom>
            <a:avLst/>
            <a:gdLst/>
            <a:ahLst/>
            <a:cxnLst/>
            <a:rect l="l" t="t" r="r" b="b"/>
            <a:pathLst>
              <a:path w="38100">
                <a:moveTo>
                  <a:pt x="0" y="0"/>
                </a:moveTo>
                <a:lnTo>
                  <a:pt x="38021" y="0"/>
                </a:lnTo>
              </a:path>
            </a:pathLst>
          </a:custGeom>
          <a:ln w="18987">
            <a:solidFill>
              <a:srgbClr val="FFBF27"/>
            </a:solidFill>
          </a:ln>
        </p:spPr>
        <p:txBody>
          <a:bodyPr wrap="square" lIns="0" tIns="0" rIns="0" bIns="0" rtlCol="0"/>
          <a:lstStyle/>
          <a:p>
            <a:endParaRPr sz="1714"/>
          </a:p>
        </p:txBody>
      </p:sp>
      <p:sp>
        <p:nvSpPr>
          <p:cNvPr id="171" name="object 171"/>
          <p:cNvSpPr/>
          <p:nvPr/>
        </p:nvSpPr>
        <p:spPr>
          <a:xfrm>
            <a:off x="611591" y="2505469"/>
            <a:ext cx="36286" cy="0"/>
          </a:xfrm>
          <a:custGeom>
            <a:avLst/>
            <a:gdLst/>
            <a:ahLst/>
            <a:cxnLst/>
            <a:rect l="l" t="t" r="r" b="b"/>
            <a:pathLst>
              <a:path w="38100">
                <a:moveTo>
                  <a:pt x="0" y="0"/>
                </a:moveTo>
                <a:lnTo>
                  <a:pt x="38021" y="0"/>
                </a:lnTo>
              </a:path>
            </a:pathLst>
          </a:custGeom>
          <a:ln w="18987">
            <a:solidFill>
              <a:srgbClr val="FFBF27"/>
            </a:solidFill>
          </a:ln>
        </p:spPr>
        <p:txBody>
          <a:bodyPr wrap="square" lIns="0" tIns="0" rIns="0" bIns="0" rtlCol="0"/>
          <a:lstStyle/>
          <a:p>
            <a:endParaRPr sz="1714"/>
          </a:p>
        </p:txBody>
      </p:sp>
      <p:sp>
        <p:nvSpPr>
          <p:cNvPr id="172" name="object 172"/>
          <p:cNvSpPr/>
          <p:nvPr/>
        </p:nvSpPr>
        <p:spPr>
          <a:xfrm>
            <a:off x="720198" y="2505469"/>
            <a:ext cx="9071" cy="0"/>
          </a:xfrm>
          <a:custGeom>
            <a:avLst/>
            <a:gdLst/>
            <a:ahLst/>
            <a:cxnLst/>
            <a:rect l="l" t="t" r="r" b="b"/>
            <a:pathLst>
              <a:path w="9525">
                <a:moveTo>
                  <a:pt x="0" y="0"/>
                </a:moveTo>
                <a:lnTo>
                  <a:pt x="9503" y="0"/>
                </a:lnTo>
              </a:path>
            </a:pathLst>
          </a:custGeom>
          <a:ln w="18987">
            <a:solidFill>
              <a:srgbClr val="FFBF27"/>
            </a:solidFill>
          </a:ln>
        </p:spPr>
        <p:txBody>
          <a:bodyPr wrap="square" lIns="0" tIns="0" rIns="0" bIns="0" rtlCol="0"/>
          <a:lstStyle/>
          <a:p>
            <a:endParaRPr sz="1714"/>
          </a:p>
        </p:txBody>
      </p:sp>
      <p:sp>
        <p:nvSpPr>
          <p:cNvPr id="173" name="object 173"/>
          <p:cNvSpPr/>
          <p:nvPr/>
        </p:nvSpPr>
        <p:spPr>
          <a:xfrm>
            <a:off x="729248" y="2505469"/>
            <a:ext cx="27214" cy="0"/>
          </a:xfrm>
          <a:custGeom>
            <a:avLst/>
            <a:gdLst/>
            <a:ahLst/>
            <a:cxnLst/>
            <a:rect l="l" t="t" r="r" b="b"/>
            <a:pathLst>
              <a:path w="28575">
                <a:moveTo>
                  <a:pt x="0" y="0"/>
                </a:moveTo>
                <a:lnTo>
                  <a:pt x="28509" y="0"/>
                </a:lnTo>
              </a:path>
            </a:pathLst>
          </a:custGeom>
          <a:ln w="18987">
            <a:solidFill>
              <a:srgbClr val="FFBF27"/>
            </a:solidFill>
          </a:ln>
        </p:spPr>
        <p:txBody>
          <a:bodyPr wrap="square" lIns="0" tIns="0" rIns="0" bIns="0" rtlCol="0"/>
          <a:lstStyle/>
          <a:p>
            <a:endParaRPr sz="1714"/>
          </a:p>
        </p:txBody>
      </p:sp>
      <p:sp>
        <p:nvSpPr>
          <p:cNvPr id="174" name="object 174"/>
          <p:cNvSpPr/>
          <p:nvPr/>
        </p:nvSpPr>
        <p:spPr>
          <a:xfrm>
            <a:off x="828802" y="2505469"/>
            <a:ext cx="36286" cy="0"/>
          </a:xfrm>
          <a:custGeom>
            <a:avLst/>
            <a:gdLst/>
            <a:ahLst/>
            <a:cxnLst/>
            <a:rect l="l" t="t" r="r" b="b"/>
            <a:pathLst>
              <a:path w="38100">
                <a:moveTo>
                  <a:pt x="0" y="0"/>
                </a:moveTo>
                <a:lnTo>
                  <a:pt x="38021" y="0"/>
                </a:lnTo>
              </a:path>
            </a:pathLst>
          </a:custGeom>
          <a:ln w="18987">
            <a:solidFill>
              <a:srgbClr val="FFBF27"/>
            </a:solidFill>
          </a:ln>
        </p:spPr>
        <p:txBody>
          <a:bodyPr wrap="square" lIns="0" tIns="0" rIns="0" bIns="0" rtlCol="0"/>
          <a:lstStyle/>
          <a:p>
            <a:endParaRPr sz="1714"/>
          </a:p>
        </p:txBody>
      </p:sp>
      <p:sp>
        <p:nvSpPr>
          <p:cNvPr id="175" name="object 175"/>
          <p:cNvSpPr/>
          <p:nvPr/>
        </p:nvSpPr>
        <p:spPr>
          <a:xfrm>
            <a:off x="937409" y="2505469"/>
            <a:ext cx="9071" cy="0"/>
          </a:xfrm>
          <a:custGeom>
            <a:avLst/>
            <a:gdLst/>
            <a:ahLst/>
            <a:cxnLst/>
            <a:rect l="l" t="t" r="r" b="b"/>
            <a:pathLst>
              <a:path w="9525">
                <a:moveTo>
                  <a:pt x="0" y="0"/>
                </a:moveTo>
                <a:lnTo>
                  <a:pt x="9512" y="0"/>
                </a:lnTo>
              </a:path>
            </a:pathLst>
          </a:custGeom>
          <a:ln w="18987">
            <a:solidFill>
              <a:srgbClr val="FFBF27"/>
            </a:solidFill>
          </a:ln>
        </p:spPr>
        <p:txBody>
          <a:bodyPr wrap="square" lIns="0" tIns="0" rIns="0" bIns="0" rtlCol="0"/>
          <a:lstStyle/>
          <a:p>
            <a:endParaRPr sz="1714"/>
          </a:p>
        </p:txBody>
      </p:sp>
      <p:sp>
        <p:nvSpPr>
          <p:cNvPr id="176" name="object 176"/>
          <p:cNvSpPr/>
          <p:nvPr/>
        </p:nvSpPr>
        <p:spPr>
          <a:xfrm>
            <a:off x="946459" y="2505469"/>
            <a:ext cx="27214" cy="0"/>
          </a:xfrm>
          <a:custGeom>
            <a:avLst/>
            <a:gdLst/>
            <a:ahLst/>
            <a:cxnLst/>
            <a:rect l="l" t="t" r="r" b="b"/>
            <a:pathLst>
              <a:path w="28575">
                <a:moveTo>
                  <a:pt x="0" y="0"/>
                </a:moveTo>
                <a:lnTo>
                  <a:pt x="28509" y="0"/>
                </a:lnTo>
              </a:path>
            </a:pathLst>
          </a:custGeom>
          <a:ln w="18987">
            <a:solidFill>
              <a:srgbClr val="FFBF27"/>
            </a:solidFill>
          </a:ln>
        </p:spPr>
        <p:txBody>
          <a:bodyPr wrap="square" lIns="0" tIns="0" rIns="0" bIns="0" rtlCol="0"/>
          <a:lstStyle/>
          <a:p>
            <a:endParaRPr sz="1714"/>
          </a:p>
        </p:txBody>
      </p:sp>
      <p:sp>
        <p:nvSpPr>
          <p:cNvPr id="177" name="object 177"/>
          <p:cNvSpPr/>
          <p:nvPr/>
        </p:nvSpPr>
        <p:spPr>
          <a:xfrm>
            <a:off x="1046014" y="2505469"/>
            <a:ext cx="36286" cy="0"/>
          </a:xfrm>
          <a:custGeom>
            <a:avLst/>
            <a:gdLst/>
            <a:ahLst/>
            <a:cxnLst/>
            <a:rect l="l" t="t" r="r" b="b"/>
            <a:pathLst>
              <a:path w="38100">
                <a:moveTo>
                  <a:pt x="0" y="0"/>
                </a:moveTo>
                <a:lnTo>
                  <a:pt x="38012" y="0"/>
                </a:lnTo>
              </a:path>
            </a:pathLst>
          </a:custGeom>
          <a:ln w="18987">
            <a:solidFill>
              <a:srgbClr val="FFBF27"/>
            </a:solidFill>
          </a:ln>
        </p:spPr>
        <p:txBody>
          <a:bodyPr wrap="square" lIns="0" tIns="0" rIns="0" bIns="0" rtlCol="0"/>
          <a:lstStyle/>
          <a:p>
            <a:endParaRPr sz="1714"/>
          </a:p>
        </p:txBody>
      </p:sp>
      <p:sp>
        <p:nvSpPr>
          <p:cNvPr id="178" name="object 178"/>
          <p:cNvSpPr/>
          <p:nvPr/>
        </p:nvSpPr>
        <p:spPr>
          <a:xfrm>
            <a:off x="1154620" y="2505469"/>
            <a:ext cx="18143" cy="0"/>
          </a:xfrm>
          <a:custGeom>
            <a:avLst/>
            <a:gdLst/>
            <a:ahLst/>
            <a:cxnLst/>
            <a:rect l="l" t="t" r="r" b="b"/>
            <a:pathLst>
              <a:path w="19050">
                <a:moveTo>
                  <a:pt x="0" y="0"/>
                </a:moveTo>
                <a:lnTo>
                  <a:pt x="19006" y="0"/>
                </a:lnTo>
              </a:path>
            </a:pathLst>
          </a:custGeom>
          <a:ln w="18987">
            <a:solidFill>
              <a:srgbClr val="FFBF27"/>
            </a:solidFill>
          </a:ln>
        </p:spPr>
        <p:txBody>
          <a:bodyPr wrap="square" lIns="0" tIns="0" rIns="0" bIns="0" rtlCol="0"/>
          <a:lstStyle/>
          <a:p>
            <a:endParaRPr sz="1714"/>
          </a:p>
        </p:txBody>
      </p:sp>
      <p:sp>
        <p:nvSpPr>
          <p:cNvPr id="179" name="object 179"/>
          <p:cNvSpPr/>
          <p:nvPr/>
        </p:nvSpPr>
        <p:spPr>
          <a:xfrm>
            <a:off x="1172721" y="2505469"/>
            <a:ext cx="18143" cy="0"/>
          </a:xfrm>
          <a:custGeom>
            <a:avLst/>
            <a:gdLst/>
            <a:ahLst/>
            <a:cxnLst/>
            <a:rect l="l" t="t" r="r" b="b"/>
            <a:pathLst>
              <a:path w="19050">
                <a:moveTo>
                  <a:pt x="0" y="0"/>
                </a:moveTo>
                <a:lnTo>
                  <a:pt x="19015" y="0"/>
                </a:lnTo>
              </a:path>
            </a:pathLst>
          </a:custGeom>
          <a:ln w="18987">
            <a:solidFill>
              <a:srgbClr val="FFBF27"/>
            </a:solidFill>
          </a:ln>
        </p:spPr>
        <p:txBody>
          <a:bodyPr wrap="square" lIns="0" tIns="0" rIns="0" bIns="0" rtlCol="0"/>
          <a:lstStyle/>
          <a:p>
            <a:endParaRPr sz="1714"/>
          </a:p>
        </p:txBody>
      </p:sp>
      <p:sp>
        <p:nvSpPr>
          <p:cNvPr id="180" name="object 180"/>
          <p:cNvSpPr/>
          <p:nvPr/>
        </p:nvSpPr>
        <p:spPr>
          <a:xfrm>
            <a:off x="1263216" y="2505469"/>
            <a:ext cx="36286" cy="0"/>
          </a:xfrm>
          <a:custGeom>
            <a:avLst/>
            <a:gdLst/>
            <a:ahLst/>
            <a:cxnLst/>
            <a:rect l="l" t="t" r="r" b="b"/>
            <a:pathLst>
              <a:path w="38100">
                <a:moveTo>
                  <a:pt x="0" y="0"/>
                </a:moveTo>
                <a:lnTo>
                  <a:pt x="38021" y="0"/>
                </a:lnTo>
              </a:path>
            </a:pathLst>
          </a:custGeom>
          <a:ln w="18987">
            <a:solidFill>
              <a:srgbClr val="FFBF27"/>
            </a:solidFill>
          </a:ln>
        </p:spPr>
        <p:txBody>
          <a:bodyPr wrap="square" lIns="0" tIns="0" rIns="0" bIns="0" rtlCol="0"/>
          <a:lstStyle/>
          <a:p>
            <a:endParaRPr sz="1714"/>
          </a:p>
        </p:txBody>
      </p:sp>
      <p:sp>
        <p:nvSpPr>
          <p:cNvPr id="181" name="object 181"/>
          <p:cNvSpPr/>
          <p:nvPr/>
        </p:nvSpPr>
        <p:spPr>
          <a:xfrm>
            <a:off x="1371832" y="2505469"/>
            <a:ext cx="27214" cy="0"/>
          </a:xfrm>
          <a:custGeom>
            <a:avLst/>
            <a:gdLst/>
            <a:ahLst/>
            <a:cxnLst/>
            <a:rect l="l" t="t" r="r" b="b"/>
            <a:pathLst>
              <a:path w="28575">
                <a:moveTo>
                  <a:pt x="0" y="0"/>
                </a:moveTo>
                <a:lnTo>
                  <a:pt x="28509" y="0"/>
                </a:lnTo>
              </a:path>
            </a:pathLst>
          </a:custGeom>
          <a:ln w="18987">
            <a:solidFill>
              <a:srgbClr val="FFBF27"/>
            </a:solidFill>
          </a:ln>
        </p:spPr>
        <p:txBody>
          <a:bodyPr wrap="square" lIns="0" tIns="0" rIns="0" bIns="0" rtlCol="0"/>
          <a:lstStyle/>
          <a:p>
            <a:endParaRPr sz="1714"/>
          </a:p>
        </p:txBody>
      </p:sp>
      <p:sp>
        <p:nvSpPr>
          <p:cNvPr id="182" name="object 182"/>
          <p:cNvSpPr/>
          <p:nvPr/>
        </p:nvSpPr>
        <p:spPr>
          <a:xfrm>
            <a:off x="1398983" y="2505469"/>
            <a:ext cx="9071" cy="0"/>
          </a:xfrm>
          <a:custGeom>
            <a:avLst/>
            <a:gdLst/>
            <a:ahLst/>
            <a:cxnLst/>
            <a:rect l="l" t="t" r="r" b="b"/>
            <a:pathLst>
              <a:path w="9525">
                <a:moveTo>
                  <a:pt x="0" y="0"/>
                </a:moveTo>
                <a:lnTo>
                  <a:pt x="9503" y="0"/>
                </a:lnTo>
              </a:path>
            </a:pathLst>
          </a:custGeom>
          <a:ln w="18987">
            <a:solidFill>
              <a:srgbClr val="FFBF27"/>
            </a:solidFill>
          </a:ln>
        </p:spPr>
        <p:txBody>
          <a:bodyPr wrap="square" lIns="0" tIns="0" rIns="0" bIns="0" rtlCol="0"/>
          <a:lstStyle/>
          <a:p>
            <a:endParaRPr sz="1714"/>
          </a:p>
        </p:txBody>
      </p:sp>
      <p:sp>
        <p:nvSpPr>
          <p:cNvPr id="183" name="object 183"/>
          <p:cNvSpPr/>
          <p:nvPr/>
        </p:nvSpPr>
        <p:spPr>
          <a:xfrm>
            <a:off x="1480437" y="2505469"/>
            <a:ext cx="36286" cy="0"/>
          </a:xfrm>
          <a:custGeom>
            <a:avLst/>
            <a:gdLst/>
            <a:ahLst/>
            <a:cxnLst/>
            <a:rect l="l" t="t" r="r" b="b"/>
            <a:pathLst>
              <a:path w="38100">
                <a:moveTo>
                  <a:pt x="0" y="0"/>
                </a:moveTo>
                <a:lnTo>
                  <a:pt x="38021" y="0"/>
                </a:lnTo>
              </a:path>
            </a:pathLst>
          </a:custGeom>
          <a:ln w="18987">
            <a:solidFill>
              <a:srgbClr val="FFBF27"/>
            </a:solidFill>
          </a:ln>
        </p:spPr>
        <p:txBody>
          <a:bodyPr wrap="square" lIns="0" tIns="0" rIns="0" bIns="0" rtlCol="0"/>
          <a:lstStyle/>
          <a:p>
            <a:endParaRPr sz="1714"/>
          </a:p>
        </p:txBody>
      </p:sp>
      <p:sp>
        <p:nvSpPr>
          <p:cNvPr id="184" name="object 184"/>
          <p:cNvSpPr/>
          <p:nvPr/>
        </p:nvSpPr>
        <p:spPr>
          <a:xfrm>
            <a:off x="1589043" y="2505469"/>
            <a:ext cx="27214" cy="0"/>
          </a:xfrm>
          <a:custGeom>
            <a:avLst/>
            <a:gdLst/>
            <a:ahLst/>
            <a:cxnLst/>
            <a:rect l="l" t="t" r="r" b="b"/>
            <a:pathLst>
              <a:path w="28575">
                <a:moveTo>
                  <a:pt x="0" y="0"/>
                </a:moveTo>
                <a:lnTo>
                  <a:pt x="28518" y="0"/>
                </a:lnTo>
              </a:path>
            </a:pathLst>
          </a:custGeom>
          <a:ln w="18987">
            <a:solidFill>
              <a:srgbClr val="FFBF27"/>
            </a:solidFill>
          </a:ln>
        </p:spPr>
        <p:txBody>
          <a:bodyPr wrap="square" lIns="0" tIns="0" rIns="0" bIns="0" rtlCol="0"/>
          <a:lstStyle/>
          <a:p>
            <a:endParaRPr sz="1714"/>
          </a:p>
        </p:txBody>
      </p:sp>
      <p:sp>
        <p:nvSpPr>
          <p:cNvPr id="185" name="object 185"/>
          <p:cNvSpPr/>
          <p:nvPr/>
        </p:nvSpPr>
        <p:spPr>
          <a:xfrm>
            <a:off x="1616195" y="2505469"/>
            <a:ext cx="9071" cy="0"/>
          </a:xfrm>
          <a:custGeom>
            <a:avLst/>
            <a:gdLst/>
            <a:ahLst/>
            <a:cxnLst/>
            <a:rect l="l" t="t" r="r" b="b"/>
            <a:pathLst>
              <a:path w="9525">
                <a:moveTo>
                  <a:pt x="0" y="0"/>
                </a:moveTo>
                <a:lnTo>
                  <a:pt x="9503" y="0"/>
                </a:lnTo>
              </a:path>
            </a:pathLst>
          </a:custGeom>
          <a:ln w="18987">
            <a:solidFill>
              <a:srgbClr val="FFBF27"/>
            </a:solidFill>
          </a:ln>
        </p:spPr>
        <p:txBody>
          <a:bodyPr wrap="square" lIns="0" tIns="0" rIns="0" bIns="0" rtlCol="0"/>
          <a:lstStyle/>
          <a:p>
            <a:endParaRPr sz="1714"/>
          </a:p>
        </p:txBody>
      </p:sp>
      <p:sp>
        <p:nvSpPr>
          <p:cNvPr id="186" name="object 186"/>
          <p:cNvSpPr/>
          <p:nvPr/>
        </p:nvSpPr>
        <p:spPr>
          <a:xfrm>
            <a:off x="1697648" y="2505469"/>
            <a:ext cx="36286" cy="0"/>
          </a:xfrm>
          <a:custGeom>
            <a:avLst/>
            <a:gdLst/>
            <a:ahLst/>
            <a:cxnLst/>
            <a:rect l="l" t="t" r="r" b="b"/>
            <a:pathLst>
              <a:path w="38100">
                <a:moveTo>
                  <a:pt x="0" y="0"/>
                </a:moveTo>
                <a:lnTo>
                  <a:pt x="38012" y="0"/>
                </a:lnTo>
              </a:path>
            </a:pathLst>
          </a:custGeom>
          <a:ln w="18987">
            <a:solidFill>
              <a:srgbClr val="FFBF27"/>
            </a:solidFill>
          </a:ln>
        </p:spPr>
        <p:txBody>
          <a:bodyPr wrap="square" lIns="0" tIns="0" rIns="0" bIns="0" rtlCol="0"/>
          <a:lstStyle/>
          <a:p>
            <a:endParaRPr sz="1714"/>
          </a:p>
        </p:txBody>
      </p:sp>
      <p:sp>
        <p:nvSpPr>
          <p:cNvPr id="187" name="object 187"/>
          <p:cNvSpPr/>
          <p:nvPr/>
        </p:nvSpPr>
        <p:spPr>
          <a:xfrm>
            <a:off x="1806254" y="2505469"/>
            <a:ext cx="36286" cy="0"/>
          </a:xfrm>
          <a:custGeom>
            <a:avLst/>
            <a:gdLst/>
            <a:ahLst/>
            <a:cxnLst/>
            <a:rect l="l" t="t" r="r" b="b"/>
            <a:pathLst>
              <a:path w="38100">
                <a:moveTo>
                  <a:pt x="0" y="0"/>
                </a:moveTo>
                <a:lnTo>
                  <a:pt x="38021" y="0"/>
                </a:lnTo>
              </a:path>
            </a:pathLst>
          </a:custGeom>
          <a:ln w="18987">
            <a:solidFill>
              <a:srgbClr val="FFBF27"/>
            </a:solidFill>
          </a:ln>
        </p:spPr>
        <p:txBody>
          <a:bodyPr wrap="square" lIns="0" tIns="0" rIns="0" bIns="0" rtlCol="0"/>
          <a:lstStyle/>
          <a:p>
            <a:endParaRPr sz="1714"/>
          </a:p>
        </p:txBody>
      </p:sp>
      <p:sp>
        <p:nvSpPr>
          <p:cNvPr id="188" name="object 188"/>
          <p:cNvSpPr/>
          <p:nvPr/>
        </p:nvSpPr>
        <p:spPr>
          <a:xfrm>
            <a:off x="1914860" y="2505469"/>
            <a:ext cx="36286" cy="0"/>
          </a:xfrm>
          <a:custGeom>
            <a:avLst/>
            <a:gdLst/>
            <a:ahLst/>
            <a:cxnLst/>
            <a:rect l="l" t="t" r="r" b="b"/>
            <a:pathLst>
              <a:path w="38100">
                <a:moveTo>
                  <a:pt x="0" y="0"/>
                </a:moveTo>
                <a:lnTo>
                  <a:pt x="38012" y="0"/>
                </a:lnTo>
              </a:path>
            </a:pathLst>
          </a:custGeom>
          <a:ln w="18987">
            <a:solidFill>
              <a:srgbClr val="FFBF27"/>
            </a:solidFill>
          </a:ln>
        </p:spPr>
        <p:txBody>
          <a:bodyPr wrap="square" lIns="0" tIns="0" rIns="0" bIns="0" rtlCol="0"/>
          <a:lstStyle/>
          <a:p>
            <a:endParaRPr sz="1714"/>
          </a:p>
        </p:txBody>
      </p:sp>
      <p:sp>
        <p:nvSpPr>
          <p:cNvPr id="189" name="object 189"/>
          <p:cNvSpPr/>
          <p:nvPr/>
        </p:nvSpPr>
        <p:spPr>
          <a:xfrm>
            <a:off x="2023465" y="2505469"/>
            <a:ext cx="36286" cy="0"/>
          </a:xfrm>
          <a:custGeom>
            <a:avLst/>
            <a:gdLst/>
            <a:ahLst/>
            <a:cxnLst/>
            <a:rect l="l" t="t" r="r" b="b"/>
            <a:pathLst>
              <a:path w="38100">
                <a:moveTo>
                  <a:pt x="0" y="0"/>
                </a:moveTo>
                <a:lnTo>
                  <a:pt x="38012" y="0"/>
                </a:lnTo>
              </a:path>
            </a:pathLst>
          </a:custGeom>
          <a:ln w="18987">
            <a:solidFill>
              <a:srgbClr val="FFBF27"/>
            </a:solidFill>
          </a:ln>
        </p:spPr>
        <p:txBody>
          <a:bodyPr wrap="square" lIns="0" tIns="0" rIns="0" bIns="0" rtlCol="0"/>
          <a:lstStyle/>
          <a:p>
            <a:endParaRPr sz="1714"/>
          </a:p>
        </p:txBody>
      </p:sp>
      <p:sp>
        <p:nvSpPr>
          <p:cNvPr id="190" name="object 190"/>
          <p:cNvSpPr/>
          <p:nvPr/>
        </p:nvSpPr>
        <p:spPr>
          <a:xfrm>
            <a:off x="2132072" y="2505469"/>
            <a:ext cx="9071" cy="0"/>
          </a:xfrm>
          <a:custGeom>
            <a:avLst/>
            <a:gdLst/>
            <a:ahLst/>
            <a:cxnLst/>
            <a:rect l="l" t="t" r="r" b="b"/>
            <a:pathLst>
              <a:path w="9525">
                <a:moveTo>
                  <a:pt x="0" y="0"/>
                </a:moveTo>
                <a:lnTo>
                  <a:pt x="9503" y="0"/>
                </a:lnTo>
              </a:path>
            </a:pathLst>
          </a:custGeom>
          <a:ln w="18987">
            <a:solidFill>
              <a:srgbClr val="FFBF27"/>
            </a:solidFill>
          </a:ln>
        </p:spPr>
        <p:txBody>
          <a:bodyPr wrap="square" lIns="0" tIns="0" rIns="0" bIns="0" rtlCol="0"/>
          <a:lstStyle/>
          <a:p>
            <a:endParaRPr sz="1714"/>
          </a:p>
        </p:txBody>
      </p:sp>
      <p:sp>
        <p:nvSpPr>
          <p:cNvPr id="191" name="object 191"/>
          <p:cNvSpPr/>
          <p:nvPr/>
        </p:nvSpPr>
        <p:spPr>
          <a:xfrm>
            <a:off x="2141122" y="2505469"/>
            <a:ext cx="27214" cy="0"/>
          </a:xfrm>
          <a:custGeom>
            <a:avLst/>
            <a:gdLst/>
            <a:ahLst/>
            <a:cxnLst/>
            <a:rect l="l" t="t" r="r" b="b"/>
            <a:pathLst>
              <a:path w="28575">
                <a:moveTo>
                  <a:pt x="0" y="0"/>
                </a:moveTo>
                <a:lnTo>
                  <a:pt x="28518" y="0"/>
                </a:lnTo>
              </a:path>
            </a:pathLst>
          </a:custGeom>
          <a:ln w="18987">
            <a:solidFill>
              <a:srgbClr val="FFBF27"/>
            </a:solidFill>
          </a:ln>
        </p:spPr>
        <p:txBody>
          <a:bodyPr wrap="square" lIns="0" tIns="0" rIns="0" bIns="0" rtlCol="0"/>
          <a:lstStyle/>
          <a:p>
            <a:endParaRPr sz="1714"/>
          </a:p>
        </p:txBody>
      </p:sp>
      <p:sp>
        <p:nvSpPr>
          <p:cNvPr id="192" name="object 192"/>
          <p:cNvSpPr/>
          <p:nvPr/>
        </p:nvSpPr>
        <p:spPr>
          <a:xfrm>
            <a:off x="2240667" y="2505469"/>
            <a:ext cx="36286" cy="0"/>
          </a:xfrm>
          <a:custGeom>
            <a:avLst/>
            <a:gdLst/>
            <a:ahLst/>
            <a:cxnLst/>
            <a:rect l="l" t="t" r="r" b="b"/>
            <a:pathLst>
              <a:path w="38100">
                <a:moveTo>
                  <a:pt x="0" y="0"/>
                </a:moveTo>
                <a:lnTo>
                  <a:pt x="38012" y="0"/>
                </a:lnTo>
              </a:path>
            </a:pathLst>
          </a:custGeom>
          <a:ln w="18987">
            <a:solidFill>
              <a:srgbClr val="FFBF27"/>
            </a:solidFill>
          </a:ln>
        </p:spPr>
        <p:txBody>
          <a:bodyPr wrap="square" lIns="0" tIns="0" rIns="0" bIns="0" rtlCol="0"/>
          <a:lstStyle/>
          <a:p>
            <a:endParaRPr sz="1714"/>
          </a:p>
        </p:txBody>
      </p:sp>
      <p:sp>
        <p:nvSpPr>
          <p:cNvPr id="193" name="object 193"/>
          <p:cNvSpPr/>
          <p:nvPr/>
        </p:nvSpPr>
        <p:spPr>
          <a:xfrm>
            <a:off x="2349283" y="2505469"/>
            <a:ext cx="18143" cy="0"/>
          </a:xfrm>
          <a:custGeom>
            <a:avLst/>
            <a:gdLst/>
            <a:ahLst/>
            <a:cxnLst/>
            <a:rect l="l" t="t" r="r" b="b"/>
            <a:pathLst>
              <a:path w="19050">
                <a:moveTo>
                  <a:pt x="0" y="0"/>
                </a:moveTo>
                <a:lnTo>
                  <a:pt x="19006" y="0"/>
                </a:lnTo>
              </a:path>
            </a:pathLst>
          </a:custGeom>
          <a:ln w="18987">
            <a:solidFill>
              <a:srgbClr val="FFBF27"/>
            </a:solidFill>
          </a:ln>
        </p:spPr>
        <p:txBody>
          <a:bodyPr wrap="square" lIns="0" tIns="0" rIns="0" bIns="0" rtlCol="0"/>
          <a:lstStyle/>
          <a:p>
            <a:endParaRPr sz="1714"/>
          </a:p>
        </p:txBody>
      </p:sp>
      <p:sp>
        <p:nvSpPr>
          <p:cNvPr id="194" name="object 194"/>
          <p:cNvSpPr/>
          <p:nvPr/>
        </p:nvSpPr>
        <p:spPr>
          <a:xfrm>
            <a:off x="2367383" y="2505469"/>
            <a:ext cx="18143" cy="0"/>
          </a:xfrm>
          <a:custGeom>
            <a:avLst/>
            <a:gdLst/>
            <a:ahLst/>
            <a:cxnLst/>
            <a:rect l="l" t="t" r="r" b="b"/>
            <a:pathLst>
              <a:path w="19050">
                <a:moveTo>
                  <a:pt x="0" y="0"/>
                </a:moveTo>
                <a:lnTo>
                  <a:pt x="19006" y="0"/>
                </a:lnTo>
              </a:path>
            </a:pathLst>
          </a:custGeom>
          <a:ln w="18987">
            <a:solidFill>
              <a:srgbClr val="FFBF27"/>
            </a:solidFill>
          </a:ln>
        </p:spPr>
        <p:txBody>
          <a:bodyPr wrap="square" lIns="0" tIns="0" rIns="0" bIns="0" rtlCol="0"/>
          <a:lstStyle/>
          <a:p>
            <a:endParaRPr sz="1714"/>
          </a:p>
        </p:txBody>
      </p:sp>
      <p:sp>
        <p:nvSpPr>
          <p:cNvPr id="195" name="object 195"/>
          <p:cNvSpPr/>
          <p:nvPr/>
        </p:nvSpPr>
        <p:spPr>
          <a:xfrm>
            <a:off x="2457888" y="2505469"/>
            <a:ext cx="36286" cy="0"/>
          </a:xfrm>
          <a:custGeom>
            <a:avLst/>
            <a:gdLst/>
            <a:ahLst/>
            <a:cxnLst/>
            <a:rect l="l" t="t" r="r" b="b"/>
            <a:pathLst>
              <a:path w="38100">
                <a:moveTo>
                  <a:pt x="0" y="0"/>
                </a:moveTo>
                <a:lnTo>
                  <a:pt x="38012" y="0"/>
                </a:lnTo>
              </a:path>
            </a:pathLst>
          </a:custGeom>
          <a:ln w="18987">
            <a:solidFill>
              <a:srgbClr val="FFBF27"/>
            </a:solidFill>
          </a:ln>
        </p:spPr>
        <p:txBody>
          <a:bodyPr wrap="square" lIns="0" tIns="0" rIns="0" bIns="0" rtlCol="0"/>
          <a:lstStyle/>
          <a:p>
            <a:endParaRPr sz="1714"/>
          </a:p>
        </p:txBody>
      </p:sp>
      <p:sp>
        <p:nvSpPr>
          <p:cNvPr id="196" name="object 196"/>
          <p:cNvSpPr/>
          <p:nvPr/>
        </p:nvSpPr>
        <p:spPr>
          <a:xfrm>
            <a:off x="2566484" y="2505469"/>
            <a:ext cx="18143" cy="0"/>
          </a:xfrm>
          <a:custGeom>
            <a:avLst/>
            <a:gdLst/>
            <a:ahLst/>
            <a:cxnLst/>
            <a:rect l="l" t="t" r="r" b="b"/>
            <a:pathLst>
              <a:path w="19050">
                <a:moveTo>
                  <a:pt x="0" y="0"/>
                </a:moveTo>
                <a:lnTo>
                  <a:pt x="19015" y="0"/>
                </a:lnTo>
              </a:path>
            </a:pathLst>
          </a:custGeom>
          <a:ln w="18987">
            <a:solidFill>
              <a:srgbClr val="FFBF27"/>
            </a:solidFill>
          </a:ln>
        </p:spPr>
        <p:txBody>
          <a:bodyPr wrap="square" lIns="0" tIns="0" rIns="0" bIns="0" rtlCol="0"/>
          <a:lstStyle/>
          <a:p>
            <a:endParaRPr sz="1714"/>
          </a:p>
        </p:txBody>
      </p:sp>
      <p:sp>
        <p:nvSpPr>
          <p:cNvPr id="197" name="object 197"/>
          <p:cNvSpPr/>
          <p:nvPr/>
        </p:nvSpPr>
        <p:spPr>
          <a:xfrm>
            <a:off x="2584595" y="2505469"/>
            <a:ext cx="18143" cy="0"/>
          </a:xfrm>
          <a:custGeom>
            <a:avLst/>
            <a:gdLst/>
            <a:ahLst/>
            <a:cxnLst/>
            <a:rect l="l" t="t" r="r" b="b"/>
            <a:pathLst>
              <a:path w="19050">
                <a:moveTo>
                  <a:pt x="0" y="0"/>
                </a:moveTo>
                <a:lnTo>
                  <a:pt x="19006" y="0"/>
                </a:lnTo>
              </a:path>
            </a:pathLst>
          </a:custGeom>
          <a:ln w="18987">
            <a:solidFill>
              <a:srgbClr val="FFBF27"/>
            </a:solidFill>
          </a:ln>
        </p:spPr>
        <p:txBody>
          <a:bodyPr wrap="square" lIns="0" tIns="0" rIns="0" bIns="0" rtlCol="0"/>
          <a:lstStyle/>
          <a:p>
            <a:endParaRPr sz="1714"/>
          </a:p>
        </p:txBody>
      </p:sp>
      <p:sp>
        <p:nvSpPr>
          <p:cNvPr id="198" name="object 198"/>
          <p:cNvSpPr/>
          <p:nvPr/>
        </p:nvSpPr>
        <p:spPr>
          <a:xfrm>
            <a:off x="2675100" y="2505469"/>
            <a:ext cx="36286" cy="0"/>
          </a:xfrm>
          <a:custGeom>
            <a:avLst/>
            <a:gdLst/>
            <a:ahLst/>
            <a:cxnLst/>
            <a:rect l="l" t="t" r="r" b="b"/>
            <a:pathLst>
              <a:path w="38100">
                <a:moveTo>
                  <a:pt x="0" y="0"/>
                </a:moveTo>
                <a:lnTo>
                  <a:pt x="38012" y="0"/>
                </a:lnTo>
              </a:path>
            </a:pathLst>
          </a:custGeom>
          <a:ln w="18987">
            <a:solidFill>
              <a:srgbClr val="FFBF27"/>
            </a:solidFill>
          </a:ln>
        </p:spPr>
        <p:txBody>
          <a:bodyPr wrap="square" lIns="0" tIns="0" rIns="0" bIns="0" rtlCol="0"/>
          <a:lstStyle/>
          <a:p>
            <a:endParaRPr sz="1714"/>
          </a:p>
        </p:txBody>
      </p:sp>
      <p:sp>
        <p:nvSpPr>
          <p:cNvPr id="199" name="object 199"/>
          <p:cNvSpPr/>
          <p:nvPr/>
        </p:nvSpPr>
        <p:spPr>
          <a:xfrm>
            <a:off x="2783706" y="2505469"/>
            <a:ext cx="27214" cy="0"/>
          </a:xfrm>
          <a:custGeom>
            <a:avLst/>
            <a:gdLst/>
            <a:ahLst/>
            <a:cxnLst/>
            <a:rect l="l" t="t" r="r" b="b"/>
            <a:pathLst>
              <a:path w="28575">
                <a:moveTo>
                  <a:pt x="0" y="0"/>
                </a:moveTo>
                <a:lnTo>
                  <a:pt x="28509" y="0"/>
                </a:lnTo>
              </a:path>
            </a:pathLst>
          </a:custGeom>
          <a:ln w="18987">
            <a:solidFill>
              <a:srgbClr val="FFBF27"/>
            </a:solidFill>
          </a:ln>
        </p:spPr>
        <p:txBody>
          <a:bodyPr wrap="square" lIns="0" tIns="0" rIns="0" bIns="0" rtlCol="0"/>
          <a:lstStyle/>
          <a:p>
            <a:endParaRPr sz="1714"/>
          </a:p>
        </p:txBody>
      </p:sp>
      <p:sp>
        <p:nvSpPr>
          <p:cNvPr id="200" name="object 200"/>
          <p:cNvSpPr/>
          <p:nvPr/>
        </p:nvSpPr>
        <p:spPr>
          <a:xfrm>
            <a:off x="2810848" y="2505469"/>
            <a:ext cx="9071" cy="0"/>
          </a:xfrm>
          <a:custGeom>
            <a:avLst/>
            <a:gdLst/>
            <a:ahLst/>
            <a:cxnLst/>
            <a:rect l="l" t="t" r="r" b="b"/>
            <a:pathLst>
              <a:path w="9525">
                <a:moveTo>
                  <a:pt x="0" y="0"/>
                </a:moveTo>
                <a:lnTo>
                  <a:pt x="9512" y="0"/>
                </a:lnTo>
              </a:path>
            </a:pathLst>
          </a:custGeom>
          <a:ln w="18987">
            <a:solidFill>
              <a:srgbClr val="FFBF27"/>
            </a:solidFill>
          </a:ln>
        </p:spPr>
        <p:txBody>
          <a:bodyPr wrap="square" lIns="0" tIns="0" rIns="0" bIns="0" rtlCol="0"/>
          <a:lstStyle/>
          <a:p>
            <a:endParaRPr sz="1714"/>
          </a:p>
        </p:txBody>
      </p:sp>
      <p:sp>
        <p:nvSpPr>
          <p:cNvPr id="201" name="object 201"/>
          <p:cNvSpPr/>
          <p:nvPr/>
        </p:nvSpPr>
        <p:spPr>
          <a:xfrm>
            <a:off x="2892302" y="2505469"/>
            <a:ext cx="36286" cy="0"/>
          </a:xfrm>
          <a:custGeom>
            <a:avLst/>
            <a:gdLst/>
            <a:ahLst/>
            <a:cxnLst/>
            <a:rect l="l" t="t" r="r" b="b"/>
            <a:pathLst>
              <a:path w="38100">
                <a:moveTo>
                  <a:pt x="0" y="0"/>
                </a:moveTo>
                <a:lnTo>
                  <a:pt x="38021" y="0"/>
                </a:lnTo>
              </a:path>
            </a:pathLst>
          </a:custGeom>
          <a:ln w="18987">
            <a:solidFill>
              <a:srgbClr val="FFBF27"/>
            </a:solidFill>
          </a:ln>
        </p:spPr>
        <p:txBody>
          <a:bodyPr wrap="square" lIns="0" tIns="0" rIns="0" bIns="0" rtlCol="0"/>
          <a:lstStyle/>
          <a:p>
            <a:endParaRPr sz="1714"/>
          </a:p>
        </p:txBody>
      </p:sp>
      <p:sp>
        <p:nvSpPr>
          <p:cNvPr id="202" name="object 202"/>
          <p:cNvSpPr/>
          <p:nvPr/>
        </p:nvSpPr>
        <p:spPr>
          <a:xfrm>
            <a:off x="3000917" y="2505469"/>
            <a:ext cx="27214" cy="0"/>
          </a:xfrm>
          <a:custGeom>
            <a:avLst/>
            <a:gdLst/>
            <a:ahLst/>
            <a:cxnLst/>
            <a:rect l="l" t="t" r="r" b="b"/>
            <a:pathLst>
              <a:path w="28575">
                <a:moveTo>
                  <a:pt x="0" y="0"/>
                </a:moveTo>
                <a:lnTo>
                  <a:pt x="28509" y="0"/>
                </a:lnTo>
              </a:path>
            </a:pathLst>
          </a:custGeom>
          <a:ln w="18987">
            <a:solidFill>
              <a:srgbClr val="FFBF27"/>
            </a:solidFill>
          </a:ln>
        </p:spPr>
        <p:txBody>
          <a:bodyPr wrap="square" lIns="0" tIns="0" rIns="0" bIns="0" rtlCol="0"/>
          <a:lstStyle/>
          <a:p>
            <a:endParaRPr sz="1714"/>
          </a:p>
        </p:txBody>
      </p:sp>
      <p:sp>
        <p:nvSpPr>
          <p:cNvPr id="203" name="object 203"/>
          <p:cNvSpPr/>
          <p:nvPr/>
        </p:nvSpPr>
        <p:spPr>
          <a:xfrm>
            <a:off x="3028069" y="2505469"/>
            <a:ext cx="9071" cy="0"/>
          </a:xfrm>
          <a:custGeom>
            <a:avLst/>
            <a:gdLst/>
            <a:ahLst/>
            <a:cxnLst/>
            <a:rect l="l" t="t" r="r" b="b"/>
            <a:pathLst>
              <a:path w="9525">
                <a:moveTo>
                  <a:pt x="0" y="0"/>
                </a:moveTo>
                <a:lnTo>
                  <a:pt x="9503" y="0"/>
                </a:lnTo>
              </a:path>
            </a:pathLst>
          </a:custGeom>
          <a:ln w="18987">
            <a:solidFill>
              <a:srgbClr val="FFBF27"/>
            </a:solidFill>
          </a:ln>
        </p:spPr>
        <p:txBody>
          <a:bodyPr wrap="square" lIns="0" tIns="0" rIns="0" bIns="0" rtlCol="0"/>
          <a:lstStyle/>
          <a:p>
            <a:endParaRPr sz="1714"/>
          </a:p>
        </p:txBody>
      </p:sp>
      <p:sp>
        <p:nvSpPr>
          <p:cNvPr id="204" name="object 204"/>
          <p:cNvSpPr/>
          <p:nvPr/>
        </p:nvSpPr>
        <p:spPr>
          <a:xfrm>
            <a:off x="3109522" y="2505469"/>
            <a:ext cx="36286" cy="0"/>
          </a:xfrm>
          <a:custGeom>
            <a:avLst/>
            <a:gdLst/>
            <a:ahLst/>
            <a:cxnLst/>
            <a:rect l="l" t="t" r="r" b="b"/>
            <a:pathLst>
              <a:path w="38100">
                <a:moveTo>
                  <a:pt x="0" y="0"/>
                </a:moveTo>
                <a:lnTo>
                  <a:pt x="38012" y="0"/>
                </a:lnTo>
              </a:path>
            </a:pathLst>
          </a:custGeom>
          <a:ln w="18987">
            <a:solidFill>
              <a:srgbClr val="FFBF27"/>
            </a:solidFill>
          </a:ln>
        </p:spPr>
        <p:txBody>
          <a:bodyPr wrap="square" lIns="0" tIns="0" rIns="0" bIns="0" rtlCol="0"/>
          <a:lstStyle/>
          <a:p>
            <a:endParaRPr sz="1714"/>
          </a:p>
        </p:txBody>
      </p:sp>
      <p:sp>
        <p:nvSpPr>
          <p:cNvPr id="205" name="object 205"/>
          <p:cNvSpPr/>
          <p:nvPr/>
        </p:nvSpPr>
        <p:spPr>
          <a:xfrm>
            <a:off x="3218120" y="2505469"/>
            <a:ext cx="36286" cy="0"/>
          </a:xfrm>
          <a:custGeom>
            <a:avLst/>
            <a:gdLst/>
            <a:ahLst/>
            <a:cxnLst/>
            <a:rect l="l" t="t" r="r" b="b"/>
            <a:pathLst>
              <a:path w="38100">
                <a:moveTo>
                  <a:pt x="0" y="0"/>
                </a:moveTo>
                <a:lnTo>
                  <a:pt x="38021" y="0"/>
                </a:lnTo>
              </a:path>
            </a:pathLst>
          </a:custGeom>
          <a:ln w="18987">
            <a:solidFill>
              <a:srgbClr val="FFBF27"/>
            </a:solidFill>
          </a:ln>
        </p:spPr>
        <p:txBody>
          <a:bodyPr wrap="square" lIns="0" tIns="0" rIns="0" bIns="0" rtlCol="0"/>
          <a:lstStyle/>
          <a:p>
            <a:endParaRPr sz="1714"/>
          </a:p>
        </p:txBody>
      </p:sp>
      <p:sp>
        <p:nvSpPr>
          <p:cNvPr id="206" name="object 206"/>
          <p:cNvSpPr/>
          <p:nvPr/>
        </p:nvSpPr>
        <p:spPr>
          <a:xfrm>
            <a:off x="3326734" y="2505469"/>
            <a:ext cx="36286" cy="0"/>
          </a:xfrm>
          <a:custGeom>
            <a:avLst/>
            <a:gdLst/>
            <a:ahLst/>
            <a:cxnLst/>
            <a:rect l="l" t="t" r="r" b="b"/>
            <a:pathLst>
              <a:path w="38100">
                <a:moveTo>
                  <a:pt x="0" y="0"/>
                </a:moveTo>
                <a:lnTo>
                  <a:pt x="38012" y="0"/>
                </a:lnTo>
              </a:path>
            </a:pathLst>
          </a:custGeom>
          <a:ln w="18987">
            <a:solidFill>
              <a:srgbClr val="FFBF27"/>
            </a:solidFill>
          </a:ln>
        </p:spPr>
        <p:txBody>
          <a:bodyPr wrap="square" lIns="0" tIns="0" rIns="0" bIns="0" rtlCol="0"/>
          <a:lstStyle/>
          <a:p>
            <a:endParaRPr sz="1714"/>
          </a:p>
        </p:txBody>
      </p:sp>
      <p:sp>
        <p:nvSpPr>
          <p:cNvPr id="207" name="object 207"/>
          <p:cNvSpPr/>
          <p:nvPr/>
        </p:nvSpPr>
        <p:spPr>
          <a:xfrm>
            <a:off x="3435340" y="2505469"/>
            <a:ext cx="36286" cy="0"/>
          </a:xfrm>
          <a:custGeom>
            <a:avLst/>
            <a:gdLst/>
            <a:ahLst/>
            <a:cxnLst/>
            <a:rect l="l" t="t" r="r" b="b"/>
            <a:pathLst>
              <a:path w="38100">
                <a:moveTo>
                  <a:pt x="0" y="0"/>
                </a:moveTo>
                <a:lnTo>
                  <a:pt x="38012" y="0"/>
                </a:lnTo>
              </a:path>
            </a:pathLst>
          </a:custGeom>
          <a:ln w="18987">
            <a:solidFill>
              <a:srgbClr val="FFBF27"/>
            </a:solidFill>
          </a:ln>
        </p:spPr>
        <p:txBody>
          <a:bodyPr wrap="square" lIns="0" tIns="0" rIns="0" bIns="0" rtlCol="0"/>
          <a:lstStyle/>
          <a:p>
            <a:endParaRPr sz="1714"/>
          </a:p>
        </p:txBody>
      </p:sp>
      <p:sp>
        <p:nvSpPr>
          <p:cNvPr id="208" name="object 208"/>
          <p:cNvSpPr/>
          <p:nvPr/>
        </p:nvSpPr>
        <p:spPr>
          <a:xfrm>
            <a:off x="3543938" y="2505469"/>
            <a:ext cx="9071" cy="0"/>
          </a:xfrm>
          <a:custGeom>
            <a:avLst/>
            <a:gdLst/>
            <a:ahLst/>
            <a:cxnLst/>
            <a:rect l="l" t="t" r="r" b="b"/>
            <a:pathLst>
              <a:path w="9525">
                <a:moveTo>
                  <a:pt x="0" y="0"/>
                </a:moveTo>
                <a:lnTo>
                  <a:pt x="9512" y="0"/>
                </a:lnTo>
              </a:path>
            </a:pathLst>
          </a:custGeom>
          <a:ln w="18987">
            <a:solidFill>
              <a:srgbClr val="FFBF27"/>
            </a:solidFill>
          </a:ln>
        </p:spPr>
        <p:txBody>
          <a:bodyPr wrap="square" lIns="0" tIns="0" rIns="0" bIns="0" rtlCol="0"/>
          <a:lstStyle/>
          <a:p>
            <a:endParaRPr sz="1714"/>
          </a:p>
        </p:txBody>
      </p:sp>
      <p:sp>
        <p:nvSpPr>
          <p:cNvPr id="209" name="object 209"/>
          <p:cNvSpPr/>
          <p:nvPr/>
        </p:nvSpPr>
        <p:spPr>
          <a:xfrm>
            <a:off x="3552997" y="2505469"/>
            <a:ext cx="27214" cy="0"/>
          </a:xfrm>
          <a:custGeom>
            <a:avLst/>
            <a:gdLst/>
            <a:ahLst/>
            <a:cxnLst/>
            <a:rect l="l" t="t" r="r" b="b"/>
            <a:pathLst>
              <a:path w="28575">
                <a:moveTo>
                  <a:pt x="0" y="0"/>
                </a:moveTo>
                <a:lnTo>
                  <a:pt x="28509" y="0"/>
                </a:lnTo>
              </a:path>
            </a:pathLst>
          </a:custGeom>
          <a:ln w="18987">
            <a:solidFill>
              <a:srgbClr val="FFBF27"/>
            </a:solidFill>
          </a:ln>
        </p:spPr>
        <p:txBody>
          <a:bodyPr wrap="square" lIns="0" tIns="0" rIns="0" bIns="0" rtlCol="0"/>
          <a:lstStyle/>
          <a:p>
            <a:endParaRPr sz="1714"/>
          </a:p>
        </p:txBody>
      </p:sp>
      <p:sp>
        <p:nvSpPr>
          <p:cNvPr id="210" name="object 210"/>
          <p:cNvSpPr/>
          <p:nvPr/>
        </p:nvSpPr>
        <p:spPr>
          <a:xfrm>
            <a:off x="3652551" y="2505469"/>
            <a:ext cx="36286" cy="0"/>
          </a:xfrm>
          <a:custGeom>
            <a:avLst/>
            <a:gdLst/>
            <a:ahLst/>
            <a:cxnLst/>
            <a:rect l="l" t="t" r="r" b="b"/>
            <a:pathLst>
              <a:path w="38100">
                <a:moveTo>
                  <a:pt x="0" y="0"/>
                </a:moveTo>
                <a:lnTo>
                  <a:pt x="38012" y="0"/>
                </a:lnTo>
              </a:path>
            </a:pathLst>
          </a:custGeom>
          <a:ln w="18987">
            <a:solidFill>
              <a:srgbClr val="FFBF27"/>
            </a:solidFill>
          </a:ln>
        </p:spPr>
        <p:txBody>
          <a:bodyPr wrap="square" lIns="0" tIns="0" rIns="0" bIns="0" rtlCol="0"/>
          <a:lstStyle/>
          <a:p>
            <a:endParaRPr sz="1714"/>
          </a:p>
        </p:txBody>
      </p:sp>
      <p:sp>
        <p:nvSpPr>
          <p:cNvPr id="211" name="object 211"/>
          <p:cNvSpPr/>
          <p:nvPr/>
        </p:nvSpPr>
        <p:spPr>
          <a:xfrm>
            <a:off x="3761157" y="2505469"/>
            <a:ext cx="18143" cy="0"/>
          </a:xfrm>
          <a:custGeom>
            <a:avLst/>
            <a:gdLst/>
            <a:ahLst/>
            <a:cxnLst/>
            <a:rect l="l" t="t" r="r" b="b"/>
            <a:pathLst>
              <a:path w="19050">
                <a:moveTo>
                  <a:pt x="0" y="0"/>
                </a:moveTo>
                <a:lnTo>
                  <a:pt x="19006" y="0"/>
                </a:lnTo>
              </a:path>
            </a:pathLst>
          </a:custGeom>
          <a:ln w="18987">
            <a:solidFill>
              <a:srgbClr val="FFBF27"/>
            </a:solidFill>
          </a:ln>
        </p:spPr>
        <p:txBody>
          <a:bodyPr wrap="square" lIns="0" tIns="0" rIns="0" bIns="0" rtlCol="0"/>
          <a:lstStyle/>
          <a:p>
            <a:endParaRPr sz="1714"/>
          </a:p>
        </p:txBody>
      </p:sp>
      <p:sp>
        <p:nvSpPr>
          <p:cNvPr id="212" name="object 212"/>
          <p:cNvSpPr/>
          <p:nvPr/>
        </p:nvSpPr>
        <p:spPr>
          <a:xfrm>
            <a:off x="3779258" y="2505469"/>
            <a:ext cx="18143" cy="0"/>
          </a:xfrm>
          <a:custGeom>
            <a:avLst/>
            <a:gdLst/>
            <a:ahLst/>
            <a:cxnLst/>
            <a:rect l="l" t="t" r="r" b="b"/>
            <a:pathLst>
              <a:path w="19050">
                <a:moveTo>
                  <a:pt x="0" y="0"/>
                </a:moveTo>
                <a:lnTo>
                  <a:pt x="19015" y="0"/>
                </a:lnTo>
              </a:path>
            </a:pathLst>
          </a:custGeom>
          <a:ln w="18987">
            <a:solidFill>
              <a:srgbClr val="FFBF27"/>
            </a:solidFill>
          </a:ln>
        </p:spPr>
        <p:txBody>
          <a:bodyPr wrap="square" lIns="0" tIns="0" rIns="0" bIns="0" rtlCol="0"/>
          <a:lstStyle/>
          <a:p>
            <a:endParaRPr sz="1714"/>
          </a:p>
        </p:txBody>
      </p:sp>
      <p:sp>
        <p:nvSpPr>
          <p:cNvPr id="213" name="object 213"/>
          <p:cNvSpPr/>
          <p:nvPr/>
        </p:nvSpPr>
        <p:spPr>
          <a:xfrm>
            <a:off x="3869754" y="2505469"/>
            <a:ext cx="36286" cy="0"/>
          </a:xfrm>
          <a:custGeom>
            <a:avLst/>
            <a:gdLst/>
            <a:ahLst/>
            <a:cxnLst/>
            <a:rect l="l" t="t" r="r" b="b"/>
            <a:pathLst>
              <a:path w="38100">
                <a:moveTo>
                  <a:pt x="0" y="0"/>
                </a:moveTo>
                <a:lnTo>
                  <a:pt x="38021" y="0"/>
                </a:lnTo>
              </a:path>
            </a:pathLst>
          </a:custGeom>
          <a:ln w="18987">
            <a:solidFill>
              <a:srgbClr val="FFBF27"/>
            </a:solidFill>
          </a:ln>
        </p:spPr>
        <p:txBody>
          <a:bodyPr wrap="square" lIns="0" tIns="0" rIns="0" bIns="0" rtlCol="0"/>
          <a:lstStyle/>
          <a:p>
            <a:endParaRPr sz="1714"/>
          </a:p>
        </p:txBody>
      </p:sp>
      <p:sp>
        <p:nvSpPr>
          <p:cNvPr id="214" name="object 214"/>
          <p:cNvSpPr/>
          <p:nvPr/>
        </p:nvSpPr>
        <p:spPr>
          <a:xfrm>
            <a:off x="3978368" y="2505469"/>
            <a:ext cx="18143" cy="0"/>
          </a:xfrm>
          <a:custGeom>
            <a:avLst/>
            <a:gdLst/>
            <a:ahLst/>
            <a:cxnLst/>
            <a:rect l="l" t="t" r="r" b="b"/>
            <a:pathLst>
              <a:path w="19050">
                <a:moveTo>
                  <a:pt x="0" y="0"/>
                </a:moveTo>
                <a:lnTo>
                  <a:pt x="19006" y="0"/>
                </a:lnTo>
              </a:path>
            </a:pathLst>
          </a:custGeom>
          <a:ln w="18987">
            <a:solidFill>
              <a:srgbClr val="FFBF27"/>
            </a:solidFill>
          </a:ln>
        </p:spPr>
        <p:txBody>
          <a:bodyPr wrap="square" lIns="0" tIns="0" rIns="0" bIns="0" rtlCol="0"/>
          <a:lstStyle/>
          <a:p>
            <a:endParaRPr sz="1714"/>
          </a:p>
        </p:txBody>
      </p:sp>
      <p:sp>
        <p:nvSpPr>
          <p:cNvPr id="215" name="object 215"/>
          <p:cNvSpPr/>
          <p:nvPr/>
        </p:nvSpPr>
        <p:spPr>
          <a:xfrm>
            <a:off x="3996469" y="2505469"/>
            <a:ext cx="18143" cy="0"/>
          </a:xfrm>
          <a:custGeom>
            <a:avLst/>
            <a:gdLst/>
            <a:ahLst/>
            <a:cxnLst/>
            <a:rect l="l" t="t" r="r" b="b"/>
            <a:pathLst>
              <a:path w="19050">
                <a:moveTo>
                  <a:pt x="0" y="0"/>
                </a:moveTo>
                <a:lnTo>
                  <a:pt x="19006" y="0"/>
                </a:lnTo>
              </a:path>
            </a:pathLst>
          </a:custGeom>
          <a:ln w="18987">
            <a:solidFill>
              <a:srgbClr val="FFBF27"/>
            </a:solidFill>
          </a:ln>
        </p:spPr>
        <p:txBody>
          <a:bodyPr wrap="square" lIns="0" tIns="0" rIns="0" bIns="0" rtlCol="0"/>
          <a:lstStyle/>
          <a:p>
            <a:endParaRPr sz="1714"/>
          </a:p>
        </p:txBody>
      </p:sp>
      <p:sp>
        <p:nvSpPr>
          <p:cNvPr id="216" name="object 216"/>
          <p:cNvSpPr/>
          <p:nvPr/>
        </p:nvSpPr>
        <p:spPr>
          <a:xfrm>
            <a:off x="4086974" y="2505469"/>
            <a:ext cx="36286" cy="0"/>
          </a:xfrm>
          <a:custGeom>
            <a:avLst/>
            <a:gdLst/>
            <a:ahLst/>
            <a:cxnLst/>
            <a:rect l="l" t="t" r="r" b="b"/>
            <a:pathLst>
              <a:path w="38100">
                <a:moveTo>
                  <a:pt x="0" y="0"/>
                </a:moveTo>
                <a:lnTo>
                  <a:pt x="38012" y="0"/>
                </a:lnTo>
              </a:path>
            </a:pathLst>
          </a:custGeom>
          <a:ln w="18987">
            <a:solidFill>
              <a:srgbClr val="FFBF27"/>
            </a:solidFill>
          </a:ln>
        </p:spPr>
        <p:txBody>
          <a:bodyPr wrap="square" lIns="0" tIns="0" rIns="0" bIns="0" rtlCol="0"/>
          <a:lstStyle/>
          <a:p>
            <a:endParaRPr sz="1714"/>
          </a:p>
        </p:txBody>
      </p:sp>
      <p:sp>
        <p:nvSpPr>
          <p:cNvPr id="217" name="object 217"/>
          <p:cNvSpPr/>
          <p:nvPr/>
        </p:nvSpPr>
        <p:spPr>
          <a:xfrm>
            <a:off x="4195572" y="2505469"/>
            <a:ext cx="27214" cy="0"/>
          </a:xfrm>
          <a:custGeom>
            <a:avLst/>
            <a:gdLst/>
            <a:ahLst/>
            <a:cxnLst/>
            <a:rect l="l" t="t" r="r" b="b"/>
            <a:pathLst>
              <a:path w="28575">
                <a:moveTo>
                  <a:pt x="0" y="0"/>
                </a:moveTo>
                <a:lnTo>
                  <a:pt x="28518" y="0"/>
                </a:lnTo>
              </a:path>
            </a:pathLst>
          </a:custGeom>
          <a:ln w="18987">
            <a:solidFill>
              <a:srgbClr val="FFBF27"/>
            </a:solidFill>
          </a:ln>
        </p:spPr>
        <p:txBody>
          <a:bodyPr wrap="square" lIns="0" tIns="0" rIns="0" bIns="0" rtlCol="0"/>
          <a:lstStyle/>
          <a:p>
            <a:endParaRPr sz="1714"/>
          </a:p>
        </p:txBody>
      </p:sp>
      <p:sp>
        <p:nvSpPr>
          <p:cNvPr id="218" name="object 218"/>
          <p:cNvSpPr/>
          <p:nvPr/>
        </p:nvSpPr>
        <p:spPr>
          <a:xfrm>
            <a:off x="502985" y="2451217"/>
            <a:ext cx="36286" cy="0"/>
          </a:xfrm>
          <a:custGeom>
            <a:avLst/>
            <a:gdLst/>
            <a:ahLst/>
            <a:cxnLst/>
            <a:rect l="l" t="t" r="r" b="b"/>
            <a:pathLst>
              <a:path w="38100">
                <a:moveTo>
                  <a:pt x="0" y="0"/>
                </a:moveTo>
                <a:lnTo>
                  <a:pt x="38021" y="0"/>
                </a:lnTo>
              </a:path>
            </a:pathLst>
          </a:custGeom>
          <a:ln w="18987">
            <a:solidFill>
              <a:srgbClr val="FF0000"/>
            </a:solidFill>
          </a:ln>
        </p:spPr>
        <p:txBody>
          <a:bodyPr wrap="square" lIns="0" tIns="0" rIns="0" bIns="0" rtlCol="0"/>
          <a:lstStyle/>
          <a:p>
            <a:endParaRPr sz="1714"/>
          </a:p>
        </p:txBody>
      </p:sp>
      <p:sp>
        <p:nvSpPr>
          <p:cNvPr id="219" name="object 219"/>
          <p:cNvSpPr/>
          <p:nvPr/>
        </p:nvSpPr>
        <p:spPr>
          <a:xfrm>
            <a:off x="611591" y="2451217"/>
            <a:ext cx="36286" cy="0"/>
          </a:xfrm>
          <a:custGeom>
            <a:avLst/>
            <a:gdLst/>
            <a:ahLst/>
            <a:cxnLst/>
            <a:rect l="l" t="t" r="r" b="b"/>
            <a:pathLst>
              <a:path w="38100">
                <a:moveTo>
                  <a:pt x="0" y="0"/>
                </a:moveTo>
                <a:lnTo>
                  <a:pt x="38021" y="0"/>
                </a:lnTo>
              </a:path>
            </a:pathLst>
          </a:custGeom>
          <a:ln w="18987">
            <a:solidFill>
              <a:srgbClr val="FF0000"/>
            </a:solidFill>
          </a:ln>
        </p:spPr>
        <p:txBody>
          <a:bodyPr wrap="square" lIns="0" tIns="0" rIns="0" bIns="0" rtlCol="0"/>
          <a:lstStyle/>
          <a:p>
            <a:endParaRPr sz="1714"/>
          </a:p>
        </p:txBody>
      </p:sp>
      <p:sp>
        <p:nvSpPr>
          <p:cNvPr id="220" name="object 220"/>
          <p:cNvSpPr/>
          <p:nvPr/>
        </p:nvSpPr>
        <p:spPr>
          <a:xfrm>
            <a:off x="720198" y="2451217"/>
            <a:ext cx="9071" cy="0"/>
          </a:xfrm>
          <a:custGeom>
            <a:avLst/>
            <a:gdLst/>
            <a:ahLst/>
            <a:cxnLst/>
            <a:rect l="l" t="t" r="r" b="b"/>
            <a:pathLst>
              <a:path w="9525">
                <a:moveTo>
                  <a:pt x="0" y="0"/>
                </a:moveTo>
                <a:lnTo>
                  <a:pt x="9503" y="0"/>
                </a:lnTo>
              </a:path>
            </a:pathLst>
          </a:custGeom>
          <a:ln w="18987">
            <a:solidFill>
              <a:srgbClr val="FF0000"/>
            </a:solidFill>
          </a:ln>
        </p:spPr>
        <p:txBody>
          <a:bodyPr wrap="square" lIns="0" tIns="0" rIns="0" bIns="0" rtlCol="0"/>
          <a:lstStyle/>
          <a:p>
            <a:endParaRPr sz="1714"/>
          </a:p>
        </p:txBody>
      </p:sp>
      <p:sp>
        <p:nvSpPr>
          <p:cNvPr id="221" name="object 221"/>
          <p:cNvSpPr/>
          <p:nvPr/>
        </p:nvSpPr>
        <p:spPr>
          <a:xfrm>
            <a:off x="729248" y="2451217"/>
            <a:ext cx="27214" cy="0"/>
          </a:xfrm>
          <a:custGeom>
            <a:avLst/>
            <a:gdLst/>
            <a:ahLst/>
            <a:cxnLst/>
            <a:rect l="l" t="t" r="r" b="b"/>
            <a:pathLst>
              <a:path w="28575">
                <a:moveTo>
                  <a:pt x="0" y="0"/>
                </a:moveTo>
                <a:lnTo>
                  <a:pt x="28509" y="0"/>
                </a:lnTo>
              </a:path>
            </a:pathLst>
          </a:custGeom>
          <a:ln w="18987">
            <a:solidFill>
              <a:srgbClr val="FF0000"/>
            </a:solidFill>
          </a:ln>
        </p:spPr>
        <p:txBody>
          <a:bodyPr wrap="square" lIns="0" tIns="0" rIns="0" bIns="0" rtlCol="0"/>
          <a:lstStyle/>
          <a:p>
            <a:endParaRPr sz="1714"/>
          </a:p>
        </p:txBody>
      </p:sp>
      <p:sp>
        <p:nvSpPr>
          <p:cNvPr id="222" name="object 222"/>
          <p:cNvSpPr/>
          <p:nvPr/>
        </p:nvSpPr>
        <p:spPr>
          <a:xfrm>
            <a:off x="828802" y="2451217"/>
            <a:ext cx="36286" cy="0"/>
          </a:xfrm>
          <a:custGeom>
            <a:avLst/>
            <a:gdLst/>
            <a:ahLst/>
            <a:cxnLst/>
            <a:rect l="l" t="t" r="r" b="b"/>
            <a:pathLst>
              <a:path w="38100">
                <a:moveTo>
                  <a:pt x="0" y="0"/>
                </a:moveTo>
                <a:lnTo>
                  <a:pt x="38021" y="0"/>
                </a:lnTo>
              </a:path>
            </a:pathLst>
          </a:custGeom>
          <a:ln w="18987">
            <a:solidFill>
              <a:srgbClr val="FF0000"/>
            </a:solidFill>
          </a:ln>
        </p:spPr>
        <p:txBody>
          <a:bodyPr wrap="square" lIns="0" tIns="0" rIns="0" bIns="0" rtlCol="0"/>
          <a:lstStyle/>
          <a:p>
            <a:endParaRPr sz="1714"/>
          </a:p>
        </p:txBody>
      </p:sp>
      <p:sp>
        <p:nvSpPr>
          <p:cNvPr id="223" name="object 223"/>
          <p:cNvSpPr/>
          <p:nvPr/>
        </p:nvSpPr>
        <p:spPr>
          <a:xfrm>
            <a:off x="937409" y="2451217"/>
            <a:ext cx="9071" cy="0"/>
          </a:xfrm>
          <a:custGeom>
            <a:avLst/>
            <a:gdLst/>
            <a:ahLst/>
            <a:cxnLst/>
            <a:rect l="l" t="t" r="r" b="b"/>
            <a:pathLst>
              <a:path w="9525">
                <a:moveTo>
                  <a:pt x="0" y="0"/>
                </a:moveTo>
                <a:lnTo>
                  <a:pt x="9512" y="0"/>
                </a:lnTo>
              </a:path>
            </a:pathLst>
          </a:custGeom>
          <a:ln w="18987">
            <a:solidFill>
              <a:srgbClr val="FF0000"/>
            </a:solidFill>
          </a:ln>
        </p:spPr>
        <p:txBody>
          <a:bodyPr wrap="square" lIns="0" tIns="0" rIns="0" bIns="0" rtlCol="0"/>
          <a:lstStyle/>
          <a:p>
            <a:endParaRPr sz="1714"/>
          </a:p>
        </p:txBody>
      </p:sp>
      <p:sp>
        <p:nvSpPr>
          <p:cNvPr id="224" name="object 224"/>
          <p:cNvSpPr/>
          <p:nvPr/>
        </p:nvSpPr>
        <p:spPr>
          <a:xfrm>
            <a:off x="946459" y="2451217"/>
            <a:ext cx="27214" cy="0"/>
          </a:xfrm>
          <a:custGeom>
            <a:avLst/>
            <a:gdLst/>
            <a:ahLst/>
            <a:cxnLst/>
            <a:rect l="l" t="t" r="r" b="b"/>
            <a:pathLst>
              <a:path w="28575">
                <a:moveTo>
                  <a:pt x="0" y="0"/>
                </a:moveTo>
                <a:lnTo>
                  <a:pt x="28509" y="0"/>
                </a:lnTo>
              </a:path>
            </a:pathLst>
          </a:custGeom>
          <a:ln w="18987">
            <a:solidFill>
              <a:srgbClr val="FF0000"/>
            </a:solidFill>
          </a:ln>
        </p:spPr>
        <p:txBody>
          <a:bodyPr wrap="square" lIns="0" tIns="0" rIns="0" bIns="0" rtlCol="0"/>
          <a:lstStyle/>
          <a:p>
            <a:endParaRPr sz="1714"/>
          </a:p>
        </p:txBody>
      </p:sp>
      <p:sp>
        <p:nvSpPr>
          <p:cNvPr id="225" name="object 225"/>
          <p:cNvSpPr/>
          <p:nvPr/>
        </p:nvSpPr>
        <p:spPr>
          <a:xfrm>
            <a:off x="1046014" y="2451217"/>
            <a:ext cx="36286" cy="0"/>
          </a:xfrm>
          <a:custGeom>
            <a:avLst/>
            <a:gdLst/>
            <a:ahLst/>
            <a:cxnLst/>
            <a:rect l="l" t="t" r="r" b="b"/>
            <a:pathLst>
              <a:path w="38100">
                <a:moveTo>
                  <a:pt x="0" y="0"/>
                </a:moveTo>
                <a:lnTo>
                  <a:pt x="38012" y="0"/>
                </a:lnTo>
              </a:path>
            </a:pathLst>
          </a:custGeom>
          <a:ln w="18987">
            <a:solidFill>
              <a:srgbClr val="FF0000"/>
            </a:solidFill>
          </a:ln>
        </p:spPr>
        <p:txBody>
          <a:bodyPr wrap="square" lIns="0" tIns="0" rIns="0" bIns="0" rtlCol="0"/>
          <a:lstStyle/>
          <a:p>
            <a:endParaRPr sz="1714"/>
          </a:p>
        </p:txBody>
      </p:sp>
      <p:sp>
        <p:nvSpPr>
          <p:cNvPr id="226" name="object 226"/>
          <p:cNvSpPr/>
          <p:nvPr/>
        </p:nvSpPr>
        <p:spPr>
          <a:xfrm>
            <a:off x="1154620" y="2451217"/>
            <a:ext cx="18143" cy="0"/>
          </a:xfrm>
          <a:custGeom>
            <a:avLst/>
            <a:gdLst/>
            <a:ahLst/>
            <a:cxnLst/>
            <a:rect l="l" t="t" r="r" b="b"/>
            <a:pathLst>
              <a:path w="19050">
                <a:moveTo>
                  <a:pt x="0" y="0"/>
                </a:moveTo>
                <a:lnTo>
                  <a:pt x="19006" y="0"/>
                </a:lnTo>
              </a:path>
            </a:pathLst>
          </a:custGeom>
          <a:ln w="18987">
            <a:solidFill>
              <a:srgbClr val="FF0000"/>
            </a:solidFill>
          </a:ln>
        </p:spPr>
        <p:txBody>
          <a:bodyPr wrap="square" lIns="0" tIns="0" rIns="0" bIns="0" rtlCol="0"/>
          <a:lstStyle/>
          <a:p>
            <a:endParaRPr sz="1714"/>
          </a:p>
        </p:txBody>
      </p:sp>
      <p:sp>
        <p:nvSpPr>
          <p:cNvPr id="227" name="object 227"/>
          <p:cNvSpPr/>
          <p:nvPr/>
        </p:nvSpPr>
        <p:spPr>
          <a:xfrm>
            <a:off x="1172721" y="2451217"/>
            <a:ext cx="18143" cy="0"/>
          </a:xfrm>
          <a:custGeom>
            <a:avLst/>
            <a:gdLst/>
            <a:ahLst/>
            <a:cxnLst/>
            <a:rect l="l" t="t" r="r" b="b"/>
            <a:pathLst>
              <a:path w="19050">
                <a:moveTo>
                  <a:pt x="0" y="0"/>
                </a:moveTo>
                <a:lnTo>
                  <a:pt x="19015" y="0"/>
                </a:lnTo>
              </a:path>
            </a:pathLst>
          </a:custGeom>
          <a:ln w="18987">
            <a:solidFill>
              <a:srgbClr val="FF0000"/>
            </a:solidFill>
          </a:ln>
        </p:spPr>
        <p:txBody>
          <a:bodyPr wrap="square" lIns="0" tIns="0" rIns="0" bIns="0" rtlCol="0"/>
          <a:lstStyle/>
          <a:p>
            <a:endParaRPr sz="1714"/>
          </a:p>
        </p:txBody>
      </p:sp>
      <p:sp>
        <p:nvSpPr>
          <p:cNvPr id="228" name="object 228"/>
          <p:cNvSpPr/>
          <p:nvPr/>
        </p:nvSpPr>
        <p:spPr>
          <a:xfrm>
            <a:off x="1263216" y="2451217"/>
            <a:ext cx="36286" cy="0"/>
          </a:xfrm>
          <a:custGeom>
            <a:avLst/>
            <a:gdLst/>
            <a:ahLst/>
            <a:cxnLst/>
            <a:rect l="l" t="t" r="r" b="b"/>
            <a:pathLst>
              <a:path w="38100">
                <a:moveTo>
                  <a:pt x="0" y="0"/>
                </a:moveTo>
                <a:lnTo>
                  <a:pt x="38021" y="0"/>
                </a:lnTo>
              </a:path>
            </a:pathLst>
          </a:custGeom>
          <a:ln w="18987">
            <a:solidFill>
              <a:srgbClr val="FF0000"/>
            </a:solidFill>
          </a:ln>
        </p:spPr>
        <p:txBody>
          <a:bodyPr wrap="square" lIns="0" tIns="0" rIns="0" bIns="0" rtlCol="0"/>
          <a:lstStyle/>
          <a:p>
            <a:endParaRPr sz="1714"/>
          </a:p>
        </p:txBody>
      </p:sp>
      <p:sp>
        <p:nvSpPr>
          <p:cNvPr id="229" name="object 229"/>
          <p:cNvSpPr/>
          <p:nvPr/>
        </p:nvSpPr>
        <p:spPr>
          <a:xfrm>
            <a:off x="1371832" y="2451217"/>
            <a:ext cx="27214" cy="0"/>
          </a:xfrm>
          <a:custGeom>
            <a:avLst/>
            <a:gdLst/>
            <a:ahLst/>
            <a:cxnLst/>
            <a:rect l="l" t="t" r="r" b="b"/>
            <a:pathLst>
              <a:path w="28575">
                <a:moveTo>
                  <a:pt x="0" y="0"/>
                </a:moveTo>
                <a:lnTo>
                  <a:pt x="28509" y="0"/>
                </a:lnTo>
              </a:path>
            </a:pathLst>
          </a:custGeom>
          <a:ln w="18987">
            <a:solidFill>
              <a:srgbClr val="FF0000"/>
            </a:solidFill>
          </a:ln>
        </p:spPr>
        <p:txBody>
          <a:bodyPr wrap="square" lIns="0" tIns="0" rIns="0" bIns="0" rtlCol="0"/>
          <a:lstStyle/>
          <a:p>
            <a:endParaRPr sz="1714"/>
          </a:p>
        </p:txBody>
      </p:sp>
      <p:sp>
        <p:nvSpPr>
          <p:cNvPr id="230" name="object 230"/>
          <p:cNvSpPr/>
          <p:nvPr/>
        </p:nvSpPr>
        <p:spPr>
          <a:xfrm>
            <a:off x="1398983" y="2451217"/>
            <a:ext cx="9071" cy="0"/>
          </a:xfrm>
          <a:custGeom>
            <a:avLst/>
            <a:gdLst/>
            <a:ahLst/>
            <a:cxnLst/>
            <a:rect l="l" t="t" r="r" b="b"/>
            <a:pathLst>
              <a:path w="9525">
                <a:moveTo>
                  <a:pt x="0" y="0"/>
                </a:moveTo>
                <a:lnTo>
                  <a:pt x="9503" y="0"/>
                </a:lnTo>
              </a:path>
            </a:pathLst>
          </a:custGeom>
          <a:ln w="18987">
            <a:solidFill>
              <a:srgbClr val="FF0000"/>
            </a:solidFill>
          </a:ln>
        </p:spPr>
        <p:txBody>
          <a:bodyPr wrap="square" lIns="0" tIns="0" rIns="0" bIns="0" rtlCol="0"/>
          <a:lstStyle/>
          <a:p>
            <a:endParaRPr sz="1714"/>
          </a:p>
        </p:txBody>
      </p:sp>
      <p:sp>
        <p:nvSpPr>
          <p:cNvPr id="231" name="object 231"/>
          <p:cNvSpPr/>
          <p:nvPr/>
        </p:nvSpPr>
        <p:spPr>
          <a:xfrm>
            <a:off x="1480437" y="2451217"/>
            <a:ext cx="36286" cy="0"/>
          </a:xfrm>
          <a:custGeom>
            <a:avLst/>
            <a:gdLst/>
            <a:ahLst/>
            <a:cxnLst/>
            <a:rect l="l" t="t" r="r" b="b"/>
            <a:pathLst>
              <a:path w="38100">
                <a:moveTo>
                  <a:pt x="0" y="0"/>
                </a:moveTo>
                <a:lnTo>
                  <a:pt x="38021" y="0"/>
                </a:lnTo>
              </a:path>
            </a:pathLst>
          </a:custGeom>
          <a:ln w="18987">
            <a:solidFill>
              <a:srgbClr val="FF0000"/>
            </a:solidFill>
          </a:ln>
        </p:spPr>
        <p:txBody>
          <a:bodyPr wrap="square" lIns="0" tIns="0" rIns="0" bIns="0" rtlCol="0"/>
          <a:lstStyle/>
          <a:p>
            <a:endParaRPr sz="1714"/>
          </a:p>
        </p:txBody>
      </p:sp>
      <p:sp>
        <p:nvSpPr>
          <p:cNvPr id="232" name="object 232"/>
          <p:cNvSpPr/>
          <p:nvPr/>
        </p:nvSpPr>
        <p:spPr>
          <a:xfrm>
            <a:off x="1589043" y="2451217"/>
            <a:ext cx="27214" cy="0"/>
          </a:xfrm>
          <a:custGeom>
            <a:avLst/>
            <a:gdLst/>
            <a:ahLst/>
            <a:cxnLst/>
            <a:rect l="l" t="t" r="r" b="b"/>
            <a:pathLst>
              <a:path w="28575">
                <a:moveTo>
                  <a:pt x="0" y="0"/>
                </a:moveTo>
                <a:lnTo>
                  <a:pt x="28518" y="0"/>
                </a:lnTo>
              </a:path>
            </a:pathLst>
          </a:custGeom>
          <a:ln w="18987">
            <a:solidFill>
              <a:srgbClr val="FF0000"/>
            </a:solidFill>
          </a:ln>
        </p:spPr>
        <p:txBody>
          <a:bodyPr wrap="square" lIns="0" tIns="0" rIns="0" bIns="0" rtlCol="0"/>
          <a:lstStyle/>
          <a:p>
            <a:endParaRPr sz="1714"/>
          </a:p>
        </p:txBody>
      </p:sp>
      <p:sp>
        <p:nvSpPr>
          <p:cNvPr id="233" name="object 233"/>
          <p:cNvSpPr/>
          <p:nvPr/>
        </p:nvSpPr>
        <p:spPr>
          <a:xfrm>
            <a:off x="1616195" y="2451217"/>
            <a:ext cx="9071" cy="0"/>
          </a:xfrm>
          <a:custGeom>
            <a:avLst/>
            <a:gdLst/>
            <a:ahLst/>
            <a:cxnLst/>
            <a:rect l="l" t="t" r="r" b="b"/>
            <a:pathLst>
              <a:path w="9525">
                <a:moveTo>
                  <a:pt x="0" y="0"/>
                </a:moveTo>
                <a:lnTo>
                  <a:pt x="9503" y="0"/>
                </a:lnTo>
              </a:path>
            </a:pathLst>
          </a:custGeom>
          <a:ln w="18987">
            <a:solidFill>
              <a:srgbClr val="FF0000"/>
            </a:solidFill>
          </a:ln>
        </p:spPr>
        <p:txBody>
          <a:bodyPr wrap="square" lIns="0" tIns="0" rIns="0" bIns="0" rtlCol="0"/>
          <a:lstStyle/>
          <a:p>
            <a:endParaRPr sz="1714"/>
          </a:p>
        </p:txBody>
      </p:sp>
      <p:sp>
        <p:nvSpPr>
          <p:cNvPr id="234" name="object 234"/>
          <p:cNvSpPr/>
          <p:nvPr/>
        </p:nvSpPr>
        <p:spPr>
          <a:xfrm>
            <a:off x="1697648" y="2451217"/>
            <a:ext cx="36286" cy="0"/>
          </a:xfrm>
          <a:custGeom>
            <a:avLst/>
            <a:gdLst/>
            <a:ahLst/>
            <a:cxnLst/>
            <a:rect l="l" t="t" r="r" b="b"/>
            <a:pathLst>
              <a:path w="38100">
                <a:moveTo>
                  <a:pt x="0" y="0"/>
                </a:moveTo>
                <a:lnTo>
                  <a:pt x="38012" y="0"/>
                </a:lnTo>
              </a:path>
            </a:pathLst>
          </a:custGeom>
          <a:ln w="18987">
            <a:solidFill>
              <a:srgbClr val="FF0000"/>
            </a:solidFill>
          </a:ln>
        </p:spPr>
        <p:txBody>
          <a:bodyPr wrap="square" lIns="0" tIns="0" rIns="0" bIns="0" rtlCol="0"/>
          <a:lstStyle/>
          <a:p>
            <a:endParaRPr sz="1714"/>
          </a:p>
        </p:txBody>
      </p:sp>
      <p:sp>
        <p:nvSpPr>
          <p:cNvPr id="235" name="object 235"/>
          <p:cNvSpPr/>
          <p:nvPr/>
        </p:nvSpPr>
        <p:spPr>
          <a:xfrm>
            <a:off x="1806254" y="2451217"/>
            <a:ext cx="36286" cy="0"/>
          </a:xfrm>
          <a:custGeom>
            <a:avLst/>
            <a:gdLst/>
            <a:ahLst/>
            <a:cxnLst/>
            <a:rect l="l" t="t" r="r" b="b"/>
            <a:pathLst>
              <a:path w="38100">
                <a:moveTo>
                  <a:pt x="0" y="0"/>
                </a:moveTo>
                <a:lnTo>
                  <a:pt x="38021" y="0"/>
                </a:lnTo>
              </a:path>
            </a:pathLst>
          </a:custGeom>
          <a:ln w="18987">
            <a:solidFill>
              <a:srgbClr val="FF0000"/>
            </a:solidFill>
          </a:ln>
        </p:spPr>
        <p:txBody>
          <a:bodyPr wrap="square" lIns="0" tIns="0" rIns="0" bIns="0" rtlCol="0"/>
          <a:lstStyle/>
          <a:p>
            <a:endParaRPr sz="1714"/>
          </a:p>
        </p:txBody>
      </p:sp>
      <p:sp>
        <p:nvSpPr>
          <p:cNvPr id="236" name="object 236"/>
          <p:cNvSpPr/>
          <p:nvPr/>
        </p:nvSpPr>
        <p:spPr>
          <a:xfrm>
            <a:off x="1914860" y="2451217"/>
            <a:ext cx="36286" cy="0"/>
          </a:xfrm>
          <a:custGeom>
            <a:avLst/>
            <a:gdLst/>
            <a:ahLst/>
            <a:cxnLst/>
            <a:rect l="l" t="t" r="r" b="b"/>
            <a:pathLst>
              <a:path w="38100">
                <a:moveTo>
                  <a:pt x="0" y="0"/>
                </a:moveTo>
                <a:lnTo>
                  <a:pt x="38012" y="0"/>
                </a:lnTo>
              </a:path>
            </a:pathLst>
          </a:custGeom>
          <a:ln w="18987">
            <a:solidFill>
              <a:srgbClr val="FF0000"/>
            </a:solidFill>
          </a:ln>
        </p:spPr>
        <p:txBody>
          <a:bodyPr wrap="square" lIns="0" tIns="0" rIns="0" bIns="0" rtlCol="0"/>
          <a:lstStyle/>
          <a:p>
            <a:endParaRPr sz="1714"/>
          </a:p>
        </p:txBody>
      </p:sp>
      <p:sp>
        <p:nvSpPr>
          <p:cNvPr id="237" name="object 237"/>
          <p:cNvSpPr/>
          <p:nvPr/>
        </p:nvSpPr>
        <p:spPr>
          <a:xfrm>
            <a:off x="2023465" y="2451217"/>
            <a:ext cx="36286" cy="0"/>
          </a:xfrm>
          <a:custGeom>
            <a:avLst/>
            <a:gdLst/>
            <a:ahLst/>
            <a:cxnLst/>
            <a:rect l="l" t="t" r="r" b="b"/>
            <a:pathLst>
              <a:path w="38100">
                <a:moveTo>
                  <a:pt x="0" y="0"/>
                </a:moveTo>
                <a:lnTo>
                  <a:pt x="38012" y="0"/>
                </a:lnTo>
              </a:path>
            </a:pathLst>
          </a:custGeom>
          <a:ln w="18987">
            <a:solidFill>
              <a:srgbClr val="FF0000"/>
            </a:solidFill>
          </a:ln>
        </p:spPr>
        <p:txBody>
          <a:bodyPr wrap="square" lIns="0" tIns="0" rIns="0" bIns="0" rtlCol="0"/>
          <a:lstStyle/>
          <a:p>
            <a:endParaRPr sz="1714"/>
          </a:p>
        </p:txBody>
      </p:sp>
      <p:sp>
        <p:nvSpPr>
          <p:cNvPr id="238" name="object 238"/>
          <p:cNvSpPr/>
          <p:nvPr/>
        </p:nvSpPr>
        <p:spPr>
          <a:xfrm>
            <a:off x="2132072" y="2451217"/>
            <a:ext cx="9071" cy="0"/>
          </a:xfrm>
          <a:custGeom>
            <a:avLst/>
            <a:gdLst/>
            <a:ahLst/>
            <a:cxnLst/>
            <a:rect l="l" t="t" r="r" b="b"/>
            <a:pathLst>
              <a:path w="9525">
                <a:moveTo>
                  <a:pt x="0" y="0"/>
                </a:moveTo>
                <a:lnTo>
                  <a:pt x="9503" y="0"/>
                </a:lnTo>
              </a:path>
            </a:pathLst>
          </a:custGeom>
          <a:ln w="18987">
            <a:solidFill>
              <a:srgbClr val="FF0000"/>
            </a:solidFill>
          </a:ln>
        </p:spPr>
        <p:txBody>
          <a:bodyPr wrap="square" lIns="0" tIns="0" rIns="0" bIns="0" rtlCol="0"/>
          <a:lstStyle/>
          <a:p>
            <a:endParaRPr sz="1714"/>
          </a:p>
        </p:txBody>
      </p:sp>
      <p:sp>
        <p:nvSpPr>
          <p:cNvPr id="239" name="object 239"/>
          <p:cNvSpPr/>
          <p:nvPr/>
        </p:nvSpPr>
        <p:spPr>
          <a:xfrm>
            <a:off x="2141122" y="2451217"/>
            <a:ext cx="27214" cy="0"/>
          </a:xfrm>
          <a:custGeom>
            <a:avLst/>
            <a:gdLst/>
            <a:ahLst/>
            <a:cxnLst/>
            <a:rect l="l" t="t" r="r" b="b"/>
            <a:pathLst>
              <a:path w="28575">
                <a:moveTo>
                  <a:pt x="0" y="0"/>
                </a:moveTo>
                <a:lnTo>
                  <a:pt x="28518" y="0"/>
                </a:lnTo>
              </a:path>
            </a:pathLst>
          </a:custGeom>
          <a:ln w="18987">
            <a:solidFill>
              <a:srgbClr val="FF0000"/>
            </a:solidFill>
          </a:ln>
        </p:spPr>
        <p:txBody>
          <a:bodyPr wrap="square" lIns="0" tIns="0" rIns="0" bIns="0" rtlCol="0"/>
          <a:lstStyle/>
          <a:p>
            <a:endParaRPr sz="1714"/>
          </a:p>
        </p:txBody>
      </p:sp>
      <p:sp>
        <p:nvSpPr>
          <p:cNvPr id="240" name="object 240"/>
          <p:cNvSpPr/>
          <p:nvPr/>
        </p:nvSpPr>
        <p:spPr>
          <a:xfrm>
            <a:off x="2240667" y="2451217"/>
            <a:ext cx="36286" cy="0"/>
          </a:xfrm>
          <a:custGeom>
            <a:avLst/>
            <a:gdLst/>
            <a:ahLst/>
            <a:cxnLst/>
            <a:rect l="l" t="t" r="r" b="b"/>
            <a:pathLst>
              <a:path w="38100">
                <a:moveTo>
                  <a:pt x="0" y="0"/>
                </a:moveTo>
                <a:lnTo>
                  <a:pt x="38012" y="0"/>
                </a:lnTo>
              </a:path>
            </a:pathLst>
          </a:custGeom>
          <a:ln w="18987">
            <a:solidFill>
              <a:srgbClr val="FF0000"/>
            </a:solidFill>
          </a:ln>
        </p:spPr>
        <p:txBody>
          <a:bodyPr wrap="square" lIns="0" tIns="0" rIns="0" bIns="0" rtlCol="0"/>
          <a:lstStyle/>
          <a:p>
            <a:endParaRPr sz="1714"/>
          </a:p>
        </p:txBody>
      </p:sp>
      <p:sp>
        <p:nvSpPr>
          <p:cNvPr id="241" name="object 241"/>
          <p:cNvSpPr/>
          <p:nvPr/>
        </p:nvSpPr>
        <p:spPr>
          <a:xfrm>
            <a:off x="2349283" y="2451217"/>
            <a:ext cx="18143" cy="0"/>
          </a:xfrm>
          <a:custGeom>
            <a:avLst/>
            <a:gdLst/>
            <a:ahLst/>
            <a:cxnLst/>
            <a:rect l="l" t="t" r="r" b="b"/>
            <a:pathLst>
              <a:path w="19050">
                <a:moveTo>
                  <a:pt x="0" y="0"/>
                </a:moveTo>
                <a:lnTo>
                  <a:pt x="19006" y="0"/>
                </a:lnTo>
              </a:path>
            </a:pathLst>
          </a:custGeom>
          <a:ln w="18987">
            <a:solidFill>
              <a:srgbClr val="FF0000"/>
            </a:solidFill>
          </a:ln>
        </p:spPr>
        <p:txBody>
          <a:bodyPr wrap="square" lIns="0" tIns="0" rIns="0" bIns="0" rtlCol="0"/>
          <a:lstStyle/>
          <a:p>
            <a:endParaRPr sz="1714"/>
          </a:p>
        </p:txBody>
      </p:sp>
      <p:sp>
        <p:nvSpPr>
          <p:cNvPr id="242" name="object 242"/>
          <p:cNvSpPr/>
          <p:nvPr/>
        </p:nvSpPr>
        <p:spPr>
          <a:xfrm>
            <a:off x="2367383" y="2451217"/>
            <a:ext cx="18143" cy="0"/>
          </a:xfrm>
          <a:custGeom>
            <a:avLst/>
            <a:gdLst/>
            <a:ahLst/>
            <a:cxnLst/>
            <a:rect l="l" t="t" r="r" b="b"/>
            <a:pathLst>
              <a:path w="19050">
                <a:moveTo>
                  <a:pt x="0" y="0"/>
                </a:moveTo>
                <a:lnTo>
                  <a:pt x="19006" y="0"/>
                </a:lnTo>
              </a:path>
            </a:pathLst>
          </a:custGeom>
          <a:ln w="18987">
            <a:solidFill>
              <a:srgbClr val="FF0000"/>
            </a:solidFill>
          </a:ln>
        </p:spPr>
        <p:txBody>
          <a:bodyPr wrap="square" lIns="0" tIns="0" rIns="0" bIns="0" rtlCol="0"/>
          <a:lstStyle/>
          <a:p>
            <a:endParaRPr sz="1714"/>
          </a:p>
        </p:txBody>
      </p:sp>
      <p:sp>
        <p:nvSpPr>
          <p:cNvPr id="243" name="object 243"/>
          <p:cNvSpPr/>
          <p:nvPr/>
        </p:nvSpPr>
        <p:spPr>
          <a:xfrm>
            <a:off x="2457888" y="2451217"/>
            <a:ext cx="36286" cy="0"/>
          </a:xfrm>
          <a:custGeom>
            <a:avLst/>
            <a:gdLst/>
            <a:ahLst/>
            <a:cxnLst/>
            <a:rect l="l" t="t" r="r" b="b"/>
            <a:pathLst>
              <a:path w="38100">
                <a:moveTo>
                  <a:pt x="0" y="0"/>
                </a:moveTo>
                <a:lnTo>
                  <a:pt x="38012" y="0"/>
                </a:lnTo>
              </a:path>
            </a:pathLst>
          </a:custGeom>
          <a:ln w="18987">
            <a:solidFill>
              <a:srgbClr val="FF0000"/>
            </a:solidFill>
          </a:ln>
        </p:spPr>
        <p:txBody>
          <a:bodyPr wrap="square" lIns="0" tIns="0" rIns="0" bIns="0" rtlCol="0"/>
          <a:lstStyle/>
          <a:p>
            <a:endParaRPr sz="1714"/>
          </a:p>
        </p:txBody>
      </p:sp>
      <p:sp>
        <p:nvSpPr>
          <p:cNvPr id="244" name="object 244"/>
          <p:cNvSpPr/>
          <p:nvPr/>
        </p:nvSpPr>
        <p:spPr>
          <a:xfrm>
            <a:off x="2566484" y="2451217"/>
            <a:ext cx="18143" cy="0"/>
          </a:xfrm>
          <a:custGeom>
            <a:avLst/>
            <a:gdLst/>
            <a:ahLst/>
            <a:cxnLst/>
            <a:rect l="l" t="t" r="r" b="b"/>
            <a:pathLst>
              <a:path w="19050">
                <a:moveTo>
                  <a:pt x="0" y="0"/>
                </a:moveTo>
                <a:lnTo>
                  <a:pt x="19015" y="0"/>
                </a:lnTo>
              </a:path>
            </a:pathLst>
          </a:custGeom>
          <a:ln w="18987">
            <a:solidFill>
              <a:srgbClr val="FF0000"/>
            </a:solidFill>
          </a:ln>
        </p:spPr>
        <p:txBody>
          <a:bodyPr wrap="square" lIns="0" tIns="0" rIns="0" bIns="0" rtlCol="0"/>
          <a:lstStyle/>
          <a:p>
            <a:endParaRPr sz="1714"/>
          </a:p>
        </p:txBody>
      </p:sp>
      <p:sp>
        <p:nvSpPr>
          <p:cNvPr id="245" name="object 245"/>
          <p:cNvSpPr/>
          <p:nvPr/>
        </p:nvSpPr>
        <p:spPr>
          <a:xfrm>
            <a:off x="2584595" y="2451217"/>
            <a:ext cx="18143" cy="0"/>
          </a:xfrm>
          <a:custGeom>
            <a:avLst/>
            <a:gdLst/>
            <a:ahLst/>
            <a:cxnLst/>
            <a:rect l="l" t="t" r="r" b="b"/>
            <a:pathLst>
              <a:path w="19050">
                <a:moveTo>
                  <a:pt x="0" y="0"/>
                </a:moveTo>
                <a:lnTo>
                  <a:pt x="19006" y="0"/>
                </a:lnTo>
              </a:path>
            </a:pathLst>
          </a:custGeom>
          <a:ln w="18987">
            <a:solidFill>
              <a:srgbClr val="FF0000"/>
            </a:solidFill>
          </a:ln>
        </p:spPr>
        <p:txBody>
          <a:bodyPr wrap="square" lIns="0" tIns="0" rIns="0" bIns="0" rtlCol="0"/>
          <a:lstStyle/>
          <a:p>
            <a:endParaRPr sz="1714"/>
          </a:p>
        </p:txBody>
      </p:sp>
      <p:sp>
        <p:nvSpPr>
          <p:cNvPr id="246" name="object 246"/>
          <p:cNvSpPr/>
          <p:nvPr/>
        </p:nvSpPr>
        <p:spPr>
          <a:xfrm>
            <a:off x="2675100" y="2451217"/>
            <a:ext cx="36286" cy="0"/>
          </a:xfrm>
          <a:custGeom>
            <a:avLst/>
            <a:gdLst/>
            <a:ahLst/>
            <a:cxnLst/>
            <a:rect l="l" t="t" r="r" b="b"/>
            <a:pathLst>
              <a:path w="38100">
                <a:moveTo>
                  <a:pt x="0" y="0"/>
                </a:moveTo>
                <a:lnTo>
                  <a:pt x="38012" y="0"/>
                </a:lnTo>
              </a:path>
            </a:pathLst>
          </a:custGeom>
          <a:ln w="18987">
            <a:solidFill>
              <a:srgbClr val="FF0000"/>
            </a:solidFill>
          </a:ln>
        </p:spPr>
        <p:txBody>
          <a:bodyPr wrap="square" lIns="0" tIns="0" rIns="0" bIns="0" rtlCol="0"/>
          <a:lstStyle/>
          <a:p>
            <a:endParaRPr sz="1714"/>
          </a:p>
        </p:txBody>
      </p:sp>
      <p:sp>
        <p:nvSpPr>
          <p:cNvPr id="247" name="object 247"/>
          <p:cNvSpPr/>
          <p:nvPr/>
        </p:nvSpPr>
        <p:spPr>
          <a:xfrm>
            <a:off x="2783706" y="2451217"/>
            <a:ext cx="27214" cy="0"/>
          </a:xfrm>
          <a:custGeom>
            <a:avLst/>
            <a:gdLst/>
            <a:ahLst/>
            <a:cxnLst/>
            <a:rect l="l" t="t" r="r" b="b"/>
            <a:pathLst>
              <a:path w="28575">
                <a:moveTo>
                  <a:pt x="0" y="0"/>
                </a:moveTo>
                <a:lnTo>
                  <a:pt x="28509" y="0"/>
                </a:lnTo>
              </a:path>
            </a:pathLst>
          </a:custGeom>
          <a:ln w="18987">
            <a:solidFill>
              <a:srgbClr val="FF0000"/>
            </a:solidFill>
          </a:ln>
        </p:spPr>
        <p:txBody>
          <a:bodyPr wrap="square" lIns="0" tIns="0" rIns="0" bIns="0" rtlCol="0"/>
          <a:lstStyle/>
          <a:p>
            <a:endParaRPr sz="1714"/>
          </a:p>
        </p:txBody>
      </p:sp>
      <p:sp>
        <p:nvSpPr>
          <p:cNvPr id="248" name="object 248"/>
          <p:cNvSpPr/>
          <p:nvPr/>
        </p:nvSpPr>
        <p:spPr>
          <a:xfrm>
            <a:off x="2810848" y="2451217"/>
            <a:ext cx="9071" cy="0"/>
          </a:xfrm>
          <a:custGeom>
            <a:avLst/>
            <a:gdLst/>
            <a:ahLst/>
            <a:cxnLst/>
            <a:rect l="l" t="t" r="r" b="b"/>
            <a:pathLst>
              <a:path w="9525">
                <a:moveTo>
                  <a:pt x="0" y="0"/>
                </a:moveTo>
                <a:lnTo>
                  <a:pt x="9512" y="0"/>
                </a:lnTo>
              </a:path>
            </a:pathLst>
          </a:custGeom>
          <a:ln w="18987">
            <a:solidFill>
              <a:srgbClr val="FF0000"/>
            </a:solidFill>
          </a:ln>
        </p:spPr>
        <p:txBody>
          <a:bodyPr wrap="square" lIns="0" tIns="0" rIns="0" bIns="0" rtlCol="0"/>
          <a:lstStyle/>
          <a:p>
            <a:endParaRPr sz="1714"/>
          </a:p>
        </p:txBody>
      </p:sp>
      <p:sp>
        <p:nvSpPr>
          <p:cNvPr id="249" name="object 249"/>
          <p:cNvSpPr/>
          <p:nvPr/>
        </p:nvSpPr>
        <p:spPr>
          <a:xfrm>
            <a:off x="2892302" y="2451217"/>
            <a:ext cx="36286" cy="0"/>
          </a:xfrm>
          <a:custGeom>
            <a:avLst/>
            <a:gdLst/>
            <a:ahLst/>
            <a:cxnLst/>
            <a:rect l="l" t="t" r="r" b="b"/>
            <a:pathLst>
              <a:path w="38100">
                <a:moveTo>
                  <a:pt x="0" y="0"/>
                </a:moveTo>
                <a:lnTo>
                  <a:pt x="38021" y="0"/>
                </a:lnTo>
              </a:path>
            </a:pathLst>
          </a:custGeom>
          <a:ln w="18987">
            <a:solidFill>
              <a:srgbClr val="FF0000"/>
            </a:solidFill>
          </a:ln>
        </p:spPr>
        <p:txBody>
          <a:bodyPr wrap="square" lIns="0" tIns="0" rIns="0" bIns="0" rtlCol="0"/>
          <a:lstStyle/>
          <a:p>
            <a:endParaRPr sz="1714"/>
          </a:p>
        </p:txBody>
      </p:sp>
      <p:sp>
        <p:nvSpPr>
          <p:cNvPr id="250" name="object 250"/>
          <p:cNvSpPr/>
          <p:nvPr/>
        </p:nvSpPr>
        <p:spPr>
          <a:xfrm>
            <a:off x="3000917" y="2451217"/>
            <a:ext cx="27214" cy="0"/>
          </a:xfrm>
          <a:custGeom>
            <a:avLst/>
            <a:gdLst/>
            <a:ahLst/>
            <a:cxnLst/>
            <a:rect l="l" t="t" r="r" b="b"/>
            <a:pathLst>
              <a:path w="28575">
                <a:moveTo>
                  <a:pt x="0" y="0"/>
                </a:moveTo>
                <a:lnTo>
                  <a:pt x="28509" y="0"/>
                </a:lnTo>
              </a:path>
            </a:pathLst>
          </a:custGeom>
          <a:ln w="18987">
            <a:solidFill>
              <a:srgbClr val="FF0000"/>
            </a:solidFill>
          </a:ln>
        </p:spPr>
        <p:txBody>
          <a:bodyPr wrap="square" lIns="0" tIns="0" rIns="0" bIns="0" rtlCol="0"/>
          <a:lstStyle/>
          <a:p>
            <a:endParaRPr sz="1714"/>
          </a:p>
        </p:txBody>
      </p:sp>
      <p:sp>
        <p:nvSpPr>
          <p:cNvPr id="251" name="object 251"/>
          <p:cNvSpPr/>
          <p:nvPr/>
        </p:nvSpPr>
        <p:spPr>
          <a:xfrm>
            <a:off x="3028069" y="2451217"/>
            <a:ext cx="9071" cy="0"/>
          </a:xfrm>
          <a:custGeom>
            <a:avLst/>
            <a:gdLst/>
            <a:ahLst/>
            <a:cxnLst/>
            <a:rect l="l" t="t" r="r" b="b"/>
            <a:pathLst>
              <a:path w="9525">
                <a:moveTo>
                  <a:pt x="0" y="0"/>
                </a:moveTo>
                <a:lnTo>
                  <a:pt x="9503" y="0"/>
                </a:lnTo>
              </a:path>
            </a:pathLst>
          </a:custGeom>
          <a:ln w="18987">
            <a:solidFill>
              <a:srgbClr val="FF0000"/>
            </a:solidFill>
          </a:ln>
        </p:spPr>
        <p:txBody>
          <a:bodyPr wrap="square" lIns="0" tIns="0" rIns="0" bIns="0" rtlCol="0"/>
          <a:lstStyle/>
          <a:p>
            <a:endParaRPr sz="1714"/>
          </a:p>
        </p:txBody>
      </p:sp>
      <p:sp>
        <p:nvSpPr>
          <p:cNvPr id="252" name="object 252"/>
          <p:cNvSpPr/>
          <p:nvPr/>
        </p:nvSpPr>
        <p:spPr>
          <a:xfrm>
            <a:off x="3109522" y="2451217"/>
            <a:ext cx="36286" cy="0"/>
          </a:xfrm>
          <a:custGeom>
            <a:avLst/>
            <a:gdLst/>
            <a:ahLst/>
            <a:cxnLst/>
            <a:rect l="l" t="t" r="r" b="b"/>
            <a:pathLst>
              <a:path w="38100">
                <a:moveTo>
                  <a:pt x="0" y="0"/>
                </a:moveTo>
                <a:lnTo>
                  <a:pt x="38012" y="0"/>
                </a:lnTo>
              </a:path>
            </a:pathLst>
          </a:custGeom>
          <a:ln w="18987">
            <a:solidFill>
              <a:srgbClr val="FF0000"/>
            </a:solidFill>
          </a:ln>
        </p:spPr>
        <p:txBody>
          <a:bodyPr wrap="square" lIns="0" tIns="0" rIns="0" bIns="0" rtlCol="0"/>
          <a:lstStyle/>
          <a:p>
            <a:endParaRPr sz="1714"/>
          </a:p>
        </p:txBody>
      </p:sp>
      <p:sp>
        <p:nvSpPr>
          <p:cNvPr id="253" name="object 253"/>
          <p:cNvSpPr/>
          <p:nvPr/>
        </p:nvSpPr>
        <p:spPr>
          <a:xfrm>
            <a:off x="3218120" y="2451217"/>
            <a:ext cx="36286" cy="0"/>
          </a:xfrm>
          <a:custGeom>
            <a:avLst/>
            <a:gdLst/>
            <a:ahLst/>
            <a:cxnLst/>
            <a:rect l="l" t="t" r="r" b="b"/>
            <a:pathLst>
              <a:path w="38100">
                <a:moveTo>
                  <a:pt x="0" y="0"/>
                </a:moveTo>
                <a:lnTo>
                  <a:pt x="38021" y="0"/>
                </a:lnTo>
              </a:path>
            </a:pathLst>
          </a:custGeom>
          <a:ln w="18987">
            <a:solidFill>
              <a:srgbClr val="FF0000"/>
            </a:solidFill>
          </a:ln>
        </p:spPr>
        <p:txBody>
          <a:bodyPr wrap="square" lIns="0" tIns="0" rIns="0" bIns="0" rtlCol="0"/>
          <a:lstStyle/>
          <a:p>
            <a:endParaRPr sz="1714"/>
          </a:p>
        </p:txBody>
      </p:sp>
      <p:sp>
        <p:nvSpPr>
          <p:cNvPr id="254" name="object 254"/>
          <p:cNvSpPr/>
          <p:nvPr/>
        </p:nvSpPr>
        <p:spPr>
          <a:xfrm>
            <a:off x="3326734" y="2451217"/>
            <a:ext cx="36286" cy="0"/>
          </a:xfrm>
          <a:custGeom>
            <a:avLst/>
            <a:gdLst/>
            <a:ahLst/>
            <a:cxnLst/>
            <a:rect l="l" t="t" r="r" b="b"/>
            <a:pathLst>
              <a:path w="38100">
                <a:moveTo>
                  <a:pt x="0" y="0"/>
                </a:moveTo>
                <a:lnTo>
                  <a:pt x="38012" y="0"/>
                </a:lnTo>
              </a:path>
            </a:pathLst>
          </a:custGeom>
          <a:ln w="18987">
            <a:solidFill>
              <a:srgbClr val="FF0000"/>
            </a:solidFill>
          </a:ln>
        </p:spPr>
        <p:txBody>
          <a:bodyPr wrap="square" lIns="0" tIns="0" rIns="0" bIns="0" rtlCol="0"/>
          <a:lstStyle/>
          <a:p>
            <a:endParaRPr sz="1714"/>
          </a:p>
        </p:txBody>
      </p:sp>
      <p:sp>
        <p:nvSpPr>
          <p:cNvPr id="255" name="object 255"/>
          <p:cNvSpPr/>
          <p:nvPr/>
        </p:nvSpPr>
        <p:spPr>
          <a:xfrm>
            <a:off x="3435340" y="2451217"/>
            <a:ext cx="36286" cy="0"/>
          </a:xfrm>
          <a:custGeom>
            <a:avLst/>
            <a:gdLst/>
            <a:ahLst/>
            <a:cxnLst/>
            <a:rect l="l" t="t" r="r" b="b"/>
            <a:pathLst>
              <a:path w="38100">
                <a:moveTo>
                  <a:pt x="0" y="0"/>
                </a:moveTo>
                <a:lnTo>
                  <a:pt x="38012" y="0"/>
                </a:lnTo>
              </a:path>
            </a:pathLst>
          </a:custGeom>
          <a:ln w="18987">
            <a:solidFill>
              <a:srgbClr val="FF0000"/>
            </a:solidFill>
          </a:ln>
        </p:spPr>
        <p:txBody>
          <a:bodyPr wrap="square" lIns="0" tIns="0" rIns="0" bIns="0" rtlCol="0"/>
          <a:lstStyle/>
          <a:p>
            <a:endParaRPr sz="1714"/>
          </a:p>
        </p:txBody>
      </p:sp>
      <p:sp>
        <p:nvSpPr>
          <p:cNvPr id="256" name="object 256"/>
          <p:cNvSpPr/>
          <p:nvPr/>
        </p:nvSpPr>
        <p:spPr>
          <a:xfrm>
            <a:off x="3543938" y="2451217"/>
            <a:ext cx="9071" cy="0"/>
          </a:xfrm>
          <a:custGeom>
            <a:avLst/>
            <a:gdLst/>
            <a:ahLst/>
            <a:cxnLst/>
            <a:rect l="l" t="t" r="r" b="b"/>
            <a:pathLst>
              <a:path w="9525">
                <a:moveTo>
                  <a:pt x="0" y="0"/>
                </a:moveTo>
                <a:lnTo>
                  <a:pt x="9512" y="0"/>
                </a:lnTo>
              </a:path>
            </a:pathLst>
          </a:custGeom>
          <a:ln w="18987">
            <a:solidFill>
              <a:srgbClr val="FF0000"/>
            </a:solidFill>
          </a:ln>
        </p:spPr>
        <p:txBody>
          <a:bodyPr wrap="square" lIns="0" tIns="0" rIns="0" bIns="0" rtlCol="0"/>
          <a:lstStyle/>
          <a:p>
            <a:endParaRPr sz="1714"/>
          </a:p>
        </p:txBody>
      </p:sp>
      <p:sp>
        <p:nvSpPr>
          <p:cNvPr id="257" name="object 257"/>
          <p:cNvSpPr/>
          <p:nvPr/>
        </p:nvSpPr>
        <p:spPr>
          <a:xfrm>
            <a:off x="3552997" y="2451217"/>
            <a:ext cx="27214" cy="0"/>
          </a:xfrm>
          <a:custGeom>
            <a:avLst/>
            <a:gdLst/>
            <a:ahLst/>
            <a:cxnLst/>
            <a:rect l="l" t="t" r="r" b="b"/>
            <a:pathLst>
              <a:path w="28575">
                <a:moveTo>
                  <a:pt x="0" y="0"/>
                </a:moveTo>
                <a:lnTo>
                  <a:pt x="28509" y="0"/>
                </a:lnTo>
              </a:path>
            </a:pathLst>
          </a:custGeom>
          <a:ln w="18987">
            <a:solidFill>
              <a:srgbClr val="FF0000"/>
            </a:solidFill>
          </a:ln>
        </p:spPr>
        <p:txBody>
          <a:bodyPr wrap="square" lIns="0" tIns="0" rIns="0" bIns="0" rtlCol="0"/>
          <a:lstStyle/>
          <a:p>
            <a:endParaRPr sz="1714"/>
          </a:p>
        </p:txBody>
      </p:sp>
      <p:sp>
        <p:nvSpPr>
          <p:cNvPr id="258" name="object 258"/>
          <p:cNvSpPr/>
          <p:nvPr/>
        </p:nvSpPr>
        <p:spPr>
          <a:xfrm>
            <a:off x="3652551" y="2451217"/>
            <a:ext cx="36286" cy="0"/>
          </a:xfrm>
          <a:custGeom>
            <a:avLst/>
            <a:gdLst/>
            <a:ahLst/>
            <a:cxnLst/>
            <a:rect l="l" t="t" r="r" b="b"/>
            <a:pathLst>
              <a:path w="38100">
                <a:moveTo>
                  <a:pt x="0" y="0"/>
                </a:moveTo>
                <a:lnTo>
                  <a:pt x="38012" y="0"/>
                </a:lnTo>
              </a:path>
            </a:pathLst>
          </a:custGeom>
          <a:ln w="18987">
            <a:solidFill>
              <a:srgbClr val="FF0000"/>
            </a:solidFill>
          </a:ln>
        </p:spPr>
        <p:txBody>
          <a:bodyPr wrap="square" lIns="0" tIns="0" rIns="0" bIns="0" rtlCol="0"/>
          <a:lstStyle/>
          <a:p>
            <a:endParaRPr sz="1714"/>
          </a:p>
        </p:txBody>
      </p:sp>
      <p:sp>
        <p:nvSpPr>
          <p:cNvPr id="259" name="object 259"/>
          <p:cNvSpPr/>
          <p:nvPr/>
        </p:nvSpPr>
        <p:spPr>
          <a:xfrm>
            <a:off x="3761157" y="2451217"/>
            <a:ext cx="18143" cy="0"/>
          </a:xfrm>
          <a:custGeom>
            <a:avLst/>
            <a:gdLst/>
            <a:ahLst/>
            <a:cxnLst/>
            <a:rect l="l" t="t" r="r" b="b"/>
            <a:pathLst>
              <a:path w="19050">
                <a:moveTo>
                  <a:pt x="0" y="0"/>
                </a:moveTo>
                <a:lnTo>
                  <a:pt x="19006" y="0"/>
                </a:lnTo>
              </a:path>
            </a:pathLst>
          </a:custGeom>
          <a:ln w="18987">
            <a:solidFill>
              <a:srgbClr val="FF0000"/>
            </a:solidFill>
          </a:ln>
        </p:spPr>
        <p:txBody>
          <a:bodyPr wrap="square" lIns="0" tIns="0" rIns="0" bIns="0" rtlCol="0"/>
          <a:lstStyle/>
          <a:p>
            <a:endParaRPr sz="1714"/>
          </a:p>
        </p:txBody>
      </p:sp>
      <p:sp>
        <p:nvSpPr>
          <p:cNvPr id="260" name="object 260"/>
          <p:cNvSpPr/>
          <p:nvPr/>
        </p:nvSpPr>
        <p:spPr>
          <a:xfrm>
            <a:off x="3779258" y="2451217"/>
            <a:ext cx="18143" cy="0"/>
          </a:xfrm>
          <a:custGeom>
            <a:avLst/>
            <a:gdLst/>
            <a:ahLst/>
            <a:cxnLst/>
            <a:rect l="l" t="t" r="r" b="b"/>
            <a:pathLst>
              <a:path w="19050">
                <a:moveTo>
                  <a:pt x="0" y="0"/>
                </a:moveTo>
                <a:lnTo>
                  <a:pt x="19015" y="0"/>
                </a:lnTo>
              </a:path>
            </a:pathLst>
          </a:custGeom>
          <a:ln w="18987">
            <a:solidFill>
              <a:srgbClr val="FF0000"/>
            </a:solidFill>
          </a:ln>
        </p:spPr>
        <p:txBody>
          <a:bodyPr wrap="square" lIns="0" tIns="0" rIns="0" bIns="0" rtlCol="0"/>
          <a:lstStyle/>
          <a:p>
            <a:endParaRPr sz="1714"/>
          </a:p>
        </p:txBody>
      </p:sp>
      <p:sp>
        <p:nvSpPr>
          <p:cNvPr id="261" name="object 261"/>
          <p:cNvSpPr/>
          <p:nvPr/>
        </p:nvSpPr>
        <p:spPr>
          <a:xfrm>
            <a:off x="3869754" y="2451217"/>
            <a:ext cx="36286" cy="0"/>
          </a:xfrm>
          <a:custGeom>
            <a:avLst/>
            <a:gdLst/>
            <a:ahLst/>
            <a:cxnLst/>
            <a:rect l="l" t="t" r="r" b="b"/>
            <a:pathLst>
              <a:path w="38100">
                <a:moveTo>
                  <a:pt x="0" y="0"/>
                </a:moveTo>
                <a:lnTo>
                  <a:pt x="38021" y="0"/>
                </a:lnTo>
              </a:path>
            </a:pathLst>
          </a:custGeom>
          <a:ln w="18987">
            <a:solidFill>
              <a:srgbClr val="FF0000"/>
            </a:solidFill>
          </a:ln>
        </p:spPr>
        <p:txBody>
          <a:bodyPr wrap="square" lIns="0" tIns="0" rIns="0" bIns="0" rtlCol="0"/>
          <a:lstStyle/>
          <a:p>
            <a:endParaRPr sz="1714"/>
          </a:p>
        </p:txBody>
      </p:sp>
      <p:sp>
        <p:nvSpPr>
          <p:cNvPr id="262" name="object 262"/>
          <p:cNvSpPr/>
          <p:nvPr/>
        </p:nvSpPr>
        <p:spPr>
          <a:xfrm>
            <a:off x="3978368" y="2451217"/>
            <a:ext cx="18143" cy="0"/>
          </a:xfrm>
          <a:custGeom>
            <a:avLst/>
            <a:gdLst/>
            <a:ahLst/>
            <a:cxnLst/>
            <a:rect l="l" t="t" r="r" b="b"/>
            <a:pathLst>
              <a:path w="19050">
                <a:moveTo>
                  <a:pt x="0" y="0"/>
                </a:moveTo>
                <a:lnTo>
                  <a:pt x="19006" y="0"/>
                </a:lnTo>
              </a:path>
            </a:pathLst>
          </a:custGeom>
          <a:ln w="18987">
            <a:solidFill>
              <a:srgbClr val="FF0000"/>
            </a:solidFill>
          </a:ln>
        </p:spPr>
        <p:txBody>
          <a:bodyPr wrap="square" lIns="0" tIns="0" rIns="0" bIns="0" rtlCol="0"/>
          <a:lstStyle/>
          <a:p>
            <a:endParaRPr sz="1714"/>
          </a:p>
        </p:txBody>
      </p:sp>
      <p:sp>
        <p:nvSpPr>
          <p:cNvPr id="263" name="object 263"/>
          <p:cNvSpPr/>
          <p:nvPr/>
        </p:nvSpPr>
        <p:spPr>
          <a:xfrm>
            <a:off x="3996469" y="2451217"/>
            <a:ext cx="18143" cy="0"/>
          </a:xfrm>
          <a:custGeom>
            <a:avLst/>
            <a:gdLst/>
            <a:ahLst/>
            <a:cxnLst/>
            <a:rect l="l" t="t" r="r" b="b"/>
            <a:pathLst>
              <a:path w="19050">
                <a:moveTo>
                  <a:pt x="0" y="0"/>
                </a:moveTo>
                <a:lnTo>
                  <a:pt x="19006" y="0"/>
                </a:lnTo>
              </a:path>
            </a:pathLst>
          </a:custGeom>
          <a:ln w="18987">
            <a:solidFill>
              <a:srgbClr val="FF0000"/>
            </a:solidFill>
          </a:ln>
        </p:spPr>
        <p:txBody>
          <a:bodyPr wrap="square" lIns="0" tIns="0" rIns="0" bIns="0" rtlCol="0"/>
          <a:lstStyle/>
          <a:p>
            <a:endParaRPr sz="1714"/>
          </a:p>
        </p:txBody>
      </p:sp>
      <p:sp>
        <p:nvSpPr>
          <p:cNvPr id="264" name="object 264"/>
          <p:cNvSpPr/>
          <p:nvPr/>
        </p:nvSpPr>
        <p:spPr>
          <a:xfrm>
            <a:off x="4086974" y="2451217"/>
            <a:ext cx="36286" cy="0"/>
          </a:xfrm>
          <a:custGeom>
            <a:avLst/>
            <a:gdLst/>
            <a:ahLst/>
            <a:cxnLst/>
            <a:rect l="l" t="t" r="r" b="b"/>
            <a:pathLst>
              <a:path w="38100">
                <a:moveTo>
                  <a:pt x="0" y="0"/>
                </a:moveTo>
                <a:lnTo>
                  <a:pt x="38012" y="0"/>
                </a:lnTo>
              </a:path>
            </a:pathLst>
          </a:custGeom>
          <a:ln w="18987">
            <a:solidFill>
              <a:srgbClr val="FF0000"/>
            </a:solidFill>
          </a:ln>
        </p:spPr>
        <p:txBody>
          <a:bodyPr wrap="square" lIns="0" tIns="0" rIns="0" bIns="0" rtlCol="0"/>
          <a:lstStyle/>
          <a:p>
            <a:endParaRPr sz="1714"/>
          </a:p>
        </p:txBody>
      </p:sp>
      <p:sp>
        <p:nvSpPr>
          <p:cNvPr id="265" name="object 265"/>
          <p:cNvSpPr/>
          <p:nvPr/>
        </p:nvSpPr>
        <p:spPr>
          <a:xfrm>
            <a:off x="4195572" y="2451217"/>
            <a:ext cx="27214" cy="0"/>
          </a:xfrm>
          <a:custGeom>
            <a:avLst/>
            <a:gdLst/>
            <a:ahLst/>
            <a:cxnLst/>
            <a:rect l="l" t="t" r="r" b="b"/>
            <a:pathLst>
              <a:path w="28575">
                <a:moveTo>
                  <a:pt x="0" y="0"/>
                </a:moveTo>
                <a:lnTo>
                  <a:pt x="28518" y="0"/>
                </a:lnTo>
              </a:path>
            </a:pathLst>
          </a:custGeom>
          <a:ln w="18987">
            <a:solidFill>
              <a:srgbClr val="FF0000"/>
            </a:solidFill>
          </a:ln>
        </p:spPr>
        <p:txBody>
          <a:bodyPr wrap="square" lIns="0" tIns="0" rIns="0" bIns="0" rtlCol="0"/>
          <a:lstStyle/>
          <a:p>
            <a:endParaRPr sz="1714"/>
          </a:p>
        </p:txBody>
      </p:sp>
      <p:sp>
        <p:nvSpPr>
          <p:cNvPr id="266" name="object 266"/>
          <p:cNvSpPr txBox="1"/>
          <p:nvPr/>
        </p:nvSpPr>
        <p:spPr>
          <a:xfrm>
            <a:off x="261290" y="1871467"/>
            <a:ext cx="157843" cy="2776722"/>
          </a:xfrm>
          <a:prstGeom prst="rect">
            <a:avLst/>
          </a:prstGeom>
        </p:spPr>
        <p:txBody>
          <a:bodyPr vert="horz" wrap="square" lIns="0" tIns="0" rIns="0" bIns="0" rtlCol="0">
            <a:spAutoFit/>
          </a:bodyPr>
          <a:lstStyle/>
          <a:p>
            <a:pPr algn="ctr">
              <a:lnSpc>
                <a:spcPct val="100000"/>
              </a:lnSpc>
            </a:pPr>
            <a:r>
              <a:rPr sz="952" spc="-10" dirty="0">
                <a:latin typeface="Arial"/>
                <a:cs typeface="Arial"/>
              </a:rPr>
              <a:t>12</a:t>
            </a:r>
            <a:endParaRPr sz="952">
              <a:latin typeface="Arial"/>
              <a:cs typeface="Arial"/>
            </a:endParaRPr>
          </a:p>
          <a:p>
            <a:pPr algn="ctr">
              <a:spcBef>
                <a:spcPts val="571"/>
              </a:spcBef>
            </a:pPr>
            <a:r>
              <a:rPr sz="952" spc="-10" dirty="0">
                <a:latin typeface="Arial"/>
                <a:cs typeface="Arial"/>
              </a:rPr>
              <a:t>11</a:t>
            </a:r>
            <a:endParaRPr sz="952">
              <a:latin typeface="Arial"/>
              <a:cs typeface="Arial"/>
            </a:endParaRPr>
          </a:p>
          <a:p>
            <a:pPr algn="ctr">
              <a:spcBef>
                <a:spcPts val="500"/>
              </a:spcBef>
            </a:pPr>
            <a:r>
              <a:rPr sz="952" spc="-10" dirty="0">
                <a:latin typeface="Arial"/>
                <a:cs typeface="Arial"/>
              </a:rPr>
              <a:t>10</a:t>
            </a:r>
            <a:endParaRPr sz="952">
              <a:latin typeface="Arial"/>
              <a:cs typeface="Arial"/>
            </a:endParaRPr>
          </a:p>
          <a:p>
            <a:pPr marL="65920" algn="ctr">
              <a:spcBef>
                <a:spcPts val="571"/>
              </a:spcBef>
            </a:pPr>
            <a:r>
              <a:rPr sz="952" spc="-5" dirty="0">
                <a:latin typeface="Arial"/>
                <a:cs typeface="Arial"/>
              </a:rPr>
              <a:t>9</a:t>
            </a:r>
            <a:endParaRPr sz="952">
              <a:latin typeface="Arial"/>
              <a:cs typeface="Arial"/>
            </a:endParaRPr>
          </a:p>
          <a:p>
            <a:pPr marL="65920" algn="ctr">
              <a:spcBef>
                <a:spcPts val="571"/>
              </a:spcBef>
            </a:pPr>
            <a:r>
              <a:rPr sz="952" spc="-5" dirty="0">
                <a:latin typeface="Arial"/>
                <a:cs typeface="Arial"/>
              </a:rPr>
              <a:t>8</a:t>
            </a:r>
            <a:endParaRPr sz="952">
              <a:latin typeface="Arial"/>
              <a:cs typeface="Arial"/>
            </a:endParaRPr>
          </a:p>
          <a:p>
            <a:pPr marL="65920" algn="ctr">
              <a:spcBef>
                <a:spcPts val="500"/>
              </a:spcBef>
            </a:pPr>
            <a:r>
              <a:rPr sz="952" spc="-5" dirty="0">
                <a:latin typeface="Arial"/>
                <a:cs typeface="Arial"/>
              </a:rPr>
              <a:t>7</a:t>
            </a:r>
            <a:endParaRPr sz="952">
              <a:latin typeface="Arial"/>
              <a:cs typeface="Arial"/>
            </a:endParaRPr>
          </a:p>
          <a:p>
            <a:pPr marL="65920" algn="ctr">
              <a:spcBef>
                <a:spcPts val="571"/>
              </a:spcBef>
            </a:pPr>
            <a:r>
              <a:rPr sz="952" spc="-5" dirty="0">
                <a:latin typeface="Arial"/>
                <a:cs typeface="Arial"/>
              </a:rPr>
              <a:t>6</a:t>
            </a:r>
            <a:endParaRPr sz="952">
              <a:latin typeface="Arial"/>
              <a:cs typeface="Arial"/>
            </a:endParaRPr>
          </a:p>
          <a:p>
            <a:pPr marL="65920" algn="ctr">
              <a:spcBef>
                <a:spcPts val="571"/>
              </a:spcBef>
            </a:pPr>
            <a:r>
              <a:rPr sz="952" spc="-5" dirty="0">
                <a:latin typeface="Arial"/>
                <a:cs typeface="Arial"/>
              </a:rPr>
              <a:t>5</a:t>
            </a:r>
            <a:endParaRPr sz="952">
              <a:latin typeface="Arial"/>
              <a:cs typeface="Arial"/>
            </a:endParaRPr>
          </a:p>
          <a:p>
            <a:pPr marL="65920" algn="ctr">
              <a:spcBef>
                <a:spcPts val="500"/>
              </a:spcBef>
            </a:pPr>
            <a:r>
              <a:rPr sz="952" spc="-5" dirty="0">
                <a:latin typeface="Arial"/>
                <a:cs typeface="Arial"/>
              </a:rPr>
              <a:t>4</a:t>
            </a:r>
            <a:endParaRPr sz="952">
              <a:latin typeface="Arial"/>
              <a:cs typeface="Arial"/>
            </a:endParaRPr>
          </a:p>
          <a:p>
            <a:pPr marL="65920" algn="ctr">
              <a:spcBef>
                <a:spcPts val="571"/>
              </a:spcBef>
            </a:pPr>
            <a:r>
              <a:rPr sz="952" spc="-5" dirty="0">
                <a:latin typeface="Arial"/>
                <a:cs typeface="Arial"/>
              </a:rPr>
              <a:t>3</a:t>
            </a:r>
            <a:endParaRPr sz="952">
              <a:latin typeface="Arial"/>
              <a:cs typeface="Arial"/>
            </a:endParaRPr>
          </a:p>
          <a:p>
            <a:pPr marL="65920" algn="ctr">
              <a:spcBef>
                <a:spcPts val="571"/>
              </a:spcBef>
            </a:pPr>
            <a:r>
              <a:rPr sz="952" spc="-5" dirty="0">
                <a:latin typeface="Arial"/>
                <a:cs typeface="Arial"/>
              </a:rPr>
              <a:t>2</a:t>
            </a:r>
            <a:endParaRPr sz="952">
              <a:latin typeface="Arial"/>
              <a:cs typeface="Arial"/>
            </a:endParaRPr>
          </a:p>
          <a:p>
            <a:pPr marL="65920" algn="ctr">
              <a:spcBef>
                <a:spcPts val="500"/>
              </a:spcBef>
            </a:pPr>
            <a:r>
              <a:rPr sz="952" spc="-5" dirty="0">
                <a:latin typeface="Arial"/>
                <a:cs typeface="Arial"/>
              </a:rPr>
              <a:t>1</a:t>
            </a:r>
            <a:endParaRPr sz="952">
              <a:latin typeface="Arial"/>
              <a:cs typeface="Arial"/>
            </a:endParaRPr>
          </a:p>
          <a:p>
            <a:pPr marL="65920" algn="ctr">
              <a:spcBef>
                <a:spcPts val="571"/>
              </a:spcBef>
            </a:pPr>
            <a:r>
              <a:rPr sz="952" spc="-5" dirty="0">
                <a:latin typeface="Arial"/>
                <a:cs typeface="Arial"/>
              </a:rPr>
              <a:t>0</a:t>
            </a:r>
            <a:endParaRPr sz="952">
              <a:latin typeface="Arial"/>
              <a:cs typeface="Arial"/>
            </a:endParaRPr>
          </a:p>
        </p:txBody>
      </p:sp>
      <p:sp>
        <p:nvSpPr>
          <p:cNvPr id="267" name="object 267"/>
          <p:cNvSpPr txBox="1"/>
          <p:nvPr/>
        </p:nvSpPr>
        <p:spPr>
          <a:xfrm>
            <a:off x="2442734" y="4347820"/>
            <a:ext cx="628348" cy="146515"/>
          </a:xfrm>
          <a:prstGeom prst="rect">
            <a:avLst/>
          </a:prstGeom>
        </p:spPr>
        <p:txBody>
          <a:bodyPr vert="horz" wrap="square" lIns="0" tIns="0" rIns="0" bIns="0" rtlCol="0">
            <a:spAutoFit/>
          </a:bodyPr>
          <a:lstStyle/>
          <a:p>
            <a:pPr marL="12095"/>
            <a:r>
              <a:rPr sz="952" i="1" spc="-5" dirty="0">
                <a:latin typeface="Arial"/>
                <a:cs typeface="Arial"/>
              </a:rPr>
              <a:t>F</a:t>
            </a:r>
            <a:r>
              <a:rPr sz="952" i="1" spc="-10" dirty="0">
                <a:latin typeface="Arial"/>
                <a:cs typeface="Arial"/>
              </a:rPr>
              <a:t>o</a:t>
            </a:r>
            <a:r>
              <a:rPr sz="952" i="1" spc="-5" dirty="0">
                <a:latin typeface="Arial"/>
                <a:cs typeface="Arial"/>
              </a:rPr>
              <a:t>r</a:t>
            </a:r>
            <a:r>
              <a:rPr sz="952" i="1" spc="-10" dirty="0">
                <a:latin typeface="Arial"/>
                <a:cs typeface="Arial"/>
              </a:rPr>
              <a:t>e</a:t>
            </a:r>
            <a:r>
              <a:rPr sz="952" i="1" dirty="0">
                <a:latin typeface="Arial"/>
                <a:cs typeface="Arial"/>
              </a:rPr>
              <a:t>c</a:t>
            </a:r>
            <a:r>
              <a:rPr sz="952" i="1" spc="-10" dirty="0">
                <a:latin typeface="Arial"/>
                <a:cs typeface="Arial"/>
              </a:rPr>
              <a:t>a</a:t>
            </a:r>
            <a:r>
              <a:rPr sz="952" i="1" dirty="0">
                <a:latin typeface="Arial"/>
                <a:cs typeface="Arial"/>
              </a:rPr>
              <a:t>s</a:t>
            </a:r>
            <a:r>
              <a:rPr sz="952" i="1" spc="-10" dirty="0">
                <a:latin typeface="Arial"/>
                <a:cs typeface="Arial"/>
              </a:rPr>
              <a:t>ted</a:t>
            </a:r>
            <a:endParaRPr sz="952">
              <a:latin typeface="Arial"/>
              <a:cs typeface="Arial"/>
            </a:endParaRPr>
          </a:p>
        </p:txBody>
      </p:sp>
      <p:sp>
        <p:nvSpPr>
          <p:cNvPr id="268" name="object 268"/>
          <p:cNvSpPr/>
          <p:nvPr/>
        </p:nvSpPr>
        <p:spPr>
          <a:xfrm>
            <a:off x="5757062" y="5032567"/>
            <a:ext cx="313267" cy="0"/>
          </a:xfrm>
          <a:custGeom>
            <a:avLst/>
            <a:gdLst/>
            <a:ahLst/>
            <a:cxnLst/>
            <a:rect l="l" t="t" r="r" b="b"/>
            <a:pathLst>
              <a:path w="328929">
                <a:moveTo>
                  <a:pt x="0" y="0"/>
                </a:moveTo>
                <a:lnTo>
                  <a:pt x="328612" y="0"/>
                </a:lnTo>
              </a:path>
            </a:pathLst>
          </a:custGeom>
          <a:ln w="19050">
            <a:solidFill>
              <a:srgbClr val="FF0000"/>
            </a:solidFill>
            <a:prstDash val="lgDash"/>
          </a:ln>
        </p:spPr>
        <p:txBody>
          <a:bodyPr wrap="square" lIns="0" tIns="0" rIns="0" bIns="0" rtlCol="0"/>
          <a:lstStyle/>
          <a:p>
            <a:endParaRPr sz="1714"/>
          </a:p>
        </p:txBody>
      </p:sp>
      <p:sp>
        <p:nvSpPr>
          <p:cNvPr id="269" name="object 269"/>
          <p:cNvSpPr/>
          <p:nvPr/>
        </p:nvSpPr>
        <p:spPr>
          <a:xfrm>
            <a:off x="3844501" y="5226091"/>
            <a:ext cx="313267" cy="0"/>
          </a:xfrm>
          <a:custGeom>
            <a:avLst/>
            <a:gdLst/>
            <a:ahLst/>
            <a:cxnLst/>
            <a:rect l="l" t="t" r="r" b="b"/>
            <a:pathLst>
              <a:path w="328929">
                <a:moveTo>
                  <a:pt x="0" y="0"/>
                </a:moveTo>
                <a:lnTo>
                  <a:pt x="328612" y="0"/>
                </a:lnTo>
              </a:path>
            </a:pathLst>
          </a:custGeom>
          <a:ln w="19050">
            <a:solidFill>
              <a:srgbClr val="FFBF27"/>
            </a:solidFill>
            <a:prstDash val="lgDash"/>
          </a:ln>
        </p:spPr>
        <p:txBody>
          <a:bodyPr wrap="square" lIns="0" tIns="0" rIns="0" bIns="0" rtlCol="0"/>
          <a:lstStyle/>
          <a:p>
            <a:endParaRPr sz="1714"/>
          </a:p>
        </p:txBody>
      </p:sp>
      <p:sp>
        <p:nvSpPr>
          <p:cNvPr id="270" name="object 270"/>
          <p:cNvSpPr/>
          <p:nvPr/>
        </p:nvSpPr>
        <p:spPr>
          <a:xfrm>
            <a:off x="3844501" y="5032567"/>
            <a:ext cx="313267" cy="0"/>
          </a:xfrm>
          <a:custGeom>
            <a:avLst/>
            <a:gdLst/>
            <a:ahLst/>
            <a:cxnLst/>
            <a:rect l="l" t="t" r="r" b="b"/>
            <a:pathLst>
              <a:path w="328929">
                <a:moveTo>
                  <a:pt x="0" y="0"/>
                </a:moveTo>
                <a:lnTo>
                  <a:pt x="328612" y="0"/>
                </a:lnTo>
              </a:path>
            </a:pathLst>
          </a:custGeom>
          <a:ln w="19050">
            <a:solidFill>
              <a:srgbClr val="FF0000"/>
            </a:solidFill>
          </a:ln>
        </p:spPr>
        <p:txBody>
          <a:bodyPr wrap="square" lIns="0" tIns="0" rIns="0" bIns="0" rtlCol="0"/>
          <a:lstStyle/>
          <a:p>
            <a:endParaRPr sz="1714"/>
          </a:p>
        </p:txBody>
      </p:sp>
      <p:sp>
        <p:nvSpPr>
          <p:cNvPr id="271" name="object 271"/>
          <p:cNvSpPr/>
          <p:nvPr/>
        </p:nvSpPr>
        <p:spPr>
          <a:xfrm>
            <a:off x="1998467" y="5032567"/>
            <a:ext cx="313267" cy="0"/>
          </a:xfrm>
          <a:custGeom>
            <a:avLst/>
            <a:gdLst/>
            <a:ahLst/>
            <a:cxnLst/>
            <a:rect l="l" t="t" r="r" b="b"/>
            <a:pathLst>
              <a:path w="328930">
                <a:moveTo>
                  <a:pt x="0" y="0"/>
                </a:moveTo>
                <a:lnTo>
                  <a:pt x="328612" y="0"/>
                </a:lnTo>
              </a:path>
            </a:pathLst>
          </a:custGeom>
          <a:ln w="28575">
            <a:solidFill>
              <a:srgbClr val="646AAC"/>
            </a:solidFill>
          </a:ln>
        </p:spPr>
        <p:txBody>
          <a:bodyPr wrap="square" lIns="0" tIns="0" rIns="0" bIns="0" rtlCol="0"/>
          <a:lstStyle/>
          <a:p>
            <a:endParaRPr sz="1714"/>
          </a:p>
        </p:txBody>
      </p:sp>
      <p:sp>
        <p:nvSpPr>
          <p:cNvPr id="272" name="object 272"/>
          <p:cNvSpPr/>
          <p:nvPr/>
        </p:nvSpPr>
        <p:spPr>
          <a:xfrm>
            <a:off x="559134" y="5226091"/>
            <a:ext cx="313267" cy="0"/>
          </a:xfrm>
          <a:custGeom>
            <a:avLst/>
            <a:gdLst/>
            <a:ahLst/>
            <a:cxnLst/>
            <a:rect l="l" t="t" r="r" b="b"/>
            <a:pathLst>
              <a:path w="328930">
                <a:moveTo>
                  <a:pt x="0" y="0"/>
                </a:moveTo>
                <a:lnTo>
                  <a:pt x="328612" y="0"/>
                </a:lnTo>
              </a:path>
            </a:pathLst>
          </a:custGeom>
          <a:ln w="28575">
            <a:solidFill>
              <a:srgbClr val="41A441"/>
            </a:solidFill>
          </a:ln>
        </p:spPr>
        <p:txBody>
          <a:bodyPr wrap="square" lIns="0" tIns="0" rIns="0" bIns="0" rtlCol="0"/>
          <a:lstStyle/>
          <a:p>
            <a:endParaRPr sz="1714"/>
          </a:p>
        </p:txBody>
      </p:sp>
      <p:sp>
        <p:nvSpPr>
          <p:cNvPr id="273" name="object 273"/>
          <p:cNvSpPr/>
          <p:nvPr/>
        </p:nvSpPr>
        <p:spPr>
          <a:xfrm>
            <a:off x="559134" y="5032567"/>
            <a:ext cx="313267" cy="0"/>
          </a:xfrm>
          <a:custGeom>
            <a:avLst/>
            <a:gdLst/>
            <a:ahLst/>
            <a:cxnLst/>
            <a:rect l="l" t="t" r="r" b="b"/>
            <a:pathLst>
              <a:path w="328930">
                <a:moveTo>
                  <a:pt x="0" y="0"/>
                </a:moveTo>
                <a:lnTo>
                  <a:pt x="328612" y="0"/>
                </a:lnTo>
              </a:path>
            </a:pathLst>
          </a:custGeom>
          <a:ln w="9525">
            <a:solidFill>
              <a:srgbClr val="000000"/>
            </a:solidFill>
          </a:ln>
        </p:spPr>
        <p:txBody>
          <a:bodyPr wrap="square" lIns="0" tIns="0" rIns="0" bIns="0" rtlCol="0"/>
          <a:lstStyle/>
          <a:p>
            <a:endParaRPr sz="1714"/>
          </a:p>
        </p:txBody>
      </p:sp>
      <p:sp>
        <p:nvSpPr>
          <p:cNvPr id="274" name="object 274"/>
          <p:cNvSpPr txBox="1"/>
          <p:nvPr/>
        </p:nvSpPr>
        <p:spPr>
          <a:xfrm>
            <a:off x="908344" y="4973947"/>
            <a:ext cx="2844800" cy="389722"/>
          </a:xfrm>
          <a:prstGeom prst="rect">
            <a:avLst/>
          </a:prstGeom>
        </p:spPr>
        <p:txBody>
          <a:bodyPr vert="horz" wrap="square" lIns="0" tIns="0" rIns="0" bIns="0" rtlCol="0">
            <a:spAutoFit/>
          </a:bodyPr>
          <a:lstStyle/>
          <a:p>
            <a:pPr marL="12095" marR="4838" indent="-605">
              <a:lnSpc>
                <a:spcPct val="133300"/>
              </a:lnSpc>
              <a:tabLst>
                <a:tab pos="1402471" algn="l"/>
              </a:tabLst>
            </a:pPr>
            <a:r>
              <a:rPr sz="952" spc="-5" dirty="0">
                <a:latin typeface="Arial"/>
                <a:cs typeface="Arial"/>
              </a:rPr>
              <a:t>H</a:t>
            </a:r>
            <a:r>
              <a:rPr sz="952" spc="-10" dirty="0">
                <a:latin typeface="Arial"/>
                <a:cs typeface="Arial"/>
              </a:rPr>
              <a:t>i</a:t>
            </a:r>
            <a:r>
              <a:rPr sz="952" dirty="0">
                <a:latin typeface="Arial"/>
                <a:cs typeface="Arial"/>
              </a:rPr>
              <a:t>s</a:t>
            </a:r>
            <a:r>
              <a:rPr sz="952" spc="-10" dirty="0">
                <a:latin typeface="Arial"/>
                <a:cs typeface="Arial"/>
              </a:rPr>
              <a:t>to</a:t>
            </a:r>
            <a:r>
              <a:rPr sz="952" spc="-5" dirty="0">
                <a:latin typeface="Arial"/>
                <a:cs typeface="Arial"/>
              </a:rPr>
              <a:t>r</a:t>
            </a:r>
            <a:r>
              <a:rPr sz="952" spc="-10" dirty="0">
                <a:latin typeface="Arial"/>
                <a:cs typeface="Arial"/>
              </a:rPr>
              <a:t>i</a:t>
            </a:r>
            <a:r>
              <a:rPr sz="952" spc="-5" dirty="0">
                <a:latin typeface="Arial"/>
                <a:cs typeface="Arial"/>
              </a:rPr>
              <a:t>c</a:t>
            </a:r>
            <a:r>
              <a:rPr sz="952" dirty="0">
                <a:latin typeface="Arial"/>
                <a:cs typeface="Arial"/>
              </a:rPr>
              <a:t>	</a:t>
            </a:r>
            <a:r>
              <a:rPr sz="952" spc="109" dirty="0">
                <a:latin typeface="Arial"/>
                <a:cs typeface="Arial"/>
              </a:rPr>
              <a:t> </a:t>
            </a:r>
            <a:r>
              <a:rPr sz="952" spc="-5" dirty="0">
                <a:latin typeface="Arial"/>
                <a:cs typeface="Arial"/>
              </a:rPr>
              <a:t>CC</a:t>
            </a:r>
            <a:r>
              <a:rPr sz="952" spc="-10" dirty="0">
                <a:latin typeface="Arial"/>
                <a:cs typeface="Arial"/>
              </a:rPr>
              <a:t>A</a:t>
            </a:r>
            <a:r>
              <a:rPr sz="952" spc="-5" dirty="0">
                <a:latin typeface="Arial"/>
                <a:cs typeface="Arial"/>
              </a:rPr>
              <a:t>R</a:t>
            </a:r>
            <a:r>
              <a:rPr sz="952" spc="10" dirty="0">
                <a:latin typeface="Arial"/>
                <a:cs typeface="Arial"/>
              </a:rPr>
              <a:t> </a:t>
            </a:r>
            <a:r>
              <a:rPr sz="952" spc="-10" dirty="0">
                <a:latin typeface="Arial"/>
                <a:cs typeface="Arial"/>
              </a:rPr>
              <a:t>201</a:t>
            </a:r>
            <a:r>
              <a:rPr sz="952" spc="-5" dirty="0">
                <a:latin typeface="Arial"/>
                <a:cs typeface="Arial"/>
              </a:rPr>
              <a:t>6 </a:t>
            </a:r>
            <a:r>
              <a:rPr sz="952" spc="-10" dirty="0">
                <a:latin typeface="Arial"/>
                <a:cs typeface="Arial"/>
              </a:rPr>
              <a:t>Ba</a:t>
            </a:r>
            <a:r>
              <a:rPr sz="952" dirty="0">
                <a:latin typeface="Arial"/>
                <a:cs typeface="Arial"/>
              </a:rPr>
              <a:t>s</a:t>
            </a:r>
            <a:r>
              <a:rPr sz="952" spc="-5" dirty="0">
                <a:latin typeface="Arial"/>
                <a:cs typeface="Arial"/>
              </a:rPr>
              <a:t>e </a:t>
            </a:r>
            <a:r>
              <a:rPr sz="952" spc="-10" dirty="0">
                <a:latin typeface="Arial"/>
                <a:cs typeface="Arial"/>
              </a:rPr>
              <a:t>St</a:t>
            </a:r>
            <a:r>
              <a:rPr sz="952" spc="-5" dirty="0">
                <a:latin typeface="Arial"/>
                <a:cs typeface="Arial"/>
              </a:rPr>
              <a:t>r</a:t>
            </a:r>
            <a:r>
              <a:rPr sz="952" spc="-10" dirty="0">
                <a:latin typeface="Arial"/>
                <a:cs typeface="Arial"/>
              </a:rPr>
              <a:t>ateg</a:t>
            </a:r>
            <a:r>
              <a:rPr sz="952" spc="-14" dirty="0">
                <a:latin typeface="Arial"/>
                <a:cs typeface="Arial"/>
              </a:rPr>
              <a:t>i</a:t>
            </a:r>
            <a:r>
              <a:rPr sz="952" spc="-5" dirty="0">
                <a:latin typeface="Arial"/>
                <a:cs typeface="Arial"/>
              </a:rPr>
              <a:t>c</a:t>
            </a:r>
            <a:r>
              <a:rPr sz="952" dirty="0">
                <a:latin typeface="Arial"/>
                <a:cs typeface="Arial"/>
              </a:rPr>
              <a:t> f</a:t>
            </a:r>
            <a:r>
              <a:rPr sz="952" spc="-10" dirty="0">
                <a:latin typeface="Arial"/>
                <a:cs typeface="Arial"/>
              </a:rPr>
              <a:t>o</a:t>
            </a:r>
            <a:r>
              <a:rPr sz="952" spc="-5" dirty="0">
                <a:latin typeface="Arial"/>
                <a:cs typeface="Arial"/>
              </a:rPr>
              <a:t>r</a:t>
            </a:r>
            <a:r>
              <a:rPr sz="952" spc="-10" dirty="0">
                <a:latin typeface="Arial"/>
                <a:cs typeface="Arial"/>
              </a:rPr>
              <a:t>e</a:t>
            </a:r>
            <a:r>
              <a:rPr sz="952" dirty="0">
                <a:latin typeface="Arial"/>
                <a:cs typeface="Arial"/>
              </a:rPr>
              <a:t>c</a:t>
            </a:r>
            <a:r>
              <a:rPr sz="952" spc="-10" dirty="0">
                <a:latin typeface="Arial"/>
                <a:cs typeface="Arial"/>
              </a:rPr>
              <a:t>a</a:t>
            </a:r>
            <a:r>
              <a:rPr sz="952" dirty="0">
                <a:latin typeface="Arial"/>
                <a:cs typeface="Arial"/>
              </a:rPr>
              <a:t>s</a:t>
            </a:r>
            <a:r>
              <a:rPr sz="952" spc="-5" dirty="0">
                <a:latin typeface="Arial"/>
                <a:cs typeface="Arial"/>
              </a:rPr>
              <a:t>t</a:t>
            </a:r>
            <a:r>
              <a:rPr sz="929" spc="14" baseline="25641" dirty="0">
                <a:latin typeface="Arial"/>
                <a:cs typeface="Arial"/>
              </a:rPr>
              <a:t>1</a:t>
            </a:r>
            <a:r>
              <a:rPr sz="929" baseline="25641" dirty="0">
                <a:latin typeface="Arial"/>
                <a:cs typeface="Arial"/>
              </a:rPr>
              <a:t>   </a:t>
            </a:r>
            <a:r>
              <a:rPr sz="929" spc="71" baseline="25641" dirty="0">
                <a:latin typeface="Arial"/>
                <a:cs typeface="Arial"/>
              </a:rPr>
              <a:t> </a:t>
            </a:r>
            <a:r>
              <a:rPr sz="929" u="heavy" spc="7" baseline="25641" dirty="0">
                <a:latin typeface="Arial"/>
                <a:cs typeface="Arial"/>
              </a:rPr>
              <a:t> </a:t>
            </a:r>
            <a:r>
              <a:rPr sz="929" u="heavy" baseline="25641" dirty="0">
                <a:latin typeface="Arial"/>
                <a:cs typeface="Arial"/>
              </a:rPr>
              <a:t>	</a:t>
            </a:r>
            <a:r>
              <a:rPr sz="929" baseline="25641" dirty="0">
                <a:latin typeface="Arial"/>
                <a:cs typeface="Arial"/>
              </a:rPr>
              <a:t> </a:t>
            </a:r>
            <a:r>
              <a:rPr sz="952" spc="-10" dirty="0">
                <a:latin typeface="Arial"/>
                <a:cs typeface="Arial"/>
              </a:rPr>
              <a:t>A</a:t>
            </a:r>
            <a:r>
              <a:rPr sz="952" spc="10" dirty="0">
                <a:latin typeface="Arial"/>
                <a:cs typeface="Arial"/>
              </a:rPr>
              <a:t>m</a:t>
            </a:r>
            <a:r>
              <a:rPr sz="952" spc="-10" dirty="0">
                <a:latin typeface="Arial"/>
                <a:cs typeface="Arial"/>
              </a:rPr>
              <a:t>be</a:t>
            </a:r>
            <a:r>
              <a:rPr sz="952" spc="-5" dirty="0">
                <a:latin typeface="Arial"/>
                <a:cs typeface="Arial"/>
              </a:rPr>
              <a:t>r</a:t>
            </a:r>
            <a:r>
              <a:rPr sz="952" spc="-10" dirty="0">
                <a:latin typeface="Arial"/>
                <a:cs typeface="Arial"/>
              </a:rPr>
              <a:t> t</a:t>
            </a:r>
            <a:r>
              <a:rPr sz="952" spc="-5" dirty="0">
                <a:latin typeface="Arial"/>
                <a:cs typeface="Arial"/>
              </a:rPr>
              <a:t>r</a:t>
            </a:r>
            <a:r>
              <a:rPr sz="952" spc="-14" dirty="0">
                <a:latin typeface="Arial"/>
                <a:cs typeface="Arial"/>
              </a:rPr>
              <a:t>i</a:t>
            </a:r>
            <a:r>
              <a:rPr sz="952" spc="-10" dirty="0">
                <a:latin typeface="Arial"/>
                <a:cs typeface="Arial"/>
              </a:rPr>
              <a:t>gge</a:t>
            </a:r>
            <a:r>
              <a:rPr sz="952" spc="-5" dirty="0">
                <a:latin typeface="Arial"/>
                <a:cs typeface="Arial"/>
              </a:rPr>
              <a:t>r</a:t>
            </a:r>
            <a:r>
              <a:rPr sz="952" dirty="0">
                <a:latin typeface="Arial"/>
                <a:cs typeface="Arial"/>
              </a:rPr>
              <a:t> </a:t>
            </a:r>
            <a:r>
              <a:rPr sz="952" spc="-5" dirty="0">
                <a:latin typeface="Arial"/>
                <a:cs typeface="Arial"/>
              </a:rPr>
              <a:t>(</a:t>
            </a:r>
            <a:r>
              <a:rPr sz="952" spc="-19" dirty="0">
                <a:latin typeface="Arial"/>
                <a:cs typeface="Arial"/>
              </a:rPr>
              <a:t>w</a:t>
            </a:r>
            <a:r>
              <a:rPr sz="952" spc="-5" dirty="0">
                <a:latin typeface="Arial"/>
                <a:cs typeface="Arial"/>
              </a:rPr>
              <a:t>/</a:t>
            </a:r>
            <a:r>
              <a:rPr sz="952" spc="5" dirty="0">
                <a:latin typeface="Arial"/>
                <a:cs typeface="Arial"/>
              </a:rPr>
              <a:t> </a:t>
            </a:r>
            <a:r>
              <a:rPr sz="952" spc="-10" dirty="0">
                <a:latin typeface="Arial"/>
                <a:cs typeface="Arial"/>
              </a:rPr>
              <a:t>o</a:t>
            </a:r>
            <a:r>
              <a:rPr sz="952" spc="-14" dirty="0">
                <a:latin typeface="Arial"/>
                <a:cs typeface="Arial"/>
              </a:rPr>
              <a:t>v</a:t>
            </a:r>
            <a:r>
              <a:rPr sz="952" spc="-10" dirty="0">
                <a:latin typeface="Arial"/>
                <a:cs typeface="Arial"/>
              </a:rPr>
              <a:t>e</a:t>
            </a:r>
            <a:r>
              <a:rPr sz="952" spc="-5" dirty="0">
                <a:latin typeface="Arial"/>
                <a:cs typeface="Arial"/>
              </a:rPr>
              <a:t>r</a:t>
            </a:r>
            <a:r>
              <a:rPr sz="952" spc="-10" dirty="0">
                <a:latin typeface="Arial"/>
                <a:cs typeface="Arial"/>
              </a:rPr>
              <a:t>la</a:t>
            </a:r>
            <a:r>
              <a:rPr sz="952" spc="-33" dirty="0">
                <a:latin typeface="Arial"/>
                <a:cs typeface="Arial"/>
              </a:rPr>
              <a:t>y</a:t>
            </a:r>
            <a:r>
              <a:rPr sz="952" spc="-5" dirty="0">
                <a:latin typeface="Arial"/>
                <a:cs typeface="Arial"/>
              </a:rPr>
              <a:t>)</a:t>
            </a:r>
            <a:endParaRPr sz="952">
              <a:latin typeface="Arial"/>
              <a:cs typeface="Arial"/>
            </a:endParaRPr>
          </a:p>
        </p:txBody>
      </p:sp>
      <p:sp>
        <p:nvSpPr>
          <p:cNvPr id="275" name="object 275"/>
          <p:cNvSpPr txBox="1"/>
          <p:nvPr/>
        </p:nvSpPr>
        <p:spPr>
          <a:xfrm>
            <a:off x="5744968" y="4973947"/>
            <a:ext cx="1573590" cy="146515"/>
          </a:xfrm>
          <a:prstGeom prst="rect">
            <a:avLst/>
          </a:prstGeom>
        </p:spPr>
        <p:txBody>
          <a:bodyPr vert="horz" wrap="square" lIns="0" tIns="0" rIns="0" bIns="0" rtlCol="0">
            <a:spAutoFit/>
          </a:bodyPr>
          <a:lstStyle/>
          <a:p>
            <a:pPr marL="12095">
              <a:tabLst>
                <a:tab pos="373146" algn="l"/>
              </a:tabLst>
            </a:pPr>
            <a:r>
              <a:rPr sz="952" spc="-5" dirty="0">
                <a:latin typeface="Arial"/>
                <a:cs typeface="Arial"/>
              </a:rPr>
              <a:t> 	R</a:t>
            </a:r>
            <a:r>
              <a:rPr sz="952" spc="-10" dirty="0">
                <a:latin typeface="Arial"/>
                <a:cs typeface="Arial"/>
              </a:rPr>
              <a:t>e</a:t>
            </a:r>
            <a:r>
              <a:rPr sz="952" spc="-5" dirty="0">
                <a:latin typeface="Arial"/>
                <a:cs typeface="Arial"/>
              </a:rPr>
              <a:t>d </a:t>
            </a:r>
            <a:r>
              <a:rPr sz="952" spc="-10" dirty="0">
                <a:latin typeface="Arial"/>
                <a:cs typeface="Arial"/>
              </a:rPr>
              <a:t>li</a:t>
            </a:r>
            <a:r>
              <a:rPr sz="952" spc="10" dirty="0">
                <a:latin typeface="Arial"/>
                <a:cs typeface="Arial"/>
              </a:rPr>
              <a:t>m</a:t>
            </a:r>
            <a:r>
              <a:rPr sz="952" spc="-14" dirty="0">
                <a:latin typeface="Arial"/>
                <a:cs typeface="Arial"/>
              </a:rPr>
              <a:t>i</a:t>
            </a:r>
            <a:r>
              <a:rPr sz="952" spc="-5" dirty="0">
                <a:latin typeface="Arial"/>
                <a:cs typeface="Arial"/>
              </a:rPr>
              <a:t>t</a:t>
            </a:r>
            <a:r>
              <a:rPr sz="952" spc="5" dirty="0">
                <a:latin typeface="Arial"/>
                <a:cs typeface="Arial"/>
              </a:rPr>
              <a:t> </a:t>
            </a:r>
            <a:r>
              <a:rPr sz="952" spc="-5" dirty="0">
                <a:latin typeface="Arial"/>
                <a:cs typeface="Arial"/>
              </a:rPr>
              <a:t>(</a:t>
            </a:r>
            <a:r>
              <a:rPr sz="952" spc="-19" dirty="0">
                <a:latin typeface="Arial"/>
                <a:cs typeface="Arial"/>
              </a:rPr>
              <a:t>w</a:t>
            </a:r>
            <a:r>
              <a:rPr sz="952" spc="-10" dirty="0">
                <a:latin typeface="Arial"/>
                <a:cs typeface="Arial"/>
              </a:rPr>
              <a:t>/</a:t>
            </a:r>
            <a:r>
              <a:rPr sz="952" spc="-5" dirty="0">
                <a:latin typeface="Arial"/>
                <a:cs typeface="Arial"/>
              </a:rPr>
              <a:t>o</a:t>
            </a:r>
            <a:r>
              <a:rPr sz="952" spc="5" dirty="0">
                <a:latin typeface="Arial"/>
                <a:cs typeface="Arial"/>
              </a:rPr>
              <a:t> </a:t>
            </a:r>
            <a:r>
              <a:rPr sz="952" spc="-10" dirty="0">
                <a:latin typeface="Arial"/>
                <a:cs typeface="Arial"/>
              </a:rPr>
              <a:t>o</a:t>
            </a:r>
            <a:r>
              <a:rPr sz="952" spc="-14" dirty="0">
                <a:latin typeface="Arial"/>
                <a:cs typeface="Arial"/>
              </a:rPr>
              <a:t>v</a:t>
            </a:r>
            <a:r>
              <a:rPr sz="952" spc="-10" dirty="0">
                <a:latin typeface="Arial"/>
                <a:cs typeface="Arial"/>
              </a:rPr>
              <a:t>e</a:t>
            </a:r>
            <a:r>
              <a:rPr sz="952" spc="-5" dirty="0">
                <a:latin typeface="Arial"/>
                <a:cs typeface="Arial"/>
              </a:rPr>
              <a:t>r</a:t>
            </a:r>
            <a:r>
              <a:rPr sz="952" spc="-10" dirty="0">
                <a:latin typeface="Arial"/>
                <a:cs typeface="Arial"/>
              </a:rPr>
              <a:t>la</a:t>
            </a:r>
            <a:r>
              <a:rPr sz="952" spc="-33" dirty="0">
                <a:latin typeface="Arial"/>
                <a:cs typeface="Arial"/>
              </a:rPr>
              <a:t>y</a:t>
            </a:r>
            <a:r>
              <a:rPr sz="952" spc="-5" dirty="0">
                <a:latin typeface="Arial"/>
                <a:cs typeface="Arial"/>
              </a:rPr>
              <a:t>)</a:t>
            </a:r>
            <a:endParaRPr sz="952">
              <a:latin typeface="Arial"/>
              <a:cs typeface="Arial"/>
            </a:endParaRPr>
          </a:p>
        </p:txBody>
      </p:sp>
      <p:sp>
        <p:nvSpPr>
          <p:cNvPr id="276" name="object 276"/>
          <p:cNvSpPr txBox="1"/>
          <p:nvPr/>
        </p:nvSpPr>
        <p:spPr>
          <a:xfrm>
            <a:off x="3832406" y="5167420"/>
            <a:ext cx="1833638" cy="146515"/>
          </a:xfrm>
          <a:prstGeom prst="rect">
            <a:avLst/>
          </a:prstGeom>
        </p:spPr>
        <p:txBody>
          <a:bodyPr vert="horz" wrap="square" lIns="0" tIns="0" rIns="0" bIns="0" rtlCol="0">
            <a:spAutoFit/>
          </a:bodyPr>
          <a:lstStyle/>
          <a:p>
            <a:pPr marL="12095">
              <a:tabLst>
                <a:tab pos="373146" algn="l"/>
              </a:tabLst>
            </a:pPr>
            <a:r>
              <a:rPr sz="952" spc="-5" dirty="0">
                <a:latin typeface="Arial"/>
                <a:cs typeface="Arial"/>
              </a:rPr>
              <a:t> 	</a:t>
            </a:r>
            <a:r>
              <a:rPr sz="952" spc="-10" dirty="0">
                <a:latin typeface="Arial"/>
                <a:cs typeface="Arial"/>
              </a:rPr>
              <a:t>A</a:t>
            </a:r>
            <a:r>
              <a:rPr sz="952" spc="10" dirty="0">
                <a:latin typeface="Arial"/>
                <a:cs typeface="Arial"/>
              </a:rPr>
              <a:t>m</a:t>
            </a:r>
            <a:r>
              <a:rPr sz="952" spc="-10" dirty="0">
                <a:latin typeface="Arial"/>
                <a:cs typeface="Arial"/>
              </a:rPr>
              <a:t>be</a:t>
            </a:r>
            <a:r>
              <a:rPr sz="952" spc="-5" dirty="0">
                <a:latin typeface="Arial"/>
                <a:cs typeface="Arial"/>
              </a:rPr>
              <a:t>r</a:t>
            </a:r>
            <a:r>
              <a:rPr sz="952" spc="-10" dirty="0">
                <a:latin typeface="Arial"/>
                <a:cs typeface="Arial"/>
              </a:rPr>
              <a:t> t</a:t>
            </a:r>
            <a:r>
              <a:rPr sz="952" spc="-5" dirty="0">
                <a:latin typeface="Arial"/>
                <a:cs typeface="Arial"/>
              </a:rPr>
              <a:t>r</a:t>
            </a:r>
            <a:r>
              <a:rPr sz="952" spc="-14" dirty="0">
                <a:latin typeface="Arial"/>
                <a:cs typeface="Arial"/>
              </a:rPr>
              <a:t>i</a:t>
            </a:r>
            <a:r>
              <a:rPr sz="952" spc="-10" dirty="0">
                <a:latin typeface="Arial"/>
                <a:cs typeface="Arial"/>
              </a:rPr>
              <a:t>gge</a:t>
            </a:r>
            <a:r>
              <a:rPr sz="952" spc="-5" dirty="0">
                <a:latin typeface="Arial"/>
                <a:cs typeface="Arial"/>
              </a:rPr>
              <a:t>r</a:t>
            </a:r>
            <a:r>
              <a:rPr sz="952" dirty="0">
                <a:latin typeface="Arial"/>
                <a:cs typeface="Arial"/>
              </a:rPr>
              <a:t> </a:t>
            </a:r>
            <a:r>
              <a:rPr sz="952" spc="-5" dirty="0">
                <a:latin typeface="Arial"/>
                <a:cs typeface="Arial"/>
              </a:rPr>
              <a:t>(</a:t>
            </a:r>
            <a:r>
              <a:rPr sz="952" spc="-19" dirty="0">
                <a:latin typeface="Arial"/>
                <a:cs typeface="Arial"/>
              </a:rPr>
              <a:t>w</a:t>
            </a:r>
            <a:r>
              <a:rPr sz="952" spc="-10" dirty="0">
                <a:latin typeface="Arial"/>
                <a:cs typeface="Arial"/>
              </a:rPr>
              <a:t>/</a:t>
            </a:r>
            <a:r>
              <a:rPr sz="952" spc="-5" dirty="0">
                <a:latin typeface="Arial"/>
                <a:cs typeface="Arial"/>
              </a:rPr>
              <a:t>o</a:t>
            </a:r>
            <a:r>
              <a:rPr sz="952" spc="5" dirty="0">
                <a:latin typeface="Arial"/>
                <a:cs typeface="Arial"/>
              </a:rPr>
              <a:t> </a:t>
            </a:r>
            <a:r>
              <a:rPr sz="952" spc="-10" dirty="0">
                <a:latin typeface="Arial"/>
                <a:cs typeface="Arial"/>
              </a:rPr>
              <a:t>o</a:t>
            </a:r>
            <a:r>
              <a:rPr sz="952" spc="-14" dirty="0">
                <a:latin typeface="Arial"/>
                <a:cs typeface="Arial"/>
              </a:rPr>
              <a:t>v</a:t>
            </a:r>
            <a:r>
              <a:rPr sz="952" spc="-10" dirty="0">
                <a:latin typeface="Arial"/>
                <a:cs typeface="Arial"/>
              </a:rPr>
              <a:t>e</a:t>
            </a:r>
            <a:r>
              <a:rPr sz="952" spc="-5" dirty="0">
                <a:latin typeface="Arial"/>
                <a:cs typeface="Arial"/>
              </a:rPr>
              <a:t>r</a:t>
            </a:r>
            <a:r>
              <a:rPr sz="952" spc="-14" dirty="0">
                <a:latin typeface="Arial"/>
                <a:cs typeface="Arial"/>
              </a:rPr>
              <a:t>l</a:t>
            </a:r>
            <a:r>
              <a:rPr sz="952" spc="-10" dirty="0">
                <a:latin typeface="Arial"/>
                <a:cs typeface="Arial"/>
              </a:rPr>
              <a:t>a</a:t>
            </a:r>
            <a:r>
              <a:rPr sz="952" spc="-33" dirty="0">
                <a:latin typeface="Arial"/>
                <a:cs typeface="Arial"/>
              </a:rPr>
              <a:t>y</a:t>
            </a:r>
            <a:r>
              <a:rPr sz="952" spc="-5" dirty="0">
                <a:latin typeface="Arial"/>
                <a:cs typeface="Arial"/>
              </a:rPr>
              <a:t>)</a:t>
            </a:r>
            <a:endParaRPr sz="952">
              <a:latin typeface="Arial"/>
              <a:cs typeface="Arial"/>
            </a:endParaRPr>
          </a:p>
        </p:txBody>
      </p:sp>
      <p:sp>
        <p:nvSpPr>
          <p:cNvPr id="277" name="object 277"/>
          <p:cNvSpPr txBox="1"/>
          <p:nvPr/>
        </p:nvSpPr>
        <p:spPr>
          <a:xfrm>
            <a:off x="4193644" y="4973947"/>
            <a:ext cx="1146024" cy="146515"/>
          </a:xfrm>
          <a:prstGeom prst="rect">
            <a:avLst/>
          </a:prstGeom>
        </p:spPr>
        <p:txBody>
          <a:bodyPr vert="horz" wrap="square" lIns="0" tIns="0" rIns="0" bIns="0" rtlCol="0">
            <a:spAutoFit/>
          </a:bodyPr>
          <a:lstStyle/>
          <a:p>
            <a:pPr marL="12095"/>
            <a:r>
              <a:rPr sz="952" spc="-5" dirty="0">
                <a:latin typeface="Arial"/>
                <a:cs typeface="Arial"/>
              </a:rPr>
              <a:t>R</a:t>
            </a:r>
            <a:r>
              <a:rPr sz="952" spc="-10" dirty="0">
                <a:latin typeface="Arial"/>
                <a:cs typeface="Arial"/>
              </a:rPr>
              <a:t>e</a:t>
            </a:r>
            <a:r>
              <a:rPr sz="952" spc="-5" dirty="0">
                <a:latin typeface="Arial"/>
                <a:cs typeface="Arial"/>
              </a:rPr>
              <a:t>d </a:t>
            </a:r>
            <a:r>
              <a:rPr sz="952" spc="-10" dirty="0">
                <a:latin typeface="Arial"/>
                <a:cs typeface="Arial"/>
              </a:rPr>
              <a:t>li</a:t>
            </a:r>
            <a:r>
              <a:rPr sz="952" spc="10" dirty="0">
                <a:latin typeface="Arial"/>
                <a:cs typeface="Arial"/>
              </a:rPr>
              <a:t>m</a:t>
            </a:r>
            <a:r>
              <a:rPr sz="952" spc="-14" dirty="0">
                <a:latin typeface="Arial"/>
                <a:cs typeface="Arial"/>
              </a:rPr>
              <a:t>i</a:t>
            </a:r>
            <a:r>
              <a:rPr sz="952" spc="-5" dirty="0">
                <a:latin typeface="Arial"/>
                <a:cs typeface="Arial"/>
              </a:rPr>
              <a:t>t</a:t>
            </a:r>
            <a:r>
              <a:rPr sz="952" spc="5" dirty="0">
                <a:latin typeface="Arial"/>
                <a:cs typeface="Arial"/>
              </a:rPr>
              <a:t> </a:t>
            </a:r>
            <a:r>
              <a:rPr sz="952" spc="-5" dirty="0">
                <a:latin typeface="Arial"/>
                <a:cs typeface="Arial"/>
              </a:rPr>
              <a:t>(</a:t>
            </a:r>
            <a:r>
              <a:rPr sz="952" spc="-19" dirty="0">
                <a:latin typeface="Arial"/>
                <a:cs typeface="Arial"/>
              </a:rPr>
              <a:t>w</a:t>
            </a:r>
            <a:r>
              <a:rPr sz="952" spc="-5" dirty="0">
                <a:latin typeface="Arial"/>
                <a:cs typeface="Arial"/>
              </a:rPr>
              <a:t>/</a:t>
            </a:r>
            <a:r>
              <a:rPr sz="952" spc="5" dirty="0">
                <a:latin typeface="Arial"/>
                <a:cs typeface="Arial"/>
              </a:rPr>
              <a:t> </a:t>
            </a:r>
            <a:r>
              <a:rPr sz="952" spc="-10" dirty="0">
                <a:latin typeface="Arial"/>
                <a:cs typeface="Arial"/>
              </a:rPr>
              <a:t>o</a:t>
            </a:r>
            <a:r>
              <a:rPr sz="952" spc="-14" dirty="0">
                <a:latin typeface="Arial"/>
                <a:cs typeface="Arial"/>
              </a:rPr>
              <a:t>v</a:t>
            </a:r>
            <a:r>
              <a:rPr sz="952" spc="-10" dirty="0">
                <a:latin typeface="Arial"/>
                <a:cs typeface="Arial"/>
              </a:rPr>
              <a:t>e</a:t>
            </a:r>
            <a:r>
              <a:rPr sz="952" spc="-5" dirty="0">
                <a:latin typeface="Arial"/>
                <a:cs typeface="Arial"/>
              </a:rPr>
              <a:t>r</a:t>
            </a:r>
            <a:r>
              <a:rPr sz="952" spc="-10" dirty="0">
                <a:latin typeface="Arial"/>
                <a:cs typeface="Arial"/>
              </a:rPr>
              <a:t>la</a:t>
            </a:r>
            <a:r>
              <a:rPr sz="952" spc="-33" dirty="0">
                <a:latin typeface="Arial"/>
                <a:cs typeface="Arial"/>
              </a:rPr>
              <a:t>y</a:t>
            </a:r>
            <a:r>
              <a:rPr sz="952" spc="-5" dirty="0">
                <a:latin typeface="Arial"/>
                <a:cs typeface="Arial"/>
              </a:rPr>
              <a:t>)</a:t>
            </a:r>
            <a:endParaRPr sz="952">
              <a:latin typeface="Arial"/>
              <a:cs typeface="Arial"/>
            </a:endParaRPr>
          </a:p>
        </p:txBody>
      </p:sp>
      <p:sp>
        <p:nvSpPr>
          <p:cNvPr id="278" name="object 278"/>
          <p:cNvSpPr txBox="1"/>
          <p:nvPr/>
        </p:nvSpPr>
        <p:spPr>
          <a:xfrm>
            <a:off x="287472" y="1241268"/>
            <a:ext cx="3950909" cy="384721"/>
          </a:xfrm>
          <a:prstGeom prst="rect">
            <a:avLst/>
          </a:prstGeom>
        </p:spPr>
        <p:txBody>
          <a:bodyPr vert="horz" wrap="square" lIns="0" tIns="0" rIns="0" bIns="0" rtlCol="0">
            <a:spAutoFit/>
          </a:bodyPr>
          <a:lstStyle/>
          <a:p>
            <a:pPr marL="12095">
              <a:lnSpc>
                <a:spcPts val="1486"/>
              </a:lnSpc>
            </a:pPr>
            <a:r>
              <a:rPr sz="1333" b="1" spc="-5" dirty="0">
                <a:solidFill>
                  <a:srgbClr val="FF0000"/>
                </a:solidFill>
                <a:latin typeface="Arial"/>
                <a:cs typeface="Arial"/>
              </a:rPr>
              <a:t>S</a:t>
            </a:r>
            <a:r>
              <a:rPr sz="1333" b="1" dirty="0">
                <a:solidFill>
                  <a:srgbClr val="FF0000"/>
                </a:solidFill>
                <a:latin typeface="Arial"/>
                <a:cs typeface="Arial"/>
              </a:rPr>
              <a:t>t</a:t>
            </a:r>
            <a:r>
              <a:rPr sz="1333" b="1" spc="5" dirty="0">
                <a:solidFill>
                  <a:srgbClr val="FF0000"/>
                </a:solidFill>
                <a:latin typeface="Arial"/>
                <a:cs typeface="Arial"/>
              </a:rPr>
              <a:t>r</a:t>
            </a:r>
            <a:r>
              <a:rPr sz="1333" b="1" spc="-5" dirty="0">
                <a:solidFill>
                  <a:srgbClr val="FF0000"/>
                </a:solidFill>
                <a:latin typeface="Arial"/>
                <a:cs typeface="Arial"/>
              </a:rPr>
              <a:t>a</a:t>
            </a:r>
            <a:r>
              <a:rPr sz="1333" b="1" dirty="0">
                <a:solidFill>
                  <a:srgbClr val="FF0000"/>
                </a:solidFill>
                <a:latin typeface="Arial"/>
                <a:cs typeface="Arial"/>
              </a:rPr>
              <a:t>t</a:t>
            </a:r>
            <a:r>
              <a:rPr sz="1333" b="1" spc="-5" dirty="0">
                <a:solidFill>
                  <a:srgbClr val="FF0000"/>
                </a:solidFill>
                <a:latin typeface="Arial"/>
                <a:cs typeface="Arial"/>
              </a:rPr>
              <a:t>e</a:t>
            </a:r>
            <a:r>
              <a:rPr sz="1333" b="1" spc="-10" dirty="0">
                <a:solidFill>
                  <a:srgbClr val="FF0000"/>
                </a:solidFill>
                <a:latin typeface="Arial"/>
                <a:cs typeface="Arial"/>
              </a:rPr>
              <a:t>g</a:t>
            </a:r>
            <a:r>
              <a:rPr sz="1333" b="1" spc="5" dirty="0">
                <a:solidFill>
                  <a:srgbClr val="FF0000"/>
                </a:solidFill>
                <a:latin typeface="Arial"/>
                <a:cs typeface="Arial"/>
              </a:rPr>
              <a:t>i</a:t>
            </a:r>
            <a:r>
              <a:rPr sz="1333" b="1" dirty="0">
                <a:solidFill>
                  <a:srgbClr val="FF0000"/>
                </a:solidFill>
                <a:latin typeface="Arial"/>
                <a:cs typeface="Arial"/>
              </a:rPr>
              <a:t>c</a:t>
            </a:r>
            <a:r>
              <a:rPr sz="1333" b="1" spc="-43" dirty="0">
                <a:solidFill>
                  <a:srgbClr val="FF0000"/>
                </a:solidFill>
                <a:latin typeface="Arial"/>
                <a:cs typeface="Arial"/>
              </a:rPr>
              <a:t> </a:t>
            </a:r>
            <a:r>
              <a:rPr sz="1333" b="1" dirty="0">
                <a:solidFill>
                  <a:srgbClr val="FF0000"/>
                </a:solidFill>
                <a:latin typeface="Arial"/>
                <a:cs typeface="Arial"/>
              </a:rPr>
              <a:t>f</a:t>
            </a:r>
            <a:r>
              <a:rPr sz="1333" b="1" spc="-10" dirty="0">
                <a:solidFill>
                  <a:srgbClr val="FF0000"/>
                </a:solidFill>
                <a:latin typeface="Arial"/>
                <a:cs typeface="Arial"/>
              </a:rPr>
              <a:t>o</a:t>
            </a:r>
            <a:r>
              <a:rPr sz="1333" b="1" spc="5" dirty="0">
                <a:solidFill>
                  <a:srgbClr val="FF0000"/>
                </a:solidFill>
                <a:latin typeface="Arial"/>
                <a:cs typeface="Arial"/>
              </a:rPr>
              <a:t>r</a:t>
            </a:r>
            <a:r>
              <a:rPr sz="1333" b="1" spc="-5" dirty="0">
                <a:solidFill>
                  <a:srgbClr val="FF0000"/>
                </a:solidFill>
                <a:latin typeface="Arial"/>
                <a:cs typeface="Arial"/>
              </a:rPr>
              <a:t>ecas</a:t>
            </a:r>
            <a:r>
              <a:rPr sz="1333" b="1" dirty="0">
                <a:solidFill>
                  <a:srgbClr val="FF0000"/>
                </a:solidFill>
                <a:latin typeface="Arial"/>
                <a:cs typeface="Arial"/>
              </a:rPr>
              <a:t>t</a:t>
            </a:r>
            <a:r>
              <a:rPr sz="1333" b="1" spc="-29" dirty="0">
                <a:solidFill>
                  <a:srgbClr val="FF0000"/>
                </a:solidFill>
                <a:latin typeface="Arial"/>
                <a:cs typeface="Arial"/>
              </a:rPr>
              <a:t> </a:t>
            </a:r>
            <a:r>
              <a:rPr sz="1333" b="1" spc="-5" dirty="0">
                <a:solidFill>
                  <a:srgbClr val="FF0000"/>
                </a:solidFill>
                <a:latin typeface="Arial"/>
                <a:cs typeface="Arial"/>
              </a:rPr>
              <a:t>c</a:t>
            </a:r>
            <a:r>
              <a:rPr sz="1333" b="1" spc="-10" dirty="0">
                <a:solidFill>
                  <a:srgbClr val="FF0000"/>
                </a:solidFill>
                <a:latin typeface="Arial"/>
                <a:cs typeface="Arial"/>
              </a:rPr>
              <a:t>h</a:t>
            </a:r>
            <a:r>
              <a:rPr sz="1333" b="1" spc="-5" dirty="0">
                <a:solidFill>
                  <a:srgbClr val="FF0000"/>
                </a:solidFill>
                <a:latin typeface="Arial"/>
                <a:cs typeface="Arial"/>
              </a:rPr>
              <a:t>a</a:t>
            </a:r>
            <a:r>
              <a:rPr sz="1333" b="1" spc="5" dirty="0">
                <a:solidFill>
                  <a:srgbClr val="FF0000"/>
                </a:solidFill>
                <a:latin typeface="Arial"/>
                <a:cs typeface="Arial"/>
              </a:rPr>
              <a:t>r</a:t>
            </a:r>
            <a:r>
              <a:rPr sz="1333" b="1" spc="-10" dirty="0">
                <a:solidFill>
                  <a:srgbClr val="FF0000"/>
                </a:solidFill>
                <a:latin typeface="Arial"/>
                <a:cs typeface="Arial"/>
              </a:rPr>
              <a:t>g</a:t>
            </a:r>
            <a:r>
              <a:rPr sz="1333" b="1" dirty="0">
                <a:solidFill>
                  <a:srgbClr val="FF0000"/>
                </a:solidFill>
                <a:latin typeface="Arial"/>
                <a:cs typeface="Arial"/>
              </a:rPr>
              <a:t>e-</a:t>
            </a:r>
            <a:r>
              <a:rPr sz="1333" b="1" spc="-10" dirty="0">
                <a:solidFill>
                  <a:srgbClr val="FF0000"/>
                </a:solidFill>
                <a:latin typeface="Arial"/>
                <a:cs typeface="Arial"/>
              </a:rPr>
              <a:t>o</a:t>
            </a:r>
            <a:r>
              <a:rPr sz="1333" b="1" dirty="0">
                <a:solidFill>
                  <a:srgbClr val="FF0000"/>
                </a:solidFill>
                <a:latin typeface="Arial"/>
                <a:cs typeface="Arial"/>
              </a:rPr>
              <a:t>ff</a:t>
            </a:r>
            <a:r>
              <a:rPr sz="1333" b="1" spc="-43" dirty="0">
                <a:solidFill>
                  <a:srgbClr val="FF0000"/>
                </a:solidFill>
                <a:latin typeface="Arial"/>
                <a:cs typeface="Arial"/>
              </a:rPr>
              <a:t> </a:t>
            </a:r>
            <a:r>
              <a:rPr sz="1333" b="1" spc="5" dirty="0">
                <a:solidFill>
                  <a:srgbClr val="FF0000"/>
                </a:solidFill>
                <a:latin typeface="Arial"/>
                <a:cs typeface="Arial"/>
              </a:rPr>
              <a:t>r</a:t>
            </a:r>
            <a:r>
              <a:rPr sz="1333" b="1" spc="-5" dirty="0">
                <a:solidFill>
                  <a:srgbClr val="FF0000"/>
                </a:solidFill>
                <a:latin typeface="Arial"/>
                <a:cs typeface="Arial"/>
              </a:rPr>
              <a:t>a</a:t>
            </a:r>
            <a:r>
              <a:rPr sz="1333" b="1" dirty="0">
                <a:solidFill>
                  <a:srgbClr val="FF0000"/>
                </a:solidFill>
                <a:latin typeface="Arial"/>
                <a:cs typeface="Arial"/>
              </a:rPr>
              <a:t>t</a:t>
            </a:r>
            <a:r>
              <a:rPr sz="1333" b="1" spc="-5" dirty="0">
                <a:solidFill>
                  <a:srgbClr val="FF0000"/>
                </a:solidFill>
                <a:latin typeface="Arial"/>
                <a:cs typeface="Arial"/>
              </a:rPr>
              <a:t>e</a:t>
            </a:r>
            <a:r>
              <a:rPr sz="1333" b="1" dirty="0">
                <a:solidFill>
                  <a:srgbClr val="FF0000"/>
                </a:solidFill>
                <a:latin typeface="Arial"/>
                <a:cs typeface="Arial"/>
              </a:rPr>
              <a:t>s</a:t>
            </a:r>
            <a:endParaRPr sz="1333">
              <a:latin typeface="Arial"/>
              <a:cs typeface="Arial"/>
            </a:endParaRPr>
          </a:p>
          <a:p>
            <a:pPr marL="12095">
              <a:lnSpc>
                <a:spcPts val="1486"/>
              </a:lnSpc>
            </a:pPr>
            <a:r>
              <a:rPr sz="1333" spc="-5" dirty="0">
                <a:solidFill>
                  <a:srgbClr val="FF0000"/>
                </a:solidFill>
                <a:latin typeface="Arial"/>
                <a:cs typeface="Arial"/>
              </a:rPr>
              <a:t>%</a:t>
            </a:r>
            <a:r>
              <a:rPr sz="1333" dirty="0">
                <a:solidFill>
                  <a:srgbClr val="FF0000"/>
                </a:solidFill>
                <a:latin typeface="Arial"/>
                <a:cs typeface="Arial"/>
              </a:rPr>
              <a:t>, </a:t>
            </a:r>
            <a:r>
              <a:rPr sz="1333" spc="-5" dirty="0">
                <a:solidFill>
                  <a:srgbClr val="FF0000"/>
                </a:solidFill>
                <a:latin typeface="Arial"/>
                <a:cs typeface="Arial"/>
              </a:rPr>
              <a:t>12</a:t>
            </a:r>
            <a:r>
              <a:rPr sz="1333" dirty="0">
                <a:solidFill>
                  <a:srgbClr val="FF0000"/>
                </a:solidFill>
                <a:latin typeface="Arial"/>
                <a:cs typeface="Arial"/>
              </a:rPr>
              <a:t>m</a:t>
            </a:r>
            <a:r>
              <a:rPr sz="1333" spc="-24" dirty="0">
                <a:solidFill>
                  <a:srgbClr val="FF0000"/>
                </a:solidFill>
                <a:latin typeface="Arial"/>
                <a:cs typeface="Arial"/>
              </a:rPr>
              <a:t> </a:t>
            </a:r>
            <a:r>
              <a:rPr sz="1333" spc="5" dirty="0">
                <a:solidFill>
                  <a:srgbClr val="FF0000"/>
                </a:solidFill>
                <a:latin typeface="Arial"/>
                <a:cs typeface="Arial"/>
              </a:rPr>
              <a:t>t</a:t>
            </a:r>
            <a:r>
              <a:rPr sz="1333" dirty="0">
                <a:solidFill>
                  <a:srgbClr val="FF0000"/>
                </a:solidFill>
                <a:latin typeface="Arial"/>
                <a:cs typeface="Arial"/>
              </a:rPr>
              <a:t>r</a:t>
            </a:r>
            <a:r>
              <a:rPr sz="1333" spc="-5" dirty="0">
                <a:solidFill>
                  <a:srgbClr val="FF0000"/>
                </a:solidFill>
                <a:latin typeface="Arial"/>
                <a:cs typeface="Arial"/>
              </a:rPr>
              <a:t>a</a:t>
            </a:r>
            <a:r>
              <a:rPr sz="1333" dirty="0">
                <a:solidFill>
                  <a:srgbClr val="FF0000"/>
                </a:solidFill>
                <a:latin typeface="Arial"/>
                <a:cs typeface="Arial"/>
              </a:rPr>
              <a:t>ili</a:t>
            </a:r>
            <a:r>
              <a:rPr sz="1333" spc="-5" dirty="0">
                <a:solidFill>
                  <a:srgbClr val="FF0000"/>
                </a:solidFill>
                <a:latin typeface="Arial"/>
                <a:cs typeface="Arial"/>
              </a:rPr>
              <a:t>n</a:t>
            </a:r>
            <a:r>
              <a:rPr sz="1333" dirty="0">
                <a:solidFill>
                  <a:srgbClr val="FF0000"/>
                </a:solidFill>
                <a:latin typeface="Arial"/>
                <a:cs typeface="Arial"/>
              </a:rPr>
              <a:t>g</a:t>
            </a:r>
            <a:r>
              <a:rPr sz="1333" spc="-33" dirty="0">
                <a:solidFill>
                  <a:srgbClr val="FF0000"/>
                </a:solidFill>
                <a:latin typeface="Arial"/>
                <a:cs typeface="Arial"/>
              </a:rPr>
              <a:t> </a:t>
            </a:r>
            <a:r>
              <a:rPr sz="1333" dirty="0">
                <a:solidFill>
                  <a:srgbClr val="FF0000"/>
                </a:solidFill>
                <a:latin typeface="Arial"/>
                <a:cs typeface="Arial"/>
              </a:rPr>
              <a:t>l</a:t>
            </a:r>
            <a:r>
              <a:rPr sz="1333" spc="-5" dirty="0">
                <a:solidFill>
                  <a:srgbClr val="FF0000"/>
                </a:solidFill>
                <a:latin typeface="Arial"/>
                <a:cs typeface="Arial"/>
              </a:rPr>
              <a:t>o</a:t>
            </a:r>
            <a:r>
              <a:rPr sz="1333" spc="5" dirty="0">
                <a:solidFill>
                  <a:srgbClr val="FF0000"/>
                </a:solidFill>
                <a:latin typeface="Arial"/>
                <a:cs typeface="Arial"/>
              </a:rPr>
              <a:t>s</a:t>
            </a:r>
            <a:r>
              <a:rPr sz="1333" dirty="0">
                <a:solidFill>
                  <a:srgbClr val="FF0000"/>
                </a:solidFill>
                <a:latin typeface="Arial"/>
                <a:cs typeface="Arial"/>
              </a:rPr>
              <a:t>s</a:t>
            </a:r>
            <a:r>
              <a:rPr sz="1333" spc="-14" dirty="0">
                <a:solidFill>
                  <a:srgbClr val="FF0000"/>
                </a:solidFill>
                <a:latin typeface="Arial"/>
                <a:cs typeface="Arial"/>
              </a:rPr>
              <a:t> </a:t>
            </a:r>
            <a:r>
              <a:rPr sz="1333" dirty="0">
                <a:solidFill>
                  <a:srgbClr val="FF0000"/>
                </a:solidFill>
                <a:latin typeface="Arial"/>
                <a:cs typeface="Arial"/>
              </a:rPr>
              <a:t>r</a:t>
            </a:r>
            <a:r>
              <a:rPr sz="1333" spc="-5" dirty="0">
                <a:solidFill>
                  <a:srgbClr val="FF0000"/>
                </a:solidFill>
                <a:latin typeface="Arial"/>
                <a:cs typeface="Arial"/>
              </a:rPr>
              <a:t>a</a:t>
            </a:r>
            <a:r>
              <a:rPr sz="1333" spc="5" dirty="0">
                <a:solidFill>
                  <a:srgbClr val="FF0000"/>
                </a:solidFill>
                <a:latin typeface="Arial"/>
                <a:cs typeface="Arial"/>
              </a:rPr>
              <a:t>t</a:t>
            </a:r>
            <a:r>
              <a:rPr sz="1333" dirty="0">
                <a:solidFill>
                  <a:srgbClr val="FF0000"/>
                </a:solidFill>
                <a:latin typeface="Arial"/>
                <a:cs typeface="Arial"/>
              </a:rPr>
              <a:t>e</a:t>
            </a:r>
            <a:r>
              <a:rPr sz="1333" spc="-29" dirty="0">
                <a:solidFill>
                  <a:srgbClr val="FF0000"/>
                </a:solidFill>
                <a:latin typeface="Arial"/>
                <a:cs typeface="Arial"/>
              </a:rPr>
              <a:t> </a:t>
            </a:r>
            <a:r>
              <a:rPr sz="1333" spc="-19" dirty="0">
                <a:solidFill>
                  <a:srgbClr val="FF0000"/>
                </a:solidFill>
                <a:latin typeface="Arial"/>
                <a:cs typeface="Arial"/>
              </a:rPr>
              <a:t>v</a:t>
            </a:r>
            <a:r>
              <a:rPr sz="1333" dirty="0">
                <a:solidFill>
                  <a:srgbClr val="FF0000"/>
                </a:solidFill>
                <a:latin typeface="Arial"/>
                <a:cs typeface="Arial"/>
              </a:rPr>
              <a:t>s</a:t>
            </a:r>
            <a:r>
              <a:rPr sz="1333" spc="10" dirty="0">
                <a:solidFill>
                  <a:srgbClr val="FF0000"/>
                </a:solidFill>
                <a:latin typeface="Arial"/>
                <a:cs typeface="Arial"/>
              </a:rPr>
              <a:t> </a:t>
            </a:r>
            <a:r>
              <a:rPr sz="1333" spc="-5" dirty="0">
                <a:solidFill>
                  <a:srgbClr val="FF0000"/>
                </a:solidFill>
                <a:latin typeface="Arial"/>
                <a:cs typeface="Arial"/>
              </a:rPr>
              <a:t>201</a:t>
            </a:r>
            <a:r>
              <a:rPr sz="1333" dirty="0">
                <a:solidFill>
                  <a:srgbClr val="FF0000"/>
                </a:solidFill>
                <a:latin typeface="Arial"/>
                <a:cs typeface="Arial"/>
              </a:rPr>
              <a:t>6</a:t>
            </a:r>
            <a:r>
              <a:rPr sz="1333" spc="-19" dirty="0">
                <a:solidFill>
                  <a:srgbClr val="FF0000"/>
                </a:solidFill>
                <a:latin typeface="Arial"/>
                <a:cs typeface="Arial"/>
              </a:rPr>
              <a:t> </a:t>
            </a:r>
            <a:r>
              <a:rPr sz="1333" spc="-10" dirty="0">
                <a:solidFill>
                  <a:srgbClr val="FF0000"/>
                </a:solidFill>
                <a:latin typeface="Arial"/>
                <a:cs typeface="Arial"/>
              </a:rPr>
              <a:t>NC</a:t>
            </a:r>
            <a:r>
              <a:rPr sz="1333" dirty="0">
                <a:solidFill>
                  <a:srgbClr val="FF0000"/>
                </a:solidFill>
                <a:latin typeface="Arial"/>
                <a:cs typeface="Arial"/>
              </a:rPr>
              <a:t>O</a:t>
            </a:r>
            <a:r>
              <a:rPr sz="1333" spc="-10" dirty="0">
                <a:solidFill>
                  <a:srgbClr val="FF0000"/>
                </a:solidFill>
                <a:latin typeface="Arial"/>
                <a:cs typeface="Arial"/>
              </a:rPr>
              <a:t> </a:t>
            </a:r>
            <a:r>
              <a:rPr sz="1333" spc="-5" dirty="0">
                <a:solidFill>
                  <a:srgbClr val="FF0000"/>
                </a:solidFill>
                <a:latin typeface="Arial"/>
                <a:cs typeface="Arial"/>
              </a:rPr>
              <a:t>an</a:t>
            </a:r>
            <a:r>
              <a:rPr sz="1333" spc="5" dirty="0">
                <a:solidFill>
                  <a:srgbClr val="FF0000"/>
                </a:solidFill>
                <a:latin typeface="Arial"/>
                <a:cs typeface="Arial"/>
              </a:rPr>
              <a:t>c</a:t>
            </a:r>
            <a:r>
              <a:rPr sz="1333" spc="-5" dirty="0">
                <a:solidFill>
                  <a:srgbClr val="FF0000"/>
                </a:solidFill>
                <a:latin typeface="Arial"/>
                <a:cs typeface="Arial"/>
              </a:rPr>
              <a:t>ho</a:t>
            </a:r>
            <a:r>
              <a:rPr sz="1333" dirty="0">
                <a:solidFill>
                  <a:srgbClr val="FF0000"/>
                </a:solidFill>
                <a:latin typeface="Arial"/>
                <a:cs typeface="Arial"/>
              </a:rPr>
              <a:t>r</a:t>
            </a:r>
            <a:r>
              <a:rPr sz="1333" spc="-29" dirty="0">
                <a:solidFill>
                  <a:srgbClr val="FF0000"/>
                </a:solidFill>
                <a:latin typeface="Arial"/>
                <a:cs typeface="Arial"/>
              </a:rPr>
              <a:t> </a:t>
            </a:r>
            <a:r>
              <a:rPr sz="1333" spc="-5" dirty="0">
                <a:solidFill>
                  <a:srgbClr val="FF0000"/>
                </a:solidFill>
                <a:latin typeface="Arial"/>
                <a:cs typeface="Arial"/>
              </a:rPr>
              <a:t>po</a:t>
            </a:r>
            <a:r>
              <a:rPr sz="1333" dirty="0">
                <a:solidFill>
                  <a:srgbClr val="FF0000"/>
                </a:solidFill>
                <a:latin typeface="Arial"/>
                <a:cs typeface="Arial"/>
              </a:rPr>
              <a:t>i</a:t>
            </a:r>
            <a:r>
              <a:rPr sz="1333" spc="-5" dirty="0">
                <a:solidFill>
                  <a:srgbClr val="FF0000"/>
                </a:solidFill>
                <a:latin typeface="Arial"/>
                <a:cs typeface="Arial"/>
              </a:rPr>
              <a:t>n</a:t>
            </a:r>
            <a:r>
              <a:rPr sz="1333" spc="5" dirty="0">
                <a:solidFill>
                  <a:srgbClr val="FF0000"/>
                </a:solidFill>
                <a:latin typeface="Arial"/>
                <a:cs typeface="Arial"/>
              </a:rPr>
              <a:t>t</a:t>
            </a:r>
            <a:r>
              <a:rPr sz="1333" dirty="0">
                <a:solidFill>
                  <a:srgbClr val="FF0000"/>
                </a:solidFill>
                <a:latin typeface="Arial"/>
                <a:cs typeface="Arial"/>
              </a:rPr>
              <a:t>s</a:t>
            </a:r>
            <a:endParaRPr sz="1333">
              <a:latin typeface="Arial"/>
              <a:cs typeface="Arial"/>
            </a:endParaRPr>
          </a:p>
        </p:txBody>
      </p:sp>
      <p:sp>
        <p:nvSpPr>
          <p:cNvPr id="279" name="object 279"/>
          <p:cNvSpPr txBox="1"/>
          <p:nvPr/>
        </p:nvSpPr>
        <p:spPr>
          <a:xfrm>
            <a:off x="293988" y="6476731"/>
            <a:ext cx="2629505" cy="117276"/>
          </a:xfrm>
          <a:prstGeom prst="rect">
            <a:avLst/>
          </a:prstGeom>
        </p:spPr>
        <p:txBody>
          <a:bodyPr vert="horz" wrap="square" lIns="0" tIns="0" rIns="0" bIns="0" rtlCol="0">
            <a:spAutoFit/>
          </a:bodyPr>
          <a:lstStyle/>
          <a:p>
            <a:pPr marL="12095"/>
            <a:r>
              <a:rPr sz="762" spc="-5" dirty="0">
                <a:latin typeface="Arial"/>
                <a:cs typeface="Arial"/>
              </a:rPr>
              <a:t>1</a:t>
            </a:r>
            <a:r>
              <a:rPr sz="762" dirty="0">
                <a:latin typeface="Arial"/>
                <a:cs typeface="Arial"/>
              </a:rPr>
              <a:t>.</a:t>
            </a:r>
            <a:r>
              <a:rPr sz="762" spc="10" dirty="0">
                <a:latin typeface="Arial"/>
                <a:cs typeface="Arial"/>
              </a:rPr>
              <a:t> </a:t>
            </a:r>
            <a:r>
              <a:rPr sz="762" spc="-5" dirty="0">
                <a:latin typeface="Arial"/>
                <a:cs typeface="Arial"/>
              </a:rPr>
              <a:t>Ca</a:t>
            </a:r>
            <a:r>
              <a:rPr sz="762" dirty="0">
                <a:latin typeface="Arial"/>
                <a:cs typeface="Arial"/>
              </a:rPr>
              <a:t>l</a:t>
            </a:r>
            <a:r>
              <a:rPr sz="762" spc="5" dirty="0">
                <a:latin typeface="Arial"/>
                <a:cs typeface="Arial"/>
              </a:rPr>
              <a:t>c</a:t>
            </a:r>
            <a:r>
              <a:rPr sz="762" spc="-5" dirty="0">
                <a:latin typeface="Arial"/>
                <a:cs typeface="Arial"/>
              </a:rPr>
              <a:t>u</a:t>
            </a:r>
            <a:r>
              <a:rPr sz="762" dirty="0">
                <a:latin typeface="Arial"/>
                <a:cs typeface="Arial"/>
              </a:rPr>
              <a:t>l</a:t>
            </a:r>
            <a:r>
              <a:rPr sz="762" spc="-5" dirty="0">
                <a:latin typeface="Arial"/>
                <a:cs typeface="Arial"/>
              </a:rPr>
              <a:t>a</a:t>
            </a:r>
            <a:r>
              <a:rPr sz="762" dirty="0">
                <a:latin typeface="Arial"/>
                <a:cs typeface="Arial"/>
              </a:rPr>
              <a:t>t</a:t>
            </a:r>
            <a:r>
              <a:rPr sz="762" spc="-5" dirty="0">
                <a:latin typeface="Arial"/>
                <a:cs typeface="Arial"/>
              </a:rPr>
              <a:t>e</a:t>
            </a:r>
            <a:r>
              <a:rPr sz="762" dirty="0">
                <a:latin typeface="Arial"/>
                <a:cs typeface="Arial"/>
              </a:rPr>
              <a:t>d </a:t>
            </a:r>
            <a:r>
              <a:rPr sz="762" spc="-5" dirty="0">
                <a:latin typeface="Arial"/>
                <a:cs typeface="Arial"/>
              </a:rPr>
              <a:t>ba</a:t>
            </a:r>
            <a:r>
              <a:rPr sz="762" spc="5" dirty="0">
                <a:latin typeface="Arial"/>
                <a:cs typeface="Arial"/>
              </a:rPr>
              <a:t>s</a:t>
            </a:r>
            <a:r>
              <a:rPr sz="762" spc="-5" dirty="0">
                <a:latin typeface="Arial"/>
                <a:cs typeface="Arial"/>
              </a:rPr>
              <a:t>e</a:t>
            </a:r>
            <a:r>
              <a:rPr sz="762" dirty="0">
                <a:latin typeface="Arial"/>
                <a:cs typeface="Arial"/>
              </a:rPr>
              <a:t>d</a:t>
            </a:r>
            <a:r>
              <a:rPr sz="762" spc="10" dirty="0">
                <a:latin typeface="Arial"/>
                <a:cs typeface="Arial"/>
              </a:rPr>
              <a:t> </a:t>
            </a:r>
            <a:r>
              <a:rPr sz="762" spc="-5" dirty="0">
                <a:latin typeface="Arial"/>
                <a:cs typeface="Arial"/>
              </a:rPr>
              <a:t>o</a:t>
            </a:r>
            <a:r>
              <a:rPr sz="762" dirty="0">
                <a:latin typeface="Arial"/>
                <a:cs typeface="Arial"/>
              </a:rPr>
              <a:t>n</a:t>
            </a:r>
            <a:r>
              <a:rPr sz="762" spc="10" dirty="0">
                <a:latin typeface="Arial"/>
                <a:cs typeface="Arial"/>
              </a:rPr>
              <a:t> m</a:t>
            </a:r>
            <a:r>
              <a:rPr sz="762" spc="-5" dirty="0">
                <a:latin typeface="Arial"/>
                <a:cs typeface="Arial"/>
              </a:rPr>
              <a:t>e</a:t>
            </a:r>
            <a:r>
              <a:rPr sz="762" dirty="0">
                <a:latin typeface="Arial"/>
                <a:cs typeface="Arial"/>
              </a:rPr>
              <a:t>t</a:t>
            </a:r>
            <a:r>
              <a:rPr sz="762" spc="-5" dirty="0">
                <a:latin typeface="Arial"/>
                <a:cs typeface="Arial"/>
              </a:rPr>
              <a:t>r</a:t>
            </a:r>
            <a:r>
              <a:rPr sz="762" dirty="0">
                <a:latin typeface="Arial"/>
                <a:cs typeface="Arial"/>
              </a:rPr>
              <a:t>ic</a:t>
            </a:r>
            <a:r>
              <a:rPr sz="762" spc="-24" dirty="0">
                <a:latin typeface="Arial"/>
                <a:cs typeface="Arial"/>
              </a:rPr>
              <a:t> </a:t>
            </a:r>
            <a:r>
              <a:rPr sz="762" spc="10" dirty="0">
                <a:latin typeface="Arial"/>
                <a:cs typeface="Arial"/>
              </a:rPr>
              <a:t>m</a:t>
            </a:r>
            <a:r>
              <a:rPr sz="762" spc="-5" dirty="0">
                <a:latin typeface="Arial"/>
                <a:cs typeface="Arial"/>
              </a:rPr>
              <a:t>e</a:t>
            </a:r>
            <a:r>
              <a:rPr sz="762" dirty="0">
                <a:latin typeface="Arial"/>
                <a:cs typeface="Arial"/>
              </a:rPr>
              <a:t>t</a:t>
            </a:r>
            <a:r>
              <a:rPr sz="762" spc="-5" dirty="0">
                <a:latin typeface="Arial"/>
                <a:cs typeface="Arial"/>
              </a:rPr>
              <a:t>hodo</a:t>
            </a:r>
            <a:r>
              <a:rPr sz="762" dirty="0">
                <a:latin typeface="Arial"/>
                <a:cs typeface="Arial"/>
              </a:rPr>
              <a:t>l</a:t>
            </a:r>
            <a:r>
              <a:rPr sz="762" spc="-5" dirty="0">
                <a:latin typeface="Arial"/>
                <a:cs typeface="Arial"/>
              </a:rPr>
              <a:t>og</a:t>
            </a:r>
            <a:r>
              <a:rPr sz="762" dirty="0">
                <a:latin typeface="Arial"/>
                <a:cs typeface="Arial"/>
              </a:rPr>
              <a:t>y</a:t>
            </a:r>
            <a:r>
              <a:rPr sz="762" spc="10" dirty="0">
                <a:latin typeface="Arial"/>
                <a:cs typeface="Arial"/>
              </a:rPr>
              <a:t> </a:t>
            </a:r>
            <a:r>
              <a:rPr sz="762" spc="-5" dirty="0">
                <a:latin typeface="Arial"/>
                <a:cs typeface="Arial"/>
              </a:rPr>
              <a:t>ou</a:t>
            </a:r>
            <a:r>
              <a:rPr sz="762" dirty="0">
                <a:latin typeface="Arial"/>
                <a:cs typeface="Arial"/>
              </a:rPr>
              <a:t>tli</a:t>
            </a:r>
            <a:r>
              <a:rPr sz="762" spc="-5" dirty="0">
                <a:latin typeface="Arial"/>
                <a:cs typeface="Arial"/>
              </a:rPr>
              <a:t>ne</a:t>
            </a:r>
            <a:r>
              <a:rPr sz="762" dirty="0">
                <a:latin typeface="Arial"/>
                <a:cs typeface="Arial"/>
              </a:rPr>
              <a:t>d</a:t>
            </a:r>
            <a:r>
              <a:rPr sz="762" spc="24" dirty="0">
                <a:latin typeface="Arial"/>
                <a:cs typeface="Arial"/>
              </a:rPr>
              <a:t> </a:t>
            </a:r>
            <a:r>
              <a:rPr sz="762" spc="-5" dirty="0">
                <a:latin typeface="Arial"/>
                <a:cs typeface="Arial"/>
              </a:rPr>
              <a:t>o</a:t>
            </a:r>
            <a:r>
              <a:rPr sz="762" dirty="0">
                <a:latin typeface="Arial"/>
                <a:cs typeface="Arial"/>
              </a:rPr>
              <a:t>n </a:t>
            </a:r>
            <a:r>
              <a:rPr sz="762" spc="5" dirty="0">
                <a:latin typeface="Arial"/>
                <a:cs typeface="Arial"/>
              </a:rPr>
              <a:t>s</a:t>
            </a:r>
            <a:r>
              <a:rPr sz="762" dirty="0">
                <a:latin typeface="Arial"/>
                <a:cs typeface="Arial"/>
              </a:rPr>
              <a:t>li</a:t>
            </a:r>
            <a:r>
              <a:rPr sz="762" spc="-5" dirty="0">
                <a:latin typeface="Arial"/>
                <a:cs typeface="Arial"/>
              </a:rPr>
              <a:t>de</a:t>
            </a:r>
            <a:endParaRPr sz="762">
              <a:latin typeface="Arial"/>
              <a:cs typeface="Arial"/>
            </a:endParaRPr>
          </a:p>
        </p:txBody>
      </p:sp>
      <p:sp>
        <p:nvSpPr>
          <p:cNvPr id="280" name="object 280"/>
          <p:cNvSpPr/>
          <p:nvPr/>
        </p:nvSpPr>
        <p:spPr>
          <a:xfrm>
            <a:off x="4929313" y="1935437"/>
            <a:ext cx="0" cy="2559957"/>
          </a:xfrm>
          <a:custGeom>
            <a:avLst/>
            <a:gdLst/>
            <a:ahLst/>
            <a:cxnLst/>
            <a:rect l="l" t="t" r="r" b="b"/>
            <a:pathLst>
              <a:path h="2687954">
                <a:moveTo>
                  <a:pt x="0" y="0"/>
                </a:moveTo>
                <a:lnTo>
                  <a:pt x="0" y="2687624"/>
                </a:lnTo>
              </a:path>
            </a:pathLst>
          </a:custGeom>
          <a:ln w="9504">
            <a:solidFill>
              <a:srgbClr val="606060"/>
            </a:solidFill>
          </a:ln>
        </p:spPr>
        <p:txBody>
          <a:bodyPr wrap="square" lIns="0" tIns="0" rIns="0" bIns="0" rtlCol="0"/>
          <a:lstStyle/>
          <a:p>
            <a:endParaRPr sz="1714"/>
          </a:p>
        </p:txBody>
      </p:sp>
      <p:sp>
        <p:nvSpPr>
          <p:cNvPr id="281" name="object 281"/>
          <p:cNvSpPr/>
          <p:nvPr/>
        </p:nvSpPr>
        <p:spPr>
          <a:xfrm>
            <a:off x="4929313" y="4495078"/>
            <a:ext cx="3774924" cy="0"/>
          </a:xfrm>
          <a:custGeom>
            <a:avLst/>
            <a:gdLst/>
            <a:ahLst/>
            <a:cxnLst/>
            <a:rect l="l" t="t" r="r" b="b"/>
            <a:pathLst>
              <a:path w="3963670">
                <a:moveTo>
                  <a:pt x="0" y="0"/>
                </a:moveTo>
                <a:lnTo>
                  <a:pt x="3963420" y="0"/>
                </a:lnTo>
              </a:path>
            </a:pathLst>
          </a:custGeom>
          <a:ln w="9496">
            <a:solidFill>
              <a:srgbClr val="606060"/>
            </a:solidFill>
          </a:ln>
        </p:spPr>
        <p:txBody>
          <a:bodyPr wrap="square" lIns="0" tIns="0" rIns="0" bIns="0" rtlCol="0"/>
          <a:lstStyle/>
          <a:p>
            <a:endParaRPr sz="1714"/>
          </a:p>
        </p:txBody>
      </p:sp>
      <p:sp>
        <p:nvSpPr>
          <p:cNvPr id="282" name="object 282"/>
          <p:cNvSpPr/>
          <p:nvPr/>
        </p:nvSpPr>
        <p:spPr>
          <a:xfrm>
            <a:off x="4929313" y="2740412"/>
            <a:ext cx="72571" cy="362252"/>
          </a:xfrm>
          <a:custGeom>
            <a:avLst/>
            <a:gdLst/>
            <a:ahLst/>
            <a:cxnLst/>
            <a:rect l="l" t="t" r="r" b="b"/>
            <a:pathLst>
              <a:path w="76200" h="380364">
                <a:moveTo>
                  <a:pt x="0" y="0"/>
                </a:moveTo>
                <a:lnTo>
                  <a:pt x="76036" y="379876"/>
                </a:lnTo>
              </a:path>
            </a:pathLst>
          </a:custGeom>
          <a:ln w="9504">
            <a:solidFill>
              <a:srgbClr val="000000"/>
            </a:solidFill>
          </a:ln>
        </p:spPr>
        <p:txBody>
          <a:bodyPr wrap="square" lIns="0" tIns="0" rIns="0" bIns="0" rtlCol="0"/>
          <a:lstStyle/>
          <a:p>
            <a:endParaRPr sz="1714"/>
          </a:p>
        </p:txBody>
      </p:sp>
      <p:sp>
        <p:nvSpPr>
          <p:cNvPr id="283" name="object 283"/>
          <p:cNvSpPr/>
          <p:nvPr/>
        </p:nvSpPr>
        <p:spPr>
          <a:xfrm>
            <a:off x="5001730" y="3102199"/>
            <a:ext cx="81643" cy="362252"/>
          </a:xfrm>
          <a:custGeom>
            <a:avLst/>
            <a:gdLst/>
            <a:ahLst/>
            <a:cxnLst/>
            <a:rect l="l" t="t" r="r" b="b"/>
            <a:pathLst>
              <a:path w="85725" h="380364">
                <a:moveTo>
                  <a:pt x="0" y="0"/>
                </a:moveTo>
                <a:lnTo>
                  <a:pt x="85541" y="379876"/>
                </a:lnTo>
              </a:path>
            </a:pathLst>
          </a:custGeom>
          <a:ln w="9504">
            <a:solidFill>
              <a:srgbClr val="000000"/>
            </a:solidFill>
          </a:ln>
        </p:spPr>
        <p:txBody>
          <a:bodyPr wrap="square" lIns="0" tIns="0" rIns="0" bIns="0" rtlCol="0"/>
          <a:lstStyle/>
          <a:p>
            <a:endParaRPr sz="1714"/>
          </a:p>
        </p:txBody>
      </p:sp>
      <p:sp>
        <p:nvSpPr>
          <p:cNvPr id="284" name="object 284"/>
          <p:cNvSpPr/>
          <p:nvPr/>
        </p:nvSpPr>
        <p:spPr>
          <a:xfrm>
            <a:off x="5083197" y="3463986"/>
            <a:ext cx="72571" cy="145143"/>
          </a:xfrm>
          <a:custGeom>
            <a:avLst/>
            <a:gdLst/>
            <a:ahLst/>
            <a:cxnLst/>
            <a:rect l="l" t="t" r="r" b="b"/>
            <a:pathLst>
              <a:path w="76200" h="152400">
                <a:moveTo>
                  <a:pt x="0" y="0"/>
                </a:moveTo>
                <a:lnTo>
                  <a:pt x="76036" y="151950"/>
                </a:lnTo>
              </a:path>
            </a:pathLst>
          </a:custGeom>
          <a:ln w="9503">
            <a:solidFill>
              <a:srgbClr val="000000"/>
            </a:solidFill>
          </a:ln>
        </p:spPr>
        <p:txBody>
          <a:bodyPr wrap="square" lIns="0" tIns="0" rIns="0" bIns="0" rtlCol="0"/>
          <a:lstStyle/>
          <a:p>
            <a:endParaRPr sz="1714"/>
          </a:p>
        </p:txBody>
      </p:sp>
      <p:sp>
        <p:nvSpPr>
          <p:cNvPr id="285" name="object 285"/>
          <p:cNvSpPr/>
          <p:nvPr/>
        </p:nvSpPr>
        <p:spPr>
          <a:xfrm>
            <a:off x="5155613" y="3500164"/>
            <a:ext cx="72571" cy="108857"/>
          </a:xfrm>
          <a:custGeom>
            <a:avLst/>
            <a:gdLst/>
            <a:ahLst/>
            <a:cxnLst/>
            <a:rect l="l" t="t" r="r" b="b"/>
            <a:pathLst>
              <a:path w="76200" h="114300">
                <a:moveTo>
                  <a:pt x="0" y="113962"/>
                </a:moveTo>
                <a:lnTo>
                  <a:pt x="76036" y="0"/>
                </a:lnTo>
              </a:path>
            </a:pathLst>
          </a:custGeom>
          <a:ln w="9502">
            <a:solidFill>
              <a:srgbClr val="000000"/>
            </a:solidFill>
          </a:ln>
        </p:spPr>
        <p:txBody>
          <a:bodyPr wrap="square" lIns="0" tIns="0" rIns="0" bIns="0" rtlCol="0"/>
          <a:lstStyle/>
          <a:p>
            <a:endParaRPr sz="1714"/>
          </a:p>
        </p:txBody>
      </p:sp>
      <p:sp>
        <p:nvSpPr>
          <p:cNvPr id="286" name="object 286"/>
          <p:cNvSpPr/>
          <p:nvPr/>
        </p:nvSpPr>
        <p:spPr>
          <a:xfrm>
            <a:off x="5228030" y="3255958"/>
            <a:ext cx="81643" cy="244324"/>
          </a:xfrm>
          <a:custGeom>
            <a:avLst/>
            <a:gdLst/>
            <a:ahLst/>
            <a:cxnLst/>
            <a:rect l="l" t="t" r="r" b="b"/>
            <a:pathLst>
              <a:path w="85725" h="256539">
                <a:moveTo>
                  <a:pt x="0" y="256416"/>
                </a:moveTo>
                <a:lnTo>
                  <a:pt x="85541" y="0"/>
                </a:lnTo>
              </a:path>
            </a:pathLst>
          </a:custGeom>
          <a:ln w="9503">
            <a:solidFill>
              <a:srgbClr val="000000"/>
            </a:solidFill>
          </a:ln>
        </p:spPr>
        <p:txBody>
          <a:bodyPr wrap="square" lIns="0" tIns="0" rIns="0" bIns="0" rtlCol="0"/>
          <a:lstStyle/>
          <a:p>
            <a:endParaRPr sz="1714"/>
          </a:p>
        </p:txBody>
      </p:sp>
      <p:sp>
        <p:nvSpPr>
          <p:cNvPr id="287" name="object 287"/>
          <p:cNvSpPr/>
          <p:nvPr/>
        </p:nvSpPr>
        <p:spPr>
          <a:xfrm>
            <a:off x="5309497" y="3129333"/>
            <a:ext cx="72571" cy="127000"/>
          </a:xfrm>
          <a:custGeom>
            <a:avLst/>
            <a:gdLst/>
            <a:ahLst/>
            <a:cxnLst/>
            <a:rect l="l" t="t" r="r" b="b"/>
            <a:pathLst>
              <a:path w="76200" h="133350">
                <a:moveTo>
                  <a:pt x="0" y="132956"/>
                </a:moveTo>
                <a:lnTo>
                  <a:pt x="76036" y="0"/>
                </a:lnTo>
              </a:path>
            </a:pathLst>
          </a:custGeom>
          <a:ln w="9502">
            <a:solidFill>
              <a:srgbClr val="000000"/>
            </a:solidFill>
          </a:ln>
        </p:spPr>
        <p:txBody>
          <a:bodyPr wrap="square" lIns="0" tIns="0" rIns="0" bIns="0" rtlCol="0"/>
          <a:lstStyle/>
          <a:p>
            <a:endParaRPr sz="1714"/>
          </a:p>
        </p:txBody>
      </p:sp>
      <p:sp>
        <p:nvSpPr>
          <p:cNvPr id="288" name="object 288"/>
          <p:cNvSpPr/>
          <p:nvPr/>
        </p:nvSpPr>
        <p:spPr>
          <a:xfrm>
            <a:off x="5381913" y="2930350"/>
            <a:ext cx="72571" cy="199571"/>
          </a:xfrm>
          <a:custGeom>
            <a:avLst/>
            <a:gdLst/>
            <a:ahLst/>
            <a:cxnLst/>
            <a:rect l="l" t="t" r="r" b="b"/>
            <a:pathLst>
              <a:path w="76200" h="209550">
                <a:moveTo>
                  <a:pt x="0" y="208931"/>
                </a:moveTo>
                <a:lnTo>
                  <a:pt x="76036" y="0"/>
                </a:lnTo>
              </a:path>
            </a:pathLst>
          </a:custGeom>
          <a:ln w="9503">
            <a:solidFill>
              <a:srgbClr val="000000"/>
            </a:solidFill>
          </a:ln>
        </p:spPr>
        <p:txBody>
          <a:bodyPr wrap="square" lIns="0" tIns="0" rIns="0" bIns="0" rtlCol="0"/>
          <a:lstStyle/>
          <a:p>
            <a:endParaRPr sz="1714"/>
          </a:p>
        </p:txBody>
      </p:sp>
      <p:sp>
        <p:nvSpPr>
          <p:cNvPr id="289" name="object 289"/>
          <p:cNvSpPr/>
          <p:nvPr/>
        </p:nvSpPr>
        <p:spPr>
          <a:xfrm>
            <a:off x="5454330" y="2595696"/>
            <a:ext cx="81643" cy="335038"/>
          </a:xfrm>
          <a:custGeom>
            <a:avLst/>
            <a:gdLst/>
            <a:ahLst/>
            <a:cxnLst/>
            <a:rect l="l" t="t" r="r" b="b"/>
            <a:pathLst>
              <a:path w="85725" h="351789">
                <a:moveTo>
                  <a:pt x="0" y="351385"/>
                </a:moveTo>
                <a:lnTo>
                  <a:pt x="85541" y="0"/>
                </a:lnTo>
              </a:path>
            </a:pathLst>
          </a:custGeom>
          <a:ln w="9504">
            <a:solidFill>
              <a:srgbClr val="000000"/>
            </a:solidFill>
          </a:ln>
        </p:spPr>
        <p:txBody>
          <a:bodyPr wrap="square" lIns="0" tIns="0" rIns="0" bIns="0" rtlCol="0"/>
          <a:lstStyle/>
          <a:p>
            <a:endParaRPr sz="1714"/>
          </a:p>
        </p:txBody>
      </p:sp>
      <p:sp>
        <p:nvSpPr>
          <p:cNvPr id="290" name="object 290"/>
          <p:cNvSpPr/>
          <p:nvPr/>
        </p:nvSpPr>
        <p:spPr>
          <a:xfrm>
            <a:off x="5535798" y="2595697"/>
            <a:ext cx="72571" cy="72571"/>
          </a:xfrm>
          <a:custGeom>
            <a:avLst/>
            <a:gdLst/>
            <a:ahLst/>
            <a:cxnLst/>
            <a:rect l="l" t="t" r="r" b="b"/>
            <a:pathLst>
              <a:path w="76200" h="76200">
                <a:moveTo>
                  <a:pt x="0" y="0"/>
                </a:moveTo>
                <a:lnTo>
                  <a:pt x="76036" y="75975"/>
                </a:lnTo>
              </a:path>
            </a:pathLst>
          </a:custGeom>
          <a:ln w="9500">
            <a:solidFill>
              <a:srgbClr val="000000"/>
            </a:solidFill>
          </a:ln>
        </p:spPr>
        <p:txBody>
          <a:bodyPr wrap="square" lIns="0" tIns="0" rIns="0" bIns="0" rtlCol="0"/>
          <a:lstStyle/>
          <a:p>
            <a:endParaRPr sz="1714"/>
          </a:p>
        </p:txBody>
      </p:sp>
      <p:sp>
        <p:nvSpPr>
          <p:cNvPr id="291" name="object 291"/>
          <p:cNvSpPr/>
          <p:nvPr/>
        </p:nvSpPr>
        <p:spPr>
          <a:xfrm>
            <a:off x="5608213" y="2668055"/>
            <a:ext cx="72571" cy="72571"/>
          </a:xfrm>
          <a:custGeom>
            <a:avLst/>
            <a:gdLst/>
            <a:ahLst/>
            <a:cxnLst/>
            <a:rect l="l" t="t" r="r" b="b"/>
            <a:pathLst>
              <a:path w="76200" h="76200">
                <a:moveTo>
                  <a:pt x="0" y="0"/>
                </a:moveTo>
                <a:lnTo>
                  <a:pt x="76036" y="75975"/>
                </a:lnTo>
              </a:path>
            </a:pathLst>
          </a:custGeom>
          <a:ln w="9500">
            <a:solidFill>
              <a:srgbClr val="000000"/>
            </a:solidFill>
          </a:ln>
        </p:spPr>
        <p:txBody>
          <a:bodyPr wrap="square" lIns="0" tIns="0" rIns="0" bIns="0" rtlCol="0"/>
          <a:lstStyle/>
          <a:p>
            <a:endParaRPr sz="1714"/>
          </a:p>
        </p:txBody>
      </p:sp>
      <p:sp>
        <p:nvSpPr>
          <p:cNvPr id="292" name="object 292"/>
          <p:cNvSpPr/>
          <p:nvPr/>
        </p:nvSpPr>
        <p:spPr>
          <a:xfrm>
            <a:off x="5680630" y="2731368"/>
            <a:ext cx="81643" cy="9071"/>
          </a:xfrm>
          <a:custGeom>
            <a:avLst/>
            <a:gdLst/>
            <a:ahLst/>
            <a:cxnLst/>
            <a:rect l="l" t="t" r="r" b="b"/>
            <a:pathLst>
              <a:path w="85725" h="9525">
                <a:moveTo>
                  <a:pt x="0" y="9496"/>
                </a:moveTo>
                <a:lnTo>
                  <a:pt x="85541" y="0"/>
                </a:lnTo>
              </a:path>
            </a:pathLst>
          </a:custGeom>
          <a:ln w="9496">
            <a:solidFill>
              <a:srgbClr val="000000"/>
            </a:solidFill>
          </a:ln>
        </p:spPr>
        <p:txBody>
          <a:bodyPr wrap="square" lIns="0" tIns="0" rIns="0" bIns="0" rtlCol="0"/>
          <a:lstStyle/>
          <a:p>
            <a:endParaRPr sz="1714"/>
          </a:p>
        </p:txBody>
      </p:sp>
      <p:sp>
        <p:nvSpPr>
          <p:cNvPr id="293" name="object 293"/>
          <p:cNvSpPr/>
          <p:nvPr/>
        </p:nvSpPr>
        <p:spPr>
          <a:xfrm>
            <a:off x="5762097" y="2731367"/>
            <a:ext cx="72571" cy="199571"/>
          </a:xfrm>
          <a:custGeom>
            <a:avLst/>
            <a:gdLst/>
            <a:ahLst/>
            <a:cxnLst/>
            <a:rect l="l" t="t" r="r" b="b"/>
            <a:pathLst>
              <a:path w="76200" h="209550">
                <a:moveTo>
                  <a:pt x="0" y="0"/>
                </a:moveTo>
                <a:lnTo>
                  <a:pt x="76036" y="208931"/>
                </a:lnTo>
              </a:path>
            </a:pathLst>
          </a:custGeom>
          <a:ln w="9503">
            <a:solidFill>
              <a:srgbClr val="000000"/>
            </a:solidFill>
          </a:ln>
        </p:spPr>
        <p:txBody>
          <a:bodyPr wrap="square" lIns="0" tIns="0" rIns="0" bIns="0" rtlCol="0"/>
          <a:lstStyle/>
          <a:p>
            <a:endParaRPr sz="1714"/>
          </a:p>
        </p:txBody>
      </p:sp>
      <p:sp>
        <p:nvSpPr>
          <p:cNvPr id="294" name="object 294"/>
          <p:cNvSpPr/>
          <p:nvPr/>
        </p:nvSpPr>
        <p:spPr>
          <a:xfrm>
            <a:off x="5834513" y="2930350"/>
            <a:ext cx="72571" cy="0"/>
          </a:xfrm>
          <a:custGeom>
            <a:avLst/>
            <a:gdLst/>
            <a:ahLst/>
            <a:cxnLst/>
            <a:rect l="l" t="t" r="r" b="b"/>
            <a:pathLst>
              <a:path w="76200">
                <a:moveTo>
                  <a:pt x="0" y="0"/>
                </a:moveTo>
                <a:lnTo>
                  <a:pt x="76036" y="0"/>
                </a:lnTo>
              </a:path>
            </a:pathLst>
          </a:custGeom>
          <a:ln w="9496">
            <a:solidFill>
              <a:srgbClr val="000000"/>
            </a:solidFill>
          </a:ln>
        </p:spPr>
        <p:txBody>
          <a:bodyPr wrap="square" lIns="0" tIns="0" rIns="0" bIns="0" rtlCol="0"/>
          <a:lstStyle/>
          <a:p>
            <a:endParaRPr sz="1714"/>
          </a:p>
        </p:txBody>
      </p:sp>
      <p:sp>
        <p:nvSpPr>
          <p:cNvPr id="295" name="object 295"/>
          <p:cNvSpPr/>
          <p:nvPr/>
        </p:nvSpPr>
        <p:spPr>
          <a:xfrm>
            <a:off x="5906930" y="2930350"/>
            <a:ext cx="81643" cy="470505"/>
          </a:xfrm>
          <a:custGeom>
            <a:avLst/>
            <a:gdLst/>
            <a:ahLst/>
            <a:cxnLst/>
            <a:rect l="l" t="t" r="r" b="b"/>
            <a:pathLst>
              <a:path w="85725" h="494029">
                <a:moveTo>
                  <a:pt x="0" y="0"/>
                </a:moveTo>
                <a:lnTo>
                  <a:pt x="85541" y="493839"/>
                </a:lnTo>
              </a:path>
            </a:pathLst>
          </a:custGeom>
          <a:ln w="9504">
            <a:solidFill>
              <a:srgbClr val="000000"/>
            </a:solidFill>
          </a:ln>
        </p:spPr>
        <p:txBody>
          <a:bodyPr wrap="square" lIns="0" tIns="0" rIns="0" bIns="0" rtlCol="0"/>
          <a:lstStyle/>
          <a:p>
            <a:endParaRPr sz="1714"/>
          </a:p>
        </p:txBody>
      </p:sp>
      <p:sp>
        <p:nvSpPr>
          <p:cNvPr id="296" name="object 296"/>
          <p:cNvSpPr/>
          <p:nvPr/>
        </p:nvSpPr>
        <p:spPr>
          <a:xfrm>
            <a:off x="5988398" y="3400673"/>
            <a:ext cx="72571" cy="524933"/>
          </a:xfrm>
          <a:custGeom>
            <a:avLst/>
            <a:gdLst/>
            <a:ahLst/>
            <a:cxnLst/>
            <a:rect l="l" t="t" r="r" b="b"/>
            <a:pathLst>
              <a:path w="76200" h="551179">
                <a:moveTo>
                  <a:pt x="0" y="0"/>
                </a:moveTo>
                <a:lnTo>
                  <a:pt x="76036" y="550820"/>
                </a:lnTo>
              </a:path>
            </a:pathLst>
          </a:custGeom>
          <a:ln w="9504">
            <a:solidFill>
              <a:srgbClr val="000000"/>
            </a:solidFill>
          </a:ln>
        </p:spPr>
        <p:txBody>
          <a:bodyPr wrap="square" lIns="0" tIns="0" rIns="0" bIns="0" rtlCol="0"/>
          <a:lstStyle/>
          <a:p>
            <a:endParaRPr sz="1714"/>
          </a:p>
        </p:txBody>
      </p:sp>
      <p:sp>
        <p:nvSpPr>
          <p:cNvPr id="297" name="object 297"/>
          <p:cNvSpPr/>
          <p:nvPr/>
        </p:nvSpPr>
        <p:spPr>
          <a:xfrm>
            <a:off x="6060814" y="3482075"/>
            <a:ext cx="72571" cy="443290"/>
          </a:xfrm>
          <a:custGeom>
            <a:avLst/>
            <a:gdLst/>
            <a:ahLst/>
            <a:cxnLst/>
            <a:rect l="l" t="t" r="r" b="b"/>
            <a:pathLst>
              <a:path w="76200" h="465454">
                <a:moveTo>
                  <a:pt x="0" y="465348"/>
                </a:moveTo>
                <a:lnTo>
                  <a:pt x="76036" y="0"/>
                </a:lnTo>
              </a:path>
            </a:pathLst>
          </a:custGeom>
          <a:ln w="9504">
            <a:solidFill>
              <a:srgbClr val="000000"/>
            </a:solidFill>
          </a:ln>
        </p:spPr>
        <p:txBody>
          <a:bodyPr wrap="square" lIns="0" tIns="0" rIns="0" bIns="0" rtlCol="0"/>
          <a:lstStyle/>
          <a:p>
            <a:endParaRPr sz="1714"/>
          </a:p>
        </p:txBody>
      </p:sp>
      <p:sp>
        <p:nvSpPr>
          <p:cNvPr id="298" name="object 298"/>
          <p:cNvSpPr/>
          <p:nvPr/>
        </p:nvSpPr>
        <p:spPr>
          <a:xfrm>
            <a:off x="6133230" y="3482075"/>
            <a:ext cx="81643" cy="72571"/>
          </a:xfrm>
          <a:custGeom>
            <a:avLst/>
            <a:gdLst/>
            <a:ahLst/>
            <a:cxnLst/>
            <a:rect l="l" t="t" r="r" b="b"/>
            <a:pathLst>
              <a:path w="85725" h="76200">
                <a:moveTo>
                  <a:pt x="0" y="0"/>
                </a:moveTo>
                <a:lnTo>
                  <a:pt x="85541" y="75975"/>
                </a:lnTo>
              </a:path>
            </a:pathLst>
          </a:custGeom>
          <a:ln w="9500">
            <a:solidFill>
              <a:srgbClr val="000000"/>
            </a:solidFill>
          </a:ln>
        </p:spPr>
        <p:txBody>
          <a:bodyPr wrap="square" lIns="0" tIns="0" rIns="0" bIns="0" rtlCol="0"/>
          <a:lstStyle/>
          <a:p>
            <a:endParaRPr sz="1714"/>
          </a:p>
        </p:txBody>
      </p:sp>
      <p:sp>
        <p:nvSpPr>
          <p:cNvPr id="299" name="object 299"/>
          <p:cNvSpPr/>
          <p:nvPr/>
        </p:nvSpPr>
        <p:spPr>
          <a:xfrm>
            <a:off x="6214698" y="2993662"/>
            <a:ext cx="72571" cy="561219"/>
          </a:xfrm>
          <a:custGeom>
            <a:avLst/>
            <a:gdLst/>
            <a:ahLst/>
            <a:cxnLst/>
            <a:rect l="l" t="t" r="r" b="b"/>
            <a:pathLst>
              <a:path w="76200" h="589279">
                <a:moveTo>
                  <a:pt x="0" y="588808"/>
                </a:moveTo>
                <a:lnTo>
                  <a:pt x="76036" y="0"/>
                </a:lnTo>
              </a:path>
            </a:pathLst>
          </a:custGeom>
          <a:ln w="9504">
            <a:solidFill>
              <a:srgbClr val="000000"/>
            </a:solidFill>
          </a:ln>
        </p:spPr>
        <p:txBody>
          <a:bodyPr wrap="square" lIns="0" tIns="0" rIns="0" bIns="0" rtlCol="0"/>
          <a:lstStyle/>
          <a:p>
            <a:endParaRPr sz="1714"/>
          </a:p>
        </p:txBody>
      </p:sp>
      <p:sp>
        <p:nvSpPr>
          <p:cNvPr id="300" name="object 300"/>
          <p:cNvSpPr/>
          <p:nvPr/>
        </p:nvSpPr>
        <p:spPr>
          <a:xfrm>
            <a:off x="6287114" y="2640920"/>
            <a:ext cx="72571" cy="353181"/>
          </a:xfrm>
          <a:custGeom>
            <a:avLst/>
            <a:gdLst/>
            <a:ahLst/>
            <a:cxnLst/>
            <a:rect l="l" t="t" r="r" b="b"/>
            <a:pathLst>
              <a:path w="76200" h="370839">
                <a:moveTo>
                  <a:pt x="0" y="370379"/>
                </a:moveTo>
                <a:lnTo>
                  <a:pt x="76036" y="0"/>
                </a:lnTo>
              </a:path>
            </a:pathLst>
          </a:custGeom>
          <a:ln w="9504">
            <a:solidFill>
              <a:srgbClr val="000000"/>
            </a:solidFill>
          </a:ln>
        </p:spPr>
        <p:txBody>
          <a:bodyPr wrap="square" lIns="0" tIns="0" rIns="0" bIns="0" rtlCol="0"/>
          <a:lstStyle/>
          <a:p>
            <a:endParaRPr sz="1714"/>
          </a:p>
        </p:txBody>
      </p:sp>
      <p:sp>
        <p:nvSpPr>
          <p:cNvPr id="301" name="object 301"/>
          <p:cNvSpPr/>
          <p:nvPr/>
        </p:nvSpPr>
        <p:spPr>
          <a:xfrm>
            <a:off x="6359531" y="2577608"/>
            <a:ext cx="81643" cy="63500"/>
          </a:xfrm>
          <a:custGeom>
            <a:avLst/>
            <a:gdLst/>
            <a:ahLst/>
            <a:cxnLst/>
            <a:rect l="l" t="t" r="r" b="b"/>
            <a:pathLst>
              <a:path w="85725" h="66675">
                <a:moveTo>
                  <a:pt x="0" y="66478"/>
                </a:moveTo>
                <a:lnTo>
                  <a:pt x="85541" y="0"/>
                </a:lnTo>
              </a:path>
            </a:pathLst>
          </a:custGeom>
          <a:ln w="9499">
            <a:solidFill>
              <a:srgbClr val="000000"/>
            </a:solidFill>
          </a:ln>
        </p:spPr>
        <p:txBody>
          <a:bodyPr wrap="square" lIns="0" tIns="0" rIns="0" bIns="0" rtlCol="0"/>
          <a:lstStyle/>
          <a:p>
            <a:endParaRPr sz="1714"/>
          </a:p>
        </p:txBody>
      </p:sp>
      <p:sp>
        <p:nvSpPr>
          <p:cNvPr id="302" name="object 302"/>
          <p:cNvSpPr/>
          <p:nvPr/>
        </p:nvSpPr>
        <p:spPr>
          <a:xfrm>
            <a:off x="6440998" y="2469072"/>
            <a:ext cx="72571" cy="108857"/>
          </a:xfrm>
          <a:custGeom>
            <a:avLst/>
            <a:gdLst/>
            <a:ahLst/>
            <a:cxnLst/>
            <a:rect l="l" t="t" r="r" b="b"/>
            <a:pathLst>
              <a:path w="76200" h="114300">
                <a:moveTo>
                  <a:pt x="0" y="113962"/>
                </a:moveTo>
                <a:lnTo>
                  <a:pt x="76036" y="0"/>
                </a:lnTo>
              </a:path>
            </a:pathLst>
          </a:custGeom>
          <a:ln w="9502">
            <a:solidFill>
              <a:srgbClr val="000000"/>
            </a:solidFill>
          </a:ln>
        </p:spPr>
        <p:txBody>
          <a:bodyPr wrap="square" lIns="0" tIns="0" rIns="0" bIns="0" rtlCol="0"/>
          <a:lstStyle/>
          <a:p>
            <a:endParaRPr sz="1714"/>
          </a:p>
        </p:txBody>
      </p:sp>
      <p:sp>
        <p:nvSpPr>
          <p:cNvPr id="303" name="object 303"/>
          <p:cNvSpPr/>
          <p:nvPr/>
        </p:nvSpPr>
        <p:spPr>
          <a:xfrm>
            <a:off x="6513414" y="2423848"/>
            <a:ext cx="72571" cy="45357"/>
          </a:xfrm>
          <a:custGeom>
            <a:avLst/>
            <a:gdLst/>
            <a:ahLst/>
            <a:cxnLst/>
            <a:rect l="l" t="t" r="r" b="b"/>
            <a:pathLst>
              <a:path w="76200" h="47625">
                <a:moveTo>
                  <a:pt x="0" y="47484"/>
                </a:moveTo>
                <a:lnTo>
                  <a:pt x="76036" y="0"/>
                </a:lnTo>
              </a:path>
            </a:pathLst>
          </a:custGeom>
          <a:ln w="9499">
            <a:solidFill>
              <a:srgbClr val="000000"/>
            </a:solidFill>
          </a:ln>
        </p:spPr>
        <p:txBody>
          <a:bodyPr wrap="square" lIns="0" tIns="0" rIns="0" bIns="0" rtlCol="0"/>
          <a:lstStyle/>
          <a:p>
            <a:endParaRPr sz="1714"/>
          </a:p>
        </p:txBody>
      </p:sp>
      <p:sp>
        <p:nvSpPr>
          <p:cNvPr id="304" name="object 304"/>
          <p:cNvSpPr/>
          <p:nvPr/>
        </p:nvSpPr>
        <p:spPr>
          <a:xfrm>
            <a:off x="6585831" y="2414804"/>
            <a:ext cx="81643" cy="9071"/>
          </a:xfrm>
          <a:custGeom>
            <a:avLst/>
            <a:gdLst/>
            <a:ahLst/>
            <a:cxnLst/>
            <a:rect l="l" t="t" r="r" b="b"/>
            <a:pathLst>
              <a:path w="85725" h="9525">
                <a:moveTo>
                  <a:pt x="0" y="9496"/>
                </a:moveTo>
                <a:lnTo>
                  <a:pt x="85541" y="0"/>
                </a:lnTo>
              </a:path>
            </a:pathLst>
          </a:custGeom>
          <a:ln w="9496">
            <a:solidFill>
              <a:srgbClr val="000000"/>
            </a:solidFill>
          </a:ln>
        </p:spPr>
        <p:txBody>
          <a:bodyPr wrap="square" lIns="0" tIns="0" rIns="0" bIns="0" rtlCol="0"/>
          <a:lstStyle/>
          <a:p>
            <a:endParaRPr sz="1714"/>
          </a:p>
        </p:txBody>
      </p:sp>
      <p:sp>
        <p:nvSpPr>
          <p:cNvPr id="305" name="object 305"/>
          <p:cNvSpPr/>
          <p:nvPr/>
        </p:nvSpPr>
        <p:spPr>
          <a:xfrm>
            <a:off x="6667298" y="2279134"/>
            <a:ext cx="72571" cy="136071"/>
          </a:xfrm>
          <a:custGeom>
            <a:avLst/>
            <a:gdLst/>
            <a:ahLst/>
            <a:cxnLst/>
            <a:rect l="l" t="t" r="r" b="b"/>
            <a:pathLst>
              <a:path w="76200" h="142875">
                <a:moveTo>
                  <a:pt x="0" y="142453"/>
                </a:moveTo>
                <a:lnTo>
                  <a:pt x="76036" y="0"/>
                </a:lnTo>
              </a:path>
            </a:pathLst>
          </a:custGeom>
          <a:ln w="9502">
            <a:solidFill>
              <a:srgbClr val="000000"/>
            </a:solidFill>
          </a:ln>
        </p:spPr>
        <p:txBody>
          <a:bodyPr wrap="square" lIns="0" tIns="0" rIns="0" bIns="0" rtlCol="0"/>
          <a:lstStyle/>
          <a:p>
            <a:endParaRPr sz="1714"/>
          </a:p>
        </p:txBody>
      </p:sp>
      <p:sp>
        <p:nvSpPr>
          <p:cNvPr id="306" name="object 306"/>
          <p:cNvSpPr/>
          <p:nvPr/>
        </p:nvSpPr>
        <p:spPr>
          <a:xfrm>
            <a:off x="6739714" y="2279133"/>
            <a:ext cx="81643" cy="262467"/>
          </a:xfrm>
          <a:custGeom>
            <a:avLst/>
            <a:gdLst/>
            <a:ahLst/>
            <a:cxnLst/>
            <a:rect l="l" t="t" r="r" b="b"/>
            <a:pathLst>
              <a:path w="85725" h="275589">
                <a:moveTo>
                  <a:pt x="0" y="0"/>
                </a:moveTo>
                <a:lnTo>
                  <a:pt x="85541" y="275410"/>
                </a:lnTo>
              </a:path>
            </a:pathLst>
          </a:custGeom>
          <a:ln w="9503">
            <a:solidFill>
              <a:srgbClr val="000000"/>
            </a:solidFill>
          </a:ln>
        </p:spPr>
        <p:txBody>
          <a:bodyPr wrap="square" lIns="0" tIns="0" rIns="0" bIns="0" rtlCol="0"/>
          <a:lstStyle/>
          <a:p>
            <a:endParaRPr sz="1714"/>
          </a:p>
        </p:txBody>
      </p:sp>
      <p:sp>
        <p:nvSpPr>
          <p:cNvPr id="307" name="object 307"/>
          <p:cNvSpPr/>
          <p:nvPr/>
        </p:nvSpPr>
        <p:spPr>
          <a:xfrm>
            <a:off x="6821183" y="2541429"/>
            <a:ext cx="72571" cy="515862"/>
          </a:xfrm>
          <a:custGeom>
            <a:avLst/>
            <a:gdLst/>
            <a:ahLst/>
            <a:cxnLst/>
            <a:rect l="l" t="t" r="r" b="b"/>
            <a:pathLst>
              <a:path w="76200" h="541655">
                <a:moveTo>
                  <a:pt x="0" y="0"/>
                </a:moveTo>
                <a:lnTo>
                  <a:pt x="76036" y="541323"/>
                </a:lnTo>
              </a:path>
            </a:pathLst>
          </a:custGeom>
          <a:ln w="9504">
            <a:solidFill>
              <a:srgbClr val="000000"/>
            </a:solidFill>
          </a:ln>
        </p:spPr>
        <p:txBody>
          <a:bodyPr wrap="square" lIns="0" tIns="0" rIns="0" bIns="0" rtlCol="0"/>
          <a:lstStyle/>
          <a:p>
            <a:endParaRPr sz="1714"/>
          </a:p>
        </p:txBody>
      </p:sp>
      <p:sp>
        <p:nvSpPr>
          <p:cNvPr id="308" name="object 308"/>
          <p:cNvSpPr/>
          <p:nvPr/>
        </p:nvSpPr>
        <p:spPr>
          <a:xfrm>
            <a:off x="6893598" y="3056976"/>
            <a:ext cx="72571" cy="253395"/>
          </a:xfrm>
          <a:custGeom>
            <a:avLst/>
            <a:gdLst/>
            <a:ahLst/>
            <a:cxnLst/>
            <a:rect l="l" t="t" r="r" b="b"/>
            <a:pathLst>
              <a:path w="76200" h="266064">
                <a:moveTo>
                  <a:pt x="0" y="0"/>
                </a:moveTo>
                <a:lnTo>
                  <a:pt x="76036" y="265913"/>
                </a:lnTo>
              </a:path>
            </a:pathLst>
          </a:custGeom>
          <a:ln w="28512">
            <a:solidFill>
              <a:srgbClr val="41A441"/>
            </a:solidFill>
          </a:ln>
        </p:spPr>
        <p:txBody>
          <a:bodyPr wrap="square" lIns="0" tIns="0" rIns="0" bIns="0" rtlCol="0"/>
          <a:lstStyle/>
          <a:p>
            <a:endParaRPr sz="1714"/>
          </a:p>
        </p:txBody>
      </p:sp>
      <p:sp>
        <p:nvSpPr>
          <p:cNvPr id="309" name="object 309"/>
          <p:cNvSpPr/>
          <p:nvPr/>
        </p:nvSpPr>
        <p:spPr>
          <a:xfrm>
            <a:off x="6966014" y="3219779"/>
            <a:ext cx="81643" cy="90714"/>
          </a:xfrm>
          <a:custGeom>
            <a:avLst/>
            <a:gdLst/>
            <a:ahLst/>
            <a:cxnLst/>
            <a:rect l="l" t="t" r="r" b="b"/>
            <a:pathLst>
              <a:path w="85725" h="95250">
                <a:moveTo>
                  <a:pt x="0" y="94969"/>
                </a:moveTo>
                <a:lnTo>
                  <a:pt x="85541" y="0"/>
                </a:lnTo>
              </a:path>
            </a:pathLst>
          </a:custGeom>
          <a:ln w="28503">
            <a:solidFill>
              <a:srgbClr val="41A441"/>
            </a:solidFill>
          </a:ln>
        </p:spPr>
        <p:txBody>
          <a:bodyPr wrap="square" lIns="0" tIns="0" rIns="0" bIns="0" rtlCol="0"/>
          <a:lstStyle/>
          <a:p>
            <a:endParaRPr sz="1714"/>
          </a:p>
        </p:txBody>
      </p:sp>
      <p:sp>
        <p:nvSpPr>
          <p:cNvPr id="310" name="object 310"/>
          <p:cNvSpPr/>
          <p:nvPr/>
        </p:nvSpPr>
        <p:spPr>
          <a:xfrm>
            <a:off x="7047483" y="3011752"/>
            <a:ext cx="72571" cy="208038"/>
          </a:xfrm>
          <a:custGeom>
            <a:avLst/>
            <a:gdLst/>
            <a:ahLst/>
            <a:cxnLst/>
            <a:rect l="l" t="t" r="r" b="b"/>
            <a:pathLst>
              <a:path w="76200" h="218439">
                <a:moveTo>
                  <a:pt x="0" y="218428"/>
                </a:moveTo>
                <a:lnTo>
                  <a:pt x="76036" y="0"/>
                </a:lnTo>
              </a:path>
            </a:pathLst>
          </a:custGeom>
          <a:ln w="28511">
            <a:solidFill>
              <a:srgbClr val="41A441"/>
            </a:solidFill>
          </a:ln>
        </p:spPr>
        <p:txBody>
          <a:bodyPr wrap="square" lIns="0" tIns="0" rIns="0" bIns="0" rtlCol="0"/>
          <a:lstStyle/>
          <a:p>
            <a:endParaRPr sz="1714"/>
          </a:p>
        </p:txBody>
      </p:sp>
      <p:sp>
        <p:nvSpPr>
          <p:cNvPr id="311" name="object 311"/>
          <p:cNvSpPr/>
          <p:nvPr/>
        </p:nvSpPr>
        <p:spPr>
          <a:xfrm>
            <a:off x="7119899" y="2695189"/>
            <a:ext cx="72571" cy="316895"/>
          </a:xfrm>
          <a:custGeom>
            <a:avLst/>
            <a:gdLst/>
            <a:ahLst/>
            <a:cxnLst/>
            <a:rect l="l" t="t" r="r" b="b"/>
            <a:pathLst>
              <a:path w="76200" h="332739">
                <a:moveTo>
                  <a:pt x="0" y="332391"/>
                </a:moveTo>
                <a:lnTo>
                  <a:pt x="76036" y="0"/>
                </a:lnTo>
              </a:path>
            </a:pathLst>
          </a:custGeom>
          <a:ln w="28512">
            <a:solidFill>
              <a:srgbClr val="41A441"/>
            </a:solidFill>
          </a:ln>
        </p:spPr>
        <p:txBody>
          <a:bodyPr wrap="square" lIns="0" tIns="0" rIns="0" bIns="0" rtlCol="0"/>
          <a:lstStyle/>
          <a:p>
            <a:endParaRPr sz="1714"/>
          </a:p>
        </p:txBody>
      </p:sp>
      <p:sp>
        <p:nvSpPr>
          <p:cNvPr id="312" name="object 312"/>
          <p:cNvSpPr/>
          <p:nvPr/>
        </p:nvSpPr>
        <p:spPr>
          <a:xfrm>
            <a:off x="7192314" y="2351491"/>
            <a:ext cx="81643" cy="344110"/>
          </a:xfrm>
          <a:custGeom>
            <a:avLst/>
            <a:gdLst/>
            <a:ahLst/>
            <a:cxnLst/>
            <a:rect l="l" t="t" r="r" b="b"/>
            <a:pathLst>
              <a:path w="85725" h="361314">
                <a:moveTo>
                  <a:pt x="0" y="360882"/>
                </a:moveTo>
                <a:lnTo>
                  <a:pt x="85541" y="0"/>
                </a:lnTo>
              </a:path>
            </a:pathLst>
          </a:custGeom>
          <a:ln w="28512">
            <a:solidFill>
              <a:srgbClr val="41A441"/>
            </a:solidFill>
          </a:ln>
        </p:spPr>
        <p:txBody>
          <a:bodyPr wrap="square" lIns="0" tIns="0" rIns="0" bIns="0" rtlCol="0"/>
          <a:lstStyle/>
          <a:p>
            <a:endParaRPr sz="1714"/>
          </a:p>
        </p:txBody>
      </p:sp>
      <p:sp>
        <p:nvSpPr>
          <p:cNvPr id="313" name="object 313"/>
          <p:cNvSpPr/>
          <p:nvPr/>
        </p:nvSpPr>
        <p:spPr>
          <a:xfrm>
            <a:off x="7273783" y="2261044"/>
            <a:ext cx="72571" cy="90714"/>
          </a:xfrm>
          <a:custGeom>
            <a:avLst/>
            <a:gdLst/>
            <a:ahLst/>
            <a:cxnLst/>
            <a:rect l="l" t="t" r="r" b="b"/>
            <a:pathLst>
              <a:path w="76200" h="95250">
                <a:moveTo>
                  <a:pt x="0" y="94969"/>
                </a:moveTo>
                <a:lnTo>
                  <a:pt x="76036" y="0"/>
                </a:lnTo>
              </a:path>
            </a:pathLst>
          </a:custGeom>
          <a:ln w="28504">
            <a:solidFill>
              <a:srgbClr val="41A441"/>
            </a:solidFill>
          </a:ln>
        </p:spPr>
        <p:txBody>
          <a:bodyPr wrap="square" lIns="0" tIns="0" rIns="0" bIns="0" rtlCol="0"/>
          <a:lstStyle/>
          <a:p>
            <a:endParaRPr sz="1714"/>
          </a:p>
        </p:txBody>
      </p:sp>
      <p:sp>
        <p:nvSpPr>
          <p:cNvPr id="314" name="object 314"/>
          <p:cNvSpPr/>
          <p:nvPr/>
        </p:nvSpPr>
        <p:spPr>
          <a:xfrm>
            <a:off x="7346199" y="2188687"/>
            <a:ext cx="72571" cy="72571"/>
          </a:xfrm>
          <a:custGeom>
            <a:avLst/>
            <a:gdLst/>
            <a:ahLst/>
            <a:cxnLst/>
            <a:rect l="l" t="t" r="r" b="b"/>
            <a:pathLst>
              <a:path w="76200" h="76200">
                <a:moveTo>
                  <a:pt x="0" y="75975"/>
                </a:moveTo>
                <a:lnTo>
                  <a:pt x="76036" y="0"/>
                </a:lnTo>
              </a:path>
            </a:pathLst>
          </a:custGeom>
          <a:ln w="28502">
            <a:solidFill>
              <a:srgbClr val="41A441"/>
            </a:solidFill>
          </a:ln>
        </p:spPr>
        <p:txBody>
          <a:bodyPr wrap="square" lIns="0" tIns="0" rIns="0" bIns="0" rtlCol="0"/>
          <a:lstStyle/>
          <a:p>
            <a:endParaRPr sz="1714"/>
          </a:p>
        </p:txBody>
      </p:sp>
      <p:sp>
        <p:nvSpPr>
          <p:cNvPr id="315" name="object 315"/>
          <p:cNvSpPr/>
          <p:nvPr/>
        </p:nvSpPr>
        <p:spPr>
          <a:xfrm>
            <a:off x="7418614" y="2188687"/>
            <a:ext cx="81643" cy="127000"/>
          </a:xfrm>
          <a:custGeom>
            <a:avLst/>
            <a:gdLst/>
            <a:ahLst/>
            <a:cxnLst/>
            <a:rect l="l" t="t" r="r" b="b"/>
            <a:pathLst>
              <a:path w="85725" h="133350">
                <a:moveTo>
                  <a:pt x="0" y="0"/>
                </a:moveTo>
                <a:lnTo>
                  <a:pt x="85541" y="132956"/>
                </a:lnTo>
              </a:path>
            </a:pathLst>
          </a:custGeom>
          <a:ln w="28507">
            <a:solidFill>
              <a:srgbClr val="41A441"/>
            </a:solidFill>
          </a:ln>
        </p:spPr>
        <p:txBody>
          <a:bodyPr wrap="square" lIns="0" tIns="0" rIns="0" bIns="0" rtlCol="0"/>
          <a:lstStyle/>
          <a:p>
            <a:endParaRPr sz="1714"/>
          </a:p>
        </p:txBody>
      </p:sp>
      <p:sp>
        <p:nvSpPr>
          <p:cNvPr id="316" name="object 316"/>
          <p:cNvSpPr/>
          <p:nvPr/>
        </p:nvSpPr>
        <p:spPr>
          <a:xfrm>
            <a:off x="7500082" y="2242955"/>
            <a:ext cx="72571" cy="72571"/>
          </a:xfrm>
          <a:custGeom>
            <a:avLst/>
            <a:gdLst/>
            <a:ahLst/>
            <a:cxnLst/>
            <a:rect l="l" t="t" r="r" b="b"/>
            <a:pathLst>
              <a:path w="76200" h="76200">
                <a:moveTo>
                  <a:pt x="0" y="75975"/>
                </a:moveTo>
                <a:lnTo>
                  <a:pt x="76036" y="0"/>
                </a:lnTo>
              </a:path>
            </a:pathLst>
          </a:custGeom>
          <a:ln w="28502">
            <a:solidFill>
              <a:srgbClr val="41A441"/>
            </a:solidFill>
          </a:ln>
        </p:spPr>
        <p:txBody>
          <a:bodyPr wrap="square" lIns="0" tIns="0" rIns="0" bIns="0" rtlCol="0"/>
          <a:lstStyle/>
          <a:p>
            <a:endParaRPr sz="1714"/>
          </a:p>
        </p:txBody>
      </p:sp>
      <p:sp>
        <p:nvSpPr>
          <p:cNvPr id="317" name="object 317"/>
          <p:cNvSpPr/>
          <p:nvPr/>
        </p:nvSpPr>
        <p:spPr>
          <a:xfrm>
            <a:off x="6893598" y="3056975"/>
            <a:ext cx="72571" cy="36286"/>
          </a:xfrm>
          <a:custGeom>
            <a:avLst/>
            <a:gdLst/>
            <a:ahLst/>
            <a:cxnLst/>
            <a:rect l="l" t="t" r="r" b="b"/>
            <a:pathLst>
              <a:path w="76200" h="38100">
                <a:moveTo>
                  <a:pt x="0" y="0"/>
                </a:moveTo>
                <a:lnTo>
                  <a:pt x="76036" y="37987"/>
                </a:lnTo>
              </a:path>
            </a:pathLst>
          </a:custGeom>
          <a:ln w="28495">
            <a:solidFill>
              <a:srgbClr val="646AAC"/>
            </a:solidFill>
          </a:ln>
        </p:spPr>
        <p:txBody>
          <a:bodyPr wrap="square" lIns="0" tIns="0" rIns="0" bIns="0" rtlCol="0"/>
          <a:lstStyle/>
          <a:p>
            <a:endParaRPr sz="1714"/>
          </a:p>
        </p:txBody>
      </p:sp>
      <p:sp>
        <p:nvSpPr>
          <p:cNvPr id="318" name="object 318"/>
          <p:cNvSpPr/>
          <p:nvPr/>
        </p:nvSpPr>
        <p:spPr>
          <a:xfrm>
            <a:off x="6966014" y="2867037"/>
            <a:ext cx="81643" cy="226181"/>
          </a:xfrm>
          <a:custGeom>
            <a:avLst/>
            <a:gdLst/>
            <a:ahLst/>
            <a:cxnLst/>
            <a:rect l="l" t="t" r="r" b="b"/>
            <a:pathLst>
              <a:path w="85725" h="237489">
                <a:moveTo>
                  <a:pt x="0" y="237422"/>
                </a:moveTo>
                <a:lnTo>
                  <a:pt x="85541" y="0"/>
                </a:lnTo>
              </a:path>
            </a:pathLst>
          </a:custGeom>
          <a:ln w="28511">
            <a:solidFill>
              <a:srgbClr val="646AAC"/>
            </a:solidFill>
          </a:ln>
        </p:spPr>
        <p:txBody>
          <a:bodyPr wrap="square" lIns="0" tIns="0" rIns="0" bIns="0" rtlCol="0"/>
          <a:lstStyle/>
          <a:p>
            <a:endParaRPr sz="1714"/>
          </a:p>
        </p:txBody>
      </p:sp>
      <p:sp>
        <p:nvSpPr>
          <p:cNvPr id="319" name="object 319"/>
          <p:cNvSpPr/>
          <p:nvPr/>
        </p:nvSpPr>
        <p:spPr>
          <a:xfrm>
            <a:off x="7047483" y="2550474"/>
            <a:ext cx="72571" cy="316895"/>
          </a:xfrm>
          <a:custGeom>
            <a:avLst/>
            <a:gdLst/>
            <a:ahLst/>
            <a:cxnLst/>
            <a:rect l="l" t="t" r="r" b="b"/>
            <a:pathLst>
              <a:path w="76200" h="332739">
                <a:moveTo>
                  <a:pt x="0" y="332391"/>
                </a:moveTo>
                <a:lnTo>
                  <a:pt x="76036" y="0"/>
                </a:lnTo>
              </a:path>
            </a:pathLst>
          </a:custGeom>
          <a:ln w="28512">
            <a:solidFill>
              <a:srgbClr val="646AAC"/>
            </a:solidFill>
          </a:ln>
        </p:spPr>
        <p:txBody>
          <a:bodyPr wrap="square" lIns="0" tIns="0" rIns="0" bIns="0" rtlCol="0"/>
          <a:lstStyle/>
          <a:p>
            <a:endParaRPr sz="1714"/>
          </a:p>
        </p:txBody>
      </p:sp>
      <p:sp>
        <p:nvSpPr>
          <p:cNvPr id="320" name="object 320"/>
          <p:cNvSpPr/>
          <p:nvPr/>
        </p:nvSpPr>
        <p:spPr>
          <a:xfrm>
            <a:off x="7119899" y="2342446"/>
            <a:ext cx="72571" cy="208038"/>
          </a:xfrm>
          <a:custGeom>
            <a:avLst/>
            <a:gdLst/>
            <a:ahLst/>
            <a:cxnLst/>
            <a:rect l="l" t="t" r="r" b="b"/>
            <a:pathLst>
              <a:path w="76200" h="218439">
                <a:moveTo>
                  <a:pt x="0" y="218428"/>
                </a:moveTo>
                <a:lnTo>
                  <a:pt x="76036" y="0"/>
                </a:lnTo>
              </a:path>
            </a:pathLst>
          </a:custGeom>
          <a:ln w="28511">
            <a:solidFill>
              <a:srgbClr val="646AAC"/>
            </a:solidFill>
          </a:ln>
        </p:spPr>
        <p:txBody>
          <a:bodyPr wrap="square" lIns="0" tIns="0" rIns="0" bIns="0" rtlCol="0"/>
          <a:lstStyle/>
          <a:p>
            <a:endParaRPr sz="1714"/>
          </a:p>
        </p:txBody>
      </p:sp>
      <p:sp>
        <p:nvSpPr>
          <p:cNvPr id="321" name="object 321"/>
          <p:cNvSpPr/>
          <p:nvPr/>
        </p:nvSpPr>
        <p:spPr>
          <a:xfrm>
            <a:off x="7192314" y="2315313"/>
            <a:ext cx="81643" cy="27214"/>
          </a:xfrm>
          <a:custGeom>
            <a:avLst/>
            <a:gdLst/>
            <a:ahLst/>
            <a:cxnLst/>
            <a:rect l="l" t="t" r="r" b="b"/>
            <a:pathLst>
              <a:path w="85725" h="28575">
                <a:moveTo>
                  <a:pt x="0" y="28490"/>
                </a:moveTo>
                <a:lnTo>
                  <a:pt x="85541" y="0"/>
                </a:lnTo>
              </a:path>
            </a:pathLst>
          </a:custGeom>
          <a:ln w="28493">
            <a:solidFill>
              <a:srgbClr val="646AAC"/>
            </a:solidFill>
          </a:ln>
        </p:spPr>
        <p:txBody>
          <a:bodyPr wrap="square" lIns="0" tIns="0" rIns="0" bIns="0" rtlCol="0"/>
          <a:lstStyle/>
          <a:p>
            <a:endParaRPr sz="1714"/>
          </a:p>
        </p:txBody>
      </p:sp>
      <p:sp>
        <p:nvSpPr>
          <p:cNvPr id="322" name="object 322"/>
          <p:cNvSpPr/>
          <p:nvPr/>
        </p:nvSpPr>
        <p:spPr>
          <a:xfrm>
            <a:off x="7273783" y="2270089"/>
            <a:ext cx="72571" cy="45357"/>
          </a:xfrm>
          <a:custGeom>
            <a:avLst/>
            <a:gdLst/>
            <a:ahLst/>
            <a:cxnLst/>
            <a:rect l="l" t="t" r="r" b="b"/>
            <a:pathLst>
              <a:path w="76200" h="47625">
                <a:moveTo>
                  <a:pt x="0" y="47484"/>
                </a:moveTo>
                <a:lnTo>
                  <a:pt x="76036" y="0"/>
                </a:lnTo>
              </a:path>
            </a:pathLst>
          </a:custGeom>
          <a:ln w="28497">
            <a:solidFill>
              <a:srgbClr val="646AAC"/>
            </a:solidFill>
          </a:ln>
        </p:spPr>
        <p:txBody>
          <a:bodyPr wrap="square" lIns="0" tIns="0" rIns="0" bIns="0" rtlCol="0"/>
          <a:lstStyle/>
          <a:p>
            <a:endParaRPr sz="1714"/>
          </a:p>
        </p:txBody>
      </p:sp>
      <p:sp>
        <p:nvSpPr>
          <p:cNvPr id="323" name="object 323"/>
          <p:cNvSpPr/>
          <p:nvPr/>
        </p:nvSpPr>
        <p:spPr>
          <a:xfrm>
            <a:off x="7346199" y="2188687"/>
            <a:ext cx="72571" cy="81643"/>
          </a:xfrm>
          <a:custGeom>
            <a:avLst/>
            <a:gdLst/>
            <a:ahLst/>
            <a:cxnLst/>
            <a:rect l="l" t="t" r="r" b="b"/>
            <a:pathLst>
              <a:path w="76200" h="85725">
                <a:moveTo>
                  <a:pt x="0" y="85472"/>
                </a:moveTo>
                <a:lnTo>
                  <a:pt x="76036" y="0"/>
                </a:lnTo>
              </a:path>
            </a:pathLst>
          </a:custGeom>
          <a:ln w="28503">
            <a:solidFill>
              <a:srgbClr val="646AAC"/>
            </a:solidFill>
          </a:ln>
        </p:spPr>
        <p:txBody>
          <a:bodyPr wrap="square" lIns="0" tIns="0" rIns="0" bIns="0" rtlCol="0"/>
          <a:lstStyle/>
          <a:p>
            <a:endParaRPr sz="1714"/>
          </a:p>
        </p:txBody>
      </p:sp>
      <p:sp>
        <p:nvSpPr>
          <p:cNvPr id="324" name="object 324"/>
          <p:cNvSpPr/>
          <p:nvPr/>
        </p:nvSpPr>
        <p:spPr>
          <a:xfrm>
            <a:off x="7418614" y="2170597"/>
            <a:ext cx="81643" cy="18143"/>
          </a:xfrm>
          <a:custGeom>
            <a:avLst/>
            <a:gdLst/>
            <a:ahLst/>
            <a:cxnLst/>
            <a:rect l="l" t="t" r="r" b="b"/>
            <a:pathLst>
              <a:path w="85725" h="19050">
                <a:moveTo>
                  <a:pt x="0" y="18993"/>
                </a:moveTo>
                <a:lnTo>
                  <a:pt x="85541" y="0"/>
                </a:lnTo>
              </a:path>
            </a:pathLst>
          </a:custGeom>
          <a:ln w="28491">
            <a:solidFill>
              <a:srgbClr val="646AAC"/>
            </a:solidFill>
          </a:ln>
        </p:spPr>
        <p:txBody>
          <a:bodyPr wrap="square" lIns="0" tIns="0" rIns="0" bIns="0" rtlCol="0"/>
          <a:lstStyle/>
          <a:p>
            <a:endParaRPr sz="1714"/>
          </a:p>
        </p:txBody>
      </p:sp>
      <p:sp>
        <p:nvSpPr>
          <p:cNvPr id="325" name="object 325"/>
          <p:cNvSpPr/>
          <p:nvPr/>
        </p:nvSpPr>
        <p:spPr>
          <a:xfrm>
            <a:off x="7500082" y="2170598"/>
            <a:ext cx="72571" cy="154214"/>
          </a:xfrm>
          <a:custGeom>
            <a:avLst/>
            <a:gdLst/>
            <a:ahLst/>
            <a:cxnLst/>
            <a:rect l="l" t="t" r="r" b="b"/>
            <a:pathLst>
              <a:path w="76200" h="161925">
                <a:moveTo>
                  <a:pt x="0" y="0"/>
                </a:moveTo>
                <a:lnTo>
                  <a:pt x="76036" y="161447"/>
                </a:lnTo>
              </a:path>
            </a:pathLst>
          </a:custGeom>
          <a:ln w="28509">
            <a:solidFill>
              <a:srgbClr val="646AAC"/>
            </a:solidFill>
          </a:ln>
        </p:spPr>
        <p:txBody>
          <a:bodyPr wrap="square" lIns="0" tIns="0" rIns="0" bIns="0" rtlCol="0"/>
          <a:lstStyle/>
          <a:p>
            <a:endParaRPr sz="1714"/>
          </a:p>
        </p:txBody>
      </p:sp>
      <p:sp>
        <p:nvSpPr>
          <p:cNvPr id="326" name="object 326"/>
          <p:cNvSpPr/>
          <p:nvPr/>
        </p:nvSpPr>
        <p:spPr>
          <a:xfrm>
            <a:off x="7572499" y="2324357"/>
            <a:ext cx="72571" cy="99786"/>
          </a:xfrm>
          <a:custGeom>
            <a:avLst/>
            <a:gdLst/>
            <a:ahLst/>
            <a:cxnLst/>
            <a:rect l="l" t="t" r="r" b="b"/>
            <a:pathLst>
              <a:path w="76200" h="104775">
                <a:moveTo>
                  <a:pt x="0" y="0"/>
                </a:moveTo>
                <a:lnTo>
                  <a:pt x="76036" y="104465"/>
                </a:lnTo>
              </a:path>
            </a:pathLst>
          </a:custGeom>
          <a:ln w="28505">
            <a:solidFill>
              <a:srgbClr val="646AAC"/>
            </a:solidFill>
          </a:ln>
        </p:spPr>
        <p:txBody>
          <a:bodyPr wrap="square" lIns="0" tIns="0" rIns="0" bIns="0" rtlCol="0"/>
          <a:lstStyle/>
          <a:p>
            <a:endParaRPr sz="1714"/>
          </a:p>
        </p:txBody>
      </p:sp>
      <p:sp>
        <p:nvSpPr>
          <p:cNvPr id="327" name="object 327"/>
          <p:cNvSpPr/>
          <p:nvPr/>
        </p:nvSpPr>
        <p:spPr>
          <a:xfrm>
            <a:off x="7644914" y="2423848"/>
            <a:ext cx="81643" cy="344110"/>
          </a:xfrm>
          <a:custGeom>
            <a:avLst/>
            <a:gdLst/>
            <a:ahLst/>
            <a:cxnLst/>
            <a:rect l="l" t="t" r="r" b="b"/>
            <a:pathLst>
              <a:path w="85725" h="361314">
                <a:moveTo>
                  <a:pt x="0" y="0"/>
                </a:moveTo>
                <a:lnTo>
                  <a:pt x="85541" y="360882"/>
                </a:lnTo>
              </a:path>
            </a:pathLst>
          </a:custGeom>
          <a:ln w="28512">
            <a:solidFill>
              <a:srgbClr val="646AAC"/>
            </a:solidFill>
          </a:ln>
        </p:spPr>
        <p:txBody>
          <a:bodyPr wrap="square" lIns="0" tIns="0" rIns="0" bIns="0" rtlCol="0"/>
          <a:lstStyle/>
          <a:p>
            <a:endParaRPr sz="1714"/>
          </a:p>
        </p:txBody>
      </p:sp>
      <p:sp>
        <p:nvSpPr>
          <p:cNvPr id="328" name="object 328"/>
          <p:cNvSpPr/>
          <p:nvPr/>
        </p:nvSpPr>
        <p:spPr>
          <a:xfrm>
            <a:off x="7726383" y="2767546"/>
            <a:ext cx="72571" cy="181429"/>
          </a:xfrm>
          <a:custGeom>
            <a:avLst/>
            <a:gdLst/>
            <a:ahLst/>
            <a:cxnLst/>
            <a:rect l="l" t="t" r="r" b="b"/>
            <a:pathLst>
              <a:path w="76200" h="190500">
                <a:moveTo>
                  <a:pt x="0" y="0"/>
                </a:moveTo>
                <a:lnTo>
                  <a:pt x="76036" y="189938"/>
                </a:lnTo>
              </a:path>
            </a:pathLst>
          </a:custGeom>
          <a:ln w="28510">
            <a:solidFill>
              <a:srgbClr val="646AAC"/>
            </a:solidFill>
          </a:ln>
        </p:spPr>
        <p:txBody>
          <a:bodyPr wrap="square" lIns="0" tIns="0" rIns="0" bIns="0" rtlCol="0"/>
          <a:lstStyle/>
          <a:p>
            <a:endParaRPr sz="1714"/>
          </a:p>
        </p:txBody>
      </p:sp>
      <p:sp>
        <p:nvSpPr>
          <p:cNvPr id="329" name="object 329"/>
          <p:cNvSpPr/>
          <p:nvPr/>
        </p:nvSpPr>
        <p:spPr>
          <a:xfrm>
            <a:off x="7798799" y="2948439"/>
            <a:ext cx="72571" cy="280610"/>
          </a:xfrm>
          <a:custGeom>
            <a:avLst/>
            <a:gdLst/>
            <a:ahLst/>
            <a:cxnLst/>
            <a:rect l="l" t="t" r="r" b="b"/>
            <a:pathLst>
              <a:path w="76200" h="294639">
                <a:moveTo>
                  <a:pt x="0" y="0"/>
                </a:moveTo>
                <a:lnTo>
                  <a:pt x="76036" y="294404"/>
                </a:lnTo>
              </a:path>
            </a:pathLst>
          </a:custGeom>
          <a:ln w="28512">
            <a:solidFill>
              <a:srgbClr val="646AAC"/>
            </a:solidFill>
          </a:ln>
        </p:spPr>
        <p:txBody>
          <a:bodyPr wrap="square" lIns="0" tIns="0" rIns="0" bIns="0" rtlCol="0"/>
          <a:lstStyle/>
          <a:p>
            <a:endParaRPr sz="1714"/>
          </a:p>
        </p:txBody>
      </p:sp>
      <p:sp>
        <p:nvSpPr>
          <p:cNvPr id="330" name="object 330"/>
          <p:cNvSpPr/>
          <p:nvPr/>
        </p:nvSpPr>
        <p:spPr>
          <a:xfrm>
            <a:off x="7871215" y="3228824"/>
            <a:ext cx="81643" cy="99786"/>
          </a:xfrm>
          <a:custGeom>
            <a:avLst/>
            <a:gdLst/>
            <a:ahLst/>
            <a:cxnLst/>
            <a:rect l="l" t="t" r="r" b="b"/>
            <a:pathLst>
              <a:path w="85725" h="104775">
                <a:moveTo>
                  <a:pt x="0" y="0"/>
                </a:moveTo>
                <a:lnTo>
                  <a:pt x="85541" y="104465"/>
                </a:lnTo>
              </a:path>
            </a:pathLst>
          </a:custGeom>
          <a:ln w="28504">
            <a:solidFill>
              <a:srgbClr val="646AAC"/>
            </a:solidFill>
          </a:ln>
        </p:spPr>
        <p:txBody>
          <a:bodyPr wrap="square" lIns="0" tIns="0" rIns="0" bIns="0" rtlCol="0"/>
          <a:lstStyle/>
          <a:p>
            <a:endParaRPr sz="1714"/>
          </a:p>
        </p:txBody>
      </p:sp>
      <p:sp>
        <p:nvSpPr>
          <p:cNvPr id="331" name="object 331"/>
          <p:cNvSpPr/>
          <p:nvPr/>
        </p:nvSpPr>
        <p:spPr>
          <a:xfrm>
            <a:off x="7952683" y="3056976"/>
            <a:ext cx="72571" cy="271538"/>
          </a:xfrm>
          <a:custGeom>
            <a:avLst/>
            <a:gdLst/>
            <a:ahLst/>
            <a:cxnLst/>
            <a:rect l="l" t="t" r="r" b="b"/>
            <a:pathLst>
              <a:path w="76200" h="285114">
                <a:moveTo>
                  <a:pt x="0" y="284907"/>
                </a:moveTo>
                <a:lnTo>
                  <a:pt x="76036" y="0"/>
                </a:lnTo>
              </a:path>
            </a:pathLst>
          </a:custGeom>
          <a:ln w="28512">
            <a:solidFill>
              <a:srgbClr val="646AAC"/>
            </a:solidFill>
          </a:ln>
        </p:spPr>
        <p:txBody>
          <a:bodyPr wrap="square" lIns="0" tIns="0" rIns="0" bIns="0" rtlCol="0"/>
          <a:lstStyle/>
          <a:p>
            <a:endParaRPr sz="1714"/>
          </a:p>
        </p:txBody>
      </p:sp>
      <p:sp>
        <p:nvSpPr>
          <p:cNvPr id="332" name="object 332"/>
          <p:cNvSpPr/>
          <p:nvPr/>
        </p:nvSpPr>
        <p:spPr>
          <a:xfrm>
            <a:off x="8025099" y="2749457"/>
            <a:ext cx="72571" cy="307824"/>
          </a:xfrm>
          <a:custGeom>
            <a:avLst/>
            <a:gdLst/>
            <a:ahLst/>
            <a:cxnLst/>
            <a:rect l="l" t="t" r="r" b="b"/>
            <a:pathLst>
              <a:path w="76200" h="323214">
                <a:moveTo>
                  <a:pt x="0" y="322894"/>
                </a:moveTo>
                <a:lnTo>
                  <a:pt x="76036" y="0"/>
                </a:lnTo>
              </a:path>
            </a:pathLst>
          </a:custGeom>
          <a:ln w="28512">
            <a:solidFill>
              <a:srgbClr val="646AAC"/>
            </a:solidFill>
          </a:ln>
        </p:spPr>
        <p:txBody>
          <a:bodyPr wrap="square" lIns="0" tIns="0" rIns="0" bIns="0" rtlCol="0"/>
          <a:lstStyle/>
          <a:p>
            <a:endParaRPr sz="1714"/>
          </a:p>
        </p:txBody>
      </p:sp>
      <p:sp>
        <p:nvSpPr>
          <p:cNvPr id="333" name="object 333"/>
          <p:cNvSpPr/>
          <p:nvPr/>
        </p:nvSpPr>
        <p:spPr>
          <a:xfrm>
            <a:off x="8097515" y="2649965"/>
            <a:ext cx="81643" cy="99786"/>
          </a:xfrm>
          <a:custGeom>
            <a:avLst/>
            <a:gdLst/>
            <a:ahLst/>
            <a:cxnLst/>
            <a:rect l="l" t="t" r="r" b="b"/>
            <a:pathLst>
              <a:path w="85725" h="104775">
                <a:moveTo>
                  <a:pt x="0" y="104465"/>
                </a:moveTo>
                <a:lnTo>
                  <a:pt x="85541" y="0"/>
                </a:lnTo>
              </a:path>
            </a:pathLst>
          </a:custGeom>
          <a:ln w="28504">
            <a:solidFill>
              <a:srgbClr val="646AAC"/>
            </a:solidFill>
          </a:ln>
        </p:spPr>
        <p:txBody>
          <a:bodyPr wrap="square" lIns="0" tIns="0" rIns="0" bIns="0" rtlCol="0"/>
          <a:lstStyle/>
          <a:p>
            <a:endParaRPr sz="1714"/>
          </a:p>
        </p:txBody>
      </p:sp>
      <p:sp>
        <p:nvSpPr>
          <p:cNvPr id="334" name="object 334"/>
          <p:cNvSpPr/>
          <p:nvPr/>
        </p:nvSpPr>
        <p:spPr>
          <a:xfrm>
            <a:off x="8178983" y="2586653"/>
            <a:ext cx="72571" cy="63500"/>
          </a:xfrm>
          <a:custGeom>
            <a:avLst/>
            <a:gdLst/>
            <a:ahLst/>
            <a:cxnLst/>
            <a:rect l="l" t="t" r="r" b="b"/>
            <a:pathLst>
              <a:path w="76200" h="66675">
                <a:moveTo>
                  <a:pt x="0" y="66478"/>
                </a:moveTo>
                <a:lnTo>
                  <a:pt x="76036" y="0"/>
                </a:lnTo>
              </a:path>
            </a:pathLst>
          </a:custGeom>
          <a:ln w="28500">
            <a:solidFill>
              <a:srgbClr val="646AAC"/>
            </a:solidFill>
          </a:ln>
        </p:spPr>
        <p:txBody>
          <a:bodyPr wrap="square" lIns="0" tIns="0" rIns="0" bIns="0" rtlCol="0"/>
          <a:lstStyle/>
          <a:p>
            <a:endParaRPr sz="1714"/>
          </a:p>
        </p:txBody>
      </p:sp>
      <p:sp>
        <p:nvSpPr>
          <p:cNvPr id="335" name="object 335"/>
          <p:cNvSpPr/>
          <p:nvPr/>
        </p:nvSpPr>
        <p:spPr>
          <a:xfrm>
            <a:off x="8251399" y="2550473"/>
            <a:ext cx="72571" cy="36286"/>
          </a:xfrm>
          <a:custGeom>
            <a:avLst/>
            <a:gdLst/>
            <a:ahLst/>
            <a:cxnLst/>
            <a:rect l="l" t="t" r="r" b="b"/>
            <a:pathLst>
              <a:path w="76200" h="38100">
                <a:moveTo>
                  <a:pt x="0" y="37987"/>
                </a:moveTo>
                <a:lnTo>
                  <a:pt x="76036" y="0"/>
                </a:lnTo>
              </a:path>
            </a:pathLst>
          </a:custGeom>
          <a:ln w="28495">
            <a:solidFill>
              <a:srgbClr val="646AAC"/>
            </a:solidFill>
          </a:ln>
        </p:spPr>
        <p:txBody>
          <a:bodyPr wrap="square" lIns="0" tIns="0" rIns="0" bIns="0" rtlCol="0"/>
          <a:lstStyle/>
          <a:p>
            <a:endParaRPr sz="1714"/>
          </a:p>
        </p:txBody>
      </p:sp>
      <p:sp>
        <p:nvSpPr>
          <p:cNvPr id="336" name="object 336"/>
          <p:cNvSpPr/>
          <p:nvPr/>
        </p:nvSpPr>
        <p:spPr>
          <a:xfrm>
            <a:off x="8323815" y="2550473"/>
            <a:ext cx="81643" cy="36286"/>
          </a:xfrm>
          <a:custGeom>
            <a:avLst/>
            <a:gdLst/>
            <a:ahLst/>
            <a:cxnLst/>
            <a:rect l="l" t="t" r="r" b="b"/>
            <a:pathLst>
              <a:path w="85725" h="38100">
                <a:moveTo>
                  <a:pt x="0" y="0"/>
                </a:moveTo>
                <a:lnTo>
                  <a:pt x="85541" y="37987"/>
                </a:lnTo>
              </a:path>
            </a:pathLst>
          </a:custGeom>
          <a:ln w="28494">
            <a:solidFill>
              <a:srgbClr val="646AAC"/>
            </a:solidFill>
          </a:ln>
        </p:spPr>
        <p:txBody>
          <a:bodyPr wrap="square" lIns="0" tIns="0" rIns="0" bIns="0" rtlCol="0"/>
          <a:lstStyle/>
          <a:p>
            <a:endParaRPr sz="1714"/>
          </a:p>
        </p:txBody>
      </p:sp>
      <p:sp>
        <p:nvSpPr>
          <p:cNvPr id="337" name="object 337"/>
          <p:cNvSpPr/>
          <p:nvPr/>
        </p:nvSpPr>
        <p:spPr>
          <a:xfrm>
            <a:off x="8405283" y="2586653"/>
            <a:ext cx="72571" cy="72571"/>
          </a:xfrm>
          <a:custGeom>
            <a:avLst/>
            <a:gdLst/>
            <a:ahLst/>
            <a:cxnLst/>
            <a:rect l="l" t="t" r="r" b="b"/>
            <a:pathLst>
              <a:path w="76200" h="76200">
                <a:moveTo>
                  <a:pt x="0" y="0"/>
                </a:moveTo>
                <a:lnTo>
                  <a:pt x="76036" y="75975"/>
                </a:lnTo>
              </a:path>
            </a:pathLst>
          </a:custGeom>
          <a:ln w="28502">
            <a:solidFill>
              <a:srgbClr val="646AAC"/>
            </a:solidFill>
          </a:ln>
        </p:spPr>
        <p:txBody>
          <a:bodyPr wrap="square" lIns="0" tIns="0" rIns="0" bIns="0" rtlCol="0"/>
          <a:lstStyle/>
          <a:p>
            <a:endParaRPr sz="1714"/>
          </a:p>
        </p:txBody>
      </p:sp>
      <p:sp>
        <p:nvSpPr>
          <p:cNvPr id="338" name="object 338"/>
          <p:cNvSpPr/>
          <p:nvPr/>
        </p:nvSpPr>
        <p:spPr>
          <a:xfrm>
            <a:off x="8477699" y="2659010"/>
            <a:ext cx="72571" cy="81643"/>
          </a:xfrm>
          <a:custGeom>
            <a:avLst/>
            <a:gdLst/>
            <a:ahLst/>
            <a:cxnLst/>
            <a:rect l="l" t="t" r="r" b="b"/>
            <a:pathLst>
              <a:path w="76200" h="85725">
                <a:moveTo>
                  <a:pt x="0" y="0"/>
                </a:moveTo>
                <a:lnTo>
                  <a:pt x="76036" y="85472"/>
                </a:lnTo>
              </a:path>
            </a:pathLst>
          </a:custGeom>
          <a:ln w="28503">
            <a:solidFill>
              <a:srgbClr val="646AAC"/>
            </a:solidFill>
          </a:ln>
        </p:spPr>
        <p:txBody>
          <a:bodyPr wrap="square" lIns="0" tIns="0" rIns="0" bIns="0" rtlCol="0"/>
          <a:lstStyle/>
          <a:p>
            <a:endParaRPr sz="1714"/>
          </a:p>
        </p:txBody>
      </p:sp>
      <p:sp>
        <p:nvSpPr>
          <p:cNvPr id="339" name="object 339"/>
          <p:cNvSpPr/>
          <p:nvPr/>
        </p:nvSpPr>
        <p:spPr>
          <a:xfrm>
            <a:off x="8550115" y="2740411"/>
            <a:ext cx="81643" cy="280610"/>
          </a:xfrm>
          <a:custGeom>
            <a:avLst/>
            <a:gdLst/>
            <a:ahLst/>
            <a:cxnLst/>
            <a:rect l="l" t="t" r="r" b="b"/>
            <a:pathLst>
              <a:path w="85725" h="294639">
                <a:moveTo>
                  <a:pt x="0" y="0"/>
                </a:moveTo>
                <a:lnTo>
                  <a:pt x="85541" y="294404"/>
                </a:lnTo>
              </a:path>
            </a:pathLst>
          </a:custGeom>
          <a:ln w="28512">
            <a:solidFill>
              <a:srgbClr val="646AAC"/>
            </a:solidFill>
          </a:ln>
        </p:spPr>
        <p:txBody>
          <a:bodyPr wrap="square" lIns="0" tIns="0" rIns="0" bIns="0" rtlCol="0"/>
          <a:lstStyle/>
          <a:p>
            <a:endParaRPr sz="1714"/>
          </a:p>
        </p:txBody>
      </p:sp>
      <p:sp>
        <p:nvSpPr>
          <p:cNvPr id="340" name="object 340"/>
          <p:cNvSpPr/>
          <p:nvPr/>
        </p:nvSpPr>
        <p:spPr>
          <a:xfrm>
            <a:off x="8631584" y="3020796"/>
            <a:ext cx="72571" cy="127000"/>
          </a:xfrm>
          <a:custGeom>
            <a:avLst/>
            <a:gdLst/>
            <a:ahLst/>
            <a:cxnLst/>
            <a:rect l="l" t="t" r="r" b="b"/>
            <a:pathLst>
              <a:path w="76200" h="133350">
                <a:moveTo>
                  <a:pt x="0" y="0"/>
                </a:moveTo>
                <a:lnTo>
                  <a:pt x="76036" y="132956"/>
                </a:lnTo>
              </a:path>
            </a:pathLst>
          </a:custGeom>
          <a:ln w="28508">
            <a:solidFill>
              <a:srgbClr val="646AAC"/>
            </a:solidFill>
          </a:ln>
        </p:spPr>
        <p:txBody>
          <a:bodyPr wrap="square" lIns="0" tIns="0" rIns="0" bIns="0" rtlCol="0"/>
          <a:lstStyle/>
          <a:p>
            <a:endParaRPr sz="1714"/>
          </a:p>
        </p:txBody>
      </p:sp>
      <p:sp>
        <p:nvSpPr>
          <p:cNvPr id="341" name="object 341"/>
          <p:cNvSpPr/>
          <p:nvPr/>
        </p:nvSpPr>
        <p:spPr>
          <a:xfrm>
            <a:off x="4929313" y="2668054"/>
            <a:ext cx="72571" cy="0"/>
          </a:xfrm>
          <a:custGeom>
            <a:avLst/>
            <a:gdLst/>
            <a:ahLst/>
            <a:cxnLst/>
            <a:rect l="l" t="t" r="r" b="b"/>
            <a:pathLst>
              <a:path w="76200">
                <a:moveTo>
                  <a:pt x="0" y="0"/>
                </a:moveTo>
                <a:lnTo>
                  <a:pt x="76036" y="0"/>
                </a:lnTo>
              </a:path>
            </a:pathLst>
          </a:custGeom>
          <a:ln w="18993">
            <a:solidFill>
              <a:srgbClr val="FFBF27"/>
            </a:solidFill>
          </a:ln>
        </p:spPr>
        <p:txBody>
          <a:bodyPr wrap="square" lIns="0" tIns="0" rIns="0" bIns="0" rtlCol="0"/>
          <a:lstStyle/>
          <a:p>
            <a:endParaRPr sz="1714"/>
          </a:p>
        </p:txBody>
      </p:sp>
      <p:sp>
        <p:nvSpPr>
          <p:cNvPr id="342" name="object 342"/>
          <p:cNvSpPr/>
          <p:nvPr/>
        </p:nvSpPr>
        <p:spPr>
          <a:xfrm>
            <a:off x="5001730" y="2668054"/>
            <a:ext cx="81643" cy="0"/>
          </a:xfrm>
          <a:custGeom>
            <a:avLst/>
            <a:gdLst/>
            <a:ahLst/>
            <a:cxnLst/>
            <a:rect l="l" t="t" r="r" b="b"/>
            <a:pathLst>
              <a:path w="85725">
                <a:moveTo>
                  <a:pt x="0" y="0"/>
                </a:moveTo>
                <a:lnTo>
                  <a:pt x="85541" y="0"/>
                </a:lnTo>
              </a:path>
            </a:pathLst>
          </a:custGeom>
          <a:ln w="18993">
            <a:solidFill>
              <a:srgbClr val="FFBF27"/>
            </a:solidFill>
          </a:ln>
        </p:spPr>
        <p:txBody>
          <a:bodyPr wrap="square" lIns="0" tIns="0" rIns="0" bIns="0" rtlCol="0"/>
          <a:lstStyle/>
          <a:p>
            <a:endParaRPr sz="1714"/>
          </a:p>
        </p:txBody>
      </p:sp>
      <p:sp>
        <p:nvSpPr>
          <p:cNvPr id="343" name="object 343"/>
          <p:cNvSpPr/>
          <p:nvPr/>
        </p:nvSpPr>
        <p:spPr>
          <a:xfrm>
            <a:off x="5083197" y="2668054"/>
            <a:ext cx="72571" cy="0"/>
          </a:xfrm>
          <a:custGeom>
            <a:avLst/>
            <a:gdLst/>
            <a:ahLst/>
            <a:cxnLst/>
            <a:rect l="l" t="t" r="r" b="b"/>
            <a:pathLst>
              <a:path w="76200">
                <a:moveTo>
                  <a:pt x="0" y="0"/>
                </a:moveTo>
                <a:lnTo>
                  <a:pt x="76036" y="0"/>
                </a:lnTo>
              </a:path>
            </a:pathLst>
          </a:custGeom>
          <a:ln w="18993">
            <a:solidFill>
              <a:srgbClr val="FFBF27"/>
            </a:solidFill>
          </a:ln>
        </p:spPr>
        <p:txBody>
          <a:bodyPr wrap="square" lIns="0" tIns="0" rIns="0" bIns="0" rtlCol="0"/>
          <a:lstStyle/>
          <a:p>
            <a:endParaRPr sz="1714"/>
          </a:p>
        </p:txBody>
      </p:sp>
      <p:sp>
        <p:nvSpPr>
          <p:cNvPr id="344" name="object 344"/>
          <p:cNvSpPr/>
          <p:nvPr/>
        </p:nvSpPr>
        <p:spPr>
          <a:xfrm>
            <a:off x="5155613" y="2668054"/>
            <a:ext cx="72571" cy="0"/>
          </a:xfrm>
          <a:custGeom>
            <a:avLst/>
            <a:gdLst/>
            <a:ahLst/>
            <a:cxnLst/>
            <a:rect l="l" t="t" r="r" b="b"/>
            <a:pathLst>
              <a:path w="76200">
                <a:moveTo>
                  <a:pt x="0" y="0"/>
                </a:moveTo>
                <a:lnTo>
                  <a:pt x="76036" y="0"/>
                </a:lnTo>
              </a:path>
            </a:pathLst>
          </a:custGeom>
          <a:ln w="18993">
            <a:solidFill>
              <a:srgbClr val="FFBF27"/>
            </a:solidFill>
          </a:ln>
        </p:spPr>
        <p:txBody>
          <a:bodyPr wrap="square" lIns="0" tIns="0" rIns="0" bIns="0" rtlCol="0"/>
          <a:lstStyle/>
          <a:p>
            <a:endParaRPr sz="1714"/>
          </a:p>
        </p:txBody>
      </p:sp>
      <p:sp>
        <p:nvSpPr>
          <p:cNvPr id="345" name="object 345"/>
          <p:cNvSpPr/>
          <p:nvPr/>
        </p:nvSpPr>
        <p:spPr>
          <a:xfrm>
            <a:off x="5228030" y="2668054"/>
            <a:ext cx="81643" cy="0"/>
          </a:xfrm>
          <a:custGeom>
            <a:avLst/>
            <a:gdLst/>
            <a:ahLst/>
            <a:cxnLst/>
            <a:rect l="l" t="t" r="r" b="b"/>
            <a:pathLst>
              <a:path w="85725">
                <a:moveTo>
                  <a:pt x="0" y="0"/>
                </a:moveTo>
                <a:lnTo>
                  <a:pt x="85541" y="0"/>
                </a:lnTo>
              </a:path>
            </a:pathLst>
          </a:custGeom>
          <a:ln w="18993">
            <a:solidFill>
              <a:srgbClr val="FFBF27"/>
            </a:solidFill>
          </a:ln>
        </p:spPr>
        <p:txBody>
          <a:bodyPr wrap="square" lIns="0" tIns="0" rIns="0" bIns="0" rtlCol="0"/>
          <a:lstStyle/>
          <a:p>
            <a:endParaRPr sz="1714"/>
          </a:p>
        </p:txBody>
      </p:sp>
      <p:sp>
        <p:nvSpPr>
          <p:cNvPr id="346" name="object 346"/>
          <p:cNvSpPr/>
          <p:nvPr/>
        </p:nvSpPr>
        <p:spPr>
          <a:xfrm>
            <a:off x="5309497" y="2668054"/>
            <a:ext cx="72571" cy="0"/>
          </a:xfrm>
          <a:custGeom>
            <a:avLst/>
            <a:gdLst/>
            <a:ahLst/>
            <a:cxnLst/>
            <a:rect l="l" t="t" r="r" b="b"/>
            <a:pathLst>
              <a:path w="76200">
                <a:moveTo>
                  <a:pt x="0" y="0"/>
                </a:moveTo>
                <a:lnTo>
                  <a:pt x="76036" y="0"/>
                </a:lnTo>
              </a:path>
            </a:pathLst>
          </a:custGeom>
          <a:ln w="18993">
            <a:solidFill>
              <a:srgbClr val="FFBF27"/>
            </a:solidFill>
          </a:ln>
        </p:spPr>
        <p:txBody>
          <a:bodyPr wrap="square" lIns="0" tIns="0" rIns="0" bIns="0" rtlCol="0"/>
          <a:lstStyle/>
          <a:p>
            <a:endParaRPr sz="1714"/>
          </a:p>
        </p:txBody>
      </p:sp>
      <p:sp>
        <p:nvSpPr>
          <p:cNvPr id="347" name="object 347"/>
          <p:cNvSpPr/>
          <p:nvPr/>
        </p:nvSpPr>
        <p:spPr>
          <a:xfrm>
            <a:off x="5381913" y="2668054"/>
            <a:ext cx="72571" cy="0"/>
          </a:xfrm>
          <a:custGeom>
            <a:avLst/>
            <a:gdLst/>
            <a:ahLst/>
            <a:cxnLst/>
            <a:rect l="l" t="t" r="r" b="b"/>
            <a:pathLst>
              <a:path w="76200">
                <a:moveTo>
                  <a:pt x="0" y="0"/>
                </a:moveTo>
                <a:lnTo>
                  <a:pt x="76036" y="0"/>
                </a:lnTo>
              </a:path>
            </a:pathLst>
          </a:custGeom>
          <a:ln w="18993">
            <a:solidFill>
              <a:srgbClr val="FFBF27"/>
            </a:solidFill>
          </a:ln>
        </p:spPr>
        <p:txBody>
          <a:bodyPr wrap="square" lIns="0" tIns="0" rIns="0" bIns="0" rtlCol="0"/>
          <a:lstStyle/>
          <a:p>
            <a:endParaRPr sz="1714"/>
          </a:p>
        </p:txBody>
      </p:sp>
      <p:sp>
        <p:nvSpPr>
          <p:cNvPr id="348" name="object 348"/>
          <p:cNvSpPr/>
          <p:nvPr/>
        </p:nvSpPr>
        <p:spPr>
          <a:xfrm>
            <a:off x="5454330" y="2668054"/>
            <a:ext cx="81643" cy="0"/>
          </a:xfrm>
          <a:custGeom>
            <a:avLst/>
            <a:gdLst/>
            <a:ahLst/>
            <a:cxnLst/>
            <a:rect l="l" t="t" r="r" b="b"/>
            <a:pathLst>
              <a:path w="85725">
                <a:moveTo>
                  <a:pt x="0" y="0"/>
                </a:moveTo>
                <a:lnTo>
                  <a:pt x="85541" y="0"/>
                </a:lnTo>
              </a:path>
            </a:pathLst>
          </a:custGeom>
          <a:ln w="18993">
            <a:solidFill>
              <a:srgbClr val="FFBF27"/>
            </a:solidFill>
          </a:ln>
        </p:spPr>
        <p:txBody>
          <a:bodyPr wrap="square" lIns="0" tIns="0" rIns="0" bIns="0" rtlCol="0"/>
          <a:lstStyle/>
          <a:p>
            <a:endParaRPr sz="1714"/>
          </a:p>
        </p:txBody>
      </p:sp>
      <p:sp>
        <p:nvSpPr>
          <p:cNvPr id="349" name="object 349"/>
          <p:cNvSpPr/>
          <p:nvPr/>
        </p:nvSpPr>
        <p:spPr>
          <a:xfrm>
            <a:off x="5535798" y="2668054"/>
            <a:ext cx="72571" cy="0"/>
          </a:xfrm>
          <a:custGeom>
            <a:avLst/>
            <a:gdLst/>
            <a:ahLst/>
            <a:cxnLst/>
            <a:rect l="l" t="t" r="r" b="b"/>
            <a:pathLst>
              <a:path w="76200">
                <a:moveTo>
                  <a:pt x="0" y="0"/>
                </a:moveTo>
                <a:lnTo>
                  <a:pt x="76036" y="0"/>
                </a:lnTo>
              </a:path>
            </a:pathLst>
          </a:custGeom>
          <a:ln w="18993">
            <a:solidFill>
              <a:srgbClr val="FFBF27"/>
            </a:solidFill>
          </a:ln>
        </p:spPr>
        <p:txBody>
          <a:bodyPr wrap="square" lIns="0" tIns="0" rIns="0" bIns="0" rtlCol="0"/>
          <a:lstStyle/>
          <a:p>
            <a:endParaRPr sz="1714"/>
          </a:p>
        </p:txBody>
      </p:sp>
      <p:sp>
        <p:nvSpPr>
          <p:cNvPr id="350" name="object 350"/>
          <p:cNvSpPr/>
          <p:nvPr/>
        </p:nvSpPr>
        <p:spPr>
          <a:xfrm>
            <a:off x="5608213" y="2668054"/>
            <a:ext cx="72571" cy="0"/>
          </a:xfrm>
          <a:custGeom>
            <a:avLst/>
            <a:gdLst/>
            <a:ahLst/>
            <a:cxnLst/>
            <a:rect l="l" t="t" r="r" b="b"/>
            <a:pathLst>
              <a:path w="76200">
                <a:moveTo>
                  <a:pt x="0" y="0"/>
                </a:moveTo>
                <a:lnTo>
                  <a:pt x="76036" y="0"/>
                </a:lnTo>
              </a:path>
            </a:pathLst>
          </a:custGeom>
          <a:ln w="18993">
            <a:solidFill>
              <a:srgbClr val="FFBF27"/>
            </a:solidFill>
          </a:ln>
        </p:spPr>
        <p:txBody>
          <a:bodyPr wrap="square" lIns="0" tIns="0" rIns="0" bIns="0" rtlCol="0"/>
          <a:lstStyle/>
          <a:p>
            <a:endParaRPr sz="1714"/>
          </a:p>
        </p:txBody>
      </p:sp>
      <p:sp>
        <p:nvSpPr>
          <p:cNvPr id="351" name="object 351"/>
          <p:cNvSpPr/>
          <p:nvPr/>
        </p:nvSpPr>
        <p:spPr>
          <a:xfrm>
            <a:off x="5680630" y="2668054"/>
            <a:ext cx="81643" cy="0"/>
          </a:xfrm>
          <a:custGeom>
            <a:avLst/>
            <a:gdLst/>
            <a:ahLst/>
            <a:cxnLst/>
            <a:rect l="l" t="t" r="r" b="b"/>
            <a:pathLst>
              <a:path w="85725">
                <a:moveTo>
                  <a:pt x="0" y="0"/>
                </a:moveTo>
                <a:lnTo>
                  <a:pt x="85541" y="0"/>
                </a:lnTo>
              </a:path>
            </a:pathLst>
          </a:custGeom>
          <a:ln w="18993">
            <a:solidFill>
              <a:srgbClr val="FFBF27"/>
            </a:solidFill>
          </a:ln>
        </p:spPr>
        <p:txBody>
          <a:bodyPr wrap="square" lIns="0" tIns="0" rIns="0" bIns="0" rtlCol="0"/>
          <a:lstStyle/>
          <a:p>
            <a:endParaRPr sz="1714"/>
          </a:p>
        </p:txBody>
      </p:sp>
      <p:sp>
        <p:nvSpPr>
          <p:cNvPr id="352" name="object 352"/>
          <p:cNvSpPr/>
          <p:nvPr/>
        </p:nvSpPr>
        <p:spPr>
          <a:xfrm>
            <a:off x="5762097" y="2668054"/>
            <a:ext cx="72571" cy="0"/>
          </a:xfrm>
          <a:custGeom>
            <a:avLst/>
            <a:gdLst/>
            <a:ahLst/>
            <a:cxnLst/>
            <a:rect l="l" t="t" r="r" b="b"/>
            <a:pathLst>
              <a:path w="76200">
                <a:moveTo>
                  <a:pt x="0" y="0"/>
                </a:moveTo>
                <a:lnTo>
                  <a:pt x="76036" y="0"/>
                </a:lnTo>
              </a:path>
            </a:pathLst>
          </a:custGeom>
          <a:ln w="18993">
            <a:solidFill>
              <a:srgbClr val="FFBF27"/>
            </a:solidFill>
          </a:ln>
        </p:spPr>
        <p:txBody>
          <a:bodyPr wrap="square" lIns="0" tIns="0" rIns="0" bIns="0" rtlCol="0"/>
          <a:lstStyle/>
          <a:p>
            <a:endParaRPr sz="1714"/>
          </a:p>
        </p:txBody>
      </p:sp>
      <p:sp>
        <p:nvSpPr>
          <p:cNvPr id="353" name="object 353"/>
          <p:cNvSpPr/>
          <p:nvPr/>
        </p:nvSpPr>
        <p:spPr>
          <a:xfrm>
            <a:off x="5834513" y="2668054"/>
            <a:ext cx="72571" cy="0"/>
          </a:xfrm>
          <a:custGeom>
            <a:avLst/>
            <a:gdLst/>
            <a:ahLst/>
            <a:cxnLst/>
            <a:rect l="l" t="t" r="r" b="b"/>
            <a:pathLst>
              <a:path w="76200">
                <a:moveTo>
                  <a:pt x="0" y="0"/>
                </a:moveTo>
                <a:lnTo>
                  <a:pt x="76036" y="0"/>
                </a:lnTo>
              </a:path>
            </a:pathLst>
          </a:custGeom>
          <a:ln w="18993">
            <a:solidFill>
              <a:srgbClr val="FFBF27"/>
            </a:solidFill>
          </a:ln>
        </p:spPr>
        <p:txBody>
          <a:bodyPr wrap="square" lIns="0" tIns="0" rIns="0" bIns="0" rtlCol="0"/>
          <a:lstStyle/>
          <a:p>
            <a:endParaRPr sz="1714"/>
          </a:p>
        </p:txBody>
      </p:sp>
      <p:sp>
        <p:nvSpPr>
          <p:cNvPr id="354" name="object 354"/>
          <p:cNvSpPr/>
          <p:nvPr/>
        </p:nvSpPr>
        <p:spPr>
          <a:xfrm>
            <a:off x="5906930" y="2668054"/>
            <a:ext cx="81643" cy="0"/>
          </a:xfrm>
          <a:custGeom>
            <a:avLst/>
            <a:gdLst/>
            <a:ahLst/>
            <a:cxnLst/>
            <a:rect l="l" t="t" r="r" b="b"/>
            <a:pathLst>
              <a:path w="85725">
                <a:moveTo>
                  <a:pt x="0" y="0"/>
                </a:moveTo>
                <a:lnTo>
                  <a:pt x="85541" y="0"/>
                </a:lnTo>
              </a:path>
            </a:pathLst>
          </a:custGeom>
          <a:ln w="18993">
            <a:solidFill>
              <a:srgbClr val="FFBF27"/>
            </a:solidFill>
          </a:ln>
        </p:spPr>
        <p:txBody>
          <a:bodyPr wrap="square" lIns="0" tIns="0" rIns="0" bIns="0" rtlCol="0"/>
          <a:lstStyle/>
          <a:p>
            <a:endParaRPr sz="1714"/>
          </a:p>
        </p:txBody>
      </p:sp>
      <p:sp>
        <p:nvSpPr>
          <p:cNvPr id="355" name="object 355"/>
          <p:cNvSpPr/>
          <p:nvPr/>
        </p:nvSpPr>
        <p:spPr>
          <a:xfrm>
            <a:off x="5988398" y="2668054"/>
            <a:ext cx="72571" cy="0"/>
          </a:xfrm>
          <a:custGeom>
            <a:avLst/>
            <a:gdLst/>
            <a:ahLst/>
            <a:cxnLst/>
            <a:rect l="l" t="t" r="r" b="b"/>
            <a:pathLst>
              <a:path w="76200">
                <a:moveTo>
                  <a:pt x="0" y="0"/>
                </a:moveTo>
                <a:lnTo>
                  <a:pt x="76036" y="0"/>
                </a:lnTo>
              </a:path>
            </a:pathLst>
          </a:custGeom>
          <a:ln w="18993">
            <a:solidFill>
              <a:srgbClr val="FFBF27"/>
            </a:solidFill>
          </a:ln>
        </p:spPr>
        <p:txBody>
          <a:bodyPr wrap="square" lIns="0" tIns="0" rIns="0" bIns="0" rtlCol="0"/>
          <a:lstStyle/>
          <a:p>
            <a:endParaRPr sz="1714"/>
          </a:p>
        </p:txBody>
      </p:sp>
      <p:sp>
        <p:nvSpPr>
          <p:cNvPr id="356" name="object 356"/>
          <p:cNvSpPr/>
          <p:nvPr/>
        </p:nvSpPr>
        <p:spPr>
          <a:xfrm>
            <a:off x="6060814" y="2668054"/>
            <a:ext cx="72571" cy="0"/>
          </a:xfrm>
          <a:custGeom>
            <a:avLst/>
            <a:gdLst/>
            <a:ahLst/>
            <a:cxnLst/>
            <a:rect l="l" t="t" r="r" b="b"/>
            <a:pathLst>
              <a:path w="76200">
                <a:moveTo>
                  <a:pt x="0" y="0"/>
                </a:moveTo>
                <a:lnTo>
                  <a:pt x="76036" y="0"/>
                </a:lnTo>
              </a:path>
            </a:pathLst>
          </a:custGeom>
          <a:ln w="18993">
            <a:solidFill>
              <a:srgbClr val="FFBF27"/>
            </a:solidFill>
          </a:ln>
        </p:spPr>
        <p:txBody>
          <a:bodyPr wrap="square" lIns="0" tIns="0" rIns="0" bIns="0" rtlCol="0"/>
          <a:lstStyle/>
          <a:p>
            <a:endParaRPr sz="1714"/>
          </a:p>
        </p:txBody>
      </p:sp>
      <p:sp>
        <p:nvSpPr>
          <p:cNvPr id="357" name="object 357"/>
          <p:cNvSpPr/>
          <p:nvPr/>
        </p:nvSpPr>
        <p:spPr>
          <a:xfrm>
            <a:off x="6133230" y="2668054"/>
            <a:ext cx="81643" cy="0"/>
          </a:xfrm>
          <a:custGeom>
            <a:avLst/>
            <a:gdLst/>
            <a:ahLst/>
            <a:cxnLst/>
            <a:rect l="l" t="t" r="r" b="b"/>
            <a:pathLst>
              <a:path w="85725">
                <a:moveTo>
                  <a:pt x="0" y="0"/>
                </a:moveTo>
                <a:lnTo>
                  <a:pt x="85541" y="0"/>
                </a:lnTo>
              </a:path>
            </a:pathLst>
          </a:custGeom>
          <a:ln w="18993">
            <a:solidFill>
              <a:srgbClr val="FFBF27"/>
            </a:solidFill>
          </a:ln>
        </p:spPr>
        <p:txBody>
          <a:bodyPr wrap="square" lIns="0" tIns="0" rIns="0" bIns="0" rtlCol="0"/>
          <a:lstStyle/>
          <a:p>
            <a:endParaRPr sz="1714"/>
          </a:p>
        </p:txBody>
      </p:sp>
      <p:sp>
        <p:nvSpPr>
          <p:cNvPr id="358" name="object 358"/>
          <p:cNvSpPr/>
          <p:nvPr/>
        </p:nvSpPr>
        <p:spPr>
          <a:xfrm>
            <a:off x="6214698" y="2668054"/>
            <a:ext cx="72571" cy="0"/>
          </a:xfrm>
          <a:custGeom>
            <a:avLst/>
            <a:gdLst/>
            <a:ahLst/>
            <a:cxnLst/>
            <a:rect l="l" t="t" r="r" b="b"/>
            <a:pathLst>
              <a:path w="76200">
                <a:moveTo>
                  <a:pt x="0" y="0"/>
                </a:moveTo>
                <a:lnTo>
                  <a:pt x="76036" y="0"/>
                </a:lnTo>
              </a:path>
            </a:pathLst>
          </a:custGeom>
          <a:ln w="18993">
            <a:solidFill>
              <a:srgbClr val="FFBF27"/>
            </a:solidFill>
          </a:ln>
        </p:spPr>
        <p:txBody>
          <a:bodyPr wrap="square" lIns="0" tIns="0" rIns="0" bIns="0" rtlCol="0"/>
          <a:lstStyle/>
          <a:p>
            <a:endParaRPr sz="1714"/>
          </a:p>
        </p:txBody>
      </p:sp>
      <p:sp>
        <p:nvSpPr>
          <p:cNvPr id="359" name="object 359"/>
          <p:cNvSpPr/>
          <p:nvPr/>
        </p:nvSpPr>
        <p:spPr>
          <a:xfrm>
            <a:off x="6287114" y="2668054"/>
            <a:ext cx="72571" cy="0"/>
          </a:xfrm>
          <a:custGeom>
            <a:avLst/>
            <a:gdLst/>
            <a:ahLst/>
            <a:cxnLst/>
            <a:rect l="l" t="t" r="r" b="b"/>
            <a:pathLst>
              <a:path w="76200">
                <a:moveTo>
                  <a:pt x="0" y="0"/>
                </a:moveTo>
                <a:lnTo>
                  <a:pt x="76036" y="0"/>
                </a:lnTo>
              </a:path>
            </a:pathLst>
          </a:custGeom>
          <a:ln w="18993">
            <a:solidFill>
              <a:srgbClr val="FFBF27"/>
            </a:solidFill>
          </a:ln>
        </p:spPr>
        <p:txBody>
          <a:bodyPr wrap="square" lIns="0" tIns="0" rIns="0" bIns="0" rtlCol="0"/>
          <a:lstStyle/>
          <a:p>
            <a:endParaRPr sz="1714"/>
          </a:p>
        </p:txBody>
      </p:sp>
      <p:sp>
        <p:nvSpPr>
          <p:cNvPr id="360" name="object 360"/>
          <p:cNvSpPr/>
          <p:nvPr/>
        </p:nvSpPr>
        <p:spPr>
          <a:xfrm>
            <a:off x="6359531" y="2668054"/>
            <a:ext cx="81643" cy="0"/>
          </a:xfrm>
          <a:custGeom>
            <a:avLst/>
            <a:gdLst/>
            <a:ahLst/>
            <a:cxnLst/>
            <a:rect l="l" t="t" r="r" b="b"/>
            <a:pathLst>
              <a:path w="85725">
                <a:moveTo>
                  <a:pt x="0" y="0"/>
                </a:moveTo>
                <a:lnTo>
                  <a:pt x="85541" y="0"/>
                </a:lnTo>
              </a:path>
            </a:pathLst>
          </a:custGeom>
          <a:ln w="18993">
            <a:solidFill>
              <a:srgbClr val="FFBF27"/>
            </a:solidFill>
          </a:ln>
        </p:spPr>
        <p:txBody>
          <a:bodyPr wrap="square" lIns="0" tIns="0" rIns="0" bIns="0" rtlCol="0"/>
          <a:lstStyle/>
          <a:p>
            <a:endParaRPr sz="1714"/>
          </a:p>
        </p:txBody>
      </p:sp>
      <p:sp>
        <p:nvSpPr>
          <p:cNvPr id="361" name="object 361"/>
          <p:cNvSpPr/>
          <p:nvPr/>
        </p:nvSpPr>
        <p:spPr>
          <a:xfrm>
            <a:off x="6440998" y="2668054"/>
            <a:ext cx="72571" cy="0"/>
          </a:xfrm>
          <a:custGeom>
            <a:avLst/>
            <a:gdLst/>
            <a:ahLst/>
            <a:cxnLst/>
            <a:rect l="l" t="t" r="r" b="b"/>
            <a:pathLst>
              <a:path w="76200">
                <a:moveTo>
                  <a:pt x="0" y="0"/>
                </a:moveTo>
                <a:lnTo>
                  <a:pt x="76036" y="0"/>
                </a:lnTo>
              </a:path>
            </a:pathLst>
          </a:custGeom>
          <a:ln w="18993">
            <a:solidFill>
              <a:srgbClr val="FFBF27"/>
            </a:solidFill>
          </a:ln>
        </p:spPr>
        <p:txBody>
          <a:bodyPr wrap="square" lIns="0" tIns="0" rIns="0" bIns="0" rtlCol="0"/>
          <a:lstStyle/>
          <a:p>
            <a:endParaRPr sz="1714"/>
          </a:p>
        </p:txBody>
      </p:sp>
      <p:sp>
        <p:nvSpPr>
          <p:cNvPr id="362" name="object 362"/>
          <p:cNvSpPr/>
          <p:nvPr/>
        </p:nvSpPr>
        <p:spPr>
          <a:xfrm>
            <a:off x="6513414" y="2668054"/>
            <a:ext cx="72571" cy="0"/>
          </a:xfrm>
          <a:custGeom>
            <a:avLst/>
            <a:gdLst/>
            <a:ahLst/>
            <a:cxnLst/>
            <a:rect l="l" t="t" r="r" b="b"/>
            <a:pathLst>
              <a:path w="76200">
                <a:moveTo>
                  <a:pt x="0" y="0"/>
                </a:moveTo>
                <a:lnTo>
                  <a:pt x="76036" y="0"/>
                </a:lnTo>
              </a:path>
            </a:pathLst>
          </a:custGeom>
          <a:ln w="18993">
            <a:solidFill>
              <a:srgbClr val="FFBF27"/>
            </a:solidFill>
          </a:ln>
        </p:spPr>
        <p:txBody>
          <a:bodyPr wrap="square" lIns="0" tIns="0" rIns="0" bIns="0" rtlCol="0"/>
          <a:lstStyle/>
          <a:p>
            <a:endParaRPr sz="1714"/>
          </a:p>
        </p:txBody>
      </p:sp>
      <p:sp>
        <p:nvSpPr>
          <p:cNvPr id="363" name="object 363"/>
          <p:cNvSpPr/>
          <p:nvPr/>
        </p:nvSpPr>
        <p:spPr>
          <a:xfrm>
            <a:off x="6585831" y="2668054"/>
            <a:ext cx="81643" cy="0"/>
          </a:xfrm>
          <a:custGeom>
            <a:avLst/>
            <a:gdLst/>
            <a:ahLst/>
            <a:cxnLst/>
            <a:rect l="l" t="t" r="r" b="b"/>
            <a:pathLst>
              <a:path w="85725">
                <a:moveTo>
                  <a:pt x="0" y="0"/>
                </a:moveTo>
                <a:lnTo>
                  <a:pt x="85541" y="0"/>
                </a:lnTo>
              </a:path>
            </a:pathLst>
          </a:custGeom>
          <a:ln w="18993">
            <a:solidFill>
              <a:srgbClr val="FFBF27"/>
            </a:solidFill>
          </a:ln>
        </p:spPr>
        <p:txBody>
          <a:bodyPr wrap="square" lIns="0" tIns="0" rIns="0" bIns="0" rtlCol="0"/>
          <a:lstStyle/>
          <a:p>
            <a:endParaRPr sz="1714"/>
          </a:p>
        </p:txBody>
      </p:sp>
      <p:sp>
        <p:nvSpPr>
          <p:cNvPr id="364" name="object 364"/>
          <p:cNvSpPr/>
          <p:nvPr/>
        </p:nvSpPr>
        <p:spPr>
          <a:xfrm>
            <a:off x="6667298" y="2668054"/>
            <a:ext cx="72571" cy="0"/>
          </a:xfrm>
          <a:custGeom>
            <a:avLst/>
            <a:gdLst/>
            <a:ahLst/>
            <a:cxnLst/>
            <a:rect l="l" t="t" r="r" b="b"/>
            <a:pathLst>
              <a:path w="76200">
                <a:moveTo>
                  <a:pt x="0" y="0"/>
                </a:moveTo>
                <a:lnTo>
                  <a:pt x="76036" y="0"/>
                </a:lnTo>
              </a:path>
            </a:pathLst>
          </a:custGeom>
          <a:ln w="18993">
            <a:solidFill>
              <a:srgbClr val="FFBF27"/>
            </a:solidFill>
          </a:ln>
        </p:spPr>
        <p:txBody>
          <a:bodyPr wrap="square" lIns="0" tIns="0" rIns="0" bIns="0" rtlCol="0"/>
          <a:lstStyle/>
          <a:p>
            <a:endParaRPr sz="1714"/>
          </a:p>
        </p:txBody>
      </p:sp>
      <p:sp>
        <p:nvSpPr>
          <p:cNvPr id="365" name="object 365"/>
          <p:cNvSpPr/>
          <p:nvPr/>
        </p:nvSpPr>
        <p:spPr>
          <a:xfrm>
            <a:off x="6739714" y="2668054"/>
            <a:ext cx="81643" cy="0"/>
          </a:xfrm>
          <a:custGeom>
            <a:avLst/>
            <a:gdLst/>
            <a:ahLst/>
            <a:cxnLst/>
            <a:rect l="l" t="t" r="r" b="b"/>
            <a:pathLst>
              <a:path w="85725">
                <a:moveTo>
                  <a:pt x="0" y="0"/>
                </a:moveTo>
                <a:lnTo>
                  <a:pt x="85541" y="0"/>
                </a:lnTo>
              </a:path>
            </a:pathLst>
          </a:custGeom>
          <a:ln w="18993">
            <a:solidFill>
              <a:srgbClr val="FFBF27"/>
            </a:solidFill>
          </a:ln>
        </p:spPr>
        <p:txBody>
          <a:bodyPr wrap="square" lIns="0" tIns="0" rIns="0" bIns="0" rtlCol="0"/>
          <a:lstStyle/>
          <a:p>
            <a:endParaRPr sz="1714"/>
          </a:p>
        </p:txBody>
      </p:sp>
      <p:sp>
        <p:nvSpPr>
          <p:cNvPr id="366" name="object 366"/>
          <p:cNvSpPr/>
          <p:nvPr/>
        </p:nvSpPr>
        <p:spPr>
          <a:xfrm>
            <a:off x="6821183" y="2668054"/>
            <a:ext cx="72571" cy="0"/>
          </a:xfrm>
          <a:custGeom>
            <a:avLst/>
            <a:gdLst/>
            <a:ahLst/>
            <a:cxnLst/>
            <a:rect l="l" t="t" r="r" b="b"/>
            <a:pathLst>
              <a:path w="76200">
                <a:moveTo>
                  <a:pt x="0" y="0"/>
                </a:moveTo>
                <a:lnTo>
                  <a:pt x="76036" y="0"/>
                </a:lnTo>
              </a:path>
            </a:pathLst>
          </a:custGeom>
          <a:ln w="18993">
            <a:solidFill>
              <a:srgbClr val="FFBF27"/>
            </a:solidFill>
          </a:ln>
        </p:spPr>
        <p:txBody>
          <a:bodyPr wrap="square" lIns="0" tIns="0" rIns="0" bIns="0" rtlCol="0"/>
          <a:lstStyle/>
          <a:p>
            <a:endParaRPr sz="1714"/>
          </a:p>
        </p:txBody>
      </p:sp>
      <p:sp>
        <p:nvSpPr>
          <p:cNvPr id="367" name="object 367"/>
          <p:cNvSpPr/>
          <p:nvPr/>
        </p:nvSpPr>
        <p:spPr>
          <a:xfrm>
            <a:off x="6893598" y="2668054"/>
            <a:ext cx="72571" cy="0"/>
          </a:xfrm>
          <a:custGeom>
            <a:avLst/>
            <a:gdLst/>
            <a:ahLst/>
            <a:cxnLst/>
            <a:rect l="l" t="t" r="r" b="b"/>
            <a:pathLst>
              <a:path w="76200">
                <a:moveTo>
                  <a:pt x="0" y="0"/>
                </a:moveTo>
                <a:lnTo>
                  <a:pt x="76036" y="0"/>
                </a:lnTo>
              </a:path>
            </a:pathLst>
          </a:custGeom>
          <a:ln w="18993">
            <a:solidFill>
              <a:srgbClr val="FFBF27"/>
            </a:solidFill>
          </a:ln>
        </p:spPr>
        <p:txBody>
          <a:bodyPr wrap="square" lIns="0" tIns="0" rIns="0" bIns="0" rtlCol="0"/>
          <a:lstStyle/>
          <a:p>
            <a:endParaRPr sz="1714"/>
          </a:p>
        </p:txBody>
      </p:sp>
      <p:sp>
        <p:nvSpPr>
          <p:cNvPr id="368" name="object 368"/>
          <p:cNvSpPr/>
          <p:nvPr/>
        </p:nvSpPr>
        <p:spPr>
          <a:xfrm>
            <a:off x="6966014" y="2668054"/>
            <a:ext cx="81643" cy="0"/>
          </a:xfrm>
          <a:custGeom>
            <a:avLst/>
            <a:gdLst/>
            <a:ahLst/>
            <a:cxnLst/>
            <a:rect l="l" t="t" r="r" b="b"/>
            <a:pathLst>
              <a:path w="85725">
                <a:moveTo>
                  <a:pt x="0" y="0"/>
                </a:moveTo>
                <a:lnTo>
                  <a:pt x="85541" y="0"/>
                </a:lnTo>
              </a:path>
            </a:pathLst>
          </a:custGeom>
          <a:ln w="18993">
            <a:solidFill>
              <a:srgbClr val="FFBF27"/>
            </a:solidFill>
          </a:ln>
        </p:spPr>
        <p:txBody>
          <a:bodyPr wrap="square" lIns="0" tIns="0" rIns="0" bIns="0" rtlCol="0"/>
          <a:lstStyle/>
          <a:p>
            <a:endParaRPr sz="1714"/>
          </a:p>
        </p:txBody>
      </p:sp>
      <p:sp>
        <p:nvSpPr>
          <p:cNvPr id="369" name="object 369"/>
          <p:cNvSpPr/>
          <p:nvPr/>
        </p:nvSpPr>
        <p:spPr>
          <a:xfrm>
            <a:off x="7047483" y="2668054"/>
            <a:ext cx="72571" cy="0"/>
          </a:xfrm>
          <a:custGeom>
            <a:avLst/>
            <a:gdLst/>
            <a:ahLst/>
            <a:cxnLst/>
            <a:rect l="l" t="t" r="r" b="b"/>
            <a:pathLst>
              <a:path w="76200">
                <a:moveTo>
                  <a:pt x="0" y="0"/>
                </a:moveTo>
                <a:lnTo>
                  <a:pt x="76036" y="0"/>
                </a:lnTo>
              </a:path>
            </a:pathLst>
          </a:custGeom>
          <a:ln w="18993">
            <a:solidFill>
              <a:srgbClr val="FFBF27"/>
            </a:solidFill>
          </a:ln>
        </p:spPr>
        <p:txBody>
          <a:bodyPr wrap="square" lIns="0" tIns="0" rIns="0" bIns="0" rtlCol="0"/>
          <a:lstStyle/>
          <a:p>
            <a:endParaRPr sz="1714"/>
          </a:p>
        </p:txBody>
      </p:sp>
      <p:sp>
        <p:nvSpPr>
          <p:cNvPr id="370" name="object 370"/>
          <p:cNvSpPr/>
          <p:nvPr/>
        </p:nvSpPr>
        <p:spPr>
          <a:xfrm>
            <a:off x="7119899" y="2668054"/>
            <a:ext cx="72571" cy="0"/>
          </a:xfrm>
          <a:custGeom>
            <a:avLst/>
            <a:gdLst/>
            <a:ahLst/>
            <a:cxnLst/>
            <a:rect l="l" t="t" r="r" b="b"/>
            <a:pathLst>
              <a:path w="76200">
                <a:moveTo>
                  <a:pt x="0" y="0"/>
                </a:moveTo>
                <a:lnTo>
                  <a:pt x="76036" y="0"/>
                </a:lnTo>
              </a:path>
            </a:pathLst>
          </a:custGeom>
          <a:ln w="18993">
            <a:solidFill>
              <a:srgbClr val="FFBF27"/>
            </a:solidFill>
          </a:ln>
        </p:spPr>
        <p:txBody>
          <a:bodyPr wrap="square" lIns="0" tIns="0" rIns="0" bIns="0" rtlCol="0"/>
          <a:lstStyle/>
          <a:p>
            <a:endParaRPr sz="1714"/>
          </a:p>
        </p:txBody>
      </p:sp>
      <p:sp>
        <p:nvSpPr>
          <p:cNvPr id="371" name="object 371"/>
          <p:cNvSpPr/>
          <p:nvPr/>
        </p:nvSpPr>
        <p:spPr>
          <a:xfrm>
            <a:off x="7192314" y="2668054"/>
            <a:ext cx="81643" cy="0"/>
          </a:xfrm>
          <a:custGeom>
            <a:avLst/>
            <a:gdLst/>
            <a:ahLst/>
            <a:cxnLst/>
            <a:rect l="l" t="t" r="r" b="b"/>
            <a:pathLst>
              <a:path w="85725">
                <a:moveTo>
                  <a:pt x="0" y="0"/>
                </a:moveTo>
                <a:lnTo>
                  <a:pt x="85541" y="0"/>
                </a:lnTo>
              </a:path>
            </a:pathLst>
          </a:custGeom>
          <a:ln w="18993">
            <a:solidFill>
              <a:srgbClr val="FFBF27"/>
            </a:solidFill>
          </a:ln>
        </p:spPr>
        <p:txBody>
          <a:bodyPr wrap="square" lIns="0" tIns="0" rIns="0" bIns="0" rtlCol="0"/>
          <a:lstStyle/>
          <a:p>
            <a:endParaRPr sz="1714"/>
          </a:p>
        </p:txBody>
      </p:sp>
      <p:sp>
        <p:nvSpPr>
          <p:cNvPr id="372" name="object 372"/>
          <p:cNvSpPr/>
          <p:nvPr/>
        </p:nvSpPr>
        <p:spPr>
          <a:xfrm>
            <a:off x="7273783" y="2668054"/>
            <a:ext cx="72571" cy="0"/>
          </a:xfrm>
          <a:custGeom>
            <a:avLst/>
            <a:gdLst/>
            <a:ahLst/>
            <a:cxnLst/>
            <a:rect l="l" t="t" r="r" b="b"/>
            <a:pathLst>
              <a:path w="76200">
                <a:moveTo>
                  <a:pt x="0" y="0"/>
                </a:moveTo>
                <a:lnTo>
                  <a:pt x="76036" y="0"/>
                </a:lnTo>
              </a:path>
            </a:pathLst>
          </a:custGeom>
          <a:ln w="18993">
            <a:solidFill>
              <a:srgbClr val="FFBF27"/>
            </a:solidFill>
          </a:ln>
        </p:spPr>
        <p:txBody>
          <a:bodyPr wrap="square" lIns="0" tIns="0" rIns="0" bIns="0" rtlCol="0"/>
          <a:lstStyle/>
          <a:p>
            <a:endParaRPr sz="1714"/>
          </a:p>
        </p:txBody>
      </p:sp>
      <p:sp>
        <p:nvSpPr>
          <p:cNvPr id="373" name="object 373"/>
          <p:cNvSpPr/>
          <p:nvPr/>
        </p:nvSpPr>
        <p:spPr>
          <a:xfrm>
            <a:off x="7346199" y="2668054"/>
            <a:ext cx="72571" cy="0"/>
          </a:xfrm>
          <a:custGeom>
            <a:avLst/>
            <a:gdLst/>
            <a:ahLst/>
            <a:cxnLst/>
            <a:rect l="l" t="t" r="r" b="b"/>
            <a:pathLst>
              <a:path w="76200">
                <a:moveTo>
                  <a:pt x="0" y="0"/>
                </a:moveTo>
                <a:lnTo>
                  <a:pt x="76036" y="0"/>
                </a:lnTo>
              </a:path>
            </a:pathLst>
          </a:custGeom>
          <a:ln w="18993">
            <a:solidFill>
              <a:srgbClr val="FFBF27"/>
            </a:solidFill>
          </a:ln>
        </p:spPr>
        <p:txBody>
          <a:bodyPr wrap="square" lIns="0" tIns="0" rIns="0" bIns="0" rtlCol="0"/>
          <a:lstStyle/>
          <a:p>
            <a:endParaRPr sz="1714"/>
          </a:p>
        </p:txBody>
      </p:sp>
      <p:sp>
        <p:nvSpPr>
          <p:cNvPr id="374" name="object 374"/>
          <p:cNvSpPr/>
          <p:nvPr/>
        </p:nvSpPr>
        <p:spPr>
          <a:xfrm>
            <a:off x="7418614" y="2668054"/>
            <a:ext cx="81643" cy="0"/>
          </a:xfrm>
          <a:custGeom>
            <a:avLst/>
            <a:gdLst/>
            <a:ahLst/>
            <a:cxnLst/>
            <a:rect l="l" t="t" r="r" b="b"/>
            <a:pathLst>
              <a:path w="85725">
                <a:moveTo>
                  <a:pt x="0" y="0"/>
                </a:moveTo>
                <a:lnTo>
                  <a:pt x="85541" y="0"/>
                </a:lnTo>
              </a:path>
            </a:pathLst>
          </a:custGeom>
          <a:ln w="18993">
            <a:solidFill>
              <a:srgbClr val="FFBF27"/>
            </a:solidFill>
          </a:ln>
        </p:spPr>
        <p:txBody>
          <a:bodyPr wrap="square" lIns="0" tIns="0" rIns="0" bIns="0" rtlCol="0"/>
          <a:lstStyle/>
          <a:p>
            <a:endParaRPr sz="1714"/>
          </a:p>
        </p:txBody>
      </p:sp>
      <p:sp>
        <p:nvSpPr>
          <p:cNvPr id="375" name="object 375"/>
          <p:cNvSpPr/>
          <p:nvPr/>
        </p:nvSpPr>
        <p:spPr>
          <a:xfrm>
            <a:off x="7500082" y="2668054"/>
            <a:ext cx="72571" cy="0"/>
          </a:xfrm>
          <a:custGeom>
            <a:avLst/>
            <a:gdLst/>
            <a:ahLst/>
            <a:cxnLst/>
            <a:rect l="l" t="t" r="r" b="b"/>
            <a:pathLst>
              <a:path w="76200">
                <a:moveTo>
                  <a:pt x="0" y="0"/>
                </a:moveTo>
                <a:lnTo>
                  <a:pt x="76036" y="0"/>
                </a:lnTo>
              </a:path>
            </a:pathLst>
          </a:custGeom>
          <a:ln w="18993">
            <a:solidFill>
              <a:srgbClr val="FFBF27"/>
            </a:solidFill>
          </a:ln>
        </p:spPr>
        <p:txBody>
          <a:bodyPr wrap="square" lIns="0" tIns="0" rIns="0" bIns="0" rtlCol="0"/>
          <a:lstStyle/>
          <a:p>
            <a:endParaRPr sz="1714"/>
          </a:p>
        </p:txBody>
      </p:sp>
      <p:sp>
        <p:nvSpPr>
          <p:cNvPr id="376" name="object 376"/>
          <p:cNvSpPr/>
          <p:nvPr/>
        </p:nvSpPr>
        <p:spPr>
          <a:xfrm>
            <a:off x="7572499" y="2668054"/>
            <a:ext cx="72571" cy="0"/>
          </a:xfrm>
          <a:custGeom>
            <a:avLst/>
            <a:gdLst/>
            <a:ahLst/>
            <a:cxnLst/>
            <a:rect l="l" t="t" r="r" b="b"/>
            <a:pathLst>
              <a:path w="76200">
                <a:moveTo>
                  <a:pt x="0" y="0"/>
                </a:moveTo>
                <a:lnTo>
                  <a:pt x="76036" y="0"/>
                </a:lnTo>
              </a:path>
            </a:pathLst>
          </a:custGeom>
          <a:ln w="18993">
            <a:solidFill>
              <a:srgbClr val="FFBF27"/>
            </a:solidFill>
          </a:ln>
        </p:spPr>
        <p:txBody>
          <a:bodyPr wrap="square" lIns="0" tIns="0" rIns="0" bIns="0" rtlCol="0"/>
          <a:lstStyle/>
          <a:p>
            <a:endParaRPr sz="1714"/>
          </a:p>
        </p:txBody>
      </p:sp>
      <p:sp>
        <p:nvSpPr>
          <p:cNvPr id="377" name="object 377"/>
          <p:cNvSpPr/>
          <p:nvPr/>
        </p:nvSpPr>
        <p:spPr>
          <a:xfrm>
            <a:off x="7644914" y="2668054"/>
            <a:ext cx="81643" cy="0"/>
          </a:xfrm>
          <a:custGeom>
            <a:avLst/>
            <a:gdLst/>
            <a:ahLst/>
            <a:cxnLst/>
            <a:rect l="l" t="t" r="r" b="b"/>
            <a:pathLst>
              <a:path w="85725">
                <a:moveTo>
                  <a:pt x="0" y="0"/>
                </a:moveTo>
                <a:lnTo>
                  <a:pt x="85541" y="0"/>
                </a:lnTo>
              </a:path>
            </a:pathLst>
          </a:custGeom>
          <a:ln w="18993">
            <a:solidFill>
              <a:srgbClr val="FFBF27"/>
            </a:solidFill>
          </a:ln>
        </p:spPr>
        <p:txBody>
          <a:bodyPr wrap="square" lIns="0" tIns="0" rIns="0" bIns="0" rtlCol="0"/>
          <a:lstStyle/>
          <a:p>
            <a:endParaRPr sz="1714"/>
          </a:p>
        </p:txBody>
      </p:sp>
      <p:sp>
        <p:nvSpPr>
          <p:cNvPr id="378" name="object 378"/>
          <p:cNvSpPr/>
          <p:nvPr/>
        </p:nvSpPr>
        <p:spPr>
          <a:xfrm>
            <a:off x="7726383" y="2668054"/>
            <a:ext cx="72571" cy="0"/>
          </a:xfrm>
          <a:custGeom>
            <a:avLst/>
            <a:gdLst/>
            <a:ahLst/>
            <a:cxnLst/>
            <a:rect l="l" t="t" r="r" b="b"/>
            <a:pathLst>
              <a:path w="76200">
                <a:moveTo>
                  <a:pt x="0" y="0"/>
                </a:moveTo>
                <a:lnTo>
                  <a:pt x="76036" y="0"/>
                </a:lnTo>
              </a:path>
            </a:pathLst>
          </a:custGeom>
          <a:ln w="18993">
            <a:solidFill>
              <a:srgbClr val="FFBF27"/>
            </a:solidFill>
          </a:ln>
        </p:spPr>
        <p:txBody>
          <a:bodyPr wrap="square" lIns="0" tIns="0" rIns="0" bIns="0" rtlCol="0"/>
          <a:lstStyle/>
          <a:p>
            <a:endParaRPr sz="1714"/>
          </a:p>
        </p:txBody>
      </p:sp>
      <p:sp>
        <p:nvSpPr>
          <p:cNvPr id="379" name="object 379"/>
          <p:cNvSpPr/>
          <p:nvPr/>
        </p:nvSpPr>
        <p:spPr>
          <a:xfrm>
            <a:off x="7798799" y="2668054"/>
            <a:ext cx="72571" cy="0"/>
          </a:xfrm>
          <a:custGeom>
            <a:avLst/>
            <a:gdLst/>
            <a:ahLst/>
            <a:cxnLst/>
            <a:rect l="l" t="t" r="r" b="b"/>
            <a:pathLst>
              <a:path w="76200">
                <a:moveTo>
                  <a:pt x="0" y="0"/>
                </a:moveTo>
                <a:lnTo>
                  <a:pt x="76036" y="0"/>
                </a:lnTo>
              </a:path>
            </a:pathLst>
          </a:custGeom>
          <a:ln w="18993">
            <a:solidFill>
              <a:srgbClr val="FFBF27"/>
            </a:solidFill>
          </a:ln>
        </p:spPr>
        <p:txBody>
          <a:bodyPr wrap="square" lIns="0" tIns="0" rIns="0" bIns="0" rtlCol="0"/>
          <a:lstStyle/>
          <a:p>
            <a:endParaRPr sz="1714"/>
          </a:p>
        </p:txBody>
      </p:sp>
      <p:sp>
        <p:nvSpPr>
          <p:cNvPr id="380" name="object 380"/>
          <p:cNvSpPr/>
          <p:nvPr/>
        </p:nvSpPr>
        <p:spPr>
          <a:xfrm>
            <a:off x="7871215" y="2668054"/>
            <a:ext cx="81643" cy="0"/>
          </a:xfrm>
          <a:custGeom>
            <a:avLst/>
            <a:gdLst/>
            <a:ahLst/>
            <a:cxnLst/>
            <a:rect l="l" t="t" r="r" b="b"/>
            <a:pathLst>
              <a:path w="85725">
                <a:moveTo>
                  <a:pt x="0" y="0"/>
                </a:moveTo>
                <a:lnTo>
                  <a:pt x="85541" y="0"/>
                </a:lnTo>
              </a:path>
            </a:pathLst>
          </a:custGeom>
          <a:ln w="18993">
            <a:solidFill>
              <a:srgbClr val="FFBF27"/>
            </a:solidFill>
          </a:ln>
        </p:spPr>
        <p:txBody>
          <a:bodyPr wrap="square" lIns="0" tIns="0" rIns="0" bIns="0" rtlCol="0"/>
          <a:lstStyle/>
          <a:p>
            <a:endParaRPr sz="1714"/>
          </a:p>
        </p:txBody>
      </p:sp>
      <p:sp>
        <p:nvSpPr>
          <p:cNvPr id="381" name="object 381"/>
          <p:cNvSpPr/>
          <p:nvPr/>
        </p:nvSpPr>
        <p:spPr>
          <a:xfrm>
            <a:off x="7952683" y="2668054"/>
            <a:ext cx="72571" cy="0"/>
          </a:xfrm>
          <a:custGeom>
            <a:avLst/>
            <a:gdLst/>
            <a:ahLst/>
            <a:cxnLst/>
            <a:rect l="l" t="t" r="r" b="b"/>
            <a:pathLst>
              <a:path w="76200">
                <a:moveTo>
                  <a:pt x="0" y="0"/>
                </a:moveTo>
                <a:lnTo>
                  <a:pt x="76036" y="0"/>
                </a:lnTo>
              </a:path>
            </a:pathLst>
          </a:custGeom>
          <a:ln w="18993">
            <a:solidFill>
              <a:srgbClr val="FFBF27"/>
            </a:solidFill>
          </a:ln>
        </p:spPr>
        <p:txBody>
          <a:bodyPr wrap="square" lIns="0" tIns="0" rIns="0" bIns="0" rtlCol="0"/>
          <a:lstStyle/>
          <a:p>
            <a:endParaRPr sz="1714"/>
          </a:p>
        </p:txBody>
      </p:sp>
      <p:sp>
        <p:nvSpPr>
          <p:cNvPr id="382" name="object 382"/>
          <p:cNvSpPr/>
          <p:nvPr/>
        </p:nvSpPr>
        <p:spPr>
          <a:xfrm>
            <a:off x="8025099" y="2668054"/>
            <a:ext cx="72571" cy="0"/>
          </a:xfrm>
          <a:custGeom>
            <a:avLst/>
            <a:gdLst/>
            <a:ahLst/>
            <a:cxnLst/>
            <a:rect l="l" t="t" r="r" b="b"/>
            <a:pathLst>
              <a:path w="76200">
                <a:moveTo>
                  <a:pt x="0" y="0"/>
                </a:moveTo>
                <a:lnTo>
                  <a:pt x="76036" y="0"/>
                </a:lnTo>
              </a:path>
            </a:pathLst>
          </a:custGeom>
          <a:ln w="18993">
            <a:solidFill>
              <a:srgbClr val="FFBF27"/>
            </a:solidFill>
          </a:ln>
        </p:spPr>
        <p:txBody>
          <a:bodyPr wrap="square" lIns="0" tIns="0" rIns="0" bIns="0" rtlCol="0"/>
          <a:lstStyle/>
          <a:p>
            <a:endParaRPr sz="1714"/>
          </a:p>
        </p:txBody>
      </p:sp>
      <p:sp>
        <p:nvSpPr>
          <p:cNvPr id="383" name="object 383"/>
          <p:cNvSpPr/>
          <p:nvPr/>
        </p:nvSpPr>
        <p:spPr>
          <a:xfrm>
            <a:off x="8097515" y="2668054"/>
            <a:ext cx="81643" cy="0"/>
          </a:xfrm>
          <a:custGeom>
            <a:avLst/>
            <a:gdLst/>
            <a:ahLst/>
            <a:cxnLst/>
            <a:rect l="l" t="t" r="r" b="b"/>
            <a:pathLst>
              <a:path w="85725">
                <a:moveTo>
                  <a:pt x="0" y="0"/>
                </a:moveTo>
                <a:lnTo>
                  <a:pt x="85541" y="0"/>
                </a:lnTo>
              </a:path>
            </a:pathLst>
          </a:custGeom>
          <a:ln w="18993">
            <a:solidFill>
              <a:srgbClr val="FFBF27"/>
            </a:solidFill>
          </a:ln>
        </p:spPr>
        <p:txBody>
          <a:bodyPr wrap="square" lIns="0" tIns="0" rIns="0" bIns="0" rtlCol="0"/>
          <a:lstStyle/>
          <a:p>
            <a:endParaRPr sz="1714"/>
          </a:p>
        </p:txBody>
      </p:sp>
      <p:sp>
        <p:nvSpPr>
          <p:cNvPr id="384" name="object 384"/>
          <p:cNvSpPr/>
          <p:nvPr/>
        </p:nvSpPr>
        <p:spPr>
          <a:xfrm>
            <a:off x="8178983" y="2668054"/>
            <a:ext cx="72571" cy="0"/>
          </a:xfrm>
          <a:custGeom>
            <a:avLst/>
            <a:gdLst/>
            <a:ahLst/>
            <a:cxnLst/>
            <a:rect l="l" t="t" r="r" b="b"/>
            <a:pathLst>
              <a:path w="76200">
                <a:moveTo>
                  <a:pt x="0" y="0"/>
                </a:moveTo>
                <a:lnTo>
                  <a:pt x="76036" y="0"/>
                </a:lnTo>
              </a:path>
            </a:pathLst>
          </a:custGeom>
          <a:ln w="18993">
            <a:solidFill>
              <a:srgbClr val="FFBF27"/>
            </a:solidFill>
          </a:ln>
        </p:spPr>
        <p:txBody>
          <a:bodyPr wrap="square" lIns="0" tIns="0" rIns="0" bIns="0" rtlCol="0"/>
          <a:lstStyle/>
          <a:p>
            <a:endParaRPr sz="1714"/>
          </a:p>
        </p:txBody>
      </p:sp>
      <p:sp>
        <p:nvSpPr>
          <p:cNvPr id="385" name="object 385"/>
          <p:cNvSpPr/>
          <p:nvPr/>
        </p:nvSpPr>
        <p:spPr>
          <a:xfrm>
            <a:off x="8251399" y="2668054"/>
            <a:ext cx="72571" cy="0"/>
          </a:xfrm>
          <a:custGeom>
            <a:avLst/>
            <a:gdLst/>
            <a:ahLst/>
            <a:cxnLst/>
            <a:rect l="l" t="t" r="r" b="b"/>
            <a:pathLst>
              <a:path w="76200">
                <a:moveTo>
                  <a:pt x="0" y="0"/>
                </a:moveTo>
                <a:lnTo>
                  <a:pt x="76036" y="0"/>
                </a:lnTo>
              </a:path>
            </a:pathLst>
          </a:custGeom>
          <a:ln w="18993">
            <a:solidFill>
              <a:srgbClr val="FFBF27"/>
            </a:solidFill>
          </a:ln>
        </p:spPr>
        <p:txBody>
          <a:bodyPr wrap="square" lIns="0" tIns="0" rIns="0" bIns="0" rtlCol="0"/>
          <a:lstStyle/>
          <a:p>
            <a:endParaRPr sz="1714"/>
          </a:p>
        </p:txBody>
      </p:sp>
      <p:sp>
        <p:nvSpPr>
          <p:cNvPr id="386" name="object 386"/>
          <p:cNvSpPr/>
          <p:nvPr/>
        </p:nvSpPr>
        <p:spPr>
          <a:xfrm>
            <a:off x="8323815" y="2668054"/>
            <a:ext cx="81643" cy="0"/>
          </a:xfrm>
          <a:custGeom>
            <a:avLst/>
            <a:gdLst/>
            <a:ahLst/>
            <a:cxnLst/>
            <a:rect l="l" t="t" r="r" b="b"/>
            <a:pathLst>
              <a:path w="85725">
                <a:moveTo>
                  <a:pt x="0" y="0"/>
                </a:moveTo>
                <a:lnTo>
                  <a:pt x="85541" y="0"/>
                </a:lnTo>
              </a:path>
            </a:pathLst>
          </a:custGeom>
          <a:ln w="18993">
            <a:solidFill>
              <a:srgbClr val="FFBF27"/>
            </a:solidFill>
          </a:ln>
        </p:spPr>
        <p:txBody>
          <a:bodyPr wrap="square" lIns="0" tIns="0" rIns="0" bIns="0" rtlCol="0"/>
          <a:lstStyle/>
          <a:p>
            <a:endParaRPr sz="1714"/>
          </a:p>
        </p:txBody>
      </p:sp>
      <p:sp>
        <p:nvSpPr>
          <p:cNvPr id="387" name="object 387"/>
          <p:cNvSpPr/>
          <p:nvPr/>
        </p:nvSpPr>
        <p:spPr>
          <a:xfrm>
            <a:off x="8405283" y="2668054"/>
            <a:ext cx="72571" cy="0"/>
          </a:xfrm>
          <a:custGeom>
            <a:avLst/>
            <a:gdLst/>
            <a:ahLst/>
            <a:cxnLst/>
            <a:rect l="l" t="t" r="r" b="b"/>
            <a:pathLst>
              <a:path w="76200">
                <a:moveTo>
                  <a:pt x="0" y="0"/>
                </a:moveTo>
                <a:lnTo>
                  <a:pt x="76036" y="0"/>
                </a:lnTo>
              </a:path>
            </a:pathLst>
          </a:custGeom>
          <a:ln w="18993">
            <a:solidFill>
              <a:srgbClr val="FFBF27"/>
            </a:solidFill>
          </a:ln>
        </p:spPr>
        <p:txBody>
          <a:bodyPr wrap="square" lIns="0" tIns="0" rIns="0" bIns="0" rtlCol="0"/>
          <a:lstStyle/>
          <a:p>
            <a:endParaRPr sz="1714"/>
          </a:p>
        </p:txBody>
      </p:sp>
      <p:sp>
        <p:nvSpPr>
          <p:cNvPr id="388" name="object 388"/>
          <p:cNvSpPr/>
          <p:nvPr/>
        </p:nvSpPr>
        <p:spPr>
          <a:xfrm>
            <a:off x="8477699" y="2668054"/>
            <a:ext cx="72571" cy="0"/>
          </a:xfrm>
          <a:custGeom>
            <a:avLst/>
            <a:gdLst/>
            <a:ahLst/>
            <a:cxnLst/>
            <a:rect l="l" t="t" r="r" b="b"/>
            <a:pathLst>
              <a:path w="76200">
                <a:moveTo>
                  <a:pt x="0" y="0"/>
                </a:moveTo>
                <a:lnTo>
                  <a:pt x="76036" y="0"/>
                </a:lnTo>
              </a:path>
            </a:pathLst>
          </a:custGeom>
          <a:ln w="18993">
            <a:solidFill>
              <a:srgbClr val="FFBF27"/>
            </a:solidFill>
          </a:ln>
        </p:spPr>
        <p:txBody>
          <a:bodyPr wrap="square" lIns="0" tIns="0" rIns="0" bIns="0" rtlCol="0"/>
          <a:lstStyle/>
          <a:p>
            <a:endParaRPr sz="1714"/>
          </a:p>
        </p:txBody>
      </p:sp>
      <p:sp>
        <p:nvSpPr>
          <p:cNvPr id="389" name="object 389"/>
          <p:cNvSpPr/>
          <p:nvPr/>
        </p:nvSpPr>
        <p:spPr>
          <a:xfrm>
            <a:off x="8550115" y="2668054"/>
            <a:ext cx="81643" cy="0"/>
          </a:xfrm>
          <a:custGeom>
            <a:avLst/>
            <a:gdLst/>
            <a:ahLst/>
            <a:cxnLst/>
            <a:rect l="l" t="t" r="r" b="b"/>
            <a:pathLst>
              <a:path w="85725">
                <a:moveTo>
                  <a:pt x="0" y="0"/>
                </a:moveTo>
                <a:lnTo>
                  <a:pt x="85541" y="0"/>
                </a:lnTo>
              </a:path>
            </a:pathLst>
          </a:custGeom>
          <a:ln w="18993">
            <a:solidFill>
              <a:srgbClr val="FFBF27"/>
            </a:solidFill>
          </a:ln>
        </p:spPr>
        <p:txBody>
          <a:bodyPr wrap="square" lIns="0" tIns="0" rIns="0" bIns="0" rtlCol="0"/>
          <a:lstStyle/>
          <a:p>
            <a:endParaRPr sz="1714"/>
          </a:p>
        </p:txBody>
      </p:sp>
      <p:sp>
        <p:nvSpPr>
          <p:cNvPr id="390" name="object 390"/>
          <p:cNvSpPr/>
          <p:nvPr/>
        </p:nvSpPr>
        <p:spPr>
          <a:xfrm>
            <a:off x="8631584" y="2668054"/>
            <a:ext cx="72571" cy="0"/>
          </a:xfrm>
          <a:custGeom>
            <a:avLst/>
            <a:gdLst/>
            <a:ahLst/>
            <a:cxnLst/>
            <a:rect l="l" t="t" r="r" b="b"/>
            <a:pathLst>
              <a:path w="76200">
                <a:moveTo>
                  <a:pt x="0" y="0"/>
                </a:moveTo>
                <a:lnTo>
                  <a:pt x="76036" y="0"/>
                </a:lnTo>
              </a:path>
            </a:pathLst>
          </a:custGeom>
          <a:ln w="18993">
            <a:solidFill>
              <a:srgbClr val="FFBF27"/>
            </a:solidFill>
          </a:ln>
        </p:spPr>
        <p:txBody>
          <a:bodyPr wrap="square" lIns="0" tIns="0" rIns="0" bIns="0" rtlCol="0"/>
          <a:lstStyle/>
          <a:p>
            <a:endParaRPr sz="1714"/>
          </a:p>
        </p:txBody>
      </p:sp>
      <p:sp>
        <p:nvSpPr>
          <p:cNvPr id="391" name="object 391"/>
          <p:cNvSpPr/>
          <p:nvPr/>
        </p:nvSpPr>
        <p:spPr>
          <a:xfrm>
            <a:off x="4929313" y="2613786"/>
            <a:ext cx="72571" cy="0"/>
          </a:xfrm>
          <a:custGeom>
            <a:avLst/>
            <a:gdLst/>
            <a:ahLst/>
            <a:cxnLst/>
            <a:rect l="l" t="t" r="r" b="b"/>
            <a:pathLst>
              <a:path w="76200">
                <a:moveTo>
                  <a:pt x="0" y="0"/>
                </a:moveTo>
                <a:lnTo>
                  <a:pt x="76036" y="0"/>
                </a:lnTo>
              </a:path>
            </a:pathLst>
          </a:custGeom>
          <a:ln w="18993">
            <a:solidFill>
              <a:srgbClr val="FF0000"/>
            </a:solidFill>
          </a:ln>
        </p:spPr>
        <p:txBody>
          <a:bodyPr wrap="square" lIns="0" tIns="0" rIns="0" bIns="0" rtlCol="0"/>
          <a:lstStyle/>
          <a:p>
            <a:endParaRPr sz="1714"/>
          </a:p>
        </p:txBody>
      </p:sp>
      <p:sp>
        <p:nvSpPr>
          <p:cNvPr id="392" name="object 392"/>
          <p:cNvSpPr/>
          <p:nvPr/>
        </p:nvSpPr>
        <p:spPr>
          <a:xfrm>
            <a:off x="5001730" y="2613786"/>
            <a:ext cx="81643" cy="0"/>
          </a:xfrm>
          <a:custGeom>
            <a:avLst/>
            <a:gdLst/>
            <a:ahLst/>
            <a:cxnLst/>
            <a:rect l="l" t="t" r="r" b="b"/>
            <a:pathLst>
              <a:path w="85725">
                <a:moveTo>
                  <a:pt x="0" y="0"/>
                </a:moveTo>
                <a:lnTo>
                  <a:pt x="85541" y="0"/>
                </a:lnTo>
              </a:path>
            </a:pathLst>
          </a:custGeom>
          <a:ln w="18993">
            <a:solidFill>
              <a:srgbClr val="FF0000"/>
            </a:solidFill>
          </a:ln>
        </p:spPr>
        <p:txBody>
          <a:bodyPr wrap="square" lIns="0" tIns="0" rIns="0" bIns="0" rtlCol="0"/>
          <a:lstStyle/>
          <a:p>
            <a:endParaRPr sz="1714"/>
          </a:p>
        </p:txBody>
      </p:sp>
      <p:sp>
        <p:nvSpPr>
          <p:cNvPr id="393" name="object 393"/>
          <p:cNvSpPr/>
          <p:nvPr/>
        </p:nvSpPr>
        <p:spPr>
          <a:xfrm>
            <a:off x="5083197" y="2613786"/>
            <a:ext cx="72571" cy="0"/>
          </a:xfrm>
          <a:custGeom>
            <a:avLst/>
            <a:gdLst/>
            <a:ahLst/>
            <a:cxnLst/>
            <a:rect l="l" t="t" r="r" b="b"/>
            <a:pathLst>
              <a:path w="76200">
                <a:moveTo>
                  <a:pt x="0" y="0"/>
                </a:moveTo>
                <a:lnTo>
                  <a:pt x="76036" y="0"/>
                </a:lnTo>
              </a:path>
            </a:pathLst>
          </a:custGeom>
          <a:ln w="18993">
            <a:solidFill>
              <a:srgbClr val="FF0000"/>
            </a:solidFill>
          </a:ln>
        </p:spPr>
        <p:txBody>
          <a:bodyPr wrap="square" lIns="0" tIns="0" rIns="0" bIns="0" rtlCol="0"/>
          <a:lstStyle/>
          <a:p>
            <a:endParaRPr sz="1714"/>
          </a:p>
        </p:txBody>
      </p:sp>
      <p:sp>
        <p:nvSpPr>
          <p:cNvPr id="394" name="object 394"/>
          <p:cNvSpPr/>
          <p:nvPr/>
        </p:nvSpPr>
        <p:spPr>
          <a:xfrm>
            <a:off x="5155613" y="2613786"/>
            <a:ext cx="72571" cy="0"/>
          </a:xfrm>
          <a:custGeom>
            <a:avLst/>
            <a:gdLst/>
            <a:ahLst/>
            <a:cxnLst/>
            <a:rect l="l" t="t" r="r" b="b"/>
            <a:pathLst>
              <a:path w="76200">
                <a:moveTo>
                  <a:pt x="0" y="0"/>
                </a:moveTo>
                <a:lnTo>
                  <a:pt x="76036" y="0"/>
                </a:lnTo>
              </a:path>
            </a:pathLst>
          </a:custGeom>
          <a:ln w="18993">
            <a:solidFill>
              <a:srgbClr val="FF0000"/>
            </a:solidFill>
          </a:ln>
        </p:spPr>
        <p:txBody>
          <a:bodyPr wrap="square" lIns="0" tIns="0" rIns="0" bIns="0" rtlCol="0"/>
          <a:lstStyle/>
          <a:p>
            <a:endParaRPr sz="1714"/>
          </a:p>
        </p:txBody>
      </p:sp>
      <p:sp>
        <p:nvSpPr>
          <p:cNvPr id="395" name="object 395"/>
          <p:cNvSpPr/>
          <p:nvPr/>
        </p:nvSpPr>
        <p:spPr>
          <a:xfrm>
            <a:off x="5228030" y="2613786"/>
            <a:ext cx="81643" cy="0"/>
          </a:xfrm>
          <a:custGeom>
            <a:avLst/>
            <a:gdLst/>
            <a:ahLst/>
            <a:cxnLst/>
            <a:rect l="l" t="t" r="r" b="b"/>
            <a:pathLst>
              <a:path w="85725">
                <a:moveTo>
                  <a:pt x="0" y="0"/>
                </a:moveTo>
                <a:lnTo>
                  <a:pt x="85541" y="0"/>
                </a:lnTo>
              </a:path>
            </a:pathLst>
          </a:custGeom>
          <a:ln w="18993">
            <a:solidFill>
              <a:srgbClr val="FF0000"/>
            </a:solidFill>
          </a:ln>
        </p:spPr>
        <p:txBody>
          <a:bodyPr wrap="square" lIns="0" tIns="0" rIns="0" bIns="0" rtlCol="0"/>
          <a:lstStyle/>
          <a:p>
            <a:endParaRPr sz="1714"/>
          </a:p>
        </p:txBody>
      </p:sp>
      <p:sp>
        <p:nvSpPr>
          <p:cNvPr id="396" name="object 396"/>
          <p:cNvSpPr/>
          <p:nvPr/>
        </p:nvSpPr>
        <p:spPr>
          <a:xfrm>
            <a:off x="5309497" y="2613786"/>
            <a:ext cx="72571" cy="0"/>
          </a:xfrm>
          <a:custGeom>
            <a:avLst/>
            <a:gdLst/>
            <a:ahLst/>
            <a:cxnLst/>
            <a:rect l="l" t="t" r="r" b="b"/>
            <a:pathLst>
              <a:path w="76200">
                <a:moveTo>
                  <a:pt x="0" y="0"/>
                </a:moveTo>
                <a:lnTo>
                  <a:pt x="76036" y="0"/>
                </a:lnTo>
              </a:path>
            </a:pathLst>
          </a:custGeom>
          <a:ln w="18993">
            <a:solidFill>
              <a:srgbClr val="FF0000"/>
            </a:solidFill>
          </a:ln>
        </p:spPr>
        <p:txBody>
          <a:bodyPr wrap="square" lIns="0" tIns="0" rIns="0" bIns="0" rtlCol="0"/>
          <a:lstStyle/>
          <a:p>
            <a:endParaRPr sz="1714"/>
          </a:p>
        </p:txBody>
      </p:sp>
      <p:sp>
        <p:nvSpPr>
          <p:cNvPr id="397" name="object 397"/>
          <p:cNvSpPr/>
          <p:nvPr/>
        </p:nvSpPr>
        <p:spPr>
          <a:xfrm>
            <a:off x="5381913" y="2613786"/>
            <a:ext cx="72571" cy="0"/>
          </a:xfrm>
          <a:custGeom>
            <a:avLst/>
            <a:gdLst/>
            <a:ahLst/>
            <a:cxnLst/>
            <a:rect l="l" t="t" r="r" b="b"/>
            <a:pathLst>
              <a:path w="76200">
                <a:moveTo>
                  <a:pt x="0" y="0"/>
                </a:moveTo>
                <a:lnTo>
                  <a:pt x="76036" y="0"/>
                </a:lnTo>
              </a:path>
            </a:pathLst>
          </a:custGeom>
          <a:ln w="18993">
            <a:solidFill>
              <a:srgbClr val="FF0000"/>
            </a:solidFill>
          </a:ln>
        </p:spPr>
        <p:txBody>
          <a:bodyPr wrap="square" lIns="0" tIns="0" rIns="0" bIns="0" rtlCol="0"/>
          <a:lstStyle/>
          <a:p>
            <a:endParaRPr sz="1714"/>
          </a:p>
        </p:txBody>
      </p:sp>
      <p:sp>
        <p:nvSpPr>
          <p:cNvPr id="398" name="object 398"/>
          <p:cNvSpPr/>
          <p:nvPr/>
        </p:nvSpPr>
        <p:spPr>
          <a:xfrm>
            <a:off x="5454330" y="2613786"/>
            <a:ext cx="81643" cy="0"/>
          </a:xfrm>
          <a:custGeom>
            <a:avLst/>
            <a:gdLst/>
            <a:ahLst/>
            <a:cxnLst/>
            <a:rect l="l" t="t" r="r" b="b"/>
            <a:pathLst>
              <a:path w="85725">
                <a:moveTo>
                  <a:pt x="0" y="0"/>
                </a:moveTo>
                <a:lnTo>
                  <a:pt x="85541" y="0"/>
                </a:lnTo>
              </a:path>
            </a:pathLst>
          </a:custGeom>
          <a:ln w="18993">
            <a:solidFill>
              <a:srgbClr val="FF0000"/>
            </a:solidFill>
          </a:ln>
        </p:spPr>
        <p:txBody>
          <a:bodyPr wrap="square" lIns="0" tIns="0" rIns="0" bIns="0" rtlCol="0"/>
          <a:lstStyle/>
          <a:p>
            <a:endParaRPr sz="1714"/>
          </a:p>
        </p:txBody>
      </p:sp>
      <p:sp>
        <p:nvSpPr>
          <p:cNvPr id="399" name="object 399"/>
          <p:cNvSpPr/>
          <p:nvPr/>
        </p:nvSpPr>
        <p:spPr>
          <a:xfrm>
            <a:off x="5535798" y="2613786"/>
            <a:ext cx="72571" cy="0"/>
          </a:xfrm>
          <a:custGeom>
            <a:avLst/>
            <a:gdLst/>
            <a:ahLst/>
            <a:cxnLst/>
            <a:rect l="l" t="t" r="r" b="b"/>
            <a:pathLst>
              <a:path w="76200">
                <a:moveTo>
                  <a:pt x="0" y="0"/>
                </a:moveTo>
                <a:lnTo>
                  <a:pt x="76036" y="0"/>
                </a:lnTo>
              </a:path>
            </a:pathLst>
          </a:custGeom>
          <a:ln w="18993">
            <a:solidFill>
              <a:srgbClr val="FF0000"/>
            </a:solidFill>
          </a:ln>
        </p:spPr>
        <p:txBody>
          <a:bodyPr wrap="square" lIns="0" tIns="0" rIns="0" bIns="0" rtlCol="0"/>
          <a:lstStyle/>
          <a:p>
            <a:endParaRPr sz="1714"/>
          </a:p>
        </p:txBody>
      </p:sp>
      <p:sp>
        <p:nvSpPr>
          <p:cNvPr id="400" name="object 400"/>
          <p:cNvSpPr/>
          <p:nvPr/>
        </p:nvSpPr>
        <p:spPr>
          <a:xfrm>
            <a:off x="5608213" y="2613786"/>
            <a:ext cx="72571" cy="0"/>
          </a:xfrm>
          <a:custGeom>
            <a:avLst/>
            <a:gdLst/>
            <a:ahLst/>
            <a:cxnLst/>
            <a:rect l="l" t="t" r="r" b="b"/>
            <a:pathLst>
              <a:path w="76200">
                <a:moveTo>
                  <a:pt x="0" y="0"/>
                </a:moveTo>
                <a:lnTo>
                  <a:pt x="76036" y="0"/>
                </a:lnTo>
              </a:path>
            </a:pathLst>
          </a:custGeom>
          <a:ln w="18993">
            <a:solidFill>
              <a:srgbClr val="FF0000"/>
            </a:solidFill>
          </a:ln>
        </p:spPr>
        <p:txBody>
          <a:bodyPr wrap="square" lIns="0" tIns="0" rIns="0" bIns="0" rtlCol="0"/>
          <a:lstStyle/>
          <a:p>
            <a:endParaRPr sz="1714"/>
          </a:p>
        </p:txBody>
      </p:sp>
      <p:sp>
        <p:nvSpPr>
          <p:cNvPr id="401" name="object 401"/>
          <p:cNvSpPr/>
          <p:nvPr/>
        </p:nvSpPr>
        <p:spPr>
          <a:xfrm>
            <a:off x="5680630" y="2613786"/>
            <a:ext cx="81643" cy="0"/>
          </a:xfrm>
          <a:custGeom>
            <a:avLst/>
            <a:gdLst/>
            <a:ahLst/>
            <a:cxnLst/>
            <a:rect l="l" t="t" r="r" b="b"/>
            <a:pathLst>
              <a:path w="85725">
                <a:moveTo>
                  <a:pt x="0" y="0"/>
                </a:moveTo>
                <a:lnTo>
                  <a:pt x="85541" y="0"/>
                </a:lnTo>
              </a:path>
            </a:pathLst>
          </a:custGeom>
          <a:ln w="18993">
            <a:solidFill>
              <a:srgbClr val="FF0000"/>
            </a:solidFill>
          </a:ln>
        </p:spPr>
        <p:txBody>
          <a:bodyPr wrap="square" lIns="0" tIns="0" rIns="0" bIns="0" rtlCol="0"/>
          <a:lstStyle/>
          <a:p>
            <a:endParaRPr sz="1714"/>
          </a:p>
        </p:txBody>
      </p:sp>
      <p:sp>
        <p:nvSpPr>
          <p:cNvPr id="402" name="object 402"/>
          <p:cNvSpPr/>
          <p:nvPr/>
        </p:nvSpPr>
        <p:spPr>
          <a:xfrm>
            <a:off x="5762097" y="2613786"/>
            <a:ext cx="72571" cy="0"/>
          </a:xfrm>
          <a:custGeom>
            <a:avLst/>
            <a:gdLst/>
            <a:ahLst/>
            <a:cxnLst/>
            <a:rect l="l" t="t" r="r" b="b"/>
            <a:pathLst>
              <a:path w="76200">
                <a:moveTo>
                  <a:pt x="0" y="0"/>
                </a:moveTo>
                <a:lnTo>
                  <a:pt x="76036" y="0"/>
                </a:lnTo>
              </a:path>
            </a:pathLst>
          </a:custGeom>
          <a:ln w="18993">
            <a:solidFill>
              <a:srgbClr val="FF0000"/>
            </a:solidFill>
          </a:ln>
        </p:spPr>
        <p:txBody>
          <a:bodyPr wrap="square" lIns="0" tIns="0" rIns="0" bIns="0" rtlCol="0"/>
          <a:lstStyle/>
          <a:p>
            <a:endParaRPr sz="1714"/>
          </a:p>
        </p:txBody>
      </p:sp>
      <p:sp>
        <p:nvSpPr>
          <p:cNvPr id="403" name="object 403"/>
          <p:cNvSpPr/>
          <p:nvPr/>
        </p:nvSpPr>
        <p:spPr>
          <a:xfrm>
            <a:off x="5834513" y="2613786"/>
            <a:ext cx="72571" cy="0"/>
          </a:xfrm>
          <a:custGeom>
            <a:avLst/>
            <a:gdLst/>
            <a:ahLst/>
            <a:cxnLst/>
            <a:rect l="l" t="t" r="r" b="b"/>
            <a:pathLst>
              <a:path w="76200">
                <a:moveTo>
                  <a:pt x="0" y="0"/>
                </a:moveTo>
                <a:lnTo>
                  <a:pt x="76036" y="0"/>
                </a:lnTo>
              </a:path>
            </a:pathLst>
          </a:custGeom>
          <a:ln w="18993">
            <a:solidFill>
              <a:srgbClr val="FF0000"/>
            </a:solidFill>
          </a:ln>
        </p:spPr>
        <p:txBody>
          <a:bodyPr wrap="square" lIns="0" tIns="0" rIns="0" bIns="0" rtlCol="0"/>
          <a:lstStyle/>
          <a:p>
            <a:endParaRPr sz="1714"/>
          </a:p>
        </p:txBody>
      </p:sp>
      <p:sp>
        <p:nvSpPr>
          <p:cNvPr id="404" name="object 404"/>
          <p:cNvSpPr/>
          <p:nvPr/>
        </p:nvSpPr>
        <p:spPr>
          <a:xfrm>
            <a:off x="5906930" y="2613786"/>
            <a:ext cx="81643" cy="0"/>
          </a:xfrm>
          <a:custGeom>
            <a:avLst/>
            <a:gdLst/>
            <a:ahLst/>
            <a:cxnLst/>
            <a:rect l="l" t="t" r="r" b="b"/>
            <a:pathLst>
              <a:path w="85725">
                <a:moveTo>
                  <a:pt x="0" y="0"/>
                </a:moveTo>
                <a:lnTo>
                  <a:pt x="85541" y="0"/>
                </a:lnTo>
              </a:path>
            </a:pathLst>
          </a:custGeom>
          <a:ln w="18993">
            <a:solidFill>
              <a:srgbClr val="FF0000"/>
            </a:solidFill>
          </a:ln>
        </p:spPr>
        <p:txBody>
          <a:bodyPr wrap="square" lIns="0" tIns="0" rIns="0" bIns="0" rtlCol="0"/>
          <a:lstStyle/>
          <a:p>
            <a:endParaRPr sz="1714"/>
          </a:p>
        </p:txBody>
      </p:sp>
      <p:sp>
        <p:nvSpPr>
          <p:cNvPr id="405" name="object 405"/>
          <p:cNvSpPr/>
          <p:nvPr/>
        </p:nvSpPr>
        <p:spPr>
          <a:xfrm>
            <a:off x="5988398" y="2613786"/>
            <a:ext cx="72571" cy="0"/>
          </a:xfrm>
          <a:custGeom>
            <a:avLst/>
            <a:gdLst/>
            <a:ahLst/>
            <a:cxnLst/>
            <a:rect l="l" t="t" r="r" b="b"/>
            <a:pathLst>
              <a:path w="76200">
                <a:moveTo>
                  <a:pt x="0" y="0"/>
                </a:moveTo>
                <a:lnTo>
                  <a:pt x="76036" y="0"/>
                </a:lnTo>
              </a:path>
            </a:pathLst>
          </a:custGeom>
          <a:ln w="18993">
            <a:solidFill>
              <a:srgbClr val="FF0000"/>
            </a:solidFill>
          </a:ln>
        </p:spPr>
        <p:txBody>
          <a:bodyPr wrap="square" lIns="0" tIns="0" rIns="0" bIns="0" rtlCol="0"/>
          <a:lstStyle/>
          <a:p>
            <a:endParaRPr sz="1714"/>
          </a:p>
        </p:txBody>
      </p:sp>
      <p:sp>
        <p:nvSpPr>
          <p:cNvPr id="406" name="object 406"/>
          <p:cNvSpPr/>
          <p:nvPr/>
        </p:nvSpPr>
        <p:spPr>
          <a:xfrm>
            <a:off x="6060814" y="2613786"/>
            <a:ext cx="72571" cy="0"/>
          </a:xfrm>
          <a:custGeom>
            <a:avLst/>
            <a:gdLst/>
            <a:ahLst/>
            <a:cxnLst/>
            <a:rect l="l" t="t" r="r" b="b"/>
            <a:pathLst>
              <a:path w="76200">
                <a:moveTo>
                  <a:pt x="0" y="0"/>
                </a:moveTo>
                <a:lnTo>
                  <a:pt x="76036" y="0"/>
                </a:lnTo>
              </a:path>
            </a:pathLst>
          </a:custGeom>
          <a:ln w="18993">
            <a:solidFill>
              <a:srgbClr val="FF0000"/>
            </a:solidFill>
          </a:ln>
        </p:spPr>
        <p:txBody>
          <a:bodyPr wrap="square" lIns="0" tIns="0" rIns="0" bIns="0" rtlCol="0"/>
          <a:lstStyle/>
          <a:p>
            <a:endParaRPr sz="1714"/>
          </a:p>
        </p:txBody>
      </p:sp>
      <p:sp>
        <p:nvSpPr>
          <p:cNvPr id="407" name="object 407"/>
          <p:cNvSpPr/>
          <p:nvPr/>
        </p:nvSpPr>
        <p:spPr>
          <a:xfrm>
            <a:off x="6133230" y="2613786"/>
            <a:ext cx="81643" cy="0"/>
          </a:xfrm>
          <a:custGeom>
            <a:avLst/>
            <a:gdLst/>
            <a:ahLst/>
            <a:cxnLst/>
            <a:rect l="l" t="t" r="r" b="b"/>
            <a:pathLst>
              <a:path w="85725">
                <a:moveTo>
                  <a:pt x="0" y="0"/>
                </a:moveTo>
                <a:lnTo>
                  <a:pt x="85541" y="0"/>
                </a:lnTo>
              </a:path>
            </a:pathLst>
          </a:custGeom>
          <a:ln w="18993">
            <a:solidFill>
              <a:srgbClr val="FF0000"/>
            </a:solidFill>
          </a:ln>
        </p:spPr>
        <p:txBody>
          <a:bodyPr wrap="square" lIns="0" tIns="0" rIns="0" bIns="0" rtlCol="0"/>
          <a:lstStyle/>
          <a:p>
            <a:endParaRPr sz="1714"/>
          </a:p>
        </p:txBody>
      </p:sp>
      <p:sp>
        <p:nvSpPr>
          <p:cNvPr id="408" name="object 408"/>
          <p:cNvSpPr/>
          <p:nvPr/>
        </p:nvSpPr>
        <p:spPr>
          <a:xfrm>
            <a:off x="6214698" y="2613786"/>
            <a:ext cx="72571" cy="0"/>
          </a:xfrm>
          <a:custGeom>
            <a:avLst/>
            <a:gdLst/>
            <a:ahLst/>
            <a:cxnLst/>
            <a:rect l="l" t="t" r="r" b="b"/>
            <a:pathLst>
              <a:path w="76200">
                <a:moveTo>
                  <a:pt x="0" y="0"/>
                </a:moveTo>
                <a:lnTo>
                  <a:pt x="76036" y="0"/>
                </a:lnTo>
              </a:path>
            </a:pathLst>
          </a:custGeom>
          <a:ln w="18993">
            <a:solidFill>
              <a:srgbClr val="FF0000"/>
            </a:solidFill>
          </a:ln>
        </p:spPr>
        <p:txBody>
          <a:bodyPr wrap="square" lIns="0" tIns="0" rIns="0" bIns="0" rtlCol="0"/>
          <a:lstStyle/>
          <a:p>
            <a:endParaRPr sz="1714"/>
          </a:p>
        </p:txBody>
      </p:sp>
      <p:sp>
        <p:nvSpPr>
          <p:cNvPr id="409" name="object 409"/>
          <p:cNvSpPr/>
          <p:nvPr/>
        </p:nvSpPr>
        <p:spPr>
          <a:xfrm>
            <a:off x="6287114" y="2613786"/>
            <a:ext cx="72571" cy="0"/>
          </a:xfrm>
          <a:custGeom>
            <a:avLst/>
            <a:gdLst/>
            <a:ahLst/>
            <a:cxnLst/>
            <a:rect l="l" t="t" r="r" b="b"/>
            <a:pathLst>
              <a:path w="76200">
                <a:moveTo>
                  <a:pt x="0" y="0"/>
                </a:moveTo>
                <a:lnTo>
                  <a:pt x="76036" y="0"/>
                </a:lnTo>
              </a:path>
            </a:pathLst>
          </a:custGeom>
          <a:ln w="18993">
            <a:solidFill>
              <a:srgbClr val="FF0000"/>
            </a:solidFill>
          </a:ln>
        </p:spPr>
        <p:txBody>
          <a:bodyPr wrap="square" lIns="0" tIns="0" rIns="0" bIns="0" rtlCol="0"/>
          <a:lstStyle/>
          <a:p>
            <a:endParaRPr sz="1714"/>
          </a:p>
        </p:txBody>
      </p:sp>
      <p:sp>
        <p:nvSpPr>
          <p:cNvPr id="410" name="object 410"/>
          <p:cNvSpPr/>
          <p:nvPr/>
        </p:nvSpPr>
        <p:spPr>
          <a:xfrm>
            <a:off x="6359531" y="2613786"/>
            <a:ext cx="81643" cy="0"/>
          </a:xfrm>
          <a:custGeom>
            <a:avLst/>
            <a:gdLst/>
            <a:ahLst/>
            <a:cxnLst/>
            <a:rect l="l" t="t" r="r" b="b"/>
            <a:pathLst>
              <a:path w="85725">
                <a:moveTo>
                  <a:pt x="0" y="0"/>
                </a:moveTo>
                <a:lnTo>
                  <a:pt x="85541" y="0"/>
                </a:lnTo>
              </a:path>
            </a:pathLst>
          </a:custGeom>
          <a:ln w="18993">
            <a:solidFill>
              <a:srgbClr val="FF0000"/>
            </a:solidFill>
          </a:ln>
        </p:spPr>
        <p:txBody>
          <a:bodyPr wrap="square" lIns="0" tIns="0" rIns="0" bIns="0" rtlCol="0"/>
          <a:lstStyle/>
          <a:p>
            <a:endParaRPr sz="1714"/>
          </a:p>
        </p:txBody>
      </p:sp>
      <p:sp>
        <p:nvSpPr>
          <p:cNvPr id="411" name="object 411"/>
          <p:cNvSpPr/>
          <p:nvPr/>
        </p:nvSpPr>
        <p:spPr>
          <a:xfrm>
            <a:off x="6440998" y="2613786"/>
            <a:ext cx="72571" cy="0"/>
          </a:xfrm>
          <a:custGeom>
            <a:avLst/>
            <a:gdLst/>
            <a:ahLst/>
            <a:cxnLst/>
            <a:rect l="l" t="t" r="r" b="b"/>
            <a:pathLst>
              <a:path w="76200">
                <a:moveTo>
                  <a:pt x="0" y="0"/>
                </a:moveTo>
                <a:lnTo>
                  <a:pt x="76036" y="0"/>
                </a:lnTo>
              </a:path>
            </a:pathLst>
          </a:custGeom>
          <a:ln w="18993">
            <a:solidFill>
              <a:srgbClr val="FF0000"/>
            </a:solidFill>
          </a:ln>
        </p:spPr>
        <p:txBody>
          <a:bodyPr wrap="square" lIns="0" tIns="0" rIns="0" bIns="0" rtlCol="0"/>
          <a:lstStyle/>
          <a:p>
            <a:endParaRPr sz="1714"/>
          </a:p>
        </p:txBody>
      </p:sp>
      <p:sp>
        <p:nvSpPr>
          <p:cNvPr id="412" name="object 412"/>
          <p:cNvSpPr/>
          <p:nvPr/>
        </p:nvSpPr>
        <p:spPr>
          <a:xfrm>
            <a:off x="6513414" y="2613786"/>
            <a:ext cx="72571" cy="0"/>
          </a:xfrm>
          <a:custGeom>
            <a:avLst/>
            <a:gdLst/>
            <a:ahLst/>
            <a:cxnLst/>
            <a:rect l="l" t="t" r="r" b="b"/>
            <a:pathLst>
              <a:path w="76200">
                <a:moveTo>
                  <a:pt x="0" y="0"/>
                </a:moveTo>
                <a:lnTo>
                  <a:pt x="76036" y="0"/>
                </a:lnTo>
              </a:path>
            </a:pathLst>
          </a:custGeom>
          <a:ln w="18993">
            <a:solidFill>
              <a:srgbClr val="FF0000"/>
            </a:solidFill>
          </a:ln>
        </p:spPr>
        <p:txBody>
          <a:bodyPr wrap="square" lIns="0" tIns="0" rIns="0" bIns="0" rtlCol="0"/>
          <a:lstStyle/>
          <a:p>
            <a:endParaRPr sz="1714"/>
          </a:p>
        </p:txBody>
      </p:sp>
      <p:sp>
        <p:nvSpPr>
          <p:cNvPr id="413" name="object 413"/>
          <p:cNvSpPr/>
          <p:nvPr/>
        </p:nvSpPr>
        <p:spPr>
          <a:xfrm>
            <a:off x="6585831" y="2613786"/>
            <a:ext cx="81643" cy="0"/>
          </a:xfrm>
          <a:custGeom>
            <a:avLst/>
            <a:gdLst/>
            <a:ahLst/>
            <a:cxnLst/>
            <a:rect l="l" t="t" r="r" b="b"/>
            <a:pathLst>
              <a:path w="85725">
                <a:moveTo>
                  <a:pt x="0" y="0"/>
                </a:moveTo>
                <a:lnTo>
                  <a:pt x="85541" y="0"/>
                </a:lnTo>
              </a:path>
            </a:pathLst>
          </a:custGeom>
          <a:ln w="18993">
            <a:solidFill>
              <a:srgbClr val="FF0000"/>
            </a:solidFill>
          </a:ln>
        </p:spPr>
        <p:txBody>
          <a:bodyPr wrap="square" lIns="0" tIns="0" rIns="0" bIns="0" rtlCol="0"/>
          <a:lstStyle/>
          <a:p>
            <a:endParaRPr sz="1714"/>
          </a:p>
        </p:txBody>
      </p:sp>
      <p:sp>
        <p:nvSpPr>
          <p:cNvPr id="414" name="object 414"/>
          <p:cNvSpPr/>
          <p:nvPr/>
        </p:nvSpPr>
        <p:spPr>
          <a:xfrm>
            <a:off x="6667298" y="2613786"/>
            <a:ext cx="72571" cy="0"/>
          </a:xfrm>
          <a:custGeom>
            <a:avLst/>
            <a:gdLst/>
            <a:ahLst/>
            <a:cxnLst/>
            <a:rect l="l" t="t" r="r" b="b"/>
            <a:pathLst>
              <a:path w="76200">
                <a:moveTo>
                  <a:pt x="0" y="0"/>
                </a:moveTo>
                <a:lnTo>
                  <a:pt x="76036" y="0"/>
                </a:lnTo>
              </a:path>
            </a:pathLst>
          </a:custGeom>
          <a:ln w="18993">
            <a:solidFill>
              <a:srgbClr val="FF0000"/>
            </a:solidFill>
          </a:ln>
        </p:spPr>
        <p:txBody>
          <a:bodyPr wrap="square" lIns="0" tIns="0" rIns="0" bIns="0" rtlCol="0"/>
          <a:lstStyle/>
          <a:p>
            <a:endParaRPr sz="1714"/>
          </a:p>
        </p:txBody>
      </p:sp>
      <p:sp>
        <p:nvSpPr>
          <p:cNvPr id="415" name="object 415"/>
          <p:cNvSpPr/>
          <p:nvPr/>
        </p:nvSpPr>
        <p:spPr>
          <a:xfrm>
            <a:off x="6739714" y="2613786"/>
            <a:ext cx="81643" cy="0"/>
          </a:xfrm>
          <a:custGeom>
            <a:avLst/>
            <a:gdLst/>
            <a:ahLst/>
            <a:cxnLst/>
            <a:rect l="l" t="t" r="r" b="b"/>
            <a:pathLst>
              <a:path w="85725">
                <a:moveTo>
                  <a:pt x="0" y="0"/>
                </a:moveTo>
                <a:lnTo>
                  <a:pt x="85541" y="0"/>
                </a:lnTo>
              </a:path>
            </a:pathLst>
          </a:custGeom>
          <a:ln w="18993">
            <a:solidFill>
              <a:srgbClr val="FF0000"/>
            </a:solidFill>
          </a:ln>
        </p:spPr>
        <p:txBody>
          <a:bodyPr wrap="square" lIns="0" tIns="0" rIns="0" bIns="0" rtlCol="0"/>
          <a:lstStyle/>
          <a:p>
            <a:endParaRPr sz="1714"/>
          </a:p>
        </p:txBody>
      </p:sp>
      <p:sp>
        <p:nvSpPr>
          <p:cNvPr id="416" name="object 416"/>
          <p:cNvSpPr/>
          <p:nvPr/>
        </p:nvSpPr>
        <p:spPr>
          <a:xfrm>
            <a:off x="6821183" y="2613786"/>
            <a:ext cx="72571" cy="0"/>
          </a:xfrm>
          <a:custGeom>
            <a:avLst/>
            <a:gdLst/>
            <a:ahLst/>
            <a:cxnLst/>
            <a:rect l="l" t="t" r="r" b="b"/>
            <a:pathLst>
              <a:path w="76200">
                <a:moveTo>
                  <a:pt x="0" y="0"/>
                </a:moveTo>
                <a:lnTo>
                  <a:pt x="76036" y="0"/>
                </a:lnTo>
              </a:path>
            </a:pathLst>
          </a:custGeom>
          <a:ln w="18993">
            <a:solidFill>
              <a:srgbClr val="FF0000"/>
            </a:solidFill>
          </a:ln>
        </p:spPr>
        <p:txBody>
          <a:bodyPr wrap="square" lIns="0" tIns="0" rIns="0" bIns="0" rtlCol="0"/>
          <a:lstStyle/>
          <a:p>
            <a:endParaRPr sz="1714"/>
          </a:p>
        </p:txBody>
      </p:sp>
      <p:sp>
        <p:nvSpPr>
          <p:cNvPr id="417" name="object 417"/>
          <p:cNvSpPr/>
          <p:nvPr/>
        </p:nvSpPr>
        <p:spPr>
          <a:xfrm>
            <a:off x="6893598" y="2613786"/>
            <a:ext cx="72571" cy="0"/>
          </a:xfrm>
          <a:custGeom>
            <a:avLst/>
            <a:gdLst/>
            <a:ahLst/>
            <a:cxnLst/>
            <a:rect l="l" t="t" r="r" b="b"/>
            <a:pathLst>
              <a:path w="76200">
                <a:moveTo>
                  <a:pt x="0" y="0"/>
                </a:moveTo>
                <a:lnTo>
                  <a:pt x="76036" y="0"/>
                </a:lnTo>
              </a:path>
            </a:pathLst>
          </a:custGeom>
          <a:ln w="18993">
            <a:solidFill>
              <a:srgbClr val="FF0000"/>
            </a:solidFill>
          </a:ln>
        </p:spPr>
        <p:txBody>
          <a:bodyPr wrap="square" lIns="0" tIns="0" rIns="0" bIns="0" rtlCol="0"/>
          <a:lstStyle/>
          <a:p>
            <a:endParaRPr sz="1714"/>
          </a:p>
        </p:txBody>
      </p:sp>
      <p:sp>
        <p:nvSpPr>
          <p:cNvPr id="418" name="object 418"/>
          <p:cNvSpPr/>
          <p:nvPr/>
        </p:nvSpPr>
        <p:spPr>
          <a:xfrm>
            <a:off x="6966014" y="2613786"/>
            <a:ext cx="81643" cy="0"/>
          </a:xfrm>
          <a:custGeom>
            <a:avLst/>
            <a:gdLst/>
            <a:ahLst/>
            <a:cxnLst/>
            <a:rect l="l" t="t" r="r" b="b"/>
            <a:pathLst>
              <a:path w="85725">
                <a:moveTo>
                  <a:pt x="0" y="0"/>
                </a:moveTo>
                <a:lnTo>
                  <a:pt x="85541" y="0"/>
                </a:lnTo>
              </a:path>
            </a:pathLst>
          </a:custGeom>
          <a:ln w="18993">
            <a:solidFill>
              <a:srgbClr val="FF0000"/>
            </a:solidFill>
          </a:ln>
        </p:spPr>
        <p:txBody>
          <a:bodyPr wrap="square" lIns="0" tIns="0" rIns="0" bIns="0" rtlCol="0"/>
          <a:lstStyle/>
          <a:p>
            <a:endParaRPr sz="1714"/>
          </a:p>
        </p:txBody>
      </p:sp>
      <p:sp>
        <p:nvSpPr>
          <p:cNvPr id="419" name="object 419"/>
          <p:cNvSpPr/>
          <p:nvPr/>
        </p:nvSpPr>
        <p:spPr>
          <a:xfrm>
            <a:off x="7047483" y="2613786"/>
            <a:ext cx="72571" cy="0"/>
          </a:xfrm>
          <a:custGeom>
            <a:avLst/>
            <a:gdLst/>
            <a:ahLst/>
            <a:cxnLst/>
            <a:rect l="l" t="t" r="r" b="b"/>
            <a:pathLst>
              <a:path w="76200">
                <a:moveTo>
                  <a:pt x="0" y="0"/>
                </a:moveTo>
                <a:lnTo>
                  <a:pt x="76036" y="0"/>
                </a:lnTo>
              </a:path>
            </a:pathLst>
          </a:custGeom>
          <a:ln w="18993">
            <a:solidFill>
              <a:srgbClr val="FF0000"/>
            </a:solidFill>
          </a:ln>
        </p:spPr>
        <p:txBody>
          <a:bodyPr wrap="square" lIns="0" tIns="0" rIns="0" bIns="0" rtlCol="0"/>
          <a:lstStyle/>
          <a:p>
            <a:endParaRPr sz="1714"/>
          </a:p>
        </p:txBody>
      </p:sp>
      <p:sp>
        <p:nvSpPr>
          <p:cNvPr id="420" name="object 420"/>
          <p:cNvSpPr/>
          <p:nvPr/>
        </p:nvSpPr>
        <p:spPr>
          <a:xfrm>
            <a:off x="7119899" y="2613786"/>
            <a:ext cx="72571" cy="0"/>
          </a:xfrm>
          <a:custGeom>
            <a:avLst/>
            <a:gdLst/>
            <a:ahLst/>
            <a:cxnLst/>
            <a:rect l="l" t="t" r="r" b="b"/>
            <a:pathLst>
              <a:path w="76200">
                <a:moveTo>
                  <a:pt x="0" y="0"/>
                </a:moveTo>
                <a:lnTo>
                  <a:pt x="76036" y="0"/>
                </a:lnTo>
              </a:path>
            </a:pathLst>
          </a:custGeom>
          <a:ln w="18993">
            <a:solidFill>
              <a:srgbClr val="FF0000"/>
            </a:solidFill>
          </a:ln>
        </p:spPr>
        <p:txBody>
          <a:bodyPr wrap="square" lIns="0" tIns="0" rIns="0" bIns="0" rtlCol="0"/>
          <a:lstStyle/>
          <a:p>
            <a:endParaRPr sz="1714"/>
          </a:p>
        </p:txBody>
      </p:sp>
      <p:sp>
        <p:nvSpPr>
          <p:cNvPr id="421" name="object 421"/>
          <p:cNvSpPr/>
          <p:nvPr/>
        </p:nvSpPr>
        <p:spPr>
          <a:xfrm>
            <a:off x="7192314" y="2613786"/>
            <a:ext cx="81643" cy="0"/>
          </a:xfrm>
          <a:custGeom>
            <a:avLst/>
            <a:gdLst/>
            <a:ahLst/>
            <a:cxnLst/>
            <a:rect l="l" t="t" r="r" b="b"/>
            <a:pathLst>
              <a:path w="85725">
                <a:moveTo>
                  <a:pt x="0" y="0"/>
                </a:moveTo>
                <a:lnTo>
                  <a:pt x="85541" y="0"/>
                </a:lnTo>
              </a:path>
            </a:pathLst>
          </a:custGeom>
          <a:ln w="18993">
            <a:solidFill>
              <a:srgbClr val="FF0000"/>
            </a:solidFill>
          </a:ln>
        </p:spPr>
        <p:txBody>
          <a:bodyPr wrap="square" lIns="0" tIns="0" rIns="0" bIns="0" rtlCol="0"/>
          <a:lstStyle/>
          <a:p>
            <a:endParaRPr sz="1714"/>
          </a:p>
        </p:txBody>
      </p:sp>
      <p:sp>
        <p:nvSpPr>
          <p:cNvPr id="422" name="object 422"/>
          <p:cNvSpPr/>
          <p:nvPr/>
        </p:nvSpPr>
        <p:spPr>
          <a:xfrm>
            <a:off x="7273783" y="2613786"/>
            <a:ext cx="72571" cy="0"/>
          </a:xfrm>
          <a:custGeom>
            <a:avLst/>
            <a:gdLst/>
            <a:ahLst/>
            <a:cxnLst/>
            <a:rect l="l" t="t" r="r" b="b"/>
            <a:pathLst>
              <a:path w="76200">
                <a:moveTo>
                  <a:pt x="0" y="0"/>
                </a:moveTo>
                <a:lnTo>
                  <a:pt x="76036" y="0"/>
                </a:lnTo>
              </a:path>
            </a:pathLst>
          </a:custGeom>
          <a:ln w="18993">
            <a:solidFill>
              <a:srgbClr val="FF0000"/>
            </a:solidFill>
          </a:ln>
        </p:spPr>
        <p:txBody>
          <a:bodyPr wrap="square" lIns="0" tIns="0" rIns="0" bIns="0" rtlCol="0"/>
          <a:lstStyle/>
          <a:p>
            <a:endParaRPr sz="1714"/>
          </a:p>
        </p:txBody>
      </p:sp>
      <p:sp>
        <p:nvSpPr>
          <p:cNvPr id="423" name="object 423"/>
          <p:cNvSpPr/>
          <p:nvPr/>
        </p:nvSpPr>
        <p:spPr>
          <a:xfrm>
            <a:off x="7346199" y="2613786"/>
            <a:ext cx="72571" cy="0"/>
          </a:xfrm>
          <a:custGeom>
            <a:avLst/>
            <a:gdLst/>
            <a:ahLst/>
            <a:cxnLst/>
            <a:rect l="l" t="t" r="r" b="b"/>
            <a:pathLst>
              <a:path w="76200">
                <a:moveTo>
                  <a:pt x="0" y="0"/>
                </a:moveTo>
                <a:lnTo>
                  <a:pt x="76036" y="0"/>
                </a:lnTo>
              </a:path>
            </a:pathLst>
          </a:custGeom>
          <a:ln w="18993">
            <a:solidFill>
              <a:srgbClr val="FF0000"/>
            </a:solidFill>
          </a:ln>
        </p:spPr>
        <p:txBody>
          <a:bodyPr wrap="square" lIns="0" tIns="0" rIns="0" bIns="0" rtlCol="0"/>
          <a:lstStyle/>
          <a:p>
            <a:endParaRPr sz="1714"/>
          </a:p>
        </p:txBody>
      </p:sp>
      <p:sp>
        <p:nvSpPr>
          <p:cNvPr id="424" name="object 424"/>
          <p:cNvSpPr/>
          <p:nvPr/>
        </p:nvSpPr>
        <p:spPr>
          <a:xfrm>
            <a:off x="7418614" y="2613786"/>
            <a:ext cx="81643" cy="0"/>
          </a:xfrm>
          <a:custGeom>
            <a:avLst/>
            <a:gdLst/>
            <a:ahLst/>
            <a:cxnLst/>
            <a:rect l="l" t="t" r="r" b="b"/>
            <a:pathLst>
              <a:path w="85725">
                <a:moveTo>
                  <a:pt x="0" y="0"/>
                </a:moveTo>
                <a:lnTo>
                  <a:pt x="85541" y="0"/>
                </a:lnTo>
              </a:path>
            </a:pathLst>
          </a:custGeom>
          <a:ln w="18993">
            <a:solidFill>
              <a:srgbClr val="FF0000"/>
            </a:solidFill>
          </a:ln>
        </p:spPr>
        <p:txBody>
          <a:bodyPr wrap="square" lIns="0" tIns="0" rIns="0" bIns="0" rtlCol="0"/>
          <a:lstStyle/>
          <a:p>
            <a:endParaRPr sz="1714"/>
          </a:p>
        </p:txBody>
      </p:sp>
      <p:sp>
        <p:nvSpPr>
          <p:cNvPr id="425" name="object 425"/>
          <p:cNvSpPr/>
          <p:nvPr/>
        </p:nvSpPr>
        <p:spPr>
          <a:xfrm>
            <a:off x="7500082" y="2613786"/>
            <a:ext cx="72571" cy="0"/>
          </a:xfrm>
          <a:custGeom>
            <a:avLst/>
            <a:gdLst/>
            <a:ahLst/>
            <a:cxnLst/>
            <a:rect l="l" t="t" r="r" b="b"/>
            <a:pathLst>
              <a:path w="76200">
                <a:moveTo>
                  <a:pt x="0" y="0"/>
                </a:moveTo>
                <a:lnTo>
                  <a:pt x="76036" y="0"/>
                </a:lnTo>
              </a:path>
            </a:pathLst>
          </a:custGeom>
          <a:ln w="18993">
            <a:solidFill>
              <a:srgbClr val="FF0000"/>
            </a:solidFill>
          </a:ln>
        </p:spPr>
        <p:txBody>
          <a:bodyPr wrap="square" lIns="0" tIns="0" rIns="0" bIns="0" rtlCol="0"/>
          <a:lstStyle/>
          <a:p>
            <a:endParaRPr sz="1714"/>
          </a:p>
        </p:txBody>
      </p:sp>
      <p:sp>
        <p:nvSpPr>
          <p:cNvPr id="426" name="object 426"/>
          <p:cNvSpPr/>
          <p:nvPr/>
        </p:nvSpPr>
        <p:spPr>
          <a:xfrm>
            <a:off x="7572499" y="2613786"/>
            <a:ext cx="72571" cy="0"/>
          </a:xfrm>
          <a:custGeom>
            <a:avLst/>
            <a:gdLst/>
            <a:ahLst/>
            <a:cxnLst/>
            <a:rect l="l" t="t" r="r" b="b"/>
            <a:pathLst>
              <a:path w="76200">
                <a:moveTo>
                  <a:pt x="0" y="0"/>
                </a:moveTo>
                <a:lnTo>
                  <a:pt x="76036" y="0"/>
                </a:lnTo>
              </a:path>
            </a:pathLst>
          </a:custGeom>
          <a:ln w="18993">
            <a:solidFill>
              <a:srgbClr val="FF0000"/>
            </a:solidFill>
          </a:ln>
        </p:spPr>
        <p:txBody>
          <a:bodyPr wrap="square" lIns="0" tIns="0" rIns="0" bIns="0" rtlCol="0"/>
          <a:lstStyle/>
          <a:p>
            <a:endParaRPr sz="1714"/>
          </a:p>
        </p:txBody>
      </p:sp>
      <p:sp>
        <p:nvSpPr>
          <p:cNvPr id="427" name="object 427"/>
          <p:cNvSpPr/>
          <p:nvPr/>
        </p:nvSpPr>
        <p:spPr>
          <a:xfrm>
            <a:off x="7644914" y="2613786"/>
            <a:ext cx="81643" cy="0"/>
          </a:xfrm>
          <a:custGeom>
            <a:avLst/>
            <a:gdLst/>
            <a:ahLst/>
            <a:cxnLst/>
            <a:rect l="l" t="t" r="r" b="b"/>
            <a:pathLst>
              <a:path w="85725">
                <a:moveTo>
                  <a:pt x="0" y="0"/>
                </a:moveTo>
                <a:lnTo>
                  <a:pt x="85541" y="0"/>
                </a:lnTo>
              </a:path>
            </a:pathLst>
          </a:custGeom>
          <a:ln w="18993">
            <a:solidFill>
              <a:srgbClr val="FF0000"/>
            </a:solidFill>
          </a:ln>
        </p:spPr>
        <p:txBody>
          <a:bodyPr wrap="square" lIns="0" tIns="0" rIns="0" bIns="0" rtlCol="0"/>
          <a:lstStyle/>
          <a:p>
            <a:endParaRPr sz="1714"/>
          </a:p>
        </p:txBody>
      </p:sp>
      <p:sp>
        <p:nvSpPr>
          <p:cNvPr id="428" name="object 428"/>
          <p:cNvSpPr/>
          <p:nvPr/>
        </p:nvSpPr>
        <p:spPr>
          <a:xfrm>
            <a:off x="7726383" y="2613786"/>
            <a:ext cx="72571" cy="0"/>
          </a:xfrm>
          <a:custGeom>
            <a:avLst/>
            <a:gdLst/>
            <a:ahLst/>
            <a:cxnLst/>
            <a:rect l="l" t="t" r="r" b="b"/>
            <a:pathLst>
              <a:path w="76200">
                <a:moveTo>
                  <a:pt x="0" y="0"/>
                </a:moveTo>
                <a:lnTo>
                  <a:pt x="76036" y="0"/>
                </a:lnTo>
              </a:path>
            </a:pathLst>
          </a:custGeom>
          <a:ln w="18993">
            <a:solidFill>
              <a:srgbClr val="FF0000"/>
            </a:solidFill>
          </a:ln>
        </p:spPr>
        <p:txBody>
          <a:bodyPr wrap="square" lIns="0" tIns="0" rIns="0" bIns="0" rtlCol="0"/>
          <a:lstStyle/>
          <a:p>
            <a:endParaRPr sz="1714"/>
          </a:p>
        </p:txBody>
      </p:sp>
      <p:sp>
        <p:nvSpPr>
          <p:cNvPr id="429" name="object 429"/>
          <p:cNvSpPr/>
          <p:nvPr/>
        </p:nvSpPr>
        <p:spPr>
          <a:xfrm>
            <a:off x="7798799" y="2613786"/>
            <a:ext cx="72571" cy="0"/>
          </a:xfrm>
          <a:custGeom>
            <a:avLst/>
            <a:gdLst/>
            <a:ahLst/>
            <a:cxnLst/>
            <a:rect l="l" t="t" r="r" b="b"/>
            <a:pathLst>
              <a:path w="76200">
                <a:moveTo>
                  <a:pt x="0" y="0"/>
                </a:moveTo>
                <a:lnTo>
                  <a:pt x="76036" y="0"/>
                </a:lnTo>
              </a:path>
            </a:pathLst>
          </a:custGeom>
          <a:ln w="18993">
            <a:solidFill>
              <a:srgbClr val="FF0000"/>
            </a:solidFill>
          </a:ln>
        </p:spPr>
        <p:txBody>
          <a:bodyPr wrap="square" lIns="0" tIns="0" rIns="0" bIns="0" rtlCol="0"/>
          <a:lstStyle/>
          <a:p>
            <a:endParaRPr sz="1714"/>
          </a:p>
        </p:txBody>
      </p:sp>
      <p:sp>
        <p:nvSpPr>
          <p:cNvPr id="430" name="object 430"/>
          <p:cNvSpPr/>
          <p:nvPr/>
        </p:nvSpPr>
        <p:spPr>
          <a:xfrm>
            <a:off x="7871215" y="2613786"/>
            <a:ext cx="81643" cy="0"/>
          </a:xfrm>
          <a:custGeom>
            <a:avLst/>
            <a:gdLst/>
            <a:ahLst/>
            <a:cxnLst/>
            <a:rect l="l" t="t" r="r" b="b"/>
            <a:pathLst>
              <a:path w="85725">
                <a:moveTo>
                  <a:pt x="0" y="0"/>
                </a:moveTo>
                <a:lnTo>
                  <a:pt x="85541" y="0"/>
                </a:lnTo>
              </a:path>
            </a:pathLst>
          </a:custGeom>
          <a:ln w="18993">
            <a:solidFill>
              <a:srgbClr val="FF0000"/>
            </a:solidFill>
          </a:ln>
        </p:spPr>
        <p:txBody>
          <a:bodyPr wrap="square" lIns="0" tIns="0" rIns="0" bIns="0" rtlCol="0"/>
          <a:lstStyle/>
          <a:p>
            <a:endParaRPr sz="1714"/>
          </a:p>
        </p:txBody>
      </p:sp>
      <p:sp>
        <p:nvSpPr>
          <p:cNvPr id="431" name="object 431"/>
          <p:cNvSpPr/>
          <p:nvPr/>
        </p:nvSpPr>
        <p:spPr>
          <a:xfrm>
            <a:off x="7952683" y="2613786"/>
            <a:ext cx="72571" cy="0"/>
          </a:xfrm>
          <a:custGeom>
            <a:avLst/>
            <a:gdLst/>
            <a:ahLst/>
            <a:cxnLst/>
            <a:rect l="l" t="t" r="r" b="b"/>
            <a:pathLst>
              <a:path w="76200">
                <a:moveTo>
                  <a:pt x="0" y="0"/>
                </a:moveTo>
                <a:lnTo>
                  <a:pt x="76036" y="0"/>
                </a:lnTo>
              </a:path>
            </a:pathLst>
          </a:custGeom>
          <a:ln w="18993">
            <a:solidFill>
              <a:srgbClr val="FF0000"/>
            </a:solidFill>
          </a:ln>
        </p:spPr>
        <p:txBody>
          <a:bodyPr wrap="square" lIns="0" tIns="0" rIns="0" bIns="0" rtlCol="0"/>
          <a:lstStyle/>
          <a:p>
            <a:endParaRPr sz="1714"/>
          </a:p>
        </p:txBody>
      </p:sp>
      <p:sp>
        <p:nvSpPr>
          <p:cNvPr id="432" name="object 432"/>
          <p:cNvSpPr/>
          <p:nvPr/>
        </p:nvSpPr>
        <p:spPr>
          <a:xfrm>
            <a:off x="8025099" y="2613786"/>
            <a:ext cx="72571" cy="0"/>
          </a:xfrm>
          <a:custGeom>
            <a:avLst/>
            <a:gdLst/>
            <a:ahLst/>
            <a:cxnLst/>
            <a:rect l="l" t="t" r="r" b="b"/>
            <a:pathLst>
              <a:path w="76200">
                <a:moveTo>
                  <a:pt x="0" y="0"/>
                </a:moveTo>
                <a:lnTo>
                  <a:pt x="76036" y="0"/>
                </a:lnTo>
              </a:path>
            </a:pathLst>
          </a:custGeom>
          <a:ln w="18993">
            <a:solidFill>
              <a:srgbClr val="FF0000"/>
            </a:solidFill>
          </a:ln>
        </p:spPr>
        <p:txBody>
          <a:bodyPr wrap="square" lIns="0" tIns="0" rIns="0" bIns="0" rtlCol="0"/>
          <a:lstStyle/>
          <a:p>
            <a:endParaRPr sz="1714"/>
          </a:p>
        </p:txBody>
      </p:sp>
      <p:sp>
        <p:nvSpPr>
          <p:cNvPr id="433" name="object 433"/>
          <p:cNvSpPr/>
          <p:nvPr/>
        </p:nvSpPr>
        <p:spPr>
          <a:xfrm>
            <a:off x="8097515" y="2613786"/>
            <a:ext cx="81643" cy="0"/>
          </a:xfrm>
          <a:custGeom>
            <a:avLst/>
            <a:gdLst/>
            <a:ahLst/>
            <a:cxnLst/>
            <a:rect l="l" t="t" r="r" b="b"/>
            <a:pathLst>
              <a:path w="85725">
                <a:moveTo>
                  <a:pt x="0" y="0"/>
                </a:moveTo>
                <a:lnTo>
                  <a:pt x="85541" y="0"/>
                </a:lnTo>
              </a:path>
            </a:pathLst>
          </a:custGeom>
          <a:ln w="18993">
            <a:solidFill>
              <a:srgbClr val="FF0000"/>
            </a:solidFill>
          </a:ln>
        </p:spPr>
        <p:txBody>
          <a:bodyPr wrap="square" lIns="0" tIns="0" rIns="0" bIns="0" rtlCol="0"/>
          <a:lstStyle/>
          <a:p>
            <a:endParaRPr sz="1714"/>
          </a:p>
        </p:txBody>
      </p:sp>
      <p:sp>
        <p:nvSpPr>
          <p:cNvPr id="434" name="object 434"/>
          <p:cNvSpPr/>
          <p:nvPr/>
        </p:nvSpPr>
        <p:spPr>
          <a:xfrm>
            <a:off x="8178983" y="2613786"/>
            <a:ext cx="72571" cy="0"/>
          </a:xfrm>
          <a:custGeom>
            <a:avLst/>
            <a:gdLst/>
            <a:ahLst/>
            <a:cxnLst/>
            <a:rect l="l" t="t" r="r" b="b"/>
            <a:pathLst>
              <a:path w="76200">
                <a:moveTo>
                  <a:pt x="0" y="0"/>
                </a:moveTo>
                <a:lnTo>
                  <a:pt x="76036" y="0"/>
                </a:lnTo>
              </a:path>
            </a:pathLst>
          </a:custGeom>
          <a:ln w="18993">
            <a:solidFill>
              <a:srgbClr val="FF0000"/>
            </a:solidFill>
          </a:ln>
        </p:spPr>
        <p:txBody>
          <a:bodyPr wrap="square" lIns="0" tIns="0" rIns="0" bIns="0" rtlCol="0"/>
          <a:lstStyle/>
          <a:p>
            <a:endParaRPr sz="1714"/>
          </a:p>
        </p:txBody>
      </p:sp>
      <p:sp>
        <p:nvSpPr>
          <p:cNvPr id="435" name="object 435"/>
          <p:cNvSpPr/>
          <p:nvPr/>
        </p:nvSpPr>
        <p:spPr>
          <a:xfrm>
            <a:off x="8251399" y="2613786"/>
            <a:ext cx="72571" cy="0"/>
          </a:xfrm>
          <a:custGeom>
            <a:avLst/>
            <a:gdLst/>
            <a:ahLst/>
            <a:cxnLst/>
            <a:rect l="l" t="t" r="r" b="b"/>
            <a:pathLst>
              <a:path w="76200">
                <a:moveTo>
                  <a:pt x="0" y="0"/>
                </a:moveTo>
                <a:lnTo>
                  <a:pt x="76036" y="0"/>
                </a:lnTo>
              </a:path>
            </a:pathLst>
          </a:custGeom>
          <a:ln w="18993">
            <a:solidFill>
              <a:srgbClr val="FF0000"/>
            </a:solidFill>
          </a:ln>
        </p:spPr>
        <p:txBody>
          <a:bodyPr wrap="square" lIns="0" tIns="0" rIns="0" bIns="0" rtlCol="0"/>
          <a:lstStyle/>
          <a:p>
            <a:endParaRPr sz="1714"/>
          </a:p>
        </p:txBody>
      </p:sp>
      <p:sp>
        <p:nvSpPr>
          <p:cNvPr id="436" name="object 436"/>
          <p:cNvSpPr/>
          <p:nvPr/>
        </p:nvSpPr>
        <p:spPr>
          <a:xfrm>
            <a:off x="8323815" y="2613786"/>
            <a:ext cx="81643" cy="0"/>
          </a:xfrm>
          <a:custGeom>
            <a:avLst/>
            <a:gdLst/>
            <a:ahLst/>
            <a:cxnLst/>
            <a:rect l="l" t="t" r="r" b="b"/>
            <a:pathLst>
              <a:path w="85725">
                <a:moveTo>
                  <a:pt x="0" y="0"/>
                </a:moveTo>
                <a:lnTo>
                  <a:pt x="85541" y="0"/>
                </a:lnTo>
              </a:path>
            </a:pathLst>
          </a:custGeom>
          <a:ln w="18993">
            <a:solidFill>
              <a:srgbClr val="FF0000"/>
            </a:solidFill>
          </a:ln>
        </p:spPr>
        <p:txBody>
          <a:bodyPr wrap="square" lIns="0" tIns="0" rIns="0" bIns="0" rtlCol="0"/>
          <a:lstStyle/>
          <a:p>
            <a:endParaRPr sz="1714"/>
          </a:p>
        </p:txBody>
      </p:sp>
      <p:sp>
        <p:nvSpPr>
          <p:cNvPr id="437" name="object 437"/>
          <p:cNvSpPr/>
          <p:nvPr/>
        </p:nvSpPr>
        <p:spPr>
          <a:xfrm>
            <a:off x="8405283" y="2613786"/>
            <a:ext cx="72571" cy="0"/>
          </a:xfrm>
          <a:custGeom>
            <a:avLst/>
            <a:gdLst/>
            <a:ahLst/>
            <a:cxnLst/>
            <a:rect l="l" t="t" r="r" b="b"/>
            <a:pathLst>
              <a:path w="76200">
                <a:moveTo>
                  <a:pt x="0" y="0"/>
                </a:moveTo>
                <a:lnTo>
                  <a:pt x="76036" y="0"/>
                </a:lnTo>
              </a:path>
            </a:pathLst>
          </a:custGeom>
          <a:ln w="18993">
            <a:solidFill>
              <a:srgbClr val="FF0000"/>
            </a:solidFill>
          </a:ln>
        </p:spPr>
        <p:txBody>
          <a:bodyPr wrap="square" lIns="0" tIns="0" rIns="0" bIns="0" rtlCol="0"/>
          <a:lstStyle/>
          <a:p>
            <a:endParaRPr sz="1714"/>
          </a:p>
        </p:txBody>
      </p:sp>
      <p:sp>
        <p:nvSpPr>
          <p:cNvPr id="438" name="object 438"/>
          <p:cNvSpPr/>
          <p:nvPr/>
        </p:nvSpPr>
        <p:spPr>
          <a:xfrm>
            <a:off x="8477699" y="2613786"/>
            <a:ext cx="72571" cy="0"/>
          </a:xfrm>
          <a:custGeom>
            <a:avLst/>
            <a:gdLst/>
            <a:ahLst/>
            <a:cxnLst/>
            <a:rect l="l" t="t" r="r" b="b"/>
            <a:pathLst>
              <a:path w="76200">
                <a:moveTo>
                  <a:pt x="0" y="0"/>
                </a:moveTo>
                <a:lnTo>
                  <a:pt x="76036" y="0"/>
                </a:lnTo>
              </a:path>
            </a:pathLst>
          </a:custGeom>
          <a:ln w="18993">
            <a:solidFill>
              <a:srgbClr val="FF0000"/>
            </a:solidFill>
          </a:ln>
        </p:spPr>
        <p:txBody>
          <a:bodyPr wrap="square" lIns="0" tIns="0" rIns="0" bIns="0" rtlCol="0"/>
          <a:lstStyle/>
          <a:p>
            <a:endParaRPr sz="1714"/>
          </a:p>
        </p:txBody>
      </p:sp>
      <p:sp>
        <p:nvSpPr>
          <p:cNvPr id="439" name="object 439"/>
          <p:cNvSpPr/>
          <p:nvPr/>
        </p:nvSpPr>
        <p:spPr>
          <a:xfrm>
            <a:off x="8550115" y="2613786"/>
            <a:ext cx="81643" cy="0"/>
          </a:xfrm>
          <a:custGeom>
            <a:avLst/>
            <a:gdLst/>
            <a:ahLst/>
            <a:cxnLst/>
            <a:rect l="l" t="t" r="r" b="b"/>
            <a:pathLst>
              <a:path w="85725">
                <a:moveTo>
                  <a:pt x="0" y="0"/>
                </a:moveTo>
                <a:lnTo>
                  <a:pt x="85541" y="0"/>
                </a:lnTo>
              </a:path>
            </a:pathLst>
          </a:custGeom>
          <a:ln w="18993">
            <a:solidFill>
              <a:srgbClr val="FF0000"/>
            </a:solidFill>
          </a:ln>
        </p:spPr>
        <p:txBody>
          <a:bodyPr wrap="square" lIns="0" tIns="0" rIns="0" bIns="0" rtlCol="0"/>
          <a:lstStyle/>
          <a:p>
            <a:endParaRPr sz="1714"/>
          </a:p>
        </p:txBody>
      </p:sp>
      <p:sp>
        <p:nvSpPr>
          <p:cNvPr id="440" name="object 440"/>
          <p:cNvSpPr/>
          <p:nvPr/>
        </p:nvSpPr>
        <p:spPr>
          <a:xfrm>
            <a:off x="8631584" y="2613786"/>
            <a:ext cx="72571" cy="0"/>
          </a:xfrm>
          <a:custGeom>
            <a:avLst/>
            <a:gdLst/>
            <a:ahLst/>
            <a:cxnLst/>
            <a:rect l="l" t="t" r="r" b="b"/>
            <a:pathLst>
              <a:path w="76200">
                <a:moveTo>
                  <a:pt x="0" y="0"/>
                </a:moveTo>
                <a:lnTo>
                  <a:pt x="76036" y="0"/>
                </a:lnTo>
              </a:path>
            </a:pathLst>
          </a:custGeom>
          <a:ln w="18993">
            <a:solidFill>
              <a:srgbClr val="FF0000"/>
            </a:solidFill>
          </a:ln>
        </p:spPr>
        <p:txBody>
          <a:bodyPr wrap="square" lIns="0" tIns="0" rIns="0" bIns="0" rtlCol="0"/>
          <a:lstStyle/>
          <a:p>
            <a:endParaRPr sz="1714"/>
          </a:p>
        </p:txBody>
      </p:sp>
      <p:sp>
        <p:nvSpPr>
          <p:cNvPr id="441" name="object 441"/>
          <p:cNvSpPr/>
          <p:nvPr/>
        </p:nvSpPr>
        <p:spPr>
          <a:xfrm>
            <a:off x="4929315" y="2505253"/>
            <a:ext cx="36286" cy="0"/>
          </a:xfrm>
          <a:custGeom>
            <a:avLst/>
            <a:gdLst/>
            <a:ahLst/>
            <a:cxnLst/>
            <a:rect l="l" t="t" r="r" b="b"/>
            <a:pathLst>
              <a:path w="38100">
                <a:moveTo>
                  <a:pt x="0" y="0"/>
                </a:moveTo>
                <a:lnTo>
                  <a:pt x="38018" y="0"/>
                </a:lnTo>
              </a:path>
            </a:pathLst>
          </a:custGeom>
          <a:ln w="18993">
            <a:solidFill>
              <a:srgbClr val="FFBF27"/>
            </a:solidFill>
          </a:ln>
        </p:spPr>
        <p:txBody>
          <a:bodyPr wrap="square" lIns="0" tIns="0" rIns="0" bIns="0" rtlCol="0"/>
          <a:lstStyle/>
          <a:p>
            <a:endParaRPr sz="1714"/>
          </a:p>
        </p:txBody>
      </p:sp>
      <p:sp>
        <p:nvSpPr>
          <p:cNvPr id="442" name="object 442"/>
          <p:cNvSpPr/>
          <p:nvPr/>
        </p:nvSpPr>
        <p:spPr>
          <a:xfrm>
            <a:off x="5037939" y="2505253"/>
            <a:ext cx="36286" cy="0"/>
          </a:xfrm>
          <a:custGeom>
            <a:avLst/>
            <a:gdLst/>
            <a:ahLst/>
            <a:cxnLst/>
            <a:rect l="l" t="t" r="r" b="b"/>
            <a:pathLst>
              <a:path w="38100">
                <a:moveTo>
                  <a:pt x="0" y="0"/>
                </a:moveTo>
                <a:lnTo>
                  <a:pt x="38027" y="0"/>
                </a:lnTo>
              </a:path>
            </a:pathLst>
          </a:custGeom>
          <a:ln w="18993">
            <a:solidFill>
              <a:srgbClr val="FFBF27"/>
            </a:solidFill>
          </a:ln>
        </p:spPr>
        <p:txBody>
          <a:bodyPr wrap="square" lIns="0" tIns="0" rIns="0" bIns="0" rtlCol="0"/>
          <a:lstStyle/>
          <a:p>
            <a:endParaRPr sz="1714"/>
          </a:p>
        </p:txBody>
      </p:sp>
      <p:sp>
        <p:nvSpPr>
          <p:cNvPr id="443" name="object 443"/>
          <p:cNvSpPr/>
          <p:nvPr/>
        </p:nvSpPr>
        <p:spPr>
          <a:xfrm>
            <a:off x="5146554" y="2505253"/>
            <a:ext cx="9071" cy="0"/>
          </a:xfrm>
          <a:custGeom>
            <a:avLst/>
            <a:gdLst/>
            <a:ahLst/>
            <a:cxnLst/>
            <a:rect l="l" t="t" r="r" b="b"/>
            <a:pathLst>
              <a:path w="9525">
                <a:moveTo>
                  <a:pt x="0" y="0"/>
                </a:moveTo>
                <a:lnTo>
                  <a:pt x="9514" y="0"/>
                </a:lnTo>
              </a:path>
            </a:pathLst>
          </a:custGeom>
          <a:ln w="18993">
            <a:solidFill>
              <a:srgbClr val="FFBF27"/>
            </a:solidFill>
          </a:ln>
        </p:spPr>
        <p:txBody>
          <a:bodyPr wrap="square" lIns="0" tIns="0" rIns="0" bIns="0" rtlCol="0"/>
          <a:lstStyle/>
          <a:p>
            <a:endParaRPr sz="1714"/>
          </a:p>
        </p:txBody>
      </p:sp>
      <p:sp>
        <p:nvSpPr>
          <p:cNvPr id="444" name="object 444"/>
          <p:cNvSpPr/>
          <p:nvPr/>
        </p:nvSpPr>
        <p:spPr>
          <a:xfrm>
            <a:off x="5155616" y="2505253"/>
            <a:ext cx="27214" cy="0"/>
          </a:xfrm>
          <a:custGeom>
            <a:avLst/>
            <a:gdLst/>
            <a:ahLst/>
            <a:cxnLst/>
            <a:rect l="l" t="t" r="r" b="b"/>
            <a:pathLst>
              <a:path w="28575">
                <a:moveTo>
                  <a:pt x="0" y="0"/>
                </a:moveTo>
                <a:lnTo>
                  <a:pt x="28513" y="0"/>
                </a:lnTo>
              </a:path>
            </a:pathLst>
          </a:custGeom>
          <a:ln w="18993">
            <a:solidFill>
              <a:srgbClr val="FFBF27"/>
            </a:solidFill>
          </a:ln>
        </p:spPr>
        <p:txBody>
          <a:bodyPr wrap="square" lIns="0" tIns="0" rIns="0" bIns="0" rtlCol="0"/>
          <a:lstStyle/>
          <a:p>
            <a:endParaRPr sz="1714"/>
          </a:p>
        </p:txBody>
      </p:sp>
      <p:sp>
        <p:nvSpPr>
          <p:cNvPr id="445" name="object 445"/>
          <p:cNvSpPr/>
          <p:nvPr/>
        </p:nvSpPr>
        <p:spPr>
          <a:xfrm>
            <a:off x="5255187" y="2505253"/>
            <a:ext cx="36286" cy="0"/>
          </a:xfrm>
          <a:custGeom>
            <a:avLst/>
            <a:gdLst/>
            <a:ahLst/>
            <a:cxnLst/>
            <a:rect l="l" t="t" r="r" b="b"/>
            <a:pathLst>
              <a:path w="38100">
                <a:moveTo>
                  <a:pt x="0" y="0"/>
                </a:moveTo>
                <a:lnTo>
                  <a:pt x="38018" y="0"/>
                </a:lnTo>
              </a:path>
            </a:pathLst>
          </a:custGeom>
          <a:ln w="18993">
            <a:solidFill>
              <a:srgbClr val="FFBF27"/>
            </a:solidFill>
          </a:ln>
        </p:spPr>
        <p:txBody>
          <a:bodyPr wrap="square" lIns="0" tIns="0" rIns="0" bIns="0" rtlCol="0"/>
          <a:lstStyle/>
          <a:p>
            <a:endParaRPr sz="1714"/>
          </a:p>
        </p:txBody>
      </p:sp>
      <p:sp>
        <p:nvSpPr>
          <p:cNvPr id="446" name="object 446"/>
          <p:cNvSpPr/>
          <p:nvPr/>
        </p:nvSpPr>
        <p:spPr>
          <a:xfrm>
            <a:off x="5363811" y="2505253"/>
            <a:ext cx="18143" cy="0"/>
          </a:xfrm>
          <a:custGeom>
            <a:avLst/>
            <a:gdLst/>
            <a:ahLst/>
            <a:cxnLst/>
            <a:rect l="l" t="t" r="r" b="b"/>
            <a:pathLst>
              <a:path w="19050">
                <a:moveTo>
                  <a:pt x="0" y="0"/>
                </a:moveTo>
                <a:lnTo>
                  <a:pt x="19009" y="0"/>
                </a:lnTo>
              </a:path>
            </a:pathLst>
          </a:custGeom>
          <a:ln w="18993">
            <a:solidFill>
              <a:srgbClr val="FFBF27"/>
            </a:solidFill>
          </a:ln>
        </p:spPr>
        <p:txBody>
          <a:bodyPr wrap="square" lIns="0" tIns="0" rIns="0" bIns="0" rtlCol="0"/>
          <a:lstStyle/>
          <a:p>
            <a:endParaRPr sz="1714"/>
          </a:p>
        </p:txBody>
      </p:sp>
      <p:sp>
        <p:nvSpPr>
          <p:cNvPr id="447" name="object 447"/>
          <p:cNvSpPr/>
          <p:nvPr/>
        </p:nvSpPr>
        <p:spPr>
          <a:xfrm>
            <a:off x="5381905" y="2505253"/>
            <a:ext cx="18143" cy="0"/>
          </a:xfrm>
          <a:custGeom>
            <a:avLst/>
            <a:gdLst/>
            <a:ahLst/>
            <a:cxnLst/>
            <a:rect l="l" t="t" r="r" b="b"/>
            <a:pathLst>
              <a:path w="19050">
                <a:moveTo>
                  <a:pt x="0" y="0"/>
                </a:moveTo>
                <a:lnTo>
                  <a:pt x="19018" y="0"/>
                </a:lnTo>
              </a:path>
            </a:pathLst>
          </a:custGeom>
          <a:ln w="18993">
            <a:solidFill>
              <a:srgbClr val="FFBF27"/>
            </a:solidFill>
          </a:ln>
        </p:spPr>
        <p:txBody>
          <a:bodyPr wrap="square" lIns="0" tIns="0" rIns="0" bIns="0" rtlCol="0"/>
          <a:lstStyle/>
          <a:p>
            <a:endParaRPr sz="1714"/>
          </a:p>
        </p:txBody>
      </p:sp>
      <p:sp>
        <p:nvSpPr>
          <p:cNvPr id="448" name="object 448"/>
          <p:cNvSpPr/>
          <p:nvPr/>
        </p:nvSpPr>
        <p:spPr>
          <a:xfrm>
            <a:off x="5472425" y="2505253"/>
            <a:ext cx="36286" cy="0"/>
          </a:xfrm>
          <a:custGeom>
            <a:avLst/>
            <a:gdLst/>
            <a:ahLst/>
            <a:cxnLst/>
            <a:rect l="l" t="t" r="r" b="b"/>
            <a:pathLst>
              <a:path w="38100">
                <a:moveTo>
                  <a:pt x="0" y="0"/>
                </a:moveTo>
                <a:lnTo>
                  <a:pt x="38027" y="0"/>
                </a:lnTo>
              </a:path>
            </a:pathLst>
          </a:custGeom>
          <a:ln w="18993">
            <a:solidFill>
              <a:srgbClr val="FFBF27"/>
            </a:solidFill>
          </a:ln>
        </p:spPr>
        <p:txBody>
          <a:bodyPr wrap="square" lIns="0" tIns="0" rIns="0" bIns="0" rtlCol="0"/>
          <a:lstStyle/>
          <a:p>
            <a:endParaRPr sz="1714"/>
          </a:p>
        </p:txBody>
      </p:sp>
      <p:sp>
        <p:nvSpPr>
          <p:cNvPr id="449" name="object 449"/>
          <p:cNvSpPr/>
          <p:nvPr/>
        </p:nvSpPr>
        <p:spPr>
          <a:xfrm>
            <a:off x="5581059" y="2505253"/>
            <a:ext cx="27214" cy="0"/>
          </a:xfrm>
          <a:custGeom>
            <a:avLst/>
            <a:gdLst/>
            <a:ahLst/>
            <a:cxnLst/>
            <a:rect l="l" t="t" r="r" b="b"/>
            <a:pathLst>
              <a:path w="28575">
                <a:moveTo>
                  <a:pt x="0" y="0"/>
                </a:moveTo>
                <a:lnTo>
                  <a:pt x="28513" y="0"/>
                </a:lnTo>
              </a:path>
            </a:pathLst>
          </a:custGeom>
          <a:ln w="18993">
            <a:solidFill>
              <a:srgbClr val="FFBF27"/>
            </a:solidFill>
          </a:ln>
        </p:spPr>
        <p:txBody>
          <a:bodyPr wrap="square" lIns="0" tIns="0" rIns="0" bIns="0" rtlCol="0"/>
          <a:lstStyle/>
          <a:p>
            <a:endParaRPr sz="1714"/>
          </a:p>
        </p:txBody>
      </p:sp>
      <p:sp>
        <p:nvSpPr>
          <p:cNvPr id="450" name="object 450"/>
          <p:cNvSpPr/>
          <p:nvPr/>
        </p:nvSpPr>
        <p:spPr>
          <a:xfrm>
            <a:off x="5608216" y="2505253"/>
            <a:ext cx="9071" cy="0"/>
          </a:xfrm>
          <a:custGeom>
            <a:avLst/>
            <a:gdLst/>
            <a:ahLst/>
            <a:cxnLst/>
            <a:rect l="l" t="t" r="r" b="b"/>
            <a:pathLst>
              <a:path w="9525">
                <a:moveTo>
                  <a:pt x="0" y="0"/>
                </a:moveTo>
                <a:lnTo>
                  <a:pt x="9504" y="0"/>
                </a:lnTo>
              </a:path>
            </a:pathLst>
          </a:custGeom>
          <a:ln w="18993">
            <a:solidFill>
              <a:srgbClr val="FFBF27"/>
            </a:solidFill>
          </a:ln>
        </p:spPr>
        <p:txBody>
          <a:bodyPr wrap="square" lIns="0" tIns="0" rIns="0" bIns="0" rtlCol="0"/>
          <a:lstStyle/>
          <a:p>
            <a:endParaRPr sz="1714"/>
          </a:p>
        </p:txBody>
      </p:sp>
      <p:sp>
        <p:nvSpPr>
          <p:cNvPr id="451" name="object 451"/>
          <p:cNvSpPr/>
          <p:nvPr/>
        </p:nvSpPr>
        <p:spPr>
          <a:xfrm>
            <a:off x="5689683" y="2505253"/>
            <a:ext cx="36286" cy="0"/>
          </a:xfrm>
          <a:custGeom>
            <a:avLst/>
            <a:gdLst/>
            <a:ahLst/>
            <a:cxnLst/>
            <a:rect l="l" t="t" r="r" b="b"/>
            <a:pathLst>
              <a:path w="38100">
                <a:moveTo>
                  <a:pt x="0" y="0"/>
                </a:moveTo>
                <a:lnTo>
                  <a:pt x="38027" y="0"/>
                </a:lnTo>
              </a:path>
            </a:pathLst>
          </a:custGeom>
          <a:ln w="18993">
            <a:solidFill>
              <a:srgbClr val="FFBF27"/>
            </a:solidFill>
          </a:ln>
        </p:spPr>
        <p:txBody>
          <a:bodyPr wrap="square" lIns="0" tIns="0" rIns="0" bIns="0" rtlCol="0"/>
          <a:lstStyle/>
          <a:p>
            <a:endParaRPr sz="1714"/>
          </a:p>
        </p:txBody>
      </p:sp>
      <p:sp>
        <p:nvSpPr>
          <p:cNvPr id="452" name="object 452"/>
          <p:cNvSpPr/>
          <p:nvPr/>
        </p:nvSpPr>
        <p:spPr>
          <a:xfrm>
            <a:off x="5798298" y="2505253"/>
            <a:ext cx="36286" cy="0"/>
          </a:xfrm>
          <a:custGeom>
            <a:avLst/>
            <a:gdLst/>
            <a:ahLst/>
            <a:cxnLst/>
            <a:rect l="l" t="t" r="r" b="b"/>
            <a:pathLst>
              <a:path w="38100">
                <a:moveTo>
                  <a:pt x="0" y="0"/>
                </a:moveTo>
                <a:lnTo>
                  <a:pt x="38027" y="0"/>
                </a:lnTo>
              </a:path>
            </a:pathLst>
          </a:custGeom>
          <a:ln w="18993">
            <a:solidFill>
              <a:srgbClr val="FFBF27"/>
            </a:solidFill>
          </a:ln>
        </p:spPr>
        <p:txBody>
          <a:bodyPr wrap="square" lIns="0" tIns="0" rIns="0" bIns="0" rtlCol="0"/>
          <a:lstStyle/>
          <a:p>
            <a:endParaRPr sz="1714"/>
          </a:p>
        </p:txBody>
      </p:sp>
      <p:sp>
        <p:nvSpPr>
          <p:cNvPr id="453" name="object 453"/>
          <p:cNvSpPr/>
          <p:nvPr/>
        </p:nvSpPr>
        <p:spPr>
          <a:xfrm>
            <a:off x="5906931" y="2505253"/>
            <a:ext cx="36286" cy="0"/>
          </a:xfrm>
          <a:custGeom>
            <a:avLst/>
            <a:gdLst/>
            <a:ahLst/>
            <a:cxnLst/>
            <a:rect l="l" t="t" r="r" b="b"/>
            <a:pathLst>
              <a:path w="38100">
                <a:moveTo>
                  <a:pt x="0" y="0"/>
                </a:moveTo>
                <a:lnTo>
                  <a:pt x="38018" y="0"/>
                </a:lnTo>
              </a:path>
            </a:pathLst>
          </a:custGeom>
          <a:ln w="18993">
            <a:solidFill>
              <a:srgbClr val="FFBF27"/>
            </a:solidFill>
          </a:ln>
        </p:spPr>
        <p:txBody>
          <a:bodyPr wrap="square" lIns="0" tIns="0" rIns="0" bIns="0" rtlCol="0"/>
          <a:lstStyle/>
          <a:p>
            <a:endParaRPr sz="1714"/>
          </a:p>
        </p:txBody>
      </p:sp>
      <p:sp>
        <p:nvSpPr>
          <p:cNvPr id="454" name="object 454"/>
          <p:cNvSpPr/>
          <p:nvPr/>
        </p:nvSpPr>
        <p:spPr>
          <a:xfrm>
            <a:off x="6015555" y="2505253"/>
            <a:ext cx="36286" cy="0"/>
          </a:xfrm>
          <a:custGeom>
            <a:avLst/>
            <a:gdLst/>
            <a:ahLst/>
            <a:cxnLst/>
            <a:rect l="l" t="t" r="r" b="b"/>
            <a:pathLst>
              <a:path w="38100">
                <a:moveTo>
                  <a:pt x="0" y="0"/>
                </a:moveTo>
                <a:lnTo>
                  <a:pt x="38027" y="0"/>
                </a:lnTo>
              </a:path>
            </a:pathLst>
          </a:custGeom>
          <a:ln w="18993">
            <a:solidFill>
              <a:srgbClr val="FFBF27"/>
            </a:solidFill>
          </a:ln>
        </p:spPr>
        <p:txBody>
          <a:bodyPr wrap="square" lIns="0" tIns="0" rIns="0" bIns="0" rtlCol="0"/>
          <a:lstStyle/>
          <a:p>
            <a:endParaRPr sz="1714"/>
          </a:p>
        </p:txBody>
      </p:sp>
      <p:sp>
        <p:nvSpPr>
          <p:cNvPr id="455" name="object 455"/>
          <p:cNvSpPr/>
          <p:nvPr/>
        </p:nvSpPr>
        <p:spPr>
          <a:xfrm>
            <a:off x="6124171" y="2505253"/>
            <a:ext cx="9071" cy="0"/>
          </a:xfrm>
          <a:custGeom>
            <a:avLst/>
            <a:gdLst/>
            <a:ahLst/>
            <a:cxnLst/>
            <a:rect l="l" t="t" r="r" b="b"/>
            <a:pathLst>
              <a:path w="9525">
                <a:moveTo>
                  <a:pt x="0" y="0"/>
                </a:moveTo>
                <a:lnTo>
                  <a:pt x="9514" y="0"/>
                </a:lnTo>
              </a:path>
            </a:pathLst>
          </a:custGeom>
          <a:ln w="18993">
            <a:solidFill>
              <a:srgbClr val="FFBF27"/>
            </a:solidFill>
          </a:ln>
        </p:spPr>
        <p:txBody>
          <a:bodyPr wrap="square" lIns="0" tIns="0" rIns="0" bIns="0" rtlCol="0"/>
          <a:lstStyle/>
          <a:p>
            <a:endParaRPr sz="1714"/>
          </a:p>
        </p:txBody>
      </p:sp>
      <p:sp>
        <p:nvSpPr>
          <p:cNvPr id="456" name="object 456"/>
          <p:cNvSpPr/>
          <p:nvPr/>
        </p:nvSpPr>
        <p:spPr>
          <a:xfrm>
            <a:off x="6133232" y="2505253"/>
            <a:ext cx="27214" cy="0"/>
          </a:xfrm>
          <a:custGeom>
            <a:avLst/>
            <a:gdLst/>
            <a:ahLst/>
            <a:cxnLst/>
            <a:rect l="l" t="t" r="r" b="b"/>
            <a:pathLst>
              <a:path w="28575">
                <a:moveTo>
                  <a:pt x="0" y="0"/>
                </a:moveTo>
                <a:lnTo>
                  <a:pt x="28513" y="0"/>
                </a:lnTo>
              </a:path>
            </a:pathLst>
          </a:custGeom>
          <a:ln w="18993">
            <a:solidFill>
              <a:srgbClr val="FFBF27"/>
            </a:solidFill>
          </a:ln>
        </p:spPr>
        <p:txBody>
          <a:bodyPr wrap="square" lIns="0" tIns="0" rIns="0" bIns="0" rtlCol="0"/>
          <a:lstStyle/>
          <a:p>
            <a:endParaRPr sz="1714"/>
          </a:p>
        </p:txBody>
      </p:sp>
      <p:sp>
        <p:nvSpPr>
          <p:cNvPr id="457" name="object 457"/>
          <p:cNvSpPr/>
          <p:nvPr/>
        </p:nvSpPr>
        <p:spPr>
          <a:xfrm>
            <a:off x="6232803" y="2505253"/>
            <a:ext cx="36286" cy="0"/>
          </a:xfrm>
          <a:custGeom>
            <a:avLst/>
            <a:gdLst/>
            <a:ahLst/>
            <a:cxnLst/>
            <a:rect l="l" t="t" r="r" b="b"/>
            <a:pathLst>
              <a:path w="38100">
                <a:moveTo>
                  <a:pt x="0" y="0"/>
                </a:moveTo>
                <a:lnTo>
                  <a:pt x="38018" y="0"/>
                </a:lnTo>
              </a:path>
            </a:pathLst>
          </a:custGeom>
          <a:ln w="18993">
            <a:solidFill>
              <a:srgbClr val="FFBF27"/>
            </a:solidFill>
          </a:ln>
        </p:spPr>
        <p:txBody>
          <a:bodyPr wrap="square" lIns="0" tIns="0" rIns="0" bIns="0" rtlCol="0"/>
          <a:lstStyle/>
          <a:p>
            <a:endParaRPr sz="1714"/>
          </a:p>
        </p:txBody>
      </p:sp>
      <p:sp>
        <p:nvSpPr>
          <p:cNvPr id="458" name="object 458"/>
          <p:cNvSpPr/>
          <p:nvPr/>
        </p:nvSpPr>
        <p:spPr>
          <a:xfrm>
            <a:off x="6341427" y="2505253"/>
            <a:ext cx="18143" cy="0"/>
          </a:xfrm>
          <a:custGeom>
            <a:avLst/>
            <a:gdLst/>
            <a:ahLst/>
            <a:cxnLst/>
            <a:rect l="l" t="t" r="r" b="b"/>
            <a:pathLst>
              <a:path w="19050">
                <a:moveTo>
                  <a:pt x="0" y="0"/>
                </a:moveTo>
                <a:lnTo>
                  <a:pt x="19009" y="0"/>
                </a:lnTo>
              </a:path>
            </a:pathLst>
          </a:custGeom>
          <a:ln w="18993">
            <a:solidFill>
              <a:srgbClr val="FFBF27"/>
            </a:solidFill>
          </a:ln>
        </p:spPr>
        <p:txBody>
          <a:bodyPr wrap="square" lIns="0" tIns="0" rIns="0" bIns="0" rtlCol="0"/>
          <a:lstStyle/>
          <a:p>
            <a:endParaRPr sz="1714"/>
          </a:p>
        </p:txBody>
      </p:sp>
      <p:sp>
        <p:nvSpPr>
          <p:cNvPr id="459" name="object 459"/>
          <p:cNvSpPr/>
          <p:nvPr/>
        </p:nvSpPr>
        <p:spPr>
          <a:xfrm>
            <a:off x="6359522" y="2505253"/>
            <a:ext cx="18143" cy="0"/>
          </a:xfrm>
          <a:custGeom>
            <a:avLst/>
            <a:gdLst/>
            <a:ahLst/>
            <a:cxnLst/>
            <a:rect l="l" t="t" r="r" b="b"/>
            <a:pathLst>
              <a:path w="19050">
                <a:moveTo>
                  <a:pt x="0" y="0"/>
                </a:moveTo>
                <a:lnTo>
                  <a:pt x="19018" y="0"/>
                </a:lnTo>
              </a:path>
            </a:pathLst>
          </a:custGeom>
          <a:ln w="18993">
            <a:solidFill>
              <a:srgbClr val="FFBF27"/>
            </a:solidFill>
          </a:ln>
        </p:spPr>
        <p:txBody>
          <a:bodyPr wrap="square" lIns="0" tIns="0" rIns="0" bIns="0" rtlCol="0"/>
          <a:lstStyle/>
          <a:p>
            <a:endParaRPr sz="1714"/>
          </a:p>
        </p:txBody>
      </p:sp>
      <p:sp>
        <p:nvSpPr>
          <p:cNvPr id="460" name="object 460"/>
          <p:cNvSpPr/>
          <p:nvPr/>
        </p:nvSpPr>
        <p:spPr>
          <a:xfrm>
            <a:off x="6450041" y="2505253"/>
            <a:ext cx="36286" cy="0"/>
          </a:xfrm>
          <a:custGeom>
            <a:avLst/>
            <a:gdLst/>
            <a:ahLst/>
            <a:cxnLst/>
            <a:rect l="l" t="t" r="r" b="b"/>
            <a:pathLst>
              <a:path w="38100">
                <a:moveTo>
                  <a:pt x="0" y="0"/>
                </a:moveTo>
                <a:lnTo>
                  <a:pt x="38018" y="0"/>
                </a:lnTo>
              </a:path>
            </a:pathLst>
          </a:custGeom>
          <a:ln w="18993">
            <a:solidFill>
              <a:srgbClr val="FFBF27"/>
            </a:solidFill>
          </a:ln>
        </p:spPr>
        <p:txBody>
          <a:bodyPr wrap="square" lIns="0" tIns="0" rIns="0" bIns="0" rtlCol="0"/>
          <a:lstStyle/>
          <a:p>
            <a:endParaRPr sz="1714"/>
          </a:p>
        </p:txBody>
      </p:sp>
      <p:sp>
        <p:nvSpPr>
          <p:cNvPr id="461" name="object 461"/>
          <p:cNvSpPr/>
          <p:nvPr/>
        </p:nvSpPr>
        <p:spPr>
          <a:xfrm>
            <a:off x="6558677" y="2505253"/>
            <a:ext cx="27214" cy="0"/>
          </a:xfrm>
          <a:custGeom>
            <a:avLst/>
            <a:gdLst/>
            <a:ahLst/>
            <a:cxnLst/>
            <a:rect l="l" t="t" r="r" b="b"/>
            <a:pathLst>
              <a:path w="28575">
                <a:moveTo>
                  <a:pt x="0" y="0"/>
                </a:moveTo>
                <a:lnTo>
                  <a:pt x="28513" y="0"/>
                </a:lnTo>
              </a:path>
            </a:pathLst>
          </a:custGeom>
          <a:ln w="18993">
            <a:solidFill>
              <a:srgbClr val="FFBF27"/>
            </a:solidFill>
          </a:ln>
        </p:spPr>
        <p:txBody>
          <a:bodyPr wrap="square" lIns="0" tIns="0" rIns="0" bIns="0" rtlCol="0"/>
          <a:lstStyle/>
          <a:p>
            <a:endParaRPr sz="1714"/>
          </a:p>
        </p:txBody>
      </p:sp>
      <p:sp>
        <p:nvSpPr>
          <p:cNvPr id="462" name="object 462"/>
          <p:cNvSpPr/>
          <p:nvPr/>
        </p:nvSpPr>
        <p:spPr>
          <a:xfrm>
            <a:off x="6585832" y="2505253"/>
            <a:ext cx="9071" cy="0"/>
          </a:xfrm>
          <a:custGeom>
            <a:avLst/>
            <a:gdLst/>
            <a:ahLst/>
            <a:cxnLst/>
            <a:rect l="l" t="t" r="r" b="b"/>
            <a:pathLst>
              <a:path w="9525">
                <a:moveTo>
                  <a:pt x="0" y="0"/>
                </a:moveTo>
                <a:lnTo>
                  <a:pt x="9504" y="0"/>
                </a:lnTo>
              </a:path>
            </a:pathLst>
          </a:custGeom>
          <a:ln w="18993">
            <a:solidFill>
              <a:srgbClr val="FFBF27"/>
            </a:solidFill>
          </a:ln>
        </p:spPr>
        <p:txBody>
          <a:bodyPr wrap="square" lIns="0" tIns="0" rIns="0" bIns="0" rtlCol="0"/>
          <a:lstStyle/>
          <a:p>
            <a:endParaRPr sz="1714"/>
          </a:p>
        </p:txBody>
      </p:sp>
      <p:sp>
        <p:nvSpPr>
          <p:cNvPr id="463" name="object 463"/>
          <p:cNvSpPr/>
          <p:nvPr/>
        </p:nvSpPr>
        <p:spPr>
          <a:xfrm>
            <a:off x="6667300" y="2505253"/>
            <a:ext cx="36286" cy="0"/>
          </a:xfrm>
          <a:custGeom>
            <a:avLst/>
            <a:gdLst/>
            <a:ahLst/>
            <a:cxnLst/>
            <a:rect l="l" t="t" r="r" b="b"/>
            <a:pathLst>
              <a:path w="38100">
                <a:moveTo>
                  <a:pt x="0" y="0"/>
                </a:moveTo>
                <a:lnTo>
                  <a:pt x="38027" y="0"/>
                </a:lnTo>
              </a:path>
            </a:pathLst>
          </a:custGeom>
          <a:ln w="18993">
            <a:solidFill>
              <a:srgbClr val="FFBF27"/>
            </a:solidFill>
          </a:ln>
        </p:spPr>
        <p:txBody>
          <a:bodyPr wrap="square" lIns="0" tIns="0" rIns="0" bIns="0" rtlCol="0"/>
          <a:lstStyle/>
          <a:p>
            <a:endParaRPr sz="1714"/>
          </a:p>
        </p:txBody>
      </p:sp>
      <p:sp>
        <p:nvSpPr>
          <p:cNvPr id="464" name="object 464"/>
          <p:cNvSpPr/>
          <p:nvPr/>
        </p:nvSpPr>
        <p:spPr>
          <a:xfrm>
            <a:off x="6775914" y="2505253"/>
            <a:ext cx="36286" cy="0"/>
          </a:xfrm>
          <a:custGeom>
            <a:avLst/>
            <a:gdLst/>
            <a:ahLst/>
            <a:cxnLst/>
            <a:rect l="l" t="t" r="r" b="b"/>
            <a:pathLst>
              <a:path w="38100">
                <a:moveTo>
                  <a:pt x="0" y="0"/>
                </a:moveTo>
                <a:lnTo>
                  <a:pt x="38018" y="0"/>
                </a:lnTo>
              </a:path>
            </a:pathLst>
          </a:custGeom>
          <a:ln w="18993">
            <a:solidFill>
              <a:srgbClr val="FFBF27"/>
            </a:solidFill>
          </a:ln>
        </p:spPr>
        <p:txBody>
          <a:bodyPr wrap="square" lIns="0" tIns="0" rIns="0" bIns="0" rtlCol="0"/>
          <a:lstStyle/>
          <a:p>
            <a:endParaRPr sz="1714"/>
          </a:p>
        </p:txBody>
      </p:sp>
      <p:sp>
        <p:nvSpPr>
          <p:cNvPr id="465" name="object 465"/>
          <p:cNvSpPr/>
          <p:nvPr/>
        </p:nvSpPr>
        <p:spPr>
          <a:xfrm>
            <a:off x="6884549" y="2505253"/>
            <a:ext cx="9071" cy="0"/>
          </a:xfrm>
          <a:custGeom>
            <a:avLst/>
            <a:gdLst/>
            <a:ahLst/>
            <a:cxnLst/>
            <a:rect l="l" t="t" r="r" b="b"/>
            <a:pathLst>
              <a:path w="9525">
                <a:moveTo>
                  <a:pt x="0" y="0"/>
                </a:moveTo>
                <a:lnTo>
                  <a:pt x="9504" y="0"/>
                </a:lnTo>
              </a:path>
            </a:pathLst>
          </a:custGeom>
          <a:ln w="18993">
            <a:solidFill>
              <a:srgbClr val="FFBF27"/>
            </a:solidFill>
          </a:ln>
        </p:spPr>
        <p:txBody>
          <a:bodyPr wrap="square" lIns="0" tIns="0" rIns="0" bIns="0" rtlCol="0"/>
          <a:lstStyle/>
          <a:p>
            <a:endParaRPr sz="1714"/>
          </a:p>
        </p:txBody>
      </p:sp>
      <p:sp>
        <p:nvSpPr>
          <p:cNvPr id="466" name="object 466"/>
          <p:cNvSpPr/>
          <p:nvPr/>
        </p:nvSpPr>
        <p:spPr>
          <a:xfrm>
            <a:off x="6893600" y="2505253"/>
            <a:ext cx="27214" cy="0"/>
          </a:xfrm>
          <a:custGeom>
            <a:avLst/>
            <a:gdLst/>
            <a:ahLst/>
            <a:cxnLst/>
            <a:rect l="l" t="t" r="r" b="b"/>
            <a:pathLst>
              <a:path w="28575">
                <a:moveTo>
                  <a:pt x="0" y="0"/>
                </a:moveTo>
                <a:lnTo>
                  <a:pt x="28513" y="0"/>
                </a:lnTo>
              </a:path>
            </a:pathLst>
          </a:custGeom>
          <a:ln w="18993">
            <a:solidFill>
              <a:srgbClr val="FFBF27"/>
            </a:solidFill>
          </a:ln>
        </p:spPr>
        <p:txBody>
          <a:bodyPr wrap="square" lIns="0" tIns="0" rIns="0" bIns="0" rtlCol="0"/>
          <a:lstStyle/>
          <a:p>
            <a:endParaRPr sz="1714"/>
          </a:p>
        </p:txBody>
      </p:sp>
      <p:sp>
        <p:nvSpPr>
          <p:cNvPr id="467" name="object 467"/>
          <p:cNvSpPr/>
          <p:nvPr/>
        </p:nvSpPr>
        <p:spPr>
          <a:xfrm>
            <a:off x="6993172" y="2505253"/>
            <a:ext cx="36286" cy="0"/>
          </a:xfrm>
          <a:custGeom>
            <a:avLst/>
            <a:gdLst/>
            <a:ahLst/>
            <a:cxnLst/>
            <a:rect l="l" t="t" r="r" b="b"/>
            <a:pathLst>
              <a:path w="38100">
                <a:moveTo>
                  <a:pt x="0" y="0"/>
                </a:moveTo>
                <a:lnTo>
                  <a:pt x="38027" y="0"/>
                </a:lnTo>
              </a:path>
            </a:pathLst>
          </a:custGeom>
          <a:ln w="18993">
            <a:solidFill>
              <a:srgbClr val="FFBF27"/>
            </a:solidFill>
          </a:ln>
        </p:spPr>
        <p:txBody>
          <a:bodyPr wrap="square" lIns="0" tIns="0" rIns="0" bIns="0" rtlCol="0"/>
          <a:lstStyle/>
          <a:p>
            <a:endParaRPr sz="1714"/>
          </a:p>
        </p:txBody>
      </p:sp>
      <p:sp>
        <p:nvSpPr>
          <p:cNvPr id="468" name="object 468"/>
          <p:cNvSpPr/>
          <p:nvPr/>
        </p:nvSpPr>
        <p:spPr>
          <a:xfrm>
            <a:off x="7101786" y="2505253"/>
            <a:ext cx="18143" cy="0"/>
          </a:xfrm>
          <a:custGeom>
            <a:avLst/>
            <a:gdLst/>
            <a:ahLst/>
            <a:cxnLst/>
            <a:rect l="l" t="t" r="r" b="b"/>
            <a:pathLst>
              <a:path w="19050">
                <a:moveTo>
                  <a:pt x="0" y="0"/>
                </a:moveTo>
                <a:lnTo>
                  <a:pt x="19018" y="0"/>
                </a:lnTo>
              </a:path>
            </a:pathLst>
          </a:custGeom>
          <a:ln w="18993">
            <a:solidFill>
              <a:srgbClr val="FFBF27"/>
            </a:solidFill>
          </a:ln>
        </p:spPr>
        <p:txBody>
          <a:bodyPr wrap="square" lIns="0" tIns="0" rIns="0" bIns="0" rtlCol="0"/>
          <a:lstStyle/>
          <a:p>
            <a:endParaRPr sz="1714"/>
          </a:p>
        </p:txBody>
      </p:sp>
      <p:sp>
        <p:nvSpPr>
          <p:cNvPr id="469" name="object 469"/>
          <p:cNvSpPr/>
          <p:nvPr/>
        </p:nvSpPr>
        <p:spPr>
          <a:xfrm>
            <a:off x="7119900" y="2505253"/>
            <a:ext cx="18143" cy="0"/>
          </a:xfrm>
          <a:custGeom>
            <a:avLst/>
            <a:gdLst/>
            <a:ahLst/>
            <a:cxnLst/>
            <a:rect l="l" t="t" r="r" b="b"/>
            <a:pathLst>
              <a:path w="19050">
                <a:moveTo>
                  <a:pt x="0" y="0"/>
                </a:moveTo>
                <a:lnTo>
                  <a:pt x="19009" y="0"/>
                </a:lnTo>
              </a:path>
            </a:pathLst>
          </a:custGeom>
          <a:ln w="18993">
            <a:solidFill>
              <a:srgbClr val="FFBF27"/>
            </a:solidFill>
          </a:ln>
        </p:spPr>
        <p:txBody>
          <a:bodyPr wrap="square" lIns="0" tIns="0" rIns="0" bIns="0" rtlCol="0"/>
          <a:lstStyle/>
          <a:p>
            <a:endParaRPr sz="1714"/>
          </a:p>
        </p:txBody>
      </p:sp>
      <p:sp>
        <p:nvSpPr>
          <p:cNvPr id="470" name="object 470"/>
          <p:cNvSpPr/>
          <p:nvPr/>
        </p:nvSpPr>
        <p:spPr>
          <a:xfrm>
            <a:off x="7210420" y="2505253"/>
            <a:ext cx="36286" cy="0"/>
          </a:xfrm>
          <a:custGeom>
            <a:avLst/>
            <a:gdLst/>
            <a:ahLst/>
            <a:cxnLst/>
            <a:rect l="l" t="t" r="r" b="b"/>
            <a:pathLst>
              <a:path w="38100">
                <a:moveTo>
                  <a:pt x="0" y="0"/>
                </a:moveTo>
                <a:lnTo>
                  <a:pt x="38018" y="0"/>
                </a:lnTo>
              </a:path>
            </a:pathLst>
          </a:custGeom>
          <a:ln w="18993">
            <a:solidFill>
              <a:srgbClr val="FFBF27"/>
            </a:solidFill>
          </a:ln>
        </p:spPr>
        <p:txBody>
          <a:bodyPr wrap="square" lIns="0" tIns="0" rIns="0" bIns="0" rtlCol="0"/>
          <a:lstStyle/>
          <a:p>
            <a:endParaRPr sz="1714"/>
          </a:p>
        </p:txBody>
      </p:sp>
      <p:sp>
        <p:nvSpPr>
          <p:cNvPr id="471" name="object 471"/>
          <p:cNvSpPr/>
          <p:nvPr/>
        </p:nvSpPr>
        <p:spPr>
          <a:xfrm>
            <a:off x="7319045" y="2505253"/>
            <a:ext cx="27214" cy="0"/>
          </a:xfrm>
          <a:custGeom>
            <a:avLst/>
            <a:gdLst/>
            <a:ahLst/>
            <a:cxnLst/>
            <a:rect l="l" t="t" r="r" b="b"/>
            <a:pathLst>
              <a:path w="28575">
                <a:moveTo>
                  <a:pt x="0" y="0"/>
                </a:moveTo>
                <a:lnTo>
                  <a:pt x="28513" y="0"/>
                </a:lnTo>
              </a:path>
            </a:pathLst>
          </a:custGeom>
          <a:ln w="18993">
            <a:solidFill>
              <a:srgbClr val="FFBF27"/>
            </a:solidFill>
          </a:ln>
        </p:spPr>
        <p:txBody>
          <a:bodyPr wrap="square" lIns="0" tIns="0" rIns="0" bIns="0" rtlCol="0"/>
          <a:lstStyle/>
          <a:p>
            <a:endParaRPr sz="1714"/>
          </a:p>
        </p:txBody>
      </p:sp>
      <p:sp>
        <p:nvSpPr>
          <p:cNvPr id="472" name="object 472"/>
          <p:cNvSpPr/>
          <p:nvPr/>
        </p:nvSpPr>
        <p:spPr>
          <a:xfrm>
            <a:off x="7346192" y="2505253"/>
            <a:ext cx="9071" cy="0"/>
          </a:xfrm>
          <a:custGeom>
            <a:avLst/>
            <a:gdLst/>
            <a:ahLst/>
            <a:cxnLst/>
            <a:rect l="l" t="t" r="r" b="b"/>
            <a:pathLst>
              <a:path w="9525">
                <a:moveTo>
                  <a:pt x="0" y="0"/>
                </a:moveTo>
                <a:lnTo>
                  <a:pt x="9514" y="0"/>
                </a:lnTo>
              </a:path>
            </a:pathLst>
          </a:custGeom>
          <a:ln w="18993">
            <a:solidFill>
              <a:srgbClr val="FFBF27"/>
            </a:solidFill>
          </a:ln>
        </p:spPr>
        <p:txBody>
          <a:bodyPr wrap="square" lIns="0" tIns="0" rIns="0" bIns="0" rtlCol="0"/>
          <a:lstStyle/>
          <a:p>
            <a:endParaRPr sz="1714"/>
          </a:p>
        </p:txBody>
      </p:sp>
      <p:sp>
        <p:nvSpPr>
          <p:cNvPr id="473" name="object 473"/>
          <p:cNvSpPr/>
          <p:nvPr/>
        </p:nvSpPr>
        <p:spPr>
          <a:xfrm>
            <a:off x="7427659" y="2505253"/>
            <a:ext cx="36286" cy="0"/>
          </a:xfrm>
          <a:custGeom>
            <a:avLst/>
            <a:gdLst/>
            <a:ahLst/>
            <a:cxnLst/>
            <a:rect l="l" t="t" r="r" b="b"/>
            <a:pathLst>
              <a:path w="38100">
                <a:moveTo>
                  <a:pt x="0" y="0"/>
                </a:moveTo>
                <a:lnTo>
                  <a:pt x="38018" y="0"/>
                </a:lnTo>
              </a:path>
            </a:pathLst>
          </a:custGeom>
          <a:ln w="18993">
            <a:solidFill>
              <a:srgbClr val="FFBF27"/>
            </a:solidFill>
          </a:ln>
        </p:spPr>
        <p:txBody>
          <a:bodyPr wrap="square" lIns="0" tIns="0" rIns="0" bIns="0" rtlCol="0"/>
          <a:lstStyle/>
          <a:p>
            <a:endParaRPr sz="1714"/>
          </a:p>
        </p:txBody>
      </p:sp>
      <p:sp>
        <p:nvSpPr>
          <p:cNvPr id="474" name="object 474"/>
          <p:cNvSpPr/>
          <p:nvPr/>
        </p:nvSpPr>
        <p:spPr>
          <a:xfrm>
            <a:off x="7536292" y="2505253"/>
            <a:ext cx="36286" cy="0"/>
          </a:xfrm>
          <a:custGeom>
            <a:avLst/>
            <a:gdLst/>
            <a:ahLst/>
            <a:cxnLst/>
            <a:rect l="l" t="t" r="r" b="b"/>
            <a:pathLst>
              <a:path w="38100">
                <a:moveTo>
                  <a:pt x="0" y="0"/>
                </a:moveTo>
                <a:lnTo>
                  <a:pt x="38018" y="0"/>
                </a:lnTo>
              </a:path>
            </a:pathLst>
          </a:custGeom>
          <a:ln w="18993">
            <a:solidFill>
              <a:srgbClr val="FFBF27"/>
            </a:solidFill>
          </a:ln>
        </p:spPr>
        <p:txBody>
          <a:bodyPr wrap="square" lIns="0" tIns="0" rIns="0" bIns="0" rtlCol="0"/>
          <a:lstStyle/>
          <a:p>
            <a:endParaRPr sz="1714"/>
          </a:p>
        </p:txBody>
      </p:sp>
      <p:sp>
        <p:nvSpPr>
          <p:cNvPr id="475" name="object 475"/>
          <p:cNvSpPr/>
          <p:nvPr/>
        </p:nvSpPr>
        <p:spPr>
          <a:xfrm>
            <a:off x="7644916" y="2505253"/>
            <a:ext cx="36286" cy="0"/>
          </a:xfrm>
          <a:custGeom>
            <a:avLst/>
            <a:gdLst/>
            <a:ahLst/>
            <a:cxnLst/>
            <a:rect l="l" t="t" r="r" b="b"/>
            <a:pathLst>
              <a:path w="38100">
                <a:moveTo>
                  <a:pt x="0" y="0"/>
                </a:moveTo>
                <a:lnTo>
                  <a:pt x="38027" y="0"/>
                </a:lnTo>
              </a:path>
            </a:pathLst>
          </a:custGeom>
          <a:ln w="18993">
            <a:solidFill>
              <a:srgbClr val="FFBF27"/>
            </a:solidFill>
          </a:ln>
        </p:spPr>
        <p:txBody>
          <a:bodyPr wrap="square" lIns="0" tIns="0" rIns="0" bIns="0" rtlCol="0"/>
          <a:lstStyle/>
          <a:p>
            <a:endParaRPr sz="1714"/>
          </a:p>
        </p:txBody>
      </p:sp>
      <p:sp>
        <p:nvSpPr>
          <p:cNvPr id="476" name="object 476"/>
          <p:cNvSpPr/>
          <p:nvPr/>
        </p:nvSpPr>
        <p:spPr>
          <a:xfrm>
            <a:off x="7753531" y="2505253"/>
            <a:ext cx="36286" cy="0"/>
          </a:xfrm>
          <a:custGeom>
            <a:avLst/>
            <a:gdLst/>
            <a:ahLst/>
            <a:cxnLst/>
            <a:rect l="l" t="t" r="r" b="b"/>
            <a:pathLst>
              <a:path w="38100">
                <a:moveTo>
                  <a:pt x="0" y="0"/>
                </a:moveTo>
                <a:lnTo>
                  <a:pt x="38018" y="0"/>
                </a:lnTo>
              </a:path>
            </a:pathLst>
          </a:custGeom>
          <a:ln w="18993">
            <a:solidFill>
              <a:srgbClr val="FFBF27"/>
            </a:solidFill>
          </a:ln>
        </p:spPr>
        <p:txBody>
          <a:bodyPr wrap="square" lIns="0" tIns="0" rIns="0" bIns="0" rtlCol="0"/>
          <a:lstStyle/>
          <a:p>
            <a:endParaRPr sz="1714"/>
          </a:p>
        </p:txBody>
      </p:sp>
      <p:sp>
        <p:nvSpPr>
          <p:cNvPr id="477" name="object 477"/>
          <p:cNvSpPr/>
          <p:nvPr/>
        </p:nvSpPr>
        <p:spPr>
          <a:xfrm>
            <a:off x="7862165" y="2505253"/>
            <a:ext cx="9071" cy="0"/>
          </a:xfrm>
          <a:custGeom>
            <a:avLst/>
            <a:gdLst/>
            <a:ahLst/>
            <a:cxnLst/>
            <a:rect l="l" t="t" r="r" b="b"/>
            <a:pathLst>
              <a:path w="9525">
                <a:moveTo>
                  <a:pt x="0" y="0"/>
                </a:moveTo>
                <a:lnTo>
                  <a:pt x="9504" y="0"/>
                </a:lnTo>
              </a:path>
            </a:pathLst>
          </a:custGeom>
          <a:ln w="18993">
            <a:solidFill>
              <a:srgbClr val="FFBF27"/>
            </a:solidFill>
          </a:ln>
        </p:spPr>
        <p:txBody>
          <a:bodyPr wrap="square" lIns="0" tIns="0" rIns="0" bIns="0" rtlCol="0"/>
          <a:lstStyle/>
          <a:p>
            <a:endParaRPr sz="1714"/>
          </a:p>
        </p:txBody>
      </p:sp>
      <p:sp>
        <p:nvSpPr>
          <p:cNvPr id="478" name="object 478"/>
          <p:cNvSpPr/>
          <p:nvPr/>
        </p:nvSpPr>
        <p:spPr>
          <a:xfrm>
            <a:off x="7871217" y="2505253"/>
            <a:ext cx="27214" cy="0"/>
          </a:xfrm>
          <a:custGeom>
            <a:avLst/>
            <a:gdLst/>
            <a:ahLst/>
            <a:cxnLst/>
            <a:rect l="l" t="t" r="r" b="b"/>
            <a:pathLst>
              <a:path w="28575">
                <a:moveTo>
                  <a:pt x="0" y="0"/>
                </a:moveTo>
                <a:lnTo>
                  <a:pt x="28513" y="0"/>
                </a:lnTo>
              </a:path>
            </a:pathLst>
          </a:custGeom>
          <a:ln w="18993">
            <a:solidFill>
              <a:srgbClr val="FFBF27"/>
            </a:solidFill>
          </a:ln>
        </p:spPr>
        <p:txBody>
          <a:bodyPr wrap="square" lIns="0" tIns="0" rIns="0" bIns="0" rtlCol="0"/>
          <a:lstStyle/>
          <a:p>
            <a:endParaRPr sz="1714"/>
          </a:p>
        </p:txBody>
      </p:sp>
      <p:sp>
        <p:nvSpPr>
          <p:cNvPr id="479" name="object 479"/>
          <p:cNvSpPr/>
          <p:nvPr/>
        </p:nvSpPr>
        <p:spPr>
          <a:xfrm>
            <a:off x="7970788" y="2505253"/>
            <a:ext cx="36286" cy="0"/>
          </a:xfrm>
          <a:custGeom>
            <a:avLst/>
            <a:gdLst/>
            <a:ahLst/>
            <a:cxnLst/>
            <a:rect l="l" t="t" r="r" b="b"/>
            <a:pathLst>
              <a:path w="38100">
                <a:moveTo>
                  <a:pt x="0" y="0"/>
                </a:moveTo>
                <a:lnTo>
                  <a:pt x="38027" y="0"/>
                </a:lnTo>
              </a:path>
            </a:pathLst>
          </a:custGeom>
          <a:ln w="18993">
            <a:solidFill>
              <a:srgbClr val="FFBF27"/>
            </a:solidFill>
          </a:ln>
        </p:spPr>
        <p:txBody>
          <a:bodyPr wrap="square" lIns="0" tIns="0" rIns="0" bIns="0" rtlCol="0"/>
          <a:lstStyle/>
          <a:p>
            <a:endParaRPr sz="1714"/>
          </a:p>
        </p:txBody>
      </p:sp>
      <p:sp>
        <p:nvSpPr>
          <p:cNvPr id="480" name="object 480"/>
          <p:cNvSpPr/>
          <p:nvPr/>
        </p:nvSpPr>
        <p:spPr>
          <a:xfrm>
            <a:off x="8079403" y="2505253"/>
            <a:ext cx="18143" cy="0"/>
          </a:xfrm>
          <a:custGeom>
            <a:avLst/>
            <a:gdLst/>
            <a:ahLst/>
            <a:cxnLst/>
            <a:rect l="l" t="t" r="r" b="b"/>
            <a:pathLst>
              <a:path w="19050">
                <a:moveTo>
                  <a:pt x="0" y="0"/>
                </a:moveTo>
                <a:lnTo>
                  <a:pt x="19018" y="0"/>
                </a:lnTo>
              </a:path>
            </a:pathLst>
          </a:custGeom>
          <a:ln w="18993">
            <a:solidFill>
              <a:srgbClr val="FFBF27"/>
            </a:solidFill>
          </a:ln>
        </p:spPr>
        <p:txBody>
          <a:bodyPr wrap="square" lIns="0" tIns="0" rIns="0" bIns="0" rtlCol="0"/>
          <a:lstStyle/>
          <a:p>
            <a:endParaRPr sz="1714"/>
          </a:p>
        </p:txBody>
      </p:sp>
      <p:sp>
        <p:nvSpPr>
          <p:cNvPr id="481" name="object 481"/>
          <p:cNvSpPr/>
          <p:nvPr/>
        </p:nvSpPr>
        <p:spPr>
          <a:xfrm>
            <a:off x="8097516" y="2505253"/>
            <a:ext cx="18143" cy="0"/>
          </a:xfrm>
          <a:custGeom>
            <a:avLst/>
            <a:gdLst/>
            <a:ahLst/>
            <a:cxnLst/>
            <a:rect l="l" t="t" r="r" b="b"/>
            <a:pathLst>
              <a:path w="19050">
                <a:moveTo>
                  <a:pt x="0" y="0"/>
                </a:moveTo>
                <a:lnTo>
                  <a:pt x="19009" y="0"/>
                </a:lnTo>
              </a:path>
            </a:pathLst>
          </a:custGeom>
          <a:ln w="18993">
            <a:solidFill>
              <a:srgbClr val="FFBF27"/>
            </a:solidFill>
          </a:ln>
        </p:spPr>
        <p:txBody>
          <a:bodyPr wrap="square" lIns="0" tIns="0" rIns="0" bIns="0" rtlCol="0"/>
          <a:lstStyle/>
          <a:p>
            <a:endParaRPr sz="1714"/>
          </a:p>
        </p:txBody>
      </p:sp>
      <p:sp>
        <p:nvSpPr>
          <p:cNvPr id="482" name="object 482"/>
          <p:cNvSpPr/>
          <p:nvPr/>
        </p:nvSpPr>
        <p:spPr>
          <a:xfrm>
            <a:off x="8188036" y="2505253"/>
            <a:ext cx="36286" cy="0"/>
          </a:xfrm>
          <a:custGeom>
            <a:avLst/>
            <a:gdLst/>
            <a:ahLst/>
            <a:cxnLst/>
            <a:rect l="l" t="t" r="r" b="b"/>
            <a:pathLst>
              <a:path w="38100">
                <a:moveTo>
                  <a:pt x="0" y="0"/>
                </a:moveTo>
                <a:lnTo>
                  <a:pt x="38018" y="0"/>
                </a:lnTo>
              </a:path>
            </a:pathLst>
          </a:custGeom>
          <a:ln w="18993">
            <a:solidFill>
              <a:srgbClr val="FFBF27"/>
            </a:solidFill>
          </a:ln>
        </p:spPr>
        <p:txBody>
          <a:bodyPr wrap="square" lIns="0" tIns="0" rIns="0" bIns="0" rtlCol="0"/>
          <a:lstStyle/>
          <a:p>
            <a:endParaRPr sz="1714"/>
          </a:p>
        </p:txBody>
      </p:sp>
      <p:sp>
        <p:nvSpPr>
          <p:cNvPr id="483" name="object 483"/>
          <p:cNvSpPr/>
          <p:nvPr/>
        </p:nvSpPr>
        <p:spPr>
          <a:xfrm>
            <a:off x="8296661" y="2505253"/>
            <a:ext cx="27214" cy="0"/>
          </a:xfrm>
          <a:custGeom>
            <a:avLst/>
            <a:gdLst/>
            <a:ahLst/>
            <a:cxnLst/>
            <a:rect l="l" t="t" r="r" b="b"/>
            <a:pathLst>
              <a:path w="28575">
                <a:moveTo>
                  <a:pt x="0" y="0"/>
                </a:moveTo>
                <a:lnTo>
                  <a:pt x="28513" y="0"/>
                </a:lnTo>
              </a:path>
            </a:pathLst>
          </a:custGeom>
          <a:ln w="18993">
            <a:solidFill>
              <a:srgbClr val="FFBF27"/>
            </a:solidFill>
          </a:ln>
        </p:spPr>
        <p:txBody>
          <a:bodyPr wrap="square" lIns="0" tIns="0" rIns="0" bIns="0" rtlCol="0"/>
          <a:lstStyle/>
          <a:p>
            <a:endParaRPr sz="1714"/>
          </a:p>
        </p:txBody>
      </p:sp>
      <p:sp>
        <p:nvSpPr>
          <p:cNvPr id="484" name="object 484"/>
          <p:cNvSpPr/>
          <p:nvPr/>
        </p:nvSpPr>
        <p:spPr>
          <a:xfrm>
            <a:off x="8323808" y="2505253"/>
            <a:ext cx="9071" cy="0"/>
          </a:xfrm>
          <a:custGeom>
            <a:avLst/>
            <a:gdLst/>
            <a:ahLst/>
            <a:cxnLst/>
            <a:rect l="l" t="t" r="r" b="b"/>
            <a:pathLst>
              <a:path w="9525">
                <a:moveTo>
                  <a:pt x="0" y="0"/>
                </a:moveTo>
                <a:lnTo>
                  <a:pt x="9514" y="0"/>
                </a:lnTo>
              </a:path>
            </a:pathLst>
          </a:custGeom>
          <a:ln w="18993">
            <a:solidFill>
              <a:srgbClr val="FFBF27"/>
            </a:solidFill>
          </a:ln>
        </p:spPr>
        <p:txBody>
          <a:bodyPr wrap="square" lIns="0" tIns="0" rIns="0" bIns="0" rtlCol="0"/>
          <a:lstStyle/>
          <a:p>
            <a:endParaRPr sz="1714"/>
          </a:p>
        </p:txBody>
      </p:sp>
      <p:sp>
        <p:nvSpPr>
          <p:cNvPr id="485" name="object 485"/>
          <p:cNvSpPr/>
          <p:nvPr/>
        </p:nvSpPr>
        <p:spPr>
          <a:xfrm>
            <a:off x="8405275" y="2505253"/>
            <a:ext cx="36286" cy="0"/>
          </a:xfrm>
          <a:custGeom>
            <a:avLst/>
            <a:gdLst/>
            <a:ahLst/>
            <a:cxnLst/>
            <a:rect l="l" t="t" r="r" b="b"/>
            <a:pathLst>
              <a:path w="38100">
                <a:moveTo>
                  <a:pt x="0" y="0"/>
                </a:moveTo>
                <a:lnTo>
                  <a:pt x="38018" y="0"/>
                </a:lnTo>
              </a:path>
            </a:pathLst>
          </a:custGeom>
          <a:ln w="18993">
            <a:solidFill>
              <a:srgbClr val="FFBF27"/>
            </a:solidFill>
          </a:ln>
        </p:spPr>
        <p:txBody>
          <a:bodyPr wrap="square" lIns="0" tIns="0" rIns="0" bIns="0" rtlCol="0"/>
          <a:lstStyle/>
          <a:p>
            <a:endParaRPr sz="1714"/>
          </a:p>
        </p:txBody>
      </p:sp>
      <p:sp>
        <p:nvSpPr>
          <p:cNvPr id="486" name="object 486"/>
          <p:cNvSpPr/>
          <p:nvPr/>
        </p:nvSpPr>
        <p:spPr>
          <a:xfrm>
            <a:off x="8513908" y="2505253"/>
            <a:ext cx="36286" cy="0"/>
          </a:xfrm>
          <a:custGeom>
            <a:avLst/>
            <a:gdLst/>
            <a:ahLst/>
            <a:cxnLst/>
            <a:rect l="l" t="t" r="r" b="b"/>
            <a:pathLst>
              <a:path w="38100">
                <a:moveTo>
                  <a:pt x="0" y="0"/>
                </a:moveTo>
                <a:lnTo>
                  <a:pt x="38018" y="0"/>
                </a:lnTo>
              </a:path>
            </a:pathLst>
          </a:custGeom>
          <a:ln w="18993">
            <a:solidFill>
              <a:srgbClr val="FFBF27"/>
            </a:solidFill>
          </a:ln>
        </p:spPr>
        <p:txBody>
          <a:bodyPr wrap="square" lIns="0" tIns="0" rIns="0" bIns="0" rtlCol="0"/>
          <a:lstStyle/>
          <a:p>
            <a:endParaRPr sz="1714"/>
          </a:p>
        </p:txBody>
      </p:sp>
      <p:sp>
        <p:nvSpPr>
          <p:cNvPr id="487" name="object 487"/>
          <p:cNvSpPr/>
          <p:nvPr/>
        </p:nvSpPr>
        <p:spPr>
          <a:xfrm>
            <a:off x="8622533" y="2505253"/>
            <a:ext cx="9071" cy="0"/>
          </a:xfrm>
          <a:custGeom>
            <a:avLst/>
            <a:gdLst/>
            <a:ahLst/>
            <a:cxnLst/>
            <a:rect l="l" t="t" r="r" b="b"/>
            <a:pathLst>
              <a:path w="9525">
                <a:moveTo>
                  <a:pt x="0" y="0"/>
                </a:moveTo>
                <a:lnTo>
                  <a:pt x="9504" y="0"/>
                </a:lnTo>
              </a:path>
            </a:pathLst>
          </a:custGeom>
          <a:ln w="18993">
            <a:solidFill>
              <a:srgbClr val="FFBF27"/>
            </a:solidFill>
          </a:ln>
        </p:spPr>
        <p:txBody>
          <a:bodyPr wrap="square" lIns="0" tIns="0" rIns="0" bIns="0" rtlCol="0"/>
          <a:lstStyle/>
          <a:p>
            <a:endParaRPr sz="1714"/>
          </a:p>
        </p:txBody>
      </p:sp>
      <p:sp>
        <p:nvSpPr>
          <p:cNvPr id="488" name="object 488"/>
          <p:cNvSpPr/>
          <p:nvPr/>
        </p:nvSpPr>
        <p:spPr>
          <a:xfrm>
            <a:off x="8631585" y="2505253"/>
            <a:ext cx="27214" cy="0"/>
          </a:xfrm>
          <a:custGeom>
            <a:avLst/>
            <a:gdLst/>
            <a:ahLst/>
            <a:cxnLst/>
            <a:rect l="l" t="t" r="r" b="b"/>
            <a:pathLst>
              <a:path w="28575">
                <a:moveTo>
                  <a:pt x="0" y="0"/>
                </a:moveTo>
                <a:lnTo>
                  <a:pt x="28523" y="0"/>
                </a:lnTo>
              </a:path>
            </a:pathLst>
          </a:custGeom>
          <a:ln w="18993">
            <a:solidFill>
              <a:srgbClr val="FFBF27"/>
            </a:solidFill>
          </a:ln>
        </p:spPr>
        <p:txBody>
          <a:bodyPr wrap="square" lIns="0" tIns="0" rIns="0" bIns="0" rtlCol="0"/>
          <a:lstStyle/>
          <a:p>
            <a:endParaRPr sz="1714"/>
          </a:p>
        </p:txBody>
      </p:sp>
      <p:sp>
        <p:nvSpPr>
          <p:cNvPr id="489" name="object 489"/>
          <p:cNvSpPr/>
          <p:nvPr/>
        </p:nvSpPr>
        <p:spPr>
          <a:xfrm>
            <a:off x="4929315" y="2450975"/>
            <a:ext cx="36286" cy="0"/>
          </a:xfrm>
          <a:custGeom>
            <a:avLst/>
            <a:gdLst/>
            <a:ahLst/>
            <a:cxnLst/>
            <a:rect l="l" t="t" r="r" b="b"/>
            <a:pathLst>
              <a:path w="38100">
                <a:moveTo>
                  <a:pt x="0" y="0"/>
                </a:moveTo>
                <a:lnTo>
                  <a:pt x="38018" y="0"/>
                </a:lnTo>
              </a:path>
            </a:pathLst>
          </a:custGeom>
          <a:ln w="18993">
            <a:solidFill>
              <a:srgbClr val="FF0000"/>
            </a:solidFill>
          </a:ln>
        </p:spPr>
        <p:txBody>
          <a:bodyPr wrap="square" lIns="0" tIns="0" rIns="0" bIns="0" rtlCol="0"/>
          <a:lstStyle/>
          <a:p>
            <a:endParaRPr sz="1714"/>
          </a:p>
        </p:txBody>
      </p:sp>
      <p:sp>
        <p:nvSpPr>
          <p:cNvPr id="490" name="object 490"/>
          <p:cNvSpPr/>
          <p:nvPr/>
        </p:nvSpPr>
        <p:spPr>
          <a:xfrm>
            <a:off x="5037939" y="2450975"/>
            <a:ext cx="36286" cy="0"/>
          </a:xfrm>
          <a:custGeom>
            <a:avLst/>
            <a:gdLst/>
            <a:ahLst/>
            <a:cxnLst/>
            <a:rect l="l" t="t" r="r" b="b"/>
            <a:pathLst>
              <a:path w="38100">
                <a:moveTo>
                  <a:pt x="0" y="0"/>
                </a:moveTo>
                <a:lnTo>
                  <a:pt x="38027" y="0"/>
                </a:lnTo>
              </a:path>
            </a:pathLst>
          </a:custGeom>
          <a:ln w="18993">
            <a:solidFill>
              <a:srgbClr val="FF0000"/>
            </a:solidFill>
          </a:ln>
        </p:spPr>
        <p:txBody>
          <a:bodyPr wrap="square" lIns="0" tIns="0" rIns="0" bIns="0" rtlCol="0"/>
          <a:lstStyle/>
          <a:p>
            <a:endParaRPr sz="1714"/>
          </a:p>
        </p:txBody>
      </p:sp>
      <p:sp>
        <p:nvSpPr>
          <p:cNvPr id="491" name="object 491"/>
          <p:cNvSpPr/>
          <p:nvPr/>
        </p:nvSpPr>
        <p:spPr>
          <a:xfrm>
            <a:off x="5146554" y="2450975"/>
            <a:ext cx="9071" cy="0"/>
          </a:xfrm>
          <a:custGeom>
            <a:avLst/>
            <a:gdLst/>
            <a:ahLst/>
            <a:cxnLst/>
            <a:rect l="l" t="t" r="r" b="b"/>
            <a:pathLst>
              <a:path w="9525">
                <a:moveTo>
                  <a:pt x="0" y="0"/>
                </a:moveTo>
                <a:lnTo>
                  <a:pt x="9514" y="0"/>
                </a:lnTo>
              </a:path>
            </a:pathLst>
          </a:custGeom>
          <a:ln w="18993">
            <a:solidFill>
              <a:srgbClr val="FF0000"/>
            </a:solidFill>
          </a:ln>
        </p:spPr>
        <p:txBody>
          <a:bodyPr wrap="square" lIns="0" tIns="0" rIns="0" bIns="0" rtlCol="0"/>
          <a:lstStyle/>
          <a:p>
            <a:endParaRPr sz="1714"/>
          </a:p>
        </p:txBody>
      </p:sp>
      <p:sp>
        <p:nvSpPr>
          <p:cNvPr id="492" name="object 492"/>
          <p:cNvSpPr/>
          <p:nvPr/>
        </p:nvSpPr>
        <p:spPr>
          <a:xfrm>
            <a:off x="5155616" y="2450975"/>
            <a:ext cx="27214" cy="0"/>
          </a:xfrm>
          <a:custGeom>
            <a:avLst/>
            <a:gdLst/>
            <a:ahLst/>
            <a:cxnLst/>
            <a:rect l="l" t="t" r="r" b="b"/>
            <a:pathLst>
              <a:path w="28575">
                <a:moveTo>
                  <a:pt x="0" y="0"/>
                </a:moveTo>
                <a:lnTo>
                  <a:pt x="28513" y="0"/>
                </a:lnTo>
              </a:path>
            </a:pathLst>
          </a:custGeom>
          <a:ln w="18993">
            <a:solidFill>
              <a:srgbClr val="FF0000"/>
            </a:solidFill>
          </a:ln>
        </p:spPr>
        <p:txBody>
          <a:bodyPr wrap="square" lIns="0" tIns="0" rIns="0" bIns="0" rtlCol="0"/>
          <a:lstStyle/>
          <a:p>
            <a:endParaRPr sz="1714"/>
          </a:p>
        </p:txBody>
      </p:sp>
      <p:sp>
        <p:nvSpPr>
          <p:cNvPr id="493" name="object 493"/>
          <p:cNvSpPr/>
          <p:nvPr/>
        </p:nvSpPr>
        <p:spPr>
          <a:xfrm>
            <a:off x="5255187" y="2450975"/>
            <a:ext cx="36286" cy="0"/>
          </a:xfrm>
          <a:custGeom>
            <a:avLst/>
            <a:gdLst/>
            <a:ahLst/>
            <a:cxnLst/>
            <a:rect l="l" t="t" r="r" b="b"/>
            <a:pathLst>
              <a:path w="38100">
                <a:moveTo>
                  <a:pt x="0" y="0"/>
                </a:moveTo>
                <a:lnTo>
                  <a:pt x="38018" y="0"/>
                </a:lnTo>
              </a:path>
            </a:pathLst>
          </a:custGeom>
          <a:ln w="18993">
            <a:solidFill>
              <a:srgbClr val="FF0000"/>
            </a:solidFill>
          </a:ln>
        </p:spPr>
        <p:txBody>
          <a:bodyPr wrap="square" lIns="0" tIns="0" rIns="0" bIns="0" rtlCol="0"/>
          <a:lstStyle/>
          <a:p>
            <a:endParaRPr sz="1714"/>
          </a:p>
        </p:txBody>
      </p:sp>
      <p:sp>
        <p:nvSpPr>
          <p:cNvPr id="494" name="object 494"/>
          <p:cNvSpPr/>
          <p:nvPr/>
        </p:nvSpPr>
        <p:spPr>
          <a:xfrm>
            <a:off x="5363811" y="2450975"/>
            <a:ext cx="18143" cy="0"/>
          </a:xfrm>
          <a:custGeom>
            <a:avLst/>
            <a:gdLst/>
            <a:ahLst/>
            <a:cxnLst/>
            <a:rect l="l" t="t" r="r" b="b"/>
            <a:pathLst>
              <a:path w="19050">
                <a:moveTo>
                  <a:pt x="0" y="0"/>
                </a:moveTo>
                <a:lnTo>
                  <a:pt x="19009" y="0"/>
                </a:lnTo>
              </a:path>
            </a:pathLst>
          </a:custGeom>
          <a:ln w="18993">
            <a:solidFill>
              <a:srgbClr val="FF0000"/>
            </a:solidFill>
          </a:ln>
        </p:spPr>
        <p:txBody>
          <a:bodyPr wrap="square" lIns="0" tIns="0" rIns="0" bIns="0" rtlCol="0"/>
          <a:lstStyle/>
          <a:p>
            <a:endParaRPr sz="1714"/>
          </a:p>
        </p:txBody>
      </p:sp>
      <p:sp>
        <p:nvSpPr>
          <p:cNvPr id="495" name="object 495"/>
          <p:cNvSpPr/>
          <p:nvPr/>
        </p:nvSpPr>
        <p:spPr>
          <a:xfrm>
            <a:off x="5381905" y="2450975"/>
            <a:ext cx="18143" cy="0"/>
          </a:xfrm>
          <a:custGeom>
            <a:avLst/>
            <a:gdLst/>
            <a:ahLst/>
            <a:cxnLst/>
            <a:rect l="l" t="t" r="r" b="b"/>
            <a:pathLst>
              <a:path w="19050">
                <a:moveTo>
                  <a:pt x="0" y="0"/>
                </a:moveTo>
                <a:lnTo>
                  <a:pt x="19018" y="0"/>
                </a:lnTo>
              </a:path>
            </a:pathLst>
          </a:custGeom>
          <a:ln w="18993">
            <a:solidFill>
              <a:srgbClr val="FF0000"/>
            </a:solidFill>
          </a:ln>
        </p:spPr>
        <p:txBody>
          <a:bodyPr wrap="square" lIns="0" tIns="0" rIns="0" bIns="0" rtlCol="0"/>
          <a:lstStyle/>
          <a:p>
            <a:endParaRPr sz="1714"/>
          </a:p>
        </p:txBody>
      </p:sp>
      <p:sp>
        <p:nvSpPr>
          <p:cNvPr id="496" name="object 496"/>
          <p:cNvSpPr/>
          <p:nvPr/>
        </p:nvSpPr>
        <p:spPr>
          <a:xfrm>
            <a:off x="5472425" y="2450975"/>
            <a:ext cx="36286" cy="0"/>
          </a:xfrm>
          <a:custGeom>
            <a:avLst/>
            <a:gdLst/>
            <a:ahLst/>
            <a:cxnLst/>
            <a:rect l="l" t="t" r="r" b="b"/>
            <a:pathLst>
              <a:path w="38100">
                <a:moveTo>
                  <a:pt x="0" y="0"/>
                </a:moveTo>
                <a:lnTo>
                  <a:pt x="38027" y="0"/>
                </a:lnTo>
              </a:path>
            </a:pathLst>
          </a:custGeom>
          <a:ln w="18993">
            <a:solidFill>
              <a:srgbClr val="FF0000"/>
            </a:solidFill>
          </a:ln>
        </p:spPr>
        <p:txBody>
          <a:bodyPr wrap="square" lIns="0" tIns="0" rIns="0" bIns="0" rtlCol="0"/>
          <a:lstStyle/>
          <a:p>
            <a:endParaRPr sz="1714"/>
          </a:p>
        </p:txBody>
      </p:sp>
      <p:sp>
        <p:nvSpPr>
          <p:cNvPr id="497" name="object 497"/>
          <p:cNvSpPr/>
          <p:nvPr/>
        </p:nvSpPr>
        <p:spPr>
          <a:xfrm>
            <a:off x="5581059" y="2450975"/>
            <a:ext cx="27214" cy="0"/>
          </a:xfrm>
          <a:custGeom>
            <a:avLst/>
            <a:gdLst/>
            <a:ahLst/>
            <a:cxnLst/>
            <a:rect l="l" t="t" r="r" b="b"/>
            <a:pathLst>
              <a:path w="28575">
                <a:moveTo>
                  <a:pt x="0" y="0"/>
                </a:moveTo>
                <a:lnTo>
                  <a:pt x="28513" y="0"/>
                </a:lnTo>
              </a:path>
            </a:pathLst>
          </a:custGeom>
          <a:ln w="18993">
            <a:solidFill>
              <a:srgbClr val="FF0000"/>
            </a:solidFill>
          </a:ln>
        </p:spPr>
        <p:txBody>
          <a:bodyPr wrap="square" lIns="0" tIns="0" rIns="0" bIns="0" rtlCol="0"/>
          <a:lstStyle/>
          <a:p>
            <a:endParaRPr sz="1714"/>
          </a:p>
        </p:txBody>
      </p:sp>
      <p:sp>
        <p:nvSpPr>
          <p:cNvPr id="498" name="object 498"/>
          <p:cNvSpPr/>
          <p:nvPr/>
        </p:nvSpPr>
        <p:spPr>
          <a:xfrm>
            <a:off x="5608216" y="2450975"/>
            <a:ext cx="9071" cy="0"/>
          </a:xfrm>
          <a:custGeom>
            <a:avLst/>
            <a:gdLst/>
            <a:ahLst/>
            <a:cxnLst/>
            <a:rect l="l" t="t" r="r" b="b"/>
            <a:pathLst>
              <a:path w="9525">
                <a:moveTo>
                  <a:pt x="0" y="0"/>
                </a:moveTo>
                <a:lnTo>
                  <a:pt x="9504" y="0"/>
                </a:lnTo>
              </a:path>
            </a:pathLst>
          </a:custGeom>
          <a:ln w="18993">
            <a:solidFill>
              <a:srgbClr val="FF0000"/>
            </a:solidFill>
          </a:ln>
        </p:spPr>
        <p:txBody>
          <a:bodyPr wrap="square" lIns="0" tIns="0" rIns="0" bIns="0" rtlCol="0"/>
          <a:lstStyle/>
          <a:p>
            <a:endParaRPr sz="1714"/>
          </a:p>
        </p:txBody>
      </p:sp>
      <p:sp>
        <p:nvSpPr>
          <p:cNvPr id="499" name="object 499"/>
          <p:cNvSpPr/>
          <p:nvPr/>
        </p:nvSpPr>
        <p:spPr>
          <a:xfrm>
            <a:off x="5689683" y="2450975"/>
            <a:ext cx="36286" cy="0"/>
          </a:xfrm>
          <a:custGeom>
            <a:avLst/>
            <a:gdLst/>
            <a:ahLst/>
            <a:cxnLst/>
            <a:rect l="l" t="t" r="r" b="b"/>
            <a:pathLst>
              <a:path w="38100">
                <a:moveTo>
                  <a:pt x="0" y="0"/>
                </a:moveTo>
                <a:lnTo>
                  <a:pt x="38027" y="0"/>
                </a:lnTo>
              </a:path>
            </a:pathLst>
          </a:custGeom>
          <a:ln w="18993">
            <a:solidFill>
              <a:srgbClr val="FF0000"/>
            </a:solidFill>
          </a:ln>
        </p:spPr>
        <p:txBody>
          <a:bodyPr wrap="square" lIns="0" tIns="0" rIns="0" bIns="0" rtlCol="0"/>
          <a:lstStyle/>
          <a:p>
            <a:endParaRPr sz="1714"/>
          </a:p>
        </p:txBody>
      </p:sp>
      <p:sp>
        <p:nvSpPr>
          <p:cNvPr id="500" name="object 500"/>
          <p:cNvSpPr/>
          <p:nvPr/>
        </p:nvSpPr>
        <p:spPr>
          <a:xfrm>
            <a:off x="5798298" y="2450975"/>
            <a:ext cx="36286" cy="0"/>
          </a:xfrm>
          <a:custGeom>
            <a:avLst/>
            <a:gdLst/>
            <a:ahLst/>
            <a:cxnLst/>
            <a:rect l="l" t="t" r="r" b="b"/>
            <a:pathLst>
              <a:path w="38100">
                <a:moveTo>
                  <a:pt x="0" y="0"/>
                </a:moveTo>
                <a:lnTo>
                  <a:pt x="38027" y="0"/>
                </a:lnTo>
              </a:path>
            </a:pathLst>
          </a:custGeom>
          <a:ln w="18993">
            <a:solidFill>
              <a:srgbClr val="FF0000"/>
            </a:solidFill>
          </a:ln>
        </p:spPr>
        <p:txBody>
          <a:bodyPr wrap="square" lIns="0" tIns="0" rIns="0" bIns="0" rtlCol="0"/>
          <a:lstStyle/>
          <a:p>
            <a:endParaRPr sz="1714"/>
          </a:p>
        </p:txBody>
      </p:sp>
      <p:sp>
        <p:nvSpPr>
          <p:cNvPr id="501" name="object 501"/>
          <p:cNvSpPr/>
          <p:nvPr/>
        </p:nvSpPr>
        <p:spPr>
          <a:xfrm>
            <a:off x="5906931" y="2450975"/>
            <a:ext cx="36286" cy="0"/>
          </a:xfrm>
          <a:custGeom>
            <a:avLst/>
            <a:gdLst/>
            <a:ahLst/>
            <a:cxnLst/>
            <a:rect l="l" t="t" r="r" b="b"/>
            <a:pathLst>
              <a:path w="38100">
                <a:moveTo>
                  <a:pt x="0" y="0"/>
                </a:moveTo>
                <a:lnTo>
                  <a:pt x="38018" y="0"/>
                </a:lnTo>
              </a:path>
            </a:pathLst>
          </a:custGeom>
          <a:ln w="18993">
            <a:solidFill>
              <a:srgbClr val="FF0000"/>
            </a:solidFill>
          </a:ln>
        </p:spPr>
        <p:txBody>
          <a:bodyPr wrap="square" lIns="0" tIns="0" rIns="0" bIns="0" rtlCol="0"/>
          <a:lstStyle/>
          <a:p>
            <a:endParaRPr sz="1714"/>
          </a:p>
        </p:txBody>
      </p:sp>
      <p:sp>
        <p:nvSpPr>
          <p:cNvPr id="502" name="object 502"/>
          <p:cNvSpPr/>
          <p:nvPr/>
        </p:nvSpPr>
        <p:spPr>
          <a:xfrm>
            <a:off x="6015555" y="2450975"/>
            <a:ext cx="36286" cy="0"/>
          </a:xfrm>
          <a:custGeom>
            <a:avLst/>
            <a:gdLst/>
            <a:ahLst/>
            <a:cxnLst/>
            <a:rect l="l" t="t" r="r" b="b"/>
            <a:pathLst>
              <a:path w="38100">
                <a:moveTo>
                  <a:pt x="0" y="0"/>
                </a:moveTo>
                <a:lnTo>
                  <a:pt x="38027" y="0"/>
                </a:lnTo>
              </a:path>
            </a:pathLst>
          </a:custGeom>
          <a:ln w="18993">
            <a:solidFill>
              <a:srgbClr val="FF0000"/>
            </a:solidFill>
          </a:ln>
        </p:spPr>
        <p:txBody>
          <a:bodyPr wrap="square" lIns="0" tIns="0" rIns="0" bIns="0" rtlCol="0"/>
          <a:lstStyle/>
          <a:p>
            <a:endParaRPr sz="1714"/>
          </a:p>
        </p:txBody>
      </p:sp>
      <p:sp>
        <p:nvSpPr>
          <p:cNvPr id="503" name="object 503"/>
          <p:cNvSpPr/>
          <p:nvPr/>
        </p:nvSpPr>
        <p:spPr>
          <a:xfrm>
            <a:off x="6124171" y="2450975"/>
            <a:ext cx="9071" cy="0"/>
          </a:xfrm>
          <a:custGeom>
            <a:avLst/>
            <a:gdLst/>
            <a:ahLst/>
            <a:cxnLst/>
            <a:rect l="l" t="t" r="r" b="b"/>
            <a:pathLst>
              <a:path w="9525">
                <a:moveTo>
                  <a:pt x="0" y="0"/>
                </a:moveTo>
                <a:lnTo>
                  <a:pt x="9514" y="0"/>
                </a:lnTo>
              </a:path>
            </a:pathLst>
          </a:custGeom>
          <a:ln w="18993">
            <a:solidFill>
              <a:srgbClr val="FF0000"/>
            </a:solidFill>
          </a:ln>
        </p:spPr>
        <p:txBody>
          <a:bodyPr wrap="square" lIns="0" tIns="0" rIns="0" bIns="0" rtlCol="0"/>
          <a:lstStyle/>
          <a:p>
            <a:endParaRPr sz="1714"/>
          </a:p>
        </p:txBody>
      </p:sp>
      <p:sp>
        <p:nvSpPr>
          <p:cNvPr id="504" name="object 504"/>
          <p:cNvSpPr/>
          <p:nvPr/>
        </p:nvSpPr>
        <p:spPr>
          <a:xfrm>
            <a:off x="6133232" y="2450975"/>
            <a:ext cx="27214" cy="0"/>
          </a:xfrm>
          <a:custGeom>
            <a:avLst/>
            <a:gdLst/>
            <a:ahLst/>
            <a:cxnLst/>
            <a:rect l="l" t="t" r="r" b="b"/>
            <a:pathLst>
              <a:path w="28575">
                <a:moveTo>
                  <a:pt x="0" y="0"/>
                </a:moveTo>
                <a:lnTo>
                  <a:pt x="28513" y="0"/>
                </a:lnTo>
              </a:path>
            </a:pathLst>
          </a:custGeom>
          <a:ln w="18993">
            <a:solidFill>
              <a:srgbClr val="FF0000"/>
            </a:solidFill>
          </a:ln>
        </p:spPr>
        <p:txBody>
          <a:bodyPr wrap="square" lIns="0" tIns="0" rIns="0" bIns="0" rtlCol="0"/>
          <a:lstStyle/>
          <a:p>
            <a:endParaRPr sz="1714"/>
          </a:p>
        </p:txBody>
      </p:sp>
      <p:sp>
        <p:nvSpPr>
          <p:cNvPr id="505" name="object 505"/>
          <p:cNvSpPr/>
          <p:nvPr/>
        </p:nvSpPr>
        <p:spPr>
          <a:xfrm>
            <a:off x="6232803" y="2450975"/>
            <a:ext cx="36286" cy="0"/>
          </a:xfrm>
          <a:custGeom>
            <a:avLst/>
            <a:gdLst/>
            <a:ahLst/>
            <a:cxnLst/>
            <a:rect l="l" t="t" r="r" b="b"/>
            <a:pathLst>
              <a:path w="38100">
                <a:moveTo>
                  <a:pt x="0" y="0"/>
                </a:moveTo>
                <a:lnTo>
                  <a:pt x="38018" y="0"/>
                </a:lnTo>
              </a:path>
            </a:pathLst>
          </a:custGeom>
          <a:ln w="18993">
            <a:solidFill>
              <a:srgbClr val="FF0000"/>
            </a:solidFill>
          </a:ln>
        </p:spPr>
        <p:txBody>
          <a:bodyPr wrap="square" lIns="0" tIns="0" rIns="0" bIns="0" rtlCol="0"/>
          <a:lstStyle/>
          <a:p>
            <a:endParaRPr sz="1714"/>
          </a:p>
        </p:txBody>
      </p:sp>
      <p:sp>
        <p:nvSpPr>
          <p:cNvPr id="506" name="object 506"/>
          <p:cNvSpPr/>
          <p:nvPr/>
        </p:nvSpPr>
        <p:spPr>
          <a:xfrm>
            <a:off x="6341427" y="2450975"/>
            <a:ext cx="18143" cy="0"/>
          </a:xfrm>
          <a:custGeom>
            <a:avLst/>
            <a:gdLst/>
            <a:ahLst/>
            <a:cxnLst/>
            <a:rect l="l" t="t" r="r" b="b"/>
            <a:pathLst>
              <a:path w="19050">
                <a:moveTo>
                  <a:pt x="0" y="0"/>
                </a:moveTo>
                <a:lnTo>
                  <a:pt x="19009" y="0"/>
                </a:lnTo>
              </a:path>
            </a:pathLst>
          </a:custGeom>
          <a:ln w="18993">
            <a:solidFill>
              <a:srgbClr val="FF0000"/>
            </a:solidFill>
          </a:ln>
        </p:spPr>
        <p:txBody>
          <a:bodyPr wrap="square" lIns="0" tIns="0" rIns="0" bIns="0" rtlCol="0"/>
          <a:lstStyle/>
          <a:p>
            <a:endParaRPr sz="1714"/>
          </a:p>
        </p:txBody>
      </p:sp>
      <p:sp>
        <p:nvSpPr>
          <p:cNvPr id="507" name="object 507"/>
          <p:cNvSpPr/>
          <p:nvPr/>
        </p:nvSpPr>
        <p:spPr>
          <a:xfrm>
            <a:off x="6359522" y="2450975"/>
            <a:ext cx="18143" cy="0"/>
          </a:xfrm>
          <a:custGeom>
            <a:avLst/>
            <a:gdLst/>
            <a:ahLst/>
            <a:cxnLst/>
            <a:rect l="l" t="t" r="r" b="b"/>
            <a:pathLst>
              <a:path w="19050">
                <a:moveTo>
                  <a:pt x="0" y="0"/>
                </a:moveTo>
                <a:lnTo>
                  <a:pt x="19018" y="0"/>
                </a:lnTo>
              </a:path>
            </a:pathLst>
          </a:custGeom>
          <a:ln w="18993">
            <a:solidFill>
              <a:srgbClr val="FF0000"/>
            </a:solidFill>
          </a:ln>
        </p:spPr>
        <p:txBody>
          <a:bodyPr wrap="square" lIns="0" tIns="0" rIns="0" bIns="0" rtlCol="0"/>
          <a:lstStyle/>
          <a:p>
            <a:endParaRPr sz="1714"/>
          </a:p>
        </p:txBody>
      </p:sp>
      <p:sp>
        <p:nvSpPr>
          <p:cNvPr id="508" name="object 508"/>
          <p:cNvSpPr/>
          <p:nvPr/>
        </p:nvSpPr>
        <p:spPr>
          <a:xfrm>
            <a:off x="6450041" y="2450975"/>
            <a:ext cx="36286" cy="0"/>
          </a:xfrm>
          <a:custGeom>
            <a:avLst/>
            <a:gdLst/>
            <a:ahLst/>
            <a:cxnLst/>
            <a:rect l="l" t="t" r="r" b="b"/>
            <a:pathLst>
              <a:path w="38100">
                <a:moveTo>
                  <a:pt x="0" y="0"/>
                </a:moveTo>
                <a:lnTo>
                  <a:pt x="38018" y="0"/>
                </a:lnTo>
              </a:path>
            </a:pathLst>
          </a:custGeom>
          <a:ln w="18993">
            <a:solidFill>
              <a:srgbClr val="FF0000"/>
            </a:solidFill>
          </a:ln>
        </p:spPr>
        <p:txBody>
          <a:bodyPr wrap="square" lIns="0" tIns="0" rIns="0" bIns="0" rtlCol="0"/>
          <a:lstStyle/>
          <a:p>
            <a:endParaRPr sz="1714"/>
          </a:p>
        </p:txBody>
      </p:sp>
      <p:sp>
        <p:nvSpPr>
          <p:cNvPr id="509" name="object 509"/>
          <p:cNvSpPr/>
          <p:nvPr/>
        </p:nvSpPr>
        <p:spPr>
          <a:xfrm>
            <a:off x="6558677" y="2450975"/>
            <a:ext cx="27214" cy="0"/>
          </a:xfrm>
          <a:custGeom>
            <a:avLst/>
            <a:gdLst/>
            <a:ahLst/>
            <a:cxnLst/>
            <a:rect l="l" t="t" r="r" b="b"/>
            <a:pathLst>
              <a:path w="28575">
                <a:moveTo>
                  <a:pt x="0" y="0"/>
                </a:moveTo>
                <a:lnTo>
                  <a:pt x="28513" y="0"/>
                </a:lnTo>
              </a:path>
            </a:pathLst>
          </a:custGeom>
          <a:ln w="18993">
            <a:solidFill>
              <a:srgbClr val="FF0000"/>
            </a:solidFill>
          </a:ln>
        </p:spPr>
        <p:txBody>
          <a:bodyPr wrap="square" lIns="0" tIns="0" rIns="0" bIns="0" rtlCol="0"/>
          <a:lstStyle/>
          <a:p>
            <a:endParaRPr sz="1714"/>
          </a:p>
        </p:txBody>
      </p:sp>
      <p:sp>
        <p:nvSpPr>
          <p:cNvPr id="510" name="object 510"/>
          <p:cNvSpPr/>
          <p:nvPr/>
        </p:nvSpPr>
        <p:spPr>
          <a:xfrm>
            <a:off x="6585832" y="2450975"/>
            <a:ext cx="9071" cy="0"/>
          </a:xfrm>
          <a:custGeom>
            <a:avLst/>
            <a:gdLst/>
            <a:ahLst/>
            <a:cxnLst/>
            <a:rect l="l" t="t" r="r" b="b"/>
            <a:pathLst>
              <a:path w="9525">
                <a:moveTo>
                  <a:pt x="0" y="0"/>
                </a:moveTo>
                <a:lnTo>
                  <a:pt x="9504" y="0"/>
                </a:lnTo>
              </a:path>
            </a:pathLst>
          </a:custGeom>
          <a:ln w="18993">
            <a:solidFill>
              <a:srgbClr val="FF0000"/>
            </a:solidFill>
          </a:ln>
        </p:spPr>
        <p:txBody>
          <a:bodyPr wrap="square" lIns="0" tIns="0" rIns="0" bIns="0" rtlCol="0"/>
          <a:lstStyle/>
          <a:p>
            <a:endParaRPr sz="1714"/>
          </a:p>
        </p:txBody>
      </p:sp>
      <p:sp>
        <p:nvSpPr>
          <p:cNvPr id="511" name="object 511"/>
          <p:cNvSpPr/>
          <p:nvPr/>
        </p:nvSpPr>
        <p:spPr>
          <a:xfrm>
            <a:off x="6667300" y="2450975"/>
            <a:ext cx="36286" cy="0"/>
          </a:xfrm>
          <a:custGeom>
            <a:avLst/>
            <a:gdLst/>
            <a:ahLst/>
            <a:cxnLst/>
            <a:rect l="l" t="t" r="r" b="b"/>
            <a:pathLst>
              <a:path w="38100">
                <a:moveTo>
                  <a:pt x="0" y="0"/>
                </a:moveTo>
                <a:lnTo>
                  <a:pt x="38027" y="0"/>
                </a:lnTo>
              </a:path>
            </a:pathLst>
          </a:custGeom>
          <a:ln w="18993">
            <a:solidFill>
              <a:srgbClr val="FF0000"/>
            </a:solidFill>
          </a:ln>
        </p:spPr>
        <p:txBody>
          <a:bodyPr wrap="square" lIns="0" tIns="0" rIns="0" bIns="0" rtlCol="0"/>
          <a:lstStyle/>
          <a:p>
            <a:endParaRPr sz="1714"/>
          </a:p>
        </p:txBody>
      </p:sp>
      <p:sp>
        <p:nvSpPr>
          <p:cNvPr id="512" name="object 512"/>
          <p:cNvSpPr/>
          <p:nvPr/>
        </p:nvSpPr>
        <p:spPr>
          <a:xfrm>
            <a:off x="6775914" y="2450975"/>
            <a:ext cx="36286" cy="0"/>
          </a:xfrm>
          <a:custGeom>
            <a:avLst/>
            <a:gdLst/>
            <a:ahLst/>
            <a:cxnLst/>
            <a:rect l="l" t="t" r="r" b="b"/>
            <a:pathLst>
              <a:path w="38100">
                <a:moveTo>
                  <a:pt x="0" y="0"/>
                </a:moveTo>
                <a:lnTo>
                  <a:pt x="38018" y="0"/>
                </a:lnTo>
              </a:path>
            </a:pathLst>
          </a:custGeom>
          <a:ln w="18993">
            <a:solidFill>
              <a:srgbClr val="FF0000"/>
            </a:solidFill>
          </a:ln>
        </p:spPr>
        <p:txBody>
          <a:bodyPr wrap="square" lIns="0" tIns="0" rIns="0" bIns="0" rtlCol="0"/>
          <a:lstStyle/>
          <a:p>
            <a:endParaRPr sz="1714"/>
          </a:p>
        </p:txBody>
      </p:sp>
      <p:sp>
        <p:nvSpPr>
          <p:cNvPr id="513" name="object 513"/>
          <p:cNvSpPr/>
          <p:nvPr/>
        </p:nvSpPr>
        <p:spPr>
          <a:xfrm>
            <a:off x="6884549" y="2450975"/>
            <a:ext cx="9071" cy="0"/>
          </a:xfrm>
          <a:custGeom>
            <a:avLst/>
            <a:gdLst/>
            <a:ahLst/>
            <a:cxnLst/>
            <a:rect l="l" t="t" r="r" b="b"/>
            <a:pathLst>
              <a:path w="9525">
                <a:moveTo>
                  <a:pt x="0" y="0"/>
                </a:moveTo>
                <a:lnTo>
                  <a:pt x="9504" y="0"/>
                </a:lnTo>
              </a:path>
            </a:pathLst>
          </a:custGeom>
          <a:ln w="18993">
            <a:solidFill>
              <a:srgbClr val="FF0000"/>
            </a:solidFill>
          </a:ln>
        </p:spPr>
        <p:txBody>
          <a:bodyPr wrap="square" lIns="0" tIns="0" rIns="0" bIns="0" rtlCol="0"/>
          <a:lstStyle/>
          <a:p>
            <a:endParaRPr sz="1714"/>
          </a:p>
        </p:txBody>
      </p:sp>
      <p:sp>
        <p:nvSpPr>
          <p:cNvPr id="514" name="object 514"/>
          <p:cNvSpPr/>
          <p:nvPr/>
        </p:nvSpPr>
        <p:spPr>
          <a:xfrm>
            <a:off x="6893600" y="2450975"/>
            <a:ext cx="27214" cy="0"/>
          </a:xfrm>
          <a:custGeom>
            <a:avLst/>
            <a:gdLst/>
            <a:ahLst/>
            <a:cxnLst/>
            <a:rect l="l" t="t" r="r" b="b"/>
            <a:pathLst>
              <a:path w="28575">
                <a:moveTo>
                  <a:pt x="0" y="0"/>
                </a:moveTo>
                <a:lnTo>
                  <a:pt x="28513" y="0"/>
                </a:lnTo>
              </a:path>
            </a:pathLst>
          </a:custGeom>
          <a:ln w="18993">
            <a:solidFill>
              <a:srgbClr val="FF0000"/>
            </a:solidFill>
          </a:ln>
        </p:spPr>
        <p:txBody>
          <a:bodyPr wrap="square" lIns="0" tIns="0" rIns="0" bIns="0" rtlCol="0"/>
          <a:lstStyle/>
          <a:p>
            <a:endParaRPr sz="1714"/>
          </a:p>
        </p:txBody>
      </p:sp>
      <p:sp>
        <p:nvSpPr>
          <p:cNvPr id="515" name="object 515"/>
          <p:cNvSpPr/>
          <p:nvPr/>
        </p:nvSpPr>
        <p:spPr>
          <a:xfrm>
            <a:off x="6993172" y="2450975"/>
            <a:ext cx="36286" cy="0"/>
          </a:xfrm>
          <a:custGeom>
            <a:avLst/>
            <a:gdLst/>
            <a:ahLst/>
            <a:cxnLst/>
            <a:rect l="l" t="t" r="r" b="b"/>
            <a:pathLst>
              <a:path w="38100">
                <a:moveTo>
                  <a:pt x="0" y="0"/>
                </a:moveTo>
                <a:lnTo>
                  <a:pt x="38027" y="0"/>
                </a:lnTo>
              </a:path>
            </a:pathLst>
          </a:custGeom>
          <a:ln w="18993">
            <a:solidFill>
              <a:srgbClr val="FF0000"/>
            </a:solidFill>
          </a:ln>
        </p:spPr>
        <p:txBody>
          <a:bodyPr wrap="square" lIns="0" tIns="0" rIns="0" bIns="0" rtlCol="0"/>
          <a:lstStyle/>
          <a:p>
            <a:endParaRPr sz="1714"/>
          </a:p>
        </p:txBody>
      </p:sp>
      <p:sp>
        <p:nvSpPr>
          <p:cNvPr id="516" name="object 516"/>
          <p:cNvSpPr/>
          <p:nvPr/>
        </p:nvSpPr>
        <p:spPr>
          <a:xfrm>
            <a:off x="7101786" y="2450975"/>
            <a:ext cx="18143" cy="0"/>
          </a:xfrm>
          <a:custGeom>
            <a:avLst/>
            <a:gdLst/>
            <a:ahLst/>
            <a:cxnLst/>
            <a:rect l="l" t="t" r="r" b="b"/>
            <a:pathLst>
              <a:path w="19050">
                <a:moveTo>
                  <a:pt x="0" y="0"/>
                </a:moveTo>
                <a:lnTo>
                  <a:pt x="19018" y="0"/>
                </a:lnTo>
              </a:path>
            </a:pathLst>
          </a:custGeom>
          <a:ln w="18993">
            <a:solidFill>
              <a:srgbClr val="FF0000"/>
            </a:solidFill>
          </a:ln>
        </p:spPr>
        <p:txBody>
          <a:bodyPr wrap="square" lIns="0" tIns="0" rIns="0" bIns="0" rtlCol="0"/>
          <a:lstStyle/>
          <a:p>
            <a:endParaRPr sz="1714"/>
          </a:p>
        </p:txBody>
      </p:sp>
      <p:sp>
        <p:nvSpPr>
          <p:cNvPr id="517" name="object 517"/>
          <p:cNvSpPr/>
          <p:nvPr/>
        </p:nvSpPr>
        <p:spPr>
          <a:xfrm>
            <a:off x="7119900" y="2450975"/>
            <a:ext cx="18143" cy="0"/>
          </a:xfrm>
          <a:custGeom>
            <a:avLst/>
            <a:gdLst/>
            <a:ahLst/>
            <a:cxnLst/>
            <a:rect l="l" t="t" r="r" b="b"/>
            <a:pathLst>
              <a:path w="19050">
                <a:moveTo>
                  <a:pt x="0" y="0"/>
                </a:moveTo>
                <a:lnTo>
                  <a:pt x="19009" y="0"/>
                </a:lnTo>
              </a:path>
            </a:pathLst>
          </a:custGeom>
          <a:ln w="18993">
            <a:solidFill>
              <a:srgbClr val="FF0000"/>
            </a:solidFill>
          </a:ln>
        </p:spPr>
        <p:txBody>
          <a:bodyPr wrap="square" lIns="0" tIns="0" rIns="0" bIns="0" rtlCol="0"/>
          <a:lstStyle/>
          <a:p>
            <a:endParaRPr sz="1714"/>
          </a:p>
        </p:txBody>
      </p:sp>
      <p:sp>
        <p:nvSpPr>
          <p:cNvPr id="518" name="object 518"/>
          <p:cNvSpPr/>
          <p:nvPr/>
        </p:nvSpPr>
        <p:spPr>
          <a:xfrm>
            <a:off x="7210420" y="2450975"/>
            <a:ext cx="36286" cy="0"/>
          </a:xfrm>
          <a:custGeom>
            <a:avLst/>
            <a:gdLst/>
            <a:ahLst/>
            <a:cxnLst/>
            <a:rect l="l" t="t" r="r" b="b"/>
            <a:pathLst>
              <a:path w="38100">
                <a:moveTo>
                  <a:pt x="0" y="0"/>
                </a:moveTo>
                <a:lnTo>
                  <a:pt x="38018" y="0"/>
                </a:lnTo>
              </a:path>
            </a:pathLst>
          </a:custGeom>
          <a:ln w="18993">
            <a:solidFill>
              <a:srgbClr val="FF0000"/>
            </a:solidFill>
          </a:ln>
        </p:spPr>
        <p:txBody>
          <a:bodyPr wrap="square" lIns="0" tIns="0" rIns="0" bIns="0" rtlCol="0"/>
          <a:lstStyle/>
          <a:p>
            <a:endParaRPr sz="1714"/>
          </a:p>
        </p:txBody>
      </p:sp>
      <p:sp>
        <p:nvSpPr>
          <p:cNvPr id="519" name="object 519"/>
          <p:cNvSpPr/>
          <p:nvPr/>
        </p:nvSpPr>
        <p:spPr>
          <a:xfrm>
            <a:off x="7319045" y="2450975"/>
            <a:ext cx="27214" cy="0"/>
          </a:xfrm>
          <a:custGeom>
            <a:avLst/>
            <a:gdLst/>
            <a:ahLst/>
            <a:cxnLst/>
            <a:rect l="l" t="t" r="r" b="b"/>
            <a:pathLst>
              <a:path w="28575">
                <a:moveTo>
                  <a:pt x="0" y="0"/>
                </a:moveTo>
                <a:lnTo>
                  <a:pt x="28513" y="0"/>
                </a:lnTo>
              </a:path>
            </a:pathLst>
          </a:custGeom>
          <a:ln w="18993">
            <a:solidFill>
              <a:srgbClr val="FF0000"/>
            </a:solidFill>
          </a:ln>
        </p:spPr>
        <p:txBody>
          <a:bodyPr wrap="square" lIns="0" tIns="0" rIns="0" bIns="0" rtlCol="0"/>
          <a:lstStyle/>
          <a:p>
            <a:endParaRPr sz="1714"/>
          </a:p>
        </p:txBody>
      </p:sp>
      <p:sp>
        <p:nvSpPr>
          <p:cNvPr id="520" name="object 520"/>
          <p:cNvSpPr/>
          <p:nvPr/>
        </p:nvSpPr>
        <p:spPr>
          <a:xfrm>
            <a:off x="7346192" y="2450975"/>
            <a:ext cx="9071" cy="0"/>
          </a:xfrm>
          <a:custGeom>
            <a:avLst/>
            <a:gdLst/>
            <a:ahLst/>
            <a:cxnLst/>
            <a:rect l="l" t="t" r="r" b="b"/>
            <a:pathLst>
              <a:path w="9525">
                <a:moveTo>
                  <a:pt x="0" y="0"/>
                </a:moveTo>
                <a:lnTo>
                  <a:pt x="9514" y="0"/>
                </a:lnTo>
              </a:path>
            </a:pathLst>
          </a:custGeom>
          <a:ln w="18993">
            <a:solidFill>
              <a:srgbClr val="FF0000"/>
            </a:solidFill>
          </a:ln>
        </p:spPr>
        <p:txBody>
          <a:bodyPr wrap="square" lIns="0" tIns="0" rIns="0" bIns="0" rtlCol="0"/>
          <a:lstStyle/>
          <a:p>
            <a:endParaRPr sz="1714"/>
          </a:p>
        </p:txBody>
      </p:sp>
      <p:sp>
        <p:nvSpPr>
          <p:cNvPr id="521" name="object 521"/>
          <p:cNvSpPr/>
          <p:nvPr/>
        </p:nvSpPr>
        <p:spPr>
          <a:xfrm>
            <a:off x="7427659" y="2450975"/>
            <a:ext cx="36286" cy="0"/>
          </a:xfrm>
          <a:custGeom>
            <a:avLst/>
            <a:gdLst/>
            <a:ahLst/>
            <a:cxnLst/>
            <a:rect l="l" t="t" r="r" b="b"/>
            <a:pathLst>
              <a:path w="38100">
                <a:moveTo>
                  <a:pt x="0" y="0"/>
                </a:moveTo>
                <a:lnTo>
                  <a:pt x="38018" y="0"/>
                </a:lnTo>
              </a:path>
            </a:pathLst>
          </a:custGeom>
          <a:ln w="18993">
            <a:solidFill>
              <a:srgbClr val="FF0000"/>
            </a:solidFill>
          </a:ln>
        </p:spPr>
        <p:txBody>
          <a:bodyPr wrap="square" lIns="0" tIns="0" rIns="0" bIns="0" rtlCol="0"/>
          <a:lstStyle/>
          <a:p>
            <a:endParaRPr sz="1714"/>
          </a:p>
        </p:txBody>
      </p:sp>
      <p:sp>
        <p:nvSpPr>
          <p:cNvPr id="522" name="object 522"/>
          <p:cNvSpPr/>
          <p:nvPr/>
        </p:nvSpPr>
        <p:spPr>
          <a:xfrm>
            <a:off x="7536292" y="2450975"/>
            <a:ext cx="36286" cy="0"/>
          </a:xfrm>
          <a:custGeom>
            <a:avLst/>
            <a:gdLst/>
            <a:ahLst/>
            <a:cxnLst/>
            <a:rect l="l" t="t" r="r" b="b"/>
            <a:pathLst>
              <a:path w="38100">
                <a:moveTo>
                  <a:pt x="0" y="0"/>
                </a:moveTo>
                <a:lnTo>
                  <a:pt x="38018" y="0"/>
                </a:lnTo>
              </a:path>
            </a:pathLst>
          </a:custGeom>
          <a:ln w="18993">
            <a:solidFill>
              <a:srgbClr val="FF0000"/>
            </a:solidFill>
          </a:ln>
        </p:spPr>
        <p:txBody>
          <a:bodyPr wrap="square" lIns="0" tIns="0" rIns="0" bIns="0" rtlCol="0"/>
          <a:lstStyle/>
          <a:p>
            <a:endParaRPr sz="1714"/>
          </a:p>
        </p:txBody>
      </p:sp>
      <p:sp>
        <p:nvSpPr>
          <p:cNvPr id="523" name="object 523"/>
          <p:cNvSpPr/>
          <p:nvPr/>
        </p:nvSpPr>
        <p:spPr>
          <a:xfrm>
            <a:off x="7644916" y="2450975"/>
            <a:ext cx="36286" cy="0"/>
          </a:xfrm>
          <a:custGeom>
            <a:avLst/>
            <a:gdLst/>
            <a:ahLst/>
            <a:cxnLst/>
            <a:rect l="l" t="t" r="r" b="b"/>
            <a:pathLst>
              <a:path w="38100">
                <a:moveTo>
                  <a:pt x="0" y="0"/>
                </a:moveTo>
                <a:lnTo>
                  <a:pt x="38027" y="0"/>
                </a:lnTo>
              </a:path>
            </a:pathLst>
          </a:custGeom>
          <a:ln w="18993">
            <a:solidFill>
              <a:srgbClr val="FF0000"/>
            </a:solidFill>
          </a:ln>
        </p:spPr>
        <p:txBody>
          <a:bodyPr wrap="square" lIns="0" tIns="0" rIns="0" bIns="0" rtlCol="0"/>
          <a:lstStyle/>
          <a:p>
            <a:endParaRPr sz="1714"/>
          </a:p>
        </p:txBody>
      </p:sp>
      <p:sp>
        <p:nvSpPr>
          <p:cNvPr id="524" name="object 524"/>
          <p:cNvSpPr/>
          <p:nvPr/>
        </p:nvSpPr>
        <p:spPr>
          <a:xfrm>
            <a:off x="7753531" y="2450975"/>
            <a:ext cx="36286" cy="0"/>
          </a:xfrm>
          <a:custGeom>
            <a:avLst/>
            <a:gdLst/>
            <a:ahLst/>
            <a:cxnLst/>
            <a:rect l="l" t="t" r="r" b="b"/>
            <a:pathLst>
              <a:path w="38100">
                <a:moveTo>
                  <a:pt x="0" y="0"/>
                </a:moveTo>
                <a:lnTo>
                  <a:pt x="38018" y="0"/>
                </a:lnTo>
              </a:path>
            </a:pathLst>
          </a:custGeom>
          <a:ln w="18993">
            <a:solidFill>
              <a:srgbClr val="FF0000"/>
            </a:solidFill>
          </a:ln>
        </p:spPr>
        <p:txBody>
          <a:bodyPr wrap="square" lIns="0" tIns="0" rIns="0" bIns="0" rtlCol="0"/>
          <a:lstStyle/>
          <a:p>
            <a:endParaRPr sz="1714"/>
          </a:p>
        </p:txBody>
      </p:sp>
      <p:sp>
        <p:nvSpPr>
          <p:cNvPr id="525" name="object 525"/>
          <p:cNvSpPr/>
          <p:nvPr/>
        </p:nvSpPr>
        <p:spPr>
          <a:xfrm>
            <a:off x="7862165" y="2450975"/>
            <a:ext cx="9071" cy="0"/>
          </a:xfrm>
          <a:custGeom>
            <a:avLst/>
            <a:gdLst/>
            <a:ahLst/>
            <a:cxnLst/>
            <a:rect l="l" t="t" r="r" b="b"/>
            <a:pathLst>
              <a:path w="9525">
                <a:moveTo>
                  <a:pt x="0" y="0"/>
                </a:moveTo>
                <a:lnTo>
                  <a:pt x="9504" y="0"/>
                </a:lnTo>
              </a:path>
            </a:pathLst>
          </a:custGeom>
          <a:ln w="18993">
            <a:solidFill>
              <a:srgbClr val="FF0000"/>
            </a:solidFill>
          </a:ln>
        </p:spPr>
        <p:txBody>
          <a:bodyPr wrap="square" lIns="0" tIns="0" rIns="0" bIns="0" rtlCol="0"/>
          <a:lstStyle/>
          <a:p>
            <a:endParaRPr sz="1714"/>
          </a:p>
        </p:txBody>
      </p:sp>
      <p:sp>
        <p:nvSpPr>
          <p:cNvPr id="526" name="object 526"/>
          <p:cNvSpPr/>
          <p:nvPr/>
        </p:nvSpPr>
        <p:spPr>
          <a:xfrm>
            <a:off x="7871217" y="2450975"/>
            <a:ext cx="27214" cy="0"/>
          </a:xfrm>
          <a:custGeom>
            <a:avLst/>
            <a:gdLst/>
            <a:ahLst/>
            <a:cxnLst/>
            <a:rect l="l" t="t" r="r" b="b"/>
            <a:pathLst>
              <a:path w="28575">
                <a:moveTo>
                  <a:pt x="0" y="0"/>
                </a:moveTo>
                <a:lnTo>
                  <a:pt x="28513" y="0"/>
                </a:lnTo>
              </a:path>
            </a:pathLst>
          </a:custGeom>
          <a:ln w="18993">
            <a:solidFill>
              <a:srgbClr val="FF0000"/>
            </a:solidFill>
          </a:ln>
        </p:spPr>
        <p:txBody>
          <a:bodyPr wrap="square" lIns="0" tIns="0" rIns="0" bIns="0" rtlCol="0"/>
          <a:lstStyle/>
          <a:p>
            <a:endParaRPr sz="1714"/>
          </a:p>
        </p:txBody>
      </p:sp>
      <p:sp>
        <p:nvSpPr>
          <p:cNvPr id="527" name="object 527"/>
          <p:cNvSpPr/>
          <p:nvPr/>
        </p:nvSpPr>
        <p:spPr>
          <a:xfrm>
            <a:off x="7970788" y="2450975"/>
            <a:ext cx="36286" cy="0"/>
          </a:xfrm>
          <a:custGeom>
            <a:avLst/>
            <a:gdLst/>
            <a:ahLst/>
            <a:cxnLst/>
            <a:rect l="l" t="t" r="r" b="b"/>
            <a:pathLst>
              <a:path w="38100">
                <a:moveTo>
                  <a:pt x="0" y="0"/>
                </a:moveTo>
                <a:lnTo>
                  <a:pt x="38027" y="0"/>
                </a:lnTo>
              </a:path>
            </a:pathLst>
          </a:custGeom>
          <a:ln w="18993">
            <a:solidFill>
              <a:srgbClr val="FF0000"/>
            </a:solidFill>
          </a:ln>
        </p:spPr>
        <p:txBody>
          <a:bodyPr wrap="square" lIns="0" tIns="0" rIns="0" bIns="0" rtlCol="0"/>
          <a:lstStyle/>
          <a:p>
            <a:endParaRPr sz="1714"/>
          </a:p>
        </p:txBody>
      </p:sp>
      <p:sp>
        <p:nvSpPr>
          <p:cNvPr id="528" name="object 528"/>
          <p:cNvSpPr/>
          <p:nvPr/>
        </p:nvSpPr>
        <p:spPr>
          <a:xfrm>
            <a:off x="8079403" y="2450975"/>
            <a:ext cx="18143" cy="0"/>
          </a:xfrm>
          <a:custGeom>
            <a:avLst/>
            <a:gdLst/>
            <a:ahLst/>
            <a:cxnLst/>
            <a:rect l="l" t="t" r="r" b="b"/>
            <a:pathLst>
              <a:path w="19050">
                <a:moveTo>
                  <a:pt x="0" y="0"/>
                </a:moveTo>
                <a:lnTo>
                  <a:pt x="19018" y="0"/>
                </a:lnTo>
              </a:path>
            </a:pathLst>
          </a:custGeom>
          <a:ln w="18993">
            <a:solidFill>
              <a:srgbClr val="FF0000"/>
            </a:solidFill>
          </a:ln>
        </p:spPr>
        <p:txBody>
          <a:bodyPr wrap="square" lIns="0" tIns="0" rIns="0" bIns="0" rtlCol="0"/>
          <a:lstStyle/>
          <a:p>
            <a:endParaRPr sz="1714"/>
          </a:p>
        </p:txBody>
      </p:sp>
      <p:sp>
        <p:nvSpPr>
          <p:cNvPr id="529" name="object 529"/>
          <p:cNvSpPr/>
          <p:nvPr/>
        </p:nvSpPr>
        <p:spPr>
          <a:xfrm>
            <a:off x="8097516" y="2450975"/>
            <a:ext cx="18143" cy="0"/>
          </a:xfrm>
          <a:custGeom>
            <a:avLst/>
            <a:gdLst/>
            <a:ahLst/>
            <a:cxnLst/>
            <a:rect l="l" t="t" r="r" b="b"/>
            <a:pathLst>
              <a:path w="19050">
                <a:moveTo>
                  <a:pt x="0" y="0"/>
                </a:moveTo>
                <a:lnTo>
                  <a:pt x="19009" y="0"/>
                </a:lnTo>
              </a:path>
            </a:pathLst>
          </a:custGeom>
          <a:ln w="18993">
            <a:solidFill>
              <a:srgbClr val="FF0000"/>
            </a:solidFill>
          </a:ln>
        </p:spPr>
        <p:txBody>
          <a:bodyPr wrap="square" lIns="0" tIns="0" rIns="0" bIns="0" rtlCol="0"/>
          <a:lstStyle/>
          <a:p>
            <a:endParaRPr sz="1714"/>
          </a:p>
        </p:txBody>
      </p:sp>
      <p:sp>
        <p:nvSpPr>
          <p:cNvPr id="530" name="object 530"/>
          <p:cNvSpPr/>
          <p:nvPr/>
        </p:nvSpPr>
        <p:spPr>
          <a:xfrm>
            <a:off x="8188036" y="2450975"/>
            <a:ext cx="36286" cy="0"/>
          </a:xfrm>
          <a:custGeom>
            <a:avLst/>
            <a:gdLst/>
            <a:ahLst/>
            <a:cxnLst/>
            <a:rect l="l" t="t" r="r" b="b"/>
            <a:pathLst>
              <a:path w="38100">
                <a:moveTo>
                  <a:pt x="0" y="0"/>
                </a:moveTo>
                <a:lnTo>
                  <a:pt x="38018" y="0"/>
                </a:lnTo>
              </a:path>
            </a:pathLst>
          </a:custGeom>
          <a:ln w="18993">
            <a:solidFill>
              <a:srgbClr val="FF0000"/>
            </a:solidFill>
          </a:ln>
        </p:spPr>
        <p:txBody>
          <a:bodyPr wrap="square" lIns="0" tIns="0" rIns="0" bIns="0" rtlCol="0"/>
          <a:lstStyle/>
          <a:p>
            <a:endParaRPr sz="1714"/>
          </a:p>
        </p:txBody>
      </p:sp>
      <p:sp>
        <p:nvSpPr>
          <p:cNvPr id="531" name="object 531"/>
          <p:cNvSpPr/>
          <p:nvPr/>
        </p:nvSpPr>
        <p:spPr>
          <a:xfrm>
            <a:off x="8296661" y="2450975"/>
            <a:ext cx="27214" cy="0"/>
          </a:xfrm>
          <a:custGeom>
            <a:avLst/>
            <a:gdLst/>
            <a:ahLst/>
            <a:cxnLst/>
            <a:rect l="l" t="t" r="r" b="b"/>
            <a:pathLst>
              <a:path w="28575">
                <a:moveTo>
                  <a:pt x="0" y="0"/>
                </a:moveTo>
                <a:lnTo>
                  <a:pt x="28513" y="0"/>
                </a:lnTo>
              </a:path>
            </a:pathLst>
          </a:custGeom>
          <a:ln w="18993">
            <a:solidFill>
              <a:srgbClr val="FF0000"/>
            </a:solidFill>
          </a:ln>
        </p:spPr>
        <p:txBody>
          <a:bodyPr wrap="square" lIns="0" tIns="0" rIns="0" bIns="0" rtlCol="0"/>
          <a:lstStyle/>
          <a:p>
            <a:endParaRPr sz="1714"/>
          </a:p>
        </p:txBody>
      </p:sp>
      <p:sp>
        <p:nvSpPr>
          <p:cNvPr id="532" name="object 532"/>
          <p:cNvSpPr/>
          <p:nvPr/>
        </p:nvSpPr>
        <p:spPr>
          <a:xfrm>
            <a:off x="8323808" y="2450975"/>
            <a:ext cx="9071" cy="0"/>
          </a:xfrm>
          <a:custGeom>
            <a:avLst/>
            <a:gdLst/>
            <a:ahLst/>
            <a:cxnLst/>
            <a:rect l="l" t="t" r="r" b="b"/>
            <a:pathLst>
              <a:path w="9525">
                <a:moveTo>
                  <a:pt x="0" y="0"/>
                </a:moveTo>
                <a:lnTo>
                  <a:pt x="9514" y="0"/>
                </a:lnTo>
              </a:path>
            </a:pathLst>
          </a:custGeom>
          <a:ln w="18993">
            <a:solidFill>
              <a:srgbClr val="FF0000"/>
            </a:solidFill>
          </a:ln>
        </p:spPr>
        <p:txBody>
          <a:bodyPr wrap="square" lIns="0" tIns="0" rIns="0" bIns="0" rtlCol="0"/>
          <a:lstStyle/>
          <a:p>
            <a:endParaRPr sz="1714"/>
          </a:p>
        </p:txBody>
      </p:sp>
      <p:sp>
        <p:nvSpPr>
          <p:cNvPr id="533" name="object 533"/>
          <p:cNvSpPr/>
          <p:nvPr/>
        </p:nvSpPr>
        <p:spPr>
          <a:xfrm>
            <a:off x="8405275" y="2450975"/>
            <a:ext cx="36286" cy="0"/>
          </a:xfrm>
          <a:custGeom>
            <a:avLst/>
            <a:gdLst/>
            <a:ahLst/>
            <a:cxnLst/>
            <a:rect l="l" t="t" r="r" b="b"/>
            <a:pathLst>
              <a:path w="38100">
                <a:moveTo>
                  <a:pt x="0" y="0"/>
                </a:moveTo>
                <a:lnTo>
                  <a:pt x="38018" y="0"/>
                </a:lnTo>
              </a:path>
            </a:pathLst>
          </a:custGeom>
          <a:ln w="18993">
            <a:solidFill>
              <a:srgbClr val="FF0000"/>
            </a:solidFill>
          </a:ln>
        </p:spPr>
        <p:txBody>
          <a:bodyPr wrap="square" lIns="0" tIns="0" rIns="0" bIns="0" rtlCol="0"/>
          <a:lstStyle/>
          <a:p>
            <a:endParaRPr sz="1714"/>
          </a:p>
        </p:txBody>
      </p:sp>
      <p:sp>
        <p:nvSpPr>
          <p:cNvPr id="534" name="object 534"/>
          <p:cNvSpPr/>
          <p:nvPr/>
        </p:nvSpPr>
        <p:spPr>
          <a:xfrm>
            <a:off x="8513908" y="2450975"/>
            <a:ext cx="36286" cy="0"/>
          </a:xfrm>
          <a:custGeom>
            <a:avLst/>
            <a:gdLst/>
            <a:ahLst/>
            <a:cxnLst/>
            <a:rect l="l" t="t" r="r" b="b"/>
            <a:pathLst>
              <a:path w="38100">
                <a:moveTo>
                  <a:pt x="0" y="0"/>
                </a:moveTo>
                <a:lnTo>
                  <a:pt x="38018" y="0"/>
                </a:lnTo>
              </a:path>
            </a:pathLst>
          </a:custGeom>
          <a:ln w="18993">
            <a:solidFill>
              <a:srgbClr val="FF0000"/>
            </a:solidFill>
          </a:ln>
        </p:spPr>
        <p:txBody>
          <a:bodyPr wrap="square" lIns="0" tIns="0" rIns="0" bIns="0" rtlCol="0"/>
          <a:lstStyle/>
          <a:p>
            <a:endParaRPr sz="1714"/>
          </a:p>
        </p:txBody>
      </p:sp>
      <p:sp>
        <p:nvSpPr>
          <p:cNvPr id="535" name="object 535"/>
          <p:cNvSpPr/>
          <p:nvPr/>
        </p:nvSpPr>
        <p:spPr>
          <a:xfrm>
            <a:off x="8622533" y="2450975"/>
            <a:ext cx="9071" cy="0"/>
          </a:xfrm>
          <a:custGeom>
            <a:avLst/>
            <a:gdLst/>
            <a:ahLst/>
            <a:cxnLst/>
            <a:rect l="l" t="t" r="r" b="b"/>
            <a:pathLst>
              <a:path w="9525">
                <a:moveTo>
                  <a:pt x="0" y="0"/>
                </a:moveTo>
                <a:lnTo>
                  <a:pt x="9504" y="0"/>
                </a:lnTo>
              </a:path>
            </a:pathLst>
          </a:custGeom>
          <a:ln w="18993">
            <a:solidFill>
              <a:srgbClr val="FF0000"/>
            </a:solidFill>
          </a:ln>
        </p:spPr>
        <p:txBody>
          <a:bodyPr wrap="square" lIns="0" tIns="0" rIns="0" bIns="0" rtlCol="0"/>
          <a:lstStyle/>
          <a:p>
            <a:endParaRPr sz="1714"/>
          </a:p>
        </p:txBody>
      </p:sp>
      <p:sp>
        <p:nvSpPr>
          <p:cNvPr id="537" name="object 537"/>
          <p:cNvSpPr txBox="1">
            <a:spLocks noGrp="1"/>
          </p:cNvSpPr>
          <p:nvPr>
            <p:ph type="title" idx="4294967295"/>
          </p:nvPr>
        </p:nvSpPr>
        <p:spPr>
          <a:xfrm>
            <a:off x="293988" y="475611"/>
            <a:ext cx="8783273" cy="538609"/>
          </a:xfrm>
          <a:prstGeom prst="rect">
            <a:avLst/>
          </a:prstGeom>
        </p:spPr>
        <p:txBody>
          <a:bodyPr vert="horz" wrap="square" lIns="0" tIns="0" rIns="0" bIns="0" rtlCol="0">
            <a:spAutoFit/>
          </a:bodyPr>
          <a:lstStyle/>
          <a:p>
            <a:pPr marL="12095">
              <a:lnSpc>
                <a:spcPts val="2124"/>
              </a:lnSpc>
            </a:pPr>
            <a:r>
              <a:rPr sz="1600" b="1" spc="5" dirty="0">
                <a:latin typeface="Arial" panose="020B0604020202020204" pitchFamily="34" charset="0"/>
                <a:cs typeface="Arial" panose="020B0604020202020204" pitchFamily="34" charset="0"/>
              </a:rPr>
              <a:t>C</a:t>
            </a:r>
            <a:r>
              <a:rPr sz="1600" b="1" dirty="0">
                <a:latin typeface="Arial" panose="020B0604020202020204" pitchFamily="34" charset="0"/>
                <a:cs typeface="Arial" panose="020B0604020202020204" pitchFamily="34" charset="0"/>
              </a:rPr>
              <a:t>C</a:t>
            </a:r>
            <a:r>
              <a:rPr sz="1600" b="1" spc="5" dirty="0">
                <a:latin typeface="Arial" panose="020B0604020202020204" pitchFamily="34" charset="0"/>
                <a:cs typeface="Arial" panose="020B0604020202020204" pitchFamily="34" charset="0"/>
              </a:rPr>
              <a:t>AR</a:t>
            </a:r>
            <a:r>
              <a:rPr sz="1600" b="1" dirty="0">
                <a:latin typeface="Arial" panose="020B0604020202020204" pitchFamily="34" charset="0"/>
                <a:cs typeface="Arial" panose="020B0604020202020204" pitchFamily="34" charset="0"/>
              </a:rPr>
              <a:t>-</a:t>
            </a:r>
            <a:r>
              <a:rPr sz="1600" b="1" spc="-5" dirty="0">
                <a:latin typeface="Arial" panose="020B0604020202020204" pitchFamily="34" charset="0"/>
                <a:cs typeface="Arial" panose="020B0604020202020204" pitchFamily="34" charset="0"/>
              </a:rPr>
              <a:t>b</a:t>
            </a:r>
            <a:r>
              <a:rPr sz="1600" b="1" dirty="0">
                <a:latin typeface="Arial" panose="020B0604020202020204" pitchFamily="34" charset="0"/>
                <a:cs typeface="Arial" panose="020B0604020202020204" pitchFamily="34" charset="0"/>
              </a:rPr>
              <a:t>ased</a:t>
            </a:r>
            <a:r>
              <a:rPr sz="1600" b="1" spc="-29" dirty="0">
                <a:latin typeface="Arial" panose="020B0604020202020204" pitchFamily="34" charset="0"/>
                <a:cs typeface="Arial" panose="020B0604020202020204" pitchFamily="34" charset="0"/>
              </a:rPr>
              <a:t> </a:t>
            </a:r>
            <a:r>
              <a:rPr sz="1600" b="1" spc="5" dirty="0">
                <a:latin typeface="Arial" panose="020B0604020202020204" pitchFamily="34" charset="0"/>
                <a:cs typeface="Arial" panose="020B0604020202020204" pitchFamily="34" charset="0"/>
              </a:rPr>
              <a:t>N</a:t>
            </a:r>
            <a:r>
              <a:rPr sz="1600" b="1" dirty="0">
                <a:latin typeface="Arial" panose="020B0604020202020204" pitchFamily="34" charset="0"/>
                <a:cs typeface="Arial" panose="020B0604020202020204" pitchFamily="34" charset="0"/>
              </a:rPr>
              <a:t>CO</a:t>
            </a:r>
            <a:r>
              <a:rPr sz="1600" b="1" spc="-29" dirty="0">
                <a:latin typeface="Arial" panose="020B0604020202020204" pitchFamily="34" charset="0"/>
                <a:cs typeface="Arial" panose="020B0604020202020204" pitchFamily="34" charset="0"/>
              </a:rPr>
              <a:t> </a:t>
            </a:r>
            <a:r>
              <a:rPr sz="1600" b="1" spc="-10" dirty="0" smtClean="0">
                <a:latin typeface="Arial" panose="020B0604020202020204" pitchFamily="34" charset="0"/>
                <a:cs typeface="Arial" panose="020B0604020202020204" pitchFamily="34" charset="0"/>
              </a:rPr>
              <a:t>l</a:t>
            </a:r>
            <a:r>
              <a:rPr sz="1600" b="1" spc="-5" dirty="0" smtClean="0">
                <a:latin typeface="Arial" panose="020B0604020202020204" pitchFamily="34" charset="0"/>
                <a:cs typeface="Arial" panose="020B0604020202020204" pitchFamily="34" charset="0"/>
              </a:rPr>
              <a:t>i</a:t>
            </a:r>
            <a:r>
              <a:rPr sz="1600" b="1" spc="-10" dirty="0" smtClean="0">
                <a:latin typeface="Arial" panose="020B0604020202020204" pitchFamily="34" charset="0"/>
                <a:cs typeface="Arial" panose="020B0604020202020204" pitchFamily="34" charset="0"/>
              </a:rPr>
              <a:t>m</a:t>
            </a:r>
            <a:r>
              <a:rPr sz="1600" b="1" spc="-5" dirty="0" smtClean="0">
                <a:latin typeface="Arial" panose="020B0604020202020204" pitchFamily="34" charset="0"/>
                <a:cs typeface="Arial" panose="020B0604020202020204" pitchFamily="34" charset="0"/>
              </a:rPr>
              <a:t>i</a:t>
            </a:r>
            <a:r>
              <a:rPr sz="1600" b="1" dirty="0" smtClean="0">
                <a:latin typeface="Arial" panose="020B0604020202020204" pitchFamily="34" charset="0"/>
                <a:cs typeface="Arial" panose="020B0604020202020204" pitchFamily="34" charset="0"/>
              </a:rPr>
              <a:t>t</a:t>
            </a:r>
            <a:r>
              <a:rPr lang="en-US" sz="1600" b="1" dirty="0" smtClean="0">
                <a:latin typeface="Arial" panose="020B0604020202020204" pitchFamily="34" charset="0"/>
                <a:cs typeface="Arial" panose="020B0604020202020204" pitchFamily="34" charset="0"/>
              </a:rPr>
              <a:t> - </a:t>
            </a:r>
            <a:r>
              <a:rPr lang="en-US" sz="1600" b="1" spc="-5" dirty="0">
                <a:latin typeface="Arial" panose="020B0604020202020204" pitchFamily="34" charset="0"/>
                <a:cs typeface="Arial" panose="020B0604020202020204" pitchFamily="34" charset="0"/>
              </a:rPr>
              <a:t>S</a:t>
            </a:r>
            <a:r>
              <a:rPr lang="en-US" sz="1600" b="1" dirty="0">
                <a:latin typeface="Arial" panose="020B0604020202020204" pitchFamily="34" charset="0"/>
                <a:cs typeface="Arial" panose="020B0604020202020204" pitchFamily="34" charset="0"/>
              </a:rPr>
              <a:t>C</a:t>
            </a:r>
            <a:r>
              <a:rPr lang="en-US" sz="1600" b="1" spc="-71" dirty="0">
                <a:latin typeface="Arial" panose="020B0604020202020204" pitchFamily="34" charset="0"/>
                <a:cs typeface="Arial" panose="020B0604020202020204" pitchFamily="34" charset="0"/>
              </a:rPr>
              <a:t> </a:t>
            </a:r>
            <a:r>
              <a:rPr lang="en-US" sz="1600" b="1" spc="5" dirty="0">
                <a:latin typeface="Arial" panose="020B0604020202020204" pitchFamily="34" charset="0"/>
                <a:cs typeface="Arial" panose="020B0604020202020204" pitchFamily="34" charset="0"/>
              </a:rPr>
              <a:t>A</a:t>
            </a:r>
            <a:r>
              <a:rPr lang="en-US" sz="1600" b="1" dirty="0">
                <a:latin typeface="Arial" panose="020B0604020202020204" pitchFamily="34" charset="0"/>
                <a:cs typeface="Arial" panose="020B0604020202020204" pitchFamily="34" charset="0"/>
              </a:rPr>
              <a:t>uto</a:t>
            </a:r>
            <a:r>
              <a:rPr lang="en-US" sz="1600" b="1" spc="-19" dirty="0">
                <a:latin typeface="Arial" panose="020B0604020202020204" pitchFamily="34" charset="0"/>
                <a:cs typeface="Arial" panose="020B0604020202020204" pitchFamily="34" charset="0"/>
              </a:rPr>
              <a:t> </a:t>
            </a:r>
            <a:r>
              <a:rPr lang="en-US" sz="1600" b="1" spc="5" dirty="0">
                <a:latin typeface="Arial" panose="020B0604020202020204" pitchFamily="34" charset="0"/>
                <a:cs typeface="Arial" panose="020B0604020202020204" pitchFamily="34" charset="0"/>
              </a:rPr>
              <a:t>NC</a:t>
            </a:r>
            <a:r>
              <a:rPr lang="en-US" sz="1600" b="1" dirty="0">
                <a:latin typeface="Arial" panose="020B0604020202020204" pitchFamily="34" charset="0"/>
                <a:cs typeface="Arial" panose="020B0604020202020204" pitchFamily="34" charset="0"/>
              </a:rPr>
              <a:t>O</a:t>
            </a:r>
            <a:r>
              <a:rPr lang="en-US" sz="1600" b="1" spc="-19"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anchor</a:t>
            </a:r>
            <a:r>
              <a:rPr lang="en-US" sz="1600" b="1" spc="-19"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po</a:t>
            </a:r>
            <a:r>
              <a:rPr lang="en-US" sz="1600" b="1" spc="-10" dirty="0">
                <a:latin typeface="Arial" panose="020B0604020202020204" pitchFamily="34" charset="0"/>
                <a:cs typeface="Arial" panose="020B0604020202020204" pitchFamily="34" charset="0"/>
              </a:rPr>
              <a:t>i</a:t>
            </a:r>
            <a:r>
              <a:rPr lang="en-US" sz="1600" b="1" dirty="0">
                <a:latin typeface="Arial" panose="020B0604020202020204" pitchFamily="34" charset="0"/>
                <a:cs typeface="Arial" panose="020B0604020202020204" pitchFamily="34" charset="0"/>
              </a:rPr>
              <a:t>nt</a:t>
            </a:r>
            <a:r>
              <a:rPr lang="en-US" sz="1600" b="1" spc="-14"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co</a:t>
            </a:r>
            <a:r>
              <a:rPr lang="en-US" sz="1600" b="1" spc="-10" dirty="0">
                <a:latin typeface="Arial" panose="020B0604020202020204" pitchFamily="34" charset="0"/>
                <a:cs typeface="Arial" panose="020B0604020202020204" pitchFamily="34" charset="0"/>
              </a:rPr>
              <a:t>m</a:t>
            </a:r>
            <a:r>
              <a:rPr lang="en-US" sz="1600" b="1" dirty="0">
                <a:latin typeface="Arial" panose="020B0604020202020204" pitchFamily="34" charset="0"/>
                <a:cs typeface="Arial" panose="020B0604020202020204" pitchFamily="34" charset="0"/>
              </a:rPr>
              <a:t>pared</a:t>
            </a:r>
            <a:r>
              <a:rPr lang="en-US" sz="1600" b="1" spc="-19"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aga</a:t>
            </a:r>
            <a:r>
              <a:rPr lang="en-US" sz="1600" b="1" spc="-5" dirty="0">
                <a:latin typeface="Arial" panose="020B0604020202020204" pitchFamily="34" charset="0"/>
                <a:cs typeface="Arial" panose="020B0604020202020204" pitchFamily="34" charset="0"/>
              </a:rPr>
              <a:t>i</a:t>
            </a:r>
            <a:r>
              <a:rPr lang="en-US" sz="1600" b="1" dirty="0">
                <a:latin typeface="Arial" panose="020B0604020202020204" pitchFamily="34" charset="0"/>
                <a:cs typeface="Arial" panose="020B0604020202020204" pitchFamily="34" charset="0"/>
              </a:rPr>
              <a:t>nst</a:t>
            </a:r>
            <a:r>
              <a:rPr lang="en-US" sz="1600" b="1" spc="-24"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strateg</a:t>
            </a:r>
            <a:r>
              <a:rPr lang="en-US" sz="1600" b="1" spc="-10" dirty="0">
                <a:latin typeface="Arial" panose="020B0604020202020204" pitchFamily="34" charset="0"/>
                <a:cs typeface="Arial" panose="020B0604020202020204" pitchFamily="34" charset="0"/>
              </a:rPr>
              <a:t>i</a:t>
            </a:r>
            <a:r>
              <a:rPr lang="en-US" sz="1600" b="1" dirty="0">
                <a:latin typeface="Arial" panose="020B0604020202020204" pitchFamily="34" charset="0"/>
                <a:cs typeface="Arial" panose="020B0604020202020204" pitchFamily="34" charset="0"/>
              </a:rPr>
              <a:t>c</a:t>
            </a:r>
            <a:r>
              <a:rPr lang="en-US" sz="1600" b="1" spc="-52"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forecast</a:t>
            </a:r>
            <a:br>
              <a:rPr lang="en-US" sz="1600" b="1" dirty="0">
                <a:latin typeface="Arial" panose="020B0604020202020204" pitchFamily="34" charset="0"/>
                <a:cs typeface="Arial" panose="020B0604020202020204" pitchFamily="34" charset="0"/>
              </a:rPr>
            </a:br>
            <a:endParaRPr sz="1600" b="1" dirty="0">
              <a:latin typeface="Arial" panose="020B0604020202020204" pitchFamily="34" charset="0"/>
              <a:cs typeface="Arial" panose="020B0604020202020204" pitchFamily="34" charset="0"/>
            </a:endParaRPr>
          </a:p>
        </p:txBody>
      </p:sp>
      <p:sp>
        <p:nvSpPr>
          <p:cNvPr id="539" name="object 539"/>
          <p:cNvSpPr/>
          <p:nvPr/>
        </p:nvSpPr>
        <p:spPr>
          <a:xfrm>
            <a:off x="8631585" y="2450975"/>
            <a:ext cx="27214" cy="0"/>
          </a:xfrm>
          <a:custGeom>
            <a:avLst/>
            <a:gdLst/>
            <a:ahLst/>
            <a:cxnLst/>
            <a:rect l="l" t="t" r="r" b="b"/>
            <a:pathLst>
              <a:path w="28575">
                <a:moveTo>
                  <a:pt x="0" y="0"/>
                </a:moveTo>
                <a:lnTo>
                  <a:pt x="28523" y="0"/>
                </a:lnTo>
              </a:path>
            </a:pathLst>
          </a:custGeom>
          <a:ln w="18993">
            <a:solidFill>
              <a:srgbClr val="FF0000"/>
            </a:solidFill>
          </a:ln>
        </p:spPr>
        <p:txBody>
          <a:bodyPr wrap="square" lIns="0" tIns="0" rIns="0" bIns="0" rtlCol="0"/>
          <a:lstStyle/>
          <a:p>
            <a:endParaRPr sz="1714"/>
          </a:p>
        </p:txBody>
      </p:sp>
      <p:sp>
        <p:nvSpPr>
          <p:cNvPr id="540" name="object 540"/>
          <p:cNvSpPr txBox="1"/>
          <p:nvPr/>
        </p:nvSpPr>
        <p:spPr>
          <a:xfrm>
            <a:off x="4763334" y="4432929"/>
            <a:ext cx="90110" cy="139269"/>
          </a:xfrm>
          <a:prstGeom prst="rect">
            <a:avLst/>
          </a:prstGeom>
        </p:spPr>
        <p:txBody>
          <a:bodyPr vert="horz" wrap="square" lIns="0" tIns="0" rIns="0" bIns="0" rtlCol="0">
            <a:spAutoFit/>
          </a:bodyPr>
          <a:lstStyle/>
          <a:p>
            <a:pPr marL="12095"/>
            <a:r>
              <a:rPr sz="905" spc="10" dirty="0">
                <a:latin typeface="Arial"/>
                <a:cs typeface="Arial"/>
              </a:rPr>
              <a:t>0</a:t>
            </a:r>
            <a:endParaRPr sz="905">
              <a:latin typeface="Arial"/>
              <a:cs typeface="Arial"/>
            </a:endParaRPr>
          </a:p>
        </p:txBody>
      </p:sp>
      <p:sp>
        <p:nvSpPr>
          <p:cNvPr id="541" name="object 541"/>
          <p:cNvSpPr txBox="1"/>
          <p:nvPr/>
        </p:nvSpPr>
        <p:spPr>
          <a:xfrm>
            <a:off x="4763334" y="4007830"/>
            <a:ext cx="90110" cy="139269"/>
          </a:xfrm>
          <a:prstGeom prst="rect">
            <a:avLst/>
          </a:prstGeom>
        </p:spPr>
        <p:txBody>
          <a:bodyPr vert="horz" wrap="square" lIns="0" tIns="0" rIns="0" bIns="0" rtlCol="0">
            <a:spAutoFit/>
          </a:bodyPr>
          <a:lstStyle/>
          <a:p>
            <a:pPr marL="12095"/>
            <a:r>
              <a:rPr sz="905" spc="10" dirty="0">
                <a:latin typeface="Arial"/>
                <a:cs typeface="Arial"/>
              </a:rPr>
              <a:t>2</a:t>
            </a:r>
            <a:endParaRPr sz="905">
              <a:latin typeface="Arial"/>
              <a:cs typeface="Arial"/>
            </a:endParaRPr>
          </a:p>
        </p:txBody>
      </p:sp>
      <p:sp>
        <p:nvSpPr>
          <p:cNvPr id="542" name="object 542"/>
          <p:cNvSpPr txBox="1"/>
          <p:nvPr/>
        </p:nvSpPr>
        <p:spPr>
          <a:xfrm>
            <a:off x="4763334" y="3582731"/>
            <a:ext cx="90110" cy="139269"/>
          </a:xfrm>
          <a:prstGeom prst="rect">
            <a:avLst/>
          </a:prstGeom>
        </p:spPr>
        <p:txBody>
          <a:bodyPr vert="horz" wrap="square" lIns="0" tIns="0" rIns="0" bIns="0" rtlCol="0">
            <a:spAutoFit/>
          </a:bodyPr>
          <a:lstStyle/>
          <a:p>
            <a:pPr marL="12095"/>
            <a:r>
              <a:rPr sz="905" spc="10" dirty="0">
                <a:latin typeface="Arial"/>
                <a:cs typeface="Arial"/>
              </a:rPr>
              <a:t>4</a:t>
            </a:r>
            <a:endParaRPr sz="905">
              <a:latin typeface="Arial"/>
              <a:cs typeface="Arial"/>
            </a:endParaRPr>
          </a:p>
        </p:txBody>
      </p:sp>
      <p:sp>
        <p:nvSpPr>
          <p:cNvPr id="543" name="object 543"/>
          <p:cNvSpPr txBox="1"/>
          <p:nvPr/>
        </p:nvSpPr>
        <p:spPr>
          <a:xfrm>
            <a:off x="4763334" y="3157632"/>
            <a:ext cx="90110" cy="139269"/>
          </a:xfrm>
          <a:prstGeom prst="rect">
            <a:avLst/>
          </a:prstGeom>
        </p:spPr>
        <p:txBody>
          <a:bodyPr vert="horz" wrap="square" lIns="0" tIns="0" rIns="0" bIns="0" rtlCol="0">
            <a:spAutoFit/>
          </a:bodyPr>
          <a:lstStyle/>
          <a:p>
            <a:pPr marL="12095"/>
            <a:r>
              <a:rPr sz="905" spc="10" dirty="0">
                <a:latin typeface="Arial"/>
                <a:cs typeface="Arial"/>
              </a:rPr>
              <a:t>6</a:t>
            </a:r>
            <a:endParaRPr sz="905">
              <a:latin typeface="Arial"/>
              <a:cs typeface="Arial"/>
            </a:endParaRPr>
          </a:p>
        </p:txBody>
      </p:sp>
      <p:sp>
        <p:nvSpPr>
          <p:cNvPr id="544" name="object 544"/>
          <p:cNvSpPr txBox="1"/>
          <p:nvPr/>
        </p:nvSpPr>
        <p:spPr>
          <a:xfrm>
            <a:off x="4763334" y="2723487"/>
            <a:ext cx="90110" cy="139269"/>
          </a:xfrm>
          <a:prstGeom prst="rect">
            <a:avLst/>
          </a:prstGeom>
        </p:spPr>
        <p:txBody>
          <a:bodyPr vert="horz" wrap="square" lIns="0" tIns="0" rIns="0" bIns="0" rtlCol="0">
            <a:spAutoFit/>
          </a:bodyPr>
          <a:lstStyle/>
          <a:p>
            <a:pPr marL="12095"/>
            <a:r>
              <a:rPr sz="905" spc="10" dirty="0">
                <a:latin typeface="Arial"/>
                <a:cs typeface="Arial"/>
              </a:rPr>
              <a:t>8</a:t>
            </a:r>
            <a:endParaRPr sz="905">
              <a:latin typeface="Arial"/>
              <a:cs typeface="Arial"/>
            </a:endParaRPr>
          </a:p>
        </p:txBody>
      </p:sp>
      <p:sp>
        <p:nvSpPr>
          <p:cNvPr id="545" name="object 545"/>
          <p:cNvSpPr txBox="1"/>
          <p:nvPr/>
        </p:nvSpPr>
        <p:spPr>
          <a:xfrm>
            <a:off x="4699969" y="2298388"/>
            <a:ext cx="151190" cy="139269"/>
          </a:xfrm>
          <a:prstGeom prst="rect">
            <a:avLst/>
          </a:prstGeom>
        </p:spPr>
        <p:txBody>
          <a:bodyPr vert="horz" wrap="square" lIns="0" tIns="0" rIns="0" bIns="0" rtlCol="0">
            <a:spAutoFit/>
          </a:bodyPr>
          <a:lstStyle/>
          <a:p>
            <a:pPr marL="12095"/>
            <a:r>
              <a:rPr sz="905" spc="-10" dirty="0">
                <a:latin typeface="Arial"/>
                <a:cs typeface="Arial"/>
              </a:rPr>
              <a:t>10</a:t>
            </a:r>
            <a:endParaRPr sz="905">
              <a:latin typeface="Arial"/>
              <a:cs typeface="Arial"/>
            </a:endParaRPr>
          </a:p>
        </p:txBody>
      </p:sp>
      <p:sp>
        <p:nvSpPr>
          <p:cNvPr id="546" name="object 546"/>
          <p:cNvSpPr txBox="1"/>
          <p:nvPr/>
        </p:nvSpPr>
        <p:spPr>
          <a:xfrm>
            <a:off x="4699969" y="1873288"/>
            <a:ext cx="151190" cy="139269"/>
          </a:xfrm>
          <a:prstGeom prst="rect">
            <a:avLst/>
          </a:prstGeom>
        </p:spPr>
        <p:txBody>
          <a:bodyPr vert="horz" wrap="square" lIns="0" tIns="0" rIns="0" bIns="0" rtlCol="0">
            <a:spAutoFit/>
          </a:bodyPr>
          <a:lstStyle/>
          <a:p>
            <a:pPr marL="12095"/>
            <a:r>
              <a:rPr sz="905" spc="-10" dirty="0">
                <a:latin typeface="Arial"/>
                <a:cs typeface="Arial"/>
              </a:rPr>
              <a:t>12</a:t>
            </a:r>
            <a:endParaRPr sz="905">
              <a:latin typeface="Arial"/>
              <a:cs typeface="Arial"/>
            </a:endParaRPr>
          </a:p>
        </p:txBody>
      </p:sp>
      <p:sp>
        <p:nvSpPr>
          <p:cNvPr id="547" name="object 547"/>
          <p:cNvSpPr txBox="1"/>
          <p:nvPr/>
        </p:nvSpPr>
        <p:spPr>
          <a:xfrm>
            <a:off x="4738554" y="1241520"/>
            <a:ext cx="3669694" cy="384721"/>
          </a:xfrm>
          <a:prstGeom prst="rect">
            <a:avLst/>
          </a:prstGeom>
        </p:spPr>
        <p:txBody>
          <a:bodyPr vert="horz" wrap="square" lIns="0" tIns="0" rIns="0" bIns="0" rtlCol="0">
            <a:spAutoFit/>
          </a:bodyPr>
          <a:lstStyle/>
          <a:p>
            <a:pPr marL="12095">
              <a:lnSpc>
                <a:spcPts val="1486"/>
              </a:lnSpc>
            </a:pPr>
            <a:r>
              <a:rPr sz="1333" b="1" spc="-5" dirty="0">
                <a:solidFill>
                  <a:srgbClr val="FF0000"/>
                </a:solidFill>
                <a:latin typeface="Arial"/>
                <a:cs typeface="Arial"/>
              </a:rPr>
              <a:t>S</a:t>
            </a:r>
            <a:r>
              <a:rPr sz="1333" b="1" dirty="0">
                <a:solidFill>
                  <a:srgbClr val="FF0000"/>
                </a:solidFill>
                <a:latin typeface="Arial"/>
                <a:cs typeface="Arial"/>
              </a:rPr>
              <a:t>t</a:t>
            </a:r>
            <a:r>
              <a:rPr sz="1333" b="1" spc="5" dirty="0">
                <a:solidFill>
                  <a:srgbClr val="FF0000"/>
                </a:solidFill>
                <a:latin typeface="Arial"/>
                <a:cs typeface="Arial"/>
              </a:rPr>
              <a:t>r</a:t>
            </a:r>
            <a:r>
              <a:rPr sz="1333" b="1" spc="-5" dirty="0">
                <a:solidFill>
                  <a:srgbClr val="FF0000"/>
                </a:solidFill>
                <a:latin typeface="Arial"/>
                <a:cs typeface="Arial"/>
              </a:rPr>
              <a:t>a</a:t>
            </a:r>
            <a:r>
              <a:rPr sz="1333" b="1" dirty="0">
                <a:solidFill>
                  <a:srgbClr val="FF0000"/>
                </a:solidFill>
                <a:latin typeface="Arial"/>
                <a:cs typeface="Arial"/>
              </a:rPr>
              <a:t>t</a:t>
            </a:r>
            <a:r>
              <a:rPr sz="1333" b="1" spc="-5" dirty="0">
                <a:solidFill>
                  <a:srgbClr val="FF0000"/>
                </a:solidFill>
                <a:latin typeface="Arial"/>
                <a:cs typeface="Arial"/>
              </a:rPr>
              <a:t>e</a:t>
            </a:r>
            <a:r>
              <a:rPr sz="1333" b="1" spc="-10" dirty="0">
                <a:solidFill>
                  <a:srgbClr val="FF0000"/>
                </a:solidFill>
                <a:latin typeface="Arial"/>
                <a:cs typeface="Arial"/>
              </a:rPr>
              <a:t>g</a:t>
            </a:r>
            <a:r>
              <a:rPr sz="1333" b="1" spc="5" dirty="0">
                <a:solidFill>
                  <a:srgbClr val="FF0000"/>
                </a:solidFill>
                <a:latin typeface="Arial"/>
                <a:cs typeface="Arial"/>
              </a:rPr>
              <a:t>i</a:t>
            </a:r>
            <a:r>
              <a:rPr sz="1333" b="1" dirty="0">
                <a:solidFill>
                  <a:srgbClr val="FF0000"/>
                </a:solidFill>
                <a:latin typeface="Arial"/>
                <a:cs typeface="Arial"/>
              </a:rPr>
              <a:t>c</a:t>
            </a:r>
            <a:r>
              <a:rPr sz="1333" b="1" spc="-43" dirty="0">
                <a:solidFill>
                  <a:srgbClr val="FF0000"/>
                </a:solidFill>
                <a:latin typeface="Arial"/>
                <a:cs typeface="Arial"/>
              </a:rPr>
              <a:t> </a:t>
            </a:r>
            <a:r>
              <a:rPr sz="1333" b="1" dirty="0">
                <a:solidFill>
                  <a:srgbClr val="FF0000"/>
                </a:solidFill>
                <a:latin typeface="Arial"/>
                <a:cs typeface="Arial"/>
              </a:rPr>
              <a:t>f</a:t>
            </a:r>
            <a:r>
              <a:rPr sz="1333" b="1" spc="-10" dirty="0">
                <a:solidFill>
                  <a:srgbClr val="FF0000"/>
                </a:solidFill>
                <a:latin typeface="Arial"/>
                <a:cs typeface="Arial"/>
              </a:rPr>
              <a:t>o</a:t>
            </a:r>
            <a:r>
              <a:rPr sz="1333" b="1" spc="5" dirty="0">
                <a:solidFill>
                  <a:srgbClr val="FF0000"/>
                </a:solidFill>
                <a:latin typeface="Arial"/>
                <a:cs typeface="Arial"/>
              </a:rPr>
              <a:t>r</a:t>
            </a:r>
            <a:r>
              <a:rPr sz="1333" b="1" spc="-5" dirty="0">
                <a:solidFill>
                  <a:srgbClr val="FF0000"/>
                </a:solidFill>
                <a:latin typeface="Arial"/>
                <a:cs typeface="Arial"/>
              </a:rPr>
              <a:t>ecas</a:t>
            </a:r>
            <a:r>
              <a:rPr sz="1333" b="1" dirty="0">
                <a:solidFill>
                  <a:srgbClr val="FF0000"/>
                </a:solidFill>
                <a:latin typeface="Arial"/>
                <a:cs typeface="Arial"/>
              </a:rPr>
              <a:t>t</a:t>
            </a:r>
            <a:r>
              <a:rPr sz="1333" b="1" spc="-29" dirty="0">
                <a:solidFill>
                  <a:srgbClr val="FF0000"/>
                </a:solidFill>
                <a:latin typeface="Arial"/>
                <a:cs typeface="Arial"/>
              </a:rPr>
              <a:t> </a:t>
            </a:r>
            <a:r>
              <a:rPr sz="1333" b="1" spc="-5" dirty="0">
                <a:solidFill>
                  <a:srgbClr val="FF0000"/>
                </a:solidFill>
                <a:latin typeface="Arial"/>
                <a:cs typeface="Arial"/>
              </a:rPr>
              <a:t>c</a:t>
            </a:r>
            <a:r>
              <a:rPr sz="1333" b="1" spc="-10" dirty="0">
                <a:solidFill>
                  <a:srgbClr val="FF0000"/>
                </a:solidFill>
                <a:latin typeface="Arial"/>
                <a:cs typeface="Arial"/>
              </a:rPr>
              <a:t>h</a:t>
            </a:r>
            <a:r>
              <a:rPr sz="1333" b="1" spc="-5" dirty="0">
                <a:solidFill>
                  <a:srgbClr val="FF0000"/>
                </a:solidFill>
                <a:latin typeface="Arial"/>
                <a:cs typeface="Arial"/>
              </a:rPr>
              <a:t>a</a:t>
            </a:r>
            <a:r>
              <a:rPr sz="1333" b="1" spc="5" dirty="0">
                <a:solidFill>
                  <a:srgbClr val="FF0000"/>
                </a:solidFill>
                <a:latin typeface="Arial"/>
                <a:cs typeface="Arial"/>
              </a:rPr>
              <a:t>r</a:t>
            </a:r>
            <a:r>
              <a:rPr sz="1333" b="1" spc="-10" dirty="0">
                <a:solidFill>
                  <a:srgbClr val="FF0000"/>
                </a:solidFill>
                <a:latin typeface="Arial"/>
                <a:cs typeface="Arial"/>
              </a:rPr>
              <a:t>g</a:t>
            </a:r>
            <a:r>
              <a:rPr sz="1333" b="1" dirty="0">
                <a:solidFill>
                  <a:srgbClr val="FF0000"/>
                </a:solidFill>
                <a:latin typeface="Arial"/>
                <a:cs typeface="Arial"/>
              </a:rPr>
              <a:t>e-</a:t>
            </a:r>
            <a:r>
              <a:rPr sz="1333" b="1" spc="-10" dirty="0">
                <a:solidFill>
                  <a:srgbClr val="FF0000"/>
                </a:solidFill>
                <a:latin typeface="Arial"/>
                <a:cs typeface="Arial"/>
              </a:rPr>
              <a:t>o</a:t>
            </a:r>
            <a:r>
              <a:rPr sz="1333" b="1" dirty="0">
                <a:solidFill>
                  <a:srgbClr val="FF0000"/>
                </a:solidFill>
                <a:latin typeface="Arial"/>
                <a:cs typeface="Arial"/>
              </a:rPr>
              <a:t>ff</a:t>
            </a:r>
            <a:r>
              <a:rPr sz="1333" b="1" spc="-43" dirty="0">
                <a:solidFill>
                  <a:srgbClr val="FF0000"/>
                </a:solidFill>
                <a:latin typeface="Arial"/>
                <a:cs typeface="Arial"/>
              </a:rPr>
              <a:t> </a:t>
            </a:r>
            <a:r>
              <a:rPr sz="1333" b="1" spc="5" dirty="0">
                <a:solidFill>
                  <a:srgbClr val="FF0000"/>
                </a:solidFill>
                <a:latin typeface="Arial"/>
                <a:cs typeface="Arial"/>
              </a:rPr>
              <a:t>r</a:t>
            </a:r>
            <a:r>
              <a:rPr sz="1333" b="1" spc="-5" dirty="0">
                <a:solidFill>
                  <a:srgbClr val="FF0000"/>
                </a:solidFill>
                <a:latin typeface="Arial"/>
                <a:cs typeface="Arial"/>
              </a:rPr>
              <a:t>a</a:t>
            </a:r>
            <a:r>
              <a:rPr sz="1333" b="1" dirty="0">
                <a:solidFill>
                  <a:srgbClr val="FF0000"/>
                </a:solidFill>
                <a:latin typeface="Arial"/>
                <a:cs typeface="Arial"/>
              </a:rPr>
              <a:t>t</a:t>
            </a:r>
            <a:r>
              <a:rPr sz="1333" b="1" spc="-5" dirty="0">
                <a:solidFill>
                  <a:srgbClr val="FF0000"/>
                </a:solidFill>
                <a:latin typeface="Arial"/>
                <a:cs typeface="Arial"/>
              </a:rPr>
              <a:t>e</a:t>
            </a:r>
            <a:r>
              <a:rPr sz="1333" b="1" dirty="0">
                <a:solidFill>
                  <a:srgbClr val="FF0000"/>
                </a:solidFill>
                <a:latin typeface="Arial"/>
                <a:cs typeface="Arial"/>
              </a:rPr>
              <a:t>s</a:t>
            </a:r>
            <a:endParaRPr sz="1333">
              <a:latin typeface="Arial"/>
              <a:cs typeface="Arial"/>
            </a:endParaRPr>
          </a:p>
          <a:p>
            <a:pPr marL="12095">
              <a:lnSpc>
                <a:spcPts val="1486"/>
              </a:lnSpc>
            </a:pPr>
            <a:r>
              <a:rPr sz="1333" spc="-5" dirty="0">
                <a:solidFill>
                  <a:srgbClr val="FF0000"/>
                </a:solidFill>
                <a:latin typeface="Arial"/>
                <a:cs typeface="Arial"/>
              </a:rPr>
              <a:t>%</a:t>
            </a:r>
            <a:r>
              <a:rPr sz="1333" dirty="0">
                <a:solidFill>
                  <a:srgbClr val="FF0000"/>
                </a:solidFill>
                <a:latin typeface="Arial"/>
                <a:cs typeface="Arial"/>
              </a:rPr>
              <a:t>, </a:t>
            </a:r>
            <a:r>
              <a:rPr sz="1333" spc="-10" dirty="0">
                <a:solidFill>
                  <a:srgbClr val="FF0000"/>
                </a:solidFill>
                <a:latin typeface="Arial"/>
                <a:cs typeface="Arial"/>
              </a:rPr>
              <a:t>M</a:t>
            </a:r>
            <a:r>
              <a:rPr sz="1333" spc="-5" dirty="0">
                <a:solidFill>
                  <a:srgbClr val="FF0000"/>
                </a:solidFill>
                <a:latin typeface="Arial"/>
                <a:cs typeface="Arial"/>
              </a:rPr>
              <a:t>on</a:t>
            </a:r>
            <a:r>
              <a:rPr sz="1333" spc="5" dirty="0">
                <a:solidFill>
                  <a:srgbClr val="FF0000"/>
                </a:solidFill>
                <a:latin typeface="Arial"/>
                <a:cs typeface="Arial"/>
              </a:rPr>
              <a:t>t</a:t>
            </a:r>
            <a:r>
              <a:rPr sz="1333" spc="-5" dirty="0">
                <a:solidFill>
                  <a:srgbClr val="FF0000"/>
                </a:solidFill>
                <a:latin typeface="Arial"/>
                <a:cs typeface="Arial"/>
              </a:rPr>
              <a:t>h</a:t>
            </a:r>
            <a:r>
              <a:rPr sz="1333" dirty="0">
                <a:solidFill>
                  <a:srgbClr val="FF0000"/>
                </a:solidFill>
                <a:latin typeface="Arial"/>
                <a:cs typeface="Arial"/>
              </a:rPr>
              <a:t>ly</a:t>
            </a:r>
            <a:r>
              <a:rPr sz="1333" spc="-38" dirty="0">
                <a:solidFill>
                  <a:srgbClr val="FF0000"/>
                </a:solidFill>
                <a:latin typeface="Arial"/>
                <a:cs typeface="Arial"/>
              </a:rPr>
              <a:t> </a:t>
            </a:r>
            <a:r>
              <a:rPr sz="1333" dirty="0">
                <a:solidFill>
                  <a:srgbClr val="FF0000"/>
                </a:solidFill>
                <a:latin typeface="Arial"/>
                <a:cs typeface="Arial"/>
              </a:rPr>
              <a:t>l</a:t>
            </a:r>
            <a:r>
              <a:rPr sz="1333" spc="-5" dirty="0">
                <a:solidFill>
                  <a:srgbClr val="FF0000"/>
                </a:solidFill>
                <a:latin typeface="Arial"/>
                <a:cs typeface="Arial"/>
              </a:rPr>
              <a:t>o</a:t>
            </a:r>
            <a:r>
              <a:rPr sz="1333" spc="5" dirty="0">
                <a:solidFill>
                  <a:srgbClr val="FF0000"/>
                </a:solidFill>
                <a:latin typeface="Arial"/>
                <a:cs typeface="Arial"/>
              </a:rPr>
              <a:t>s</a:t>
            </a:r>
            <a:r>
              <a:rPr sz="1333" dirty="0">
                <a:solidFill>
                  <a:srgbClr val="FF0000"/>
                </a:solidFill>
                <a:latin typeface="Arial"/>
                <a:cs typeface="Arial"/>
              </a:rPr>
              <a:t>s</a:t>
            </a:r>
            <a:r>
              <a:rPr sz="1333" spc="-14" dirty="0">
                <a:solidFill>
                  <a:srgbClr val="FF0000"/>
                </a:solidFill>
                <a:latin typeface="Arial"/>
                <a:cs typeface="Arial"/>
              </a:rPr>
              <a:t> </a:t>
            </a:r>
            <a:r>
              <a:rPr sz="1333" dirty="0">
                <a:solidFill>
                  <a:srgbClr val="FF0000"/>
                </a:solidFill>
                <a:latin typeface="Arial"/>
                <a:cs typeface="Arial"/>
              </a:rPr>
              <a:t>r</a:t>
            </a:r>
            <a:r>
              <a:rPr sz="1333" spc="-5" dirty="0">
                <a:solidFill>
                  <a:srgbClr val="FF0000"/>
                </a:solidFill>
                <a:latin typeface="Arial"/>
                <a:cs typeface="Arial"/>
              </a:rPr>
              <a:t>a</a:t>
            </a:r>
            <a:r>
              <a:rPr sz="1333" spc="5" dirty="0">
                <a:solidFill>
                  <a:srgbClr val="FF0000"/>
                </a:solidFill>
                <a:latin typeface="Arial"/>
                <a:cs typeface="Arial"/>
              </a:rPr>
              <a:t>t</a:t>
            </a:r>
            <a:r>
              <a:rPr sz="1333" dirty="0">
                <a:solidFill>
                  <a:srgbClr val="FF0000"/>
                </a:solidFill>
                <a:latin typeface="Arial"/>
                <a:cs typeface="Arial"/>
              </a:rPr>
              <a:t>e</a:t>
            </a:r>
            <a:r>
              <a:rPr sz="1333" spc="-29" dirty="0">
                <a:solidFill>
                  <a:srgbClr val="FF0000"/>
                </a:solidFill>
                <a:latin typeface="Arial"/>
                <a:cs typeface="Arial"/>
              </a:rPr>
              <a:t> </a:t>
            </a:r>
            <a:r>
              <a:rPr sz="1333" spc="-19" dirty="0">
                <a:solidFill>
                  <a:srgbClr val="FF0000"/>
                </a:solidFill>
                <a:latin typeface="Arial"/>
                <a:cs typeface="Arial"/>
              </a:rPr>
              <a:t>v</a:t>
            </a:r>
            <a:r>
              <a:rPr sz="1333" dirty="0">
                <a:solidFill>
                  <a:srgbClr val="FF0000"/>
                </a:solidFill>
                <a:latin typeface="Arial"/>
                <a:cs typeface="Arial"/>
              </a:rPr>
              <a:t>s</a:t>
            </a:r>
            <a:r>
              <a:rPr sz="1333" spc="10" dirty="0">
                <a:solidFill>
                  <a:srgbClr val="FF0000"/>
                </a:solidFill>
                <a:latin typeface="Arial"/>
                <a:cs typeface="Arial"/>
              </a:rPr>
              <a:t> </a:t>
            </a:r>
            <a:r>
              <a:rPr sz="1333" spc="-5" dirty="0">
                <a:solidFill>
                  <a:srgbClr val="FF0000"/>
                </a:solidFill>
                <a:latin typeface="Arial"/>
                <a:cs typeface="Arial"/>
              </a:rPr>
              <a:t>201</a:t>
            </a:r>
            <a:r>
              <a:rPr sz="1333" dirty="0">
                <a:solidFill>
                  <a:srgbClr val="FF0000"/>
                </a:solidFill>
                <a:latin typeface="Arial"/>
                <a:cs typeface="Arial"/>
              </a:rPr>
              <a:t>6</a:t>
            </a:r>
            <a:r>
              <a:rPr sz="1333" spc="-19" dirty="0">
                <a:solidFill>
                  <a:srgbClr val="FF0000"/>
                </a:solidFill>
                <a:latin typeface="Arial"/>
                <a:cs typeface="Arial"/>
              </a:rPr>
              <a:t> </a:t>
            </a:r>
            <a:r>
              <a:rPr sz="1333" spc="-10" dirty="0">
                <a:solidFill>
                  <a:srgbClr val="FF0000"/>
                </a:solidFill>
                <a:latin typeface="Arial"/>
                <a:cs typeface="Arial"/>
              </a:rPr>
              <a:t>NC</a:t>
            </a:r>
            <a:r>
              <a:rPr sz="1333" dirty="0">
                <a:solidFill>
                  <a:srgbClr val="FF0000"/>
                </a:solidFill>
                <a:latin typeface="Arial"/>
                <a:cs typeface="Arial"/>
              </a:rPr>
              <a:t>O</a:t>
            </a:r>
            <a:r>
              <a:rPr sz="1333" spc="-10" dirty="0">
                <a:solidFill>
                  <a:srgbClr val="FF0000"/>
                </a:solidFill>
                <a:latin typeface="Arial"/>
                <a:cs typeface="Arial"/>
              </a:rPr>
              <a:t> </a:t>
            </a:r>
            <a:r>
              <a:rPr sz="1333" spc="-5" dirty="0">
                <a:solidFill>
                  <a:srgbClr val="FF0000"/>
                </a:solidFill>
                <a:latin typeface="Arial"/>
                <a:cs typeface="Arial"/>
              </a:rPr>
              <a:t>an</a:t>
            </a:r>
            <a:r>
              <a:rPr sz="1333" spc="5" dirty="0">
                <a:solidFill>
                  <a:srgbClr val="FF0000"/>
                </a:solidFill>
                <a:latin typeface="Arial"/>
                <a:cs typeface="Arial"/>
              </a:rPr>
              <a:t>c</a:t>
            </a:r>
            <a:r>
              <a:rPr sz="1333" spc="-5" dirty="0">
                <a:solidFill>
                  <a:srgbClr val="FF0000"/>
                </a:solidFill>
                <a:latin typeface="Arial"/>
                <a:cs typeface="Arial"/>
              </a:rPr>
              <a:t>ho</a:t>
            </a:r>
            <a:r>
              <a:rPr sz="1333" dirty="0">
                <a:solidFill>
                  <a:srgbClr val="FF0000"/>
                </a:solidFill>
                <a:latin typeface="Arial"/>
                <a:cs typeface="Arial"/>
              </a:rPr>
              <a:t>r</a:t>
            </a:r>
            <a:r>
              <a:rPr sz="1333" spc="-29" dirty="0">
                <a:solidFill>
                  <a:srgbClr val="FF0000"/>
                </a:solidFill>
                <a:latin typeface="Arial"/>
                <a:cs typeface="Arial"/>
              </a:rPr>
              <a:t> </a:t>
            </a:r>
            <a:r>
              <a:rPr sz="1333" spc="-5" dirty="0">
                <a:solidFill>
                  <a:srgbClr val="FF0000"/>
                </a:solidFill>
                <a:latin typeface="Arial"/>
                <a:cs typeface="Arial"/>
              </a:rPr>
              <a:t>po</a:t>
            </a:r>
            <a:r>
              <a:rPr sz="1333" dirty="0">
                <a:solidFill>
                  <a:srgbClr val="FF0000"/>
                </a:solidFill>
                <a:latin typeface="Arial"/>
                <a:cs typeface="Arial"/>
              </a:rPr>
              <a:t>i</a:t>
            </a:r>
            <a:r>
              <a:rPr sz="1333" spc="-5" dirty="0">
                <a:solidFill>
                  <a:srgbClr val="FF0000"/>
                </a:solidFill>
                <a:latin typeface="Arial"/>
                <a:cs typeface="Arial"/>
              </a:rPr>
              <a:t>n</a:t>
            </a:r>
            <a:r>
              <a:rPr sz="1333" spc="5" dirty="0">
                <a:solidFill>
                  <a:srgbClr val="FF0000"/>
                </a:solidFill>
                <a:latin typeface="Arial"/>
                <a:cs typeface="Arial"/>
              </a:rPr>
              <a:t>t</a:t>
            </a:r>
            <a:r>
              <a:rPr sz="1333" dirty="0">
                <a:solidFill>
                  <a:srgbClr val="FF0000"/>
                </a:solidFill>
                <a:latin typeface="Arial"/>
                <a:cs typeface="Arial"/>
              </a:rPr>
              <a:t>s</a:t>
            </a:r>
            <a:endParaRPr sz="1333">
              <a:latin typeface="Arial"/>
              <a:cs typeface="Arial"/>
            </a:endParaRPr>
          </a:p>
        </p:txBody>
      </p:sp>
      <p:graphicFrame>
        <p:nvGraphicFramePr>
          <p:cNvPr id="536" name="object 536"/>
          <p:cNvGraphicFramePr>
            <a:graphicFrameLocks noGrp="1"/>
          </p:cNvGraphicFramePr>
          <p:nvPr>
            <p:extLst>
              <p:ext uri="{D42A27DB-BD31-4B8C-83A1-F6EECF244321}">
                <p14:modId xmlns:p14="http://schemas.microsoft.com/office/powerpoint/2010/main" val="3670835550"/>
              </p:ext>
            </p:extLst>
          </p:nvPr>
        </p:nvGraphicFramePr>
        <p:xfrm>
          <a:off x="372759" y="4604441"/>
          <a:ext cx="8316552" cy="357409"/>
        </p:xfrm>
        <a:graphic>
          <a:graphicData uri="http://schemas.openxmlformats.org/drawingml/2006/table">
            <a:tbl>
              <a:tblPr firstRow="1" bandRow="1">
                <a:tableStyleId>{2D5ABB26-0587-4C30-8999-92F81FD0307C}</a:tableStyleId>
              </a:tblPr>
              <a:tblGrid>
                <a:gridCol w="579526"/>
                <a:gridCol w="893575"/>
                <a:gridCol w="893575"/>
                <a:gridCol w="898092"/>
                <a:gridCol w="870919"/>
                <a:gridCol w="875437"/>
                <a:gridCol w="907128"/>
                <a:gridCol w="907128"/>
                <a:gridCol w="907128"/>
                <a:gridCol w="584044"/>
              </a:tblGrid>
              <a:tr h="168099">
                <a:tc>
                  <a:txBody>
                    <a:bodyPr/>
                    <a:lstStyle/>
                    <a:p>
                      <a:pPr marL="34925">
                        <a:lnSpc>
                          <a:spcPct val="100000"/>
                        </a:lnSpc>
                      </a:pPr>
                      <a:r>
                        <a:rPr sz="1000" spc="5" dirty="0">
                          <a:latin typeface="Arial"/>
                          <a:cs typeface="Arial"/>
                        </a:rPr>
                        <a:t>J</a:t>
                      </a:r>
                      <a:r>
                        <a:rPr sz="1000" spc="-5" dirty="0">
                          <a:latin typeface="Arial"/>
                          <a:cs typeface="Arial"/>
                        </a:rPr>
                        <a:t>an</a:t>
                      </a:r>
                      <a:endParaRPr sz="1000">
                        <a:latin typeface="Arial"/>
                        <a:cs typeface="Arial"/>
                      </a:endParaRPr>
                    </a:p>
                  </a:txBody>
                  <a:tcPr marL="0" marR="0" marT="0" marB="0"/>
                </a:tc>
                <a:tc>
                  <a:txBody>
                    <a:bodyPr/>
                    <a:lstStyle/>
                    <a:p>
                      <a:pPr marL="4445" algn="ctr">
                        <a:lnSpc>
                          <a:spcPct val="100000"/>
                        </a:lnSpc>
                      </a:pPr>
                      <a:r>
                        <a:rPr sz="1000" spc="5" dirty="0">
                          <a:latin typeface="Arial"/>
                          <a:cs typeface="Arial"/>
                        </a:rPr>
                        <a:t>J</a:t>
                      </a:r>
                      <a:r>
                        <a:rPr sz="1000" spc="-5" dirty="0">
                          <a:latin typeface="Arial"/>
                          <a:cs typeface="Arial"/>
                        </a:rPr>
                        <a:t>an</a:t>
                      </a:r>
                      <a:endParaRPr sz="1000">
                        <a:latin typeface="Arial"/>
                        <a:cs typeface="Arial"/>
                      </a:endParaRPr>
                    </a:p>
                  </a:txBody>
                  <a:tcPr marL="0" marR="0" marT="0" marB="0"/>
                </a:tc>
                <a:tc>
                  <a:txBody>
                    <a:bodyPr/>
                    <a:lstStyle/>
                    <a:p>
                      <a:pPr algn="ctr">
                        <a:lnSpc>
                          <a:spcPct val="100000"/>
                        </a:lnSpc>
                      </a:pPr>
                      <a:r>
                        <a:rPr sz="1000" spc="5" dirty="0">
                          <a:latin typeface="Arial"/>
                          <a:cs typeface="Arial"/>
                        </a:rPr>
                        <a:t>J</a:t>
                      </a:r>
                      <a:r>
                        <a:rPr sz="1000" spc="-5" dirty="0">
                          <a:latin typeface="Arial"/>
                          <a:cs typeface="Arial"/>
                        </a:rPr>
                        <a:t>an</a:t>
                      </a:r>
                      <a:endParaRPr sz="1000">
                        <a:latin typeface="Arial"/>
                        <a:cs typeface="Arial"/>
                      </a:endParaRPr>
                    </a:p>
                  </a:txBody>
                  <a:tcPr marL="0" marR="0" marT="0" marB="0"/>
                </a:tc>
                <a:tc>
                  <a:txBody>
                    <a:bodyPr/>
                    <a:lstStyle/>
                    <a:p>
                      <a:pPr algn="ctr">
                        <a:lnSpc>
                          <a:spcPct val="100000"/>
                        </a:lnSpc>
                      </a:pPr>
                      <a:r>
                        <a:rPr sz="1000" spc="5" dirty="0">
                          <a:latin typeface="Arial"/>
                          <a:cs typeface="Arial"/>
                        </a:rPr>
                        <a:t>J</a:t>
                      </a:r>
                      <a:r>
                        <a:rPr sz="1000" spc="-5" dirty="0">
                          <a:latin typeface="Arial"/>
                          <a:cs typeface="Arial"/>
                        </a:rPr>
                        <a:t>an</a:t>
                      </a:r>
                      <a:endParaRPr sz="1000">
                        <a:latin typeface="Arial"/>
                        <a:cs typeface="Arial"/>
                      </a:endParaRPr>
                    </a:p>
                  </a:txBody>
                  <a:tcPr marL="0" marR="0" marT="0" marB="0"/>
                </a:tc>
                <a:tc>
                  <a:txBody>
                    <a:bodyPr/>
                    <a:lstStyle/>
                    <a:p>
                      <a:pPr marL="27940" algn="ctr">
                        <a:lnSpc>
                          <a:spcPct val="100000"/>
                        </a:lnSpc>
                      </a:pPr>
                      <a:r>
                        <a:rPr sz="1000" spc="5" dirty="0">
                          <a:latin typeface="Arial"/>
                          <a:cs typeface="Arial"/>
                        </a:rPr>
                        <a:t>J</a:t>
                      </a:r>
                      <a:r>
                        <a:rPr sz="1000" spc="-5" dirty="0">
                          <a:latin typeface="Arial"/>
                          <a:cs typeface="Arial"/>
                        </a:rPr>
                        <a:t>an</a:t>
                      </a:r>
                      <a:endParaRPr sz="1000">
                        <a:latin typeface="Arial"/>
                        <a:cs typeface="Arial"/>
                      </a:endParaRPr>
                    </a:p>
                  </a:txBody>
                  <a:tcPr marL="0" marR="0" marT="0" marB="0"/>
                </a:tc>
                <a:tc>
                  <a:txBody>
                    <a:bodyPr/>
                    <a:lstStyle/>
                    <a:p>
                      <a:pPr marR="25400" algn="ctr">
                        <a:lnSpc>
                          <a:spcPct val="100000"/>
                        </a:lnSpc>
                      </a:pPr>
                      <a:r>
                        <a:rPr sz="1000" spc="5" dirty="0">
                          <a:latin typeface="Arial"/>
                          <a:cs typeface="Arial"/>
                        </a:rPr>
                        <a:t>J</a:t>
                      </a:r>
                      <a:r>
                        <a:rPr sz="1000" spc="-5" dirty="0">
                          <a:latin typeface="Arial"/>
                          <a:cs typeface="Arial"/>
                        </a:rPr>
                        <a:t>an</a:t>
                      </a:r>
                      <a:endParaRPr sz="1000">
                        <a:latin typeface="Arial"/>
                        <a:cs typeface="Arial"/>
                      </a:endParaRPr>
                    </a:p>
                  </a:txBody>
                  <a:tcPr marL="0" marR="0" marT="0" marB="0"/>
                </a:tc>
                <a:tc>
                  <a:txBody>
                    <a:bodyPr/>
                    <a:lstStyle/>
                    <a:p>
                      <a:pPr algn="ctr">
                        <a:lnSpc>
                          <a:spcPct val="100000"/>
                        </a:lnSpc>
                      </a:pPr>
                      <a:r>
                        <a:rPr sz="1000" spc="5" dirty="0">
                          <a:latin typeface="Arial"/>
                          <a:cs typeface="Arial"/>
                        </a:rPr>
                        <a:t>J</a:t>
                      </a:r>
                      <a:r>
                        <a:rPr sz="1000" spc="-5" dirty="0">
                          <a:latin typeface="Arial"/>
                          <a:cs typeface="Arial"/>
                        </a:rPr>
                        <a:t>an</a:t>
                      </a:r>
                      <a:endParaRPr sz="1000">
                        <a:latin typeface="Arial"/>
                        <a:cs typeface="Arial"/>
                      </a:endParaRPr>
                    </a:p>
                  </a:txBody>
                  <a:tcPr marL="0" marR="0" marT="0" marB="0"/>
                </a:tc>
                <a:tc>
                  <a:txBody>
                    <a:bodyPr/>
                    <a:lstStyle/>
                    <a:p>
                      <a:pPr algn="ctr">
                        <a:lnSpc>
                          <a:spcPct val="100000"/>
                        </a:lnSpc>
                      </a:pPr>
                      <a:r>
                        <a:rPr sz="1000" spc="5" dirty="0">
                          <a:latin typeface="Arial"/>
                          <a:cs typeface="Arial"/>
                        </a:rPr>
                        <a:t>J</a:t>
                      </a:r>
                      <a:r>
                        <a:rPr sz="1000" spc="-5" dirty="0">
                          <a:latin typeface="Arial"/>
                          <a:cs typeface="Arial"/>
                        </a:rPr>
                        <a:t>an</a:t>
                      </a:r>
                      <a:endParaRPr sz="1000">
                        <a:latin typeface="Arial"/>
                        <a:cs typeface="Arial"/>
                      </a:endParaRPr>
                    </a:p>
                  </a:txBody>
                  <a:tcPr marL="0" marR="0" marT="0" marB="0"/>
                </a:tc>
                <a:tc>
                  <a:txBody>
                    <a:bodyPr/>
                    <a:lstStyle/>
                    <a:p>
                      <a:pPr algn="ctr">
                        <a:lnSpc>
                          <a:spcPct val="100000"/>
                        </a:lnSpc>
                      </a:pPr>
                      <a:r>
                        <a:rPr sz="1000" spc="5" dirty="0">
                          <a:latin typeface="Arial"/>
                          <a:cs typeface="Arial"/>
                        </a:rPr>
                        <a:t>J</a:t>
                      </a:r>
                      <a:r>
                        <a:rPr sz="1000" spc="-5" dirty="0">
                          <a:latin typeface="Arial"/>
                          <a:cs typeface="Arial"/>
                        </a:rPr>
                        <a:t>an</a:t>
                      </a:r>
                      <a:endParaRPr sz="1000">
                        <a:latin typeface="Arial"/>
                        <a:cs typeface="Arial"/>
                      </a:endParaRPr>
                    </a:p>
                  </a:txBody>
                  <a:tcPr marL="0" marR="0" marT="0" marB="0"/>
                </a:tc>
                <a:tc>
                  <a:txBody>
                    <a:bodyPr/>
                    <a:lstStyle/>
                    <a:p>
                      <a:pPr marL="374015">
                        <a:lnSpc>
                          <a:spcPct val="100000"/>
                        </a:lnSpc>
                      </a:pPr>
                      <a:r>
                        <a:rPr sz="1000" spc="5" dirty="0">
                          <a:latin typeface="Arial"/>
                          <a:cs typeface="Arial"/>
                        </a:rPr>
                        <a:t>J</a:t>
                      </a:r>
                      <a:r>
                        <a:rPr sz="1000" spc="-5" dirty="0">
                          <a:latin typeface="Arial"/>
                          <a:cs typeface="Arial"/>
                        </a:rPr>
                        <a:t>an</a:t>
                      </a:r>
                      <a:endParaRPr sz="1000">
                        <a:latin typeface="Arial"/>
                        <a:cs typeface="Arial"/>
                      </a:endParaRPr>
                    </a:p>
                  </a:txBody>
                  <a:tcPr marL="0" marR="0" marT="0" marB="0"/>
                </a:tc>
              </a:tr>
              <a:tr h="189310">
                <a:tc>
                  <a:txBody>
                    <a:bodyPr/>
                    <a:lstStyle/>
                    <a:p>
                      <a:pPr marL="66675">
                        <a:lnSpc>
                          <a:spcPct val="100000"/>
                        </a:lnSpc>
                      </a:pPr>
                      <a:r>
                        <a:rPr sz="1000" spc="-5" dirty="0">
                          <a:latin typeface="Arial"/>
                          <a:cs typeface="Arial"/>
                        </a:rPr>
                        <a:t>14</a:t>
                      </a:r>
                      <a:endParaRPr sz="1000">
                        <a:latin typeface="Arial"/>
                        <a:cs typeface="Arial"/>
                      </a:endParaRPr>
                    </a:p>
                  </a:txBody>
                  <a:tcPr marL="0" marR="0" marT="0" marB="0"/>
                </a:tc>
                <a:tc>
                  <a:txBody>
                    <a:bodyPr/>
                    <a:lstStyle/>
                    <a:p>
                      <a:pPr marL="4445" algn="ctr">
                        <a:lnSpc>
                          <a:spcPct val="100000"/>
                        </a:lnSpc>
                      </a:pPr>
                      <a:r>
                        <a:rPr sz="1000" spc="-5" dirty="0">
                          <a:latin typeface="Arial"/>
                          <a:cs typeface="Arial"/>
                        </a:rPr>
                        <a:t>15</a:t>
                      </a:r>
                      <a:endParaRPr sz="1000">
                        <a:latin typeface="Arial"/>
                        <a:cs typeface="Arial"/>
                      </a:endParaRPr>
                    </a:p>
                  </a:txBody>
                  <a:tcPr marL="0" marR="0" marT="0" marB="0"/>
                </a:tc>
                <a:tc>
                  <a:txBody>
                    <a:bodyPr/>
                    <a:lstStyle/>
                    <a:p>
                      <a:pPr algn="ctr">
                        <a:lnSpc>
                          <a:spcPct val="100000"/>
                        </a:lnSpc>
                      </a:pPr>
                      <a:r>
                        <a:rPr sz="1000" spc="-5" dirty="0">
                          <a:latin typeface="Arial"/>
                          <a:cs typeface="Arial"/>
                        </a:rPr>
                        <a:t>16</a:t>
                      </a:r>
                      <a:endParaRPr sz="1000">
                        <a:latin typeface="Arial"/>
                        <a:cs typeface="Arial"/>
                      </a:endParaRPr>
                    </a:p>
                  </a:txBody>
                  <a:tcPr marL="0" marR="0" marT="0" marB="0"/>
                </a:tc>
                <a:tc>
                  <a:txBody>
                    <a:bodyPr/>
                    <a:lstStyle/>
                    <a:p>
                      <a:pPr algn="ctr">
                        <a:lnSpc>
                          <a:spcPct val="100000"/>
                        </a:lnSpc>
                      </a:pPr>
                      <a:r>
                        <a:rPr sz="1000" spc="-5" dirty="0">
                          <a:latin typeface="Arial"/>
                          <a:cs typeface="Arial"/>
                        </a:rPr>
                        <a:t>17</a:t>
                      </a:r>
                      <a:endParaRPr sz="1000">
                        <a:latin typeface="Arial"/>
                        <a:cs typeface="Arial"/>
                      </a:endParaRPr>
                    </a:p>
                  </a:txBody>
                  <a:tcPr marL="0" marR="0" marT="0" marB="0"/>
                </a:tc>
                <a:tc>
                  <a:txBody>
                    <a:bodyPr/>
                    <a:lstStyle/>
                    <a:p>
                      <a:pPr marL="27940" algn="ctr">
                        <a:lnSpc>
                          <a:spcPct val="100000"/>
                        </a:lnSpc>
                      </a:pPr>
                      <a:r>
                        <a:rPr sz="1000" spc="-5" dirty="0">
                          <a:latin typeface="Arial"/>
                          <a:cs typeface="Arial"/>
                        </a:rPr>
                        <a:t>18</a:t>
                      </a:r>
                      <a:endParaRPr sz="1000">
                        <a:latin typeface="Arial"/>
                        <a:cs typeface="Arial"/>
                      </a:endParaRPr>
                    </a:p>
                  </a:txBody>
                  <a:tcPr marL="0" marR="0" marT="0" marB="0"/>
                </a:tc>
                <a:tc>
                  <a:txBody>
                    <a:bodyPr/>
                    <a:lstStyle/>
                    <a:p>
                      <a:pPr marR="25400" algn="ctr">
                        <a:lnSpc>
                          <a:spcPct val="100000"/>
                        </a:lnSpc>
                      </a:pPr>
                      <a:r>
                        <a:rPr sz="1000" spc="-5" dirty="0">
                          <a:latin typeface="Arial"/>
                          <a:cs typeface="Arial"/>
                        </a:rPr>
                        <a:t>14</a:t>
                      </a:r>
                      <a:endParaRPr sz="1000">
                        <a:latin typeface="Arial"/>
                        <a:cs typeface="Arial"/>
                      </a:endParaRPr>
                    </a:p>
                  </a:txBody>
                  <a:tcPr marL="0" marR="0" marT="0" marB="0"/>
                </a:tc>
                <a:tc>
                  <a:txBody>
                    <a:bodyPr/>
                    <a:lstStyle/>
                    <a:p>
                      <a:pPr algn="ctr">
                        <a:lnSpc>
                          <a:spcPct val="100000"/>
                        </a:lnSpc>
                      </a:pPr>
                      <a:r>
                        <a:rPr sz="1000" spc="-5" dirty="0">
                          <a:latin typeface="Arial"/>
                          <a:cs typeface="Arial"/>
                        </a:rPr>
                        <a:t>15</a:t>
                      </a:r>
                      <a:endParaRPr sz="1000">
                        <a:latin typeface="Arial"/>
                        <a:cs typeface="Arial"/>
                      </a:endParaRPr>
                    </a:p>
                  </a:txBody>
                  <a:tcPr marL="0" marR="0" marT="0" marB="0"/>
                </a:tc>
                <a:tc>
                  <a:txBody>
                    <a:bodyPr/>
                    <a:lstStyle/>
                    <a:p>
                      <a:pPr algn="ctr">
                        <a:lnSpc>
                          <a:spcPct val="100000"/>
                        </a:lnSpc>
                      </a:pPr>
                      <a:r>
                        <a:rPr sz="1000" spc="-5" dirty="0">
                          <a:latin typeface="Arial"/>
                          <a:cs typeface="Arial"/>
                        </a:rPr>
                        <a:t>16</a:t>
                      </a:r>
                      <a:endParaRPr sz="1000">
                        <a:latin typeface="Arial"/>
                        <a:cs typeface="Arial"/>
                      </a:endParaRPr>
                    </a:p>
                  </a:txBody>
                  <a:tcPr marL="0" marR="0" marT="0" marB="0"/>
                </a:tc>
                <a:tc>
                  <a:txBody>
                    <a:bodyPr/>
                    <a:lstStyle/>
                    <a:p>
                      <a:pPr algn="ctr">
                        <a:lnSpc>
                          <a:spcPct val="100000"/>
                        </a:lnSpc>
                      </a:pPr>
                      <a:r>
                        <a:rPr sz="1000" spc="-5" dirty="0">
                          <a:latin typeface="Arial"/>
                          <a:cs typeface="Arial"/>
                        </a:rPr>
                        <a:t>17</a:t>
                      </a:r>
                      <a:endParaRPr sz="1000">
                        <a:latin typeface="Arial"/>
                        <a:cs typeface="Arial"/>
                      </a:endParaRPr>
                    </a:p>
                  </a:txBody>
                  <a:tcPr marL="0" marR="0" marT="0" marB="0"/>
                </a:tc>
                <a:tc>
                  <a:txBody>
                    <a:bodyPr/>
                    <a:lstStyle/>
                    <a:p>
                      <a:pPr marL="405765">
                        <a:lnSpc>
                          <a:spcPct val="100000"/>
                        </a:lnSpc>
                      </a:pPr>
                      <a:r>
                        <a:rPr sz="1000" spc="-5" dirty="0">
                          <a:latin typeface="Arial"/>
                          <a:cs typeface="Arial"/>
                        </a:rPr>
                        <a:t>18</a:t>
                      </a:r>
                      <a:endParaRPr sz="1000">
                        <a:latin typeface="Arial"/>
                        <a:cs typeface="Arial"/>
                      </a:endParaRPr>
                    </a:p>
                  </a:txBody>
                  <a:tcPr marL="0" marR="0" marT="0" marB="0"/>
                </a:tc>
              </a:tr>
            </a:tbl>
          </a:graphicData>
        </a:graphic>
      </p:graphicFrame>
      <p:graphicFrame>
        <p:nvGraphicFramePr>
          <p:cNvPr id="538" name="object 538"/>
          <p:cNvGraphicFramePr>
            <a:graphicFrameLocks noGrp="1"/>
          </p:cNvGraphicFramePr>
          <p:nvPr>
            <p:extLst>
              <p:ext uri="{D42A27DB-BD31-4B8C-83A1-F6EECF244321}">
                <p14:modId xmlns:p14="http://schemas.microsoft.com/office/powerpoint/2010/main" val="1892217369"/>
              </p:ext>
            </p:extLst>
          </p:nvPr>
        </p:nvGraphicFramePr>
        <p:xfrm>
          <a:off x="2052243" y="5547025"/>
          <a:ext cx="4777412" cy="740230"/>
        </p:xfrm>
        <a:graphic>
          <a:graphicData uri="http://schemas.openxmlformats.org/drawingml/2006/table">
            <a:tbl>
              <a:tblPr firstRow="1" bandRow="1">
                <a:tableStyleId>{2D5ABB26-0587-4C30-8999-92F81FD0307C}</a:tableStyleId>
              </a:tblPr>
              <a:tblGrid>
                <a:gridCol w="2020466"/>
                <a:gridCol w="1481284"/>
                <a:gridCol w="1275662"/>
              </a:tblGrid>
              <a:tr h="246745">
                <a:tc>
                  <a:txBody>
                    <a:bodyPr/>
                    <a:lstStyle/>
                    <a:p>
                      <a:pPr marL="91440">
                        <a:lnSpc>
                          <a:spcPct val="100000"/>
                        </a:lnSpc>
                      </a:pPr>
                      <a:r>
                        <a:rPr sz="1000" b="1" spc="-10" dirty="0">
                          <a:solidFill>
                            <a:srgbClr val="FFFFFF"/>
                          </a:solidFill>
                          <a:latin typeface="Arial"/>
                          <a:cs typeface="Arial"/>
                        </a:rPr>
                        <a:t>NC</a:t>
                      </a:r>
                      <a:r>
                        <a:rPr sz="1000" b="1" dirty="0">
                          <a:solidFill>
                            <a:srgbClr val="FFFFFF"/>
                          </a:solidFill>
                          <a:latin typeface="Arial"/>
                          <a:cs typeface="Arial"/>
                        </a:rPr>
                        <a:t>O </a:t>
                      </a:r>
                      <a:r>
                        <a:rPr sz="1000" b="1" spc="-5" dirty="0">
                          <a:solidFill>
                            <a:srgbClr val="FFFFFF"/>
                          </a:solidFill>
                          <a:latin typeface="Arial"/>
                          <a:cs typeface="Arial"/>
                        </a:rPr>
                        <a:t>ancho</a:t>
                      </a:r>
                      <a:r>
                        <a:rPr sz="1000" b="1" dirty="0">
                          <a:solidFill>
                            <a:srgbClr val="FFFFFF"/>
                          </a:solidFill>
                          <a:latin typeface="Arial"/>
                          <a:cs typeface="Arial"/>
                        </a:rPr>
                        <a:t>r</a:t>
                      </a:r>
                      <a:r>
                        <a:rPr sz="1000" b="1" spc="-5" dirty="0">
                          <a:solidFill>
                            <a:srgbClr val="FFFFFF"/>
                          </a:solidFill>
                          <a:latin typeface="Arial"/>
                          <a:cs typeface="Arial"/>
                        </a:rPr>
                        <a:t> </a:t>
                      </a:r>
                      <a:r>
                        <a:rPr sz="1000" b="1" dirty="0">
                          <a:solidFill>
                            <a:srgbClr val="FFFFFF"/>
                          </a:solidFill>
                          <a:latin typeface="Arial"/>
                          <a:cs typeface="Arial"/>
                        </a:rPr>
                        <a:t>m</a:t>
                      </a:r>
                      <a:r>
                        <a:rPr sz="1000" b="1" spc="-5" dirty="0">
                          <a:solidFill>
                            <a:srgbClr val="FFFFFF"/>
                          </a:solidFill>
                          <a:latin typeface="Arial"/>
                          <a:cs typeface="Arial"/>
                        </a:rPr>
                        <a:t>e</a:t>
                      </a:r>
                      <a:r>
                        <a:rPr sz="1000" b="1" dirty="0">
                          <a:solidFill>
                            <a:srgbClr val="FFFFFF"/>
                          </a:solidFill>
                          <a:latin typeface="Arial"/>
                          <a:cs typeface="Arial"/>
                        </a:rPr>
                        <a:t>t</a:t>
                      </a:r>
                      <a:r>
                        <a:rPr sz="1000" b="1" spc="-5" dirty="0">
                          <a:solidFill>
                            <a:srgbClr val="FFFFFF"/>
                          </a:solidFill>
                          <a:latin typeface="Arial"/>
                          <a:cs typeface="Arial"/>
                        </a:rPr>
                        <a:t>hodo</a:t>
                      </a:r>
                      <a:r>
                        <a:rPr sz="1000" b="1" spc="5" dirty="0">
                          <a:solidFill>
                            <a:srgbClr val="FFFFFF"/>
                          </a:solidFill>
                          <a:latin typeface="Arial"/>
                          <a:cs typeface="Arial"/>
                        </a:rPr>
                        <a:t>l</a:t>
                      </a:r>
                      <a:r>
                        <a:rPr sz="1000" b="1" spc="-5" dirty="0">
                          <a:solidFill>
                            <a:srgbClr val="FFFFFF"/>
                          </a:solidFill>
                          <a:latin typeface="Arial"/>
                          <a:cs typeface="Arial"/>
                        </a:rPr>
                        <a:t>ogy</a:t>
                      </a:r>
                      <a:endParaRPr sz="1000" dirty="0">
                        <a:latin typeface="Arial"/>
                        <a:cs typeface="Arial"/>
                      </a:endParaRPr>
                    </a:p>
                  </a:txBody>
                  <a:tcPr marL="0" marR="0" marT="0" marB="0">
                    <a:lnB w="12700">
                      <a:solidFill>
                        <a:srgbClr val="C0C0C0"/>
                      </a:solidFill>
                      <a:prstDash val="solid"/>
                    </a:lnB>
                    <a:solidFill>
                      <a:srgbClr val="FF0000"/>
                    </a:solidFill>
                  </a:tcPr>
                </a:tc>
                <a:tc>
                  <a:txBody>
                    <a:bodyPr/>
                    <a:lstStyle/>
                    <a:p>
                      <a:pPr marL="296545">
                        <a:lnSpc>
                          <a:spcPct val="100000"/>
                        </a:lnSpc>
                      </a:pPr>
                      <a:r>
                        <a:rPr sz="1000" b="1" spc="-45" dirty="0">
                          <a:solidFill>
                            <a:srgbClr val="FFFFFF"/>
                          </a:solidFill>
                          <a:latin typeface="Arial"/>
                          <a:cs typeface="Arial"/>
                        </a:rPr>
                        <a:t>A</a:t>
                      </a:r>
                      <a:r>
                        <a:rPr sz="1000" b="1" dirty="0">
                          <a:solidFill>
                            <a:srgbClr val="FFFFFF"/>
                          </a:solidFill>
                          <a:latin typeface="Arial"/>
                          <a:cs typeface="Arial"/>
                        </a:rPr>
                        <a:t>m</a:t>
                      </a:r>
                      <a:r>
                        <a:rPr sz="1000" b="1" spc="-5" dirty="0">
                          <a:solidFill>
                            <a:srgbClr val="FFFFFF"/>
                          </a:solidFill>
                          <a:latin typeface="Arial"/>
                          <a:cs typeface="Arial"/>
                        </a:rPr>
                        <a:t>be</a:t>
                      </a:r>
                      <a:r>
                        <a:rPr sz="1000" b="1" dirty="0">
                          <a:solidFill>
                            <a:srgbClr val="FFFFFF"/>
                          </a:solidFill>
                          <a:latin typeface="Arial"/>
                          <a:cs typeface="Arial"/>
                        </a:rPr>
                        <a:t>r</a:t>
                      </a:r>
                      <a:r>
                        <a:rPr sz="1000" b="1" spc="30" dirty="0">
                          <a:solidFill>
                            <a:srgbClr val="FFFFFF"/>
                          </a:solidFill>
                          <a:latin typeface="Arial"/>
                          <a:cs typeface="Arial"/>
                        </a:rPr>
                        <a:t> </a:t>
                      </a:r>
                      <a:r>
                        <a:rPr sz="1000" b="1" dirty="0">
                          <a:solidFill>
                            <a:srgbClr val="FFFFFF"/>
                          </a:solidFill>
                          <a:latin typeface="Arial"/>
                          <a:cs typeface="Arial"/>
                        </a:rPr>
                        <a:t>tr</a:t>
                      </a:r>
                      <a:r>
                        <a:rPr sz="1000" b="1" spc="5" dirty="0">
                          <a:solidFill>
                            <a:srgbClr val="FFFFFF"/>
                          </a:solidFill>
                          <a:latin typeface="Arial"/>
                          <a:cs typeface="Arial"/>
                        </a:rPr>
                        <a:t>i</a:t>
                      </a:r>
                      <a:r>
                        <a:rPr sz="1000" b="1" spc="-5" dirty="0">
                          <a:solidFill>
                            <a:srgbClr val="FFFFFF"/>
                          </a:solidFill>
                          <a:latin typeface="Arial"/>
                          <a:cs typeface="Arial"/>
                        </a:rPr>
                        <a:t>gger</a:t>
                      </a:r>
                      <a:endParaRPr sz="1000">
                        <a:latin typeface="Arial"/>
                        <a:cs typeface="Arial"/>
                      </a:endParaRPr>
                    </a:p>
                  </a:txBody>
                  <a:tcPr marL="0" marR="0" marT="0" marB="0">
                    <a:lnB w="12700">
                      <a:solidFill>
                        <a:srgbClr val="C0C0C0"/>
                      </a:solidFill>
                      <a:prstDash val="solid"/>
                    </a:lnB>
                    <a:solidFill>
                      <a:srgbClr val="FF0000"/>
                    </a:solidFill>
                  </a:tcPr>
                </a:tc>
                <a:tc>
                  <a:txBody>
                    <a:bodyPr/>
                    <a:lstStyle/>
                    <a:p>
                      <a:pPr marL="332105">
                        <a:lnSpc>
                          <a:spcPct val="100000"/>
                        </a:lnSpc>
                      </a:pPr>
                      <a:r>
                        <a:rPr sz="1000" b="1" spc="-5" dirty="0">
                          <a:solidFill>
                            <a:srgbClr val="FFFFFF"/>
                          </a:solidFill>
                          <a:latin typeface="Arial"/>
                          <a:cs typeface="Arial"/>
                        </a:rPr>
                        <a:t>Re</a:t>
                      </a:r>
                      <a:r>
                        <a:rPr sz="1000" b="1" dirty="0">
                          <a:solidFill>
                            <a:srgbClr val="FFFFFF"/>
                          </a:solidFill>
                          <a:latin typeface="Arial"/>
                          <a:cs typeface="Arial"/>
                        </a:rPr>
                        <a:t>d </a:t>
                      </a:r>
                      <a:r>
                        <a:rPr sz="1000" b="1" spc="5" dirty="0">
                          <a:solidFill>
                            <a:srgbClr val="FFFFFF"/>
                          </a:solidFill>
                          <a:latin typeface="Arial"/>
                          <a:cs typeface="Arial"/>
                        </a:rPr>
                        <a:t>li</a:t>
                      </a:r>
                      <a:r>
                        <a:rPr sz="1000" b="1" dirty="0">
                          <a:solidFill>
                            <a:srgbClr val="FFFFFF"/>
                          </a:solidFill>
                          <a:latin typeface="Arial"/>
                          <a:cs typeface="Arial"/>
                        </a:rPr>
                        <a:t>m</a:t>
                      </a:r>
                      <a:r>
                        <a:rPr sz="1000" b="1" spc="-10" dirty="0">
                          <a:solidFill>
                            <a:srgbClr val="FFFFFF"/>
                          </a:solidFill>
                          <a:latin typeface="Arial"/>
                          <a:cs typeface="Arial"/>
                        </a:rPr>
                        <a:t>i</a:t>
                      </a:r>
                      <a:r>
                        <a:rPr sz="1000" b="1" dirty="0">
                          <a:solidFill>
                            <a:srgbClr val="FFFFFF"/>
                          </a:solidFill>
                          <a:latin typeface="Arial"/>
                          <a:cs typeface="Arial"/>
                        </a:rPr>
                        <a:t>t</a:t>
                      </a:r>
                      <a:endParaRPr sz="1000">
                        <a:latin typeface="Arial"/>
                        <a:cs typeface="Arial"/>
                      </a:endParaRPr>
                    </a:p>
                  </a:txBody>
                  <a:tcPr marL="0" marR="0" marT="0" marB="0">
                    <a:lnB w="12700">
                      <a:solidFill>
                        <a:srgbClr val="C0C0C0"/>
                      </a:solidFill>
                      <a:prstDash val="solid"/>
                    </a:lnB>
                    <a:solidFill>
                      <a:srgbClr val="FF0000"/>
                    </a:solidFill>
                  </a:tcPr>
                </a:tc>
              </a:tr>
              <a:tr h="246742">
                <a:tc>
                  <a:txBody>
                    <a:bodyPr/>
                    <a:lstStyle/>
                    <a:p>
                      <a:pPr marL="90805">
                        <a:lnSpc>
                          <a:spcPct val="100000"/>
                        </a:lnSpc>
                      </a:pPr>
                      <a:r>
                        <a:rPr sz="1000" b="1" dirty="0">
                          <a:solidFill>
                            <a:srgbClr val="FF0000"/>
                          </a:solidFill>
                          <a:latin typeface="Arial"/>
                          <a:cs typeface="Arial"/>
                        </a:rPr>
                        <a:t>W/</a:t>
                      </a:r>
                      <a:r>
                        <a:rPr sz="1000" b="1" spc="-30" dirty="0">
                          <a:solidFill>
                            <a:srgbClr val="FF0000"/>
                          </a:solidFill>
                          <a:latin typeface="Arial"/>
                          <a:cs typeface="Arial"/>
                        </a:rPr>
                        <a:t> </a:t>
                      </a:r>
                      <a:r>
                        <a:rPr sz="1000" b="1" spc="-5" dirty="0">
                          <a:solidFill>
                            <a:srgbClr val="FF0000"/>
                          </a:solidFill>
                          <a:latin typeface="Arial"/>
                          <a:cs typeface="Arial"/>
                        </a:rPr>
                        <a:t>o</a:t>
                      </a:r>
                      <a:r>
                        <a:rPr sz="1000" b="1" spc="-15" dirty="0">
                          <a:solidFill>
                            <a:srgbClr val="FF0000"/>
                          </a:solidFill>
                          <a:latin typeface="Arial"/>
                          <a:cs typeface="Arial"/>
                        </a:rPr>
                        <a:t>v</a:t>
                      </a:r>
                      <a:r>
                        <a:rPr sz="1000" b="1" spc="-5" dirty="0">
                          <a:solidFill>
                            <a:srgbClr val="FF0000"/>
                          </a:solidFill>
                          <a:latin typeface="Arial"/>
                          <a:cs typeface="Arial"/>
                        </a:rPr>
                        <a:t>e</a:t>
                      </a:r>
                      <a:r>
                        <a:rPr sz="1000" b="1" dirty="0">
                          <a:solidFill>
                            <a:srgbClr val="FF0000"/>
                          </a:solidFill>
                          <a:latin typeface="Arial"/>
                          <a:cs typeface="Arial"/>
                        </a:rPr>
                        <a:t>r</a:t>
                      </a:r>
                      <a:r>
                        <a:rPr sz="1000" b="1" spc="5" dirty="0">
                          <a:solidFill>
                            <a:srgbClr val="FF0000"/>
                          </a:solidFill>
                          <a:latin typeface="Arial"/>
                          <a:cs typeface="Arial"/>
                        </a:rPr>
                        <a:t>l</a:t>
                      </a:r>
                      <a:r>
                        <a:rPr sz="1000" b="1" spc="-5" dirty="0">
                          <a:solidFill>
                            <a:srgbClr val="FF0000"/>
                          </a:solidFill>
                          <a:latin typeface="Arial"/>
                          <a:cs typeface="Arial"/>
                        </a:rPr>
                        <a:t>ay</a:t>
                      </a:r>
                      <a:endParaRPr sz="1000">
                        <a:latin typeface="Arial"/>
                        <a:cs typeface="Arial"/>
                      </a:endParaRPr>
                    </a:p>
                  </a:txBody>
                  <a:tcPr marL="0" marR="0" marT="0" marB="0">
                    <a:lnT w="12700">
                      <a:solidFill>
                        <a:srgbClr val="C0C0C0"/>
                      </a:solidFill>
                      <a:prstDash val="solid"/>
                    </a:lnT>
                    <a:lnB w="12700">
                      <a:solidFill>
                        <a:srgbClr val="C0C0C0"/>
                      </a:solidFill>
                      <a:prstDash val="solid"/>
                    </a:lnB>
                  </a:tcPr>
                </a:tc>
                <a:tc>
                  <a:txBody>
                    <a:bodyPr/>
                    <a:lstStyle/>
                    <a:p>
                      <a:pPr marR="27940" algn="ctr">
                        <a:lnSpc>
                          <a:spcPct val="100000"/>
                        </a:lnSpc>
                      </a:pPr>
                      <a:r>
                        <a:rPr sz="1000" b="1" spc="-5" dirty="0">
                          <a:solidFill>
                            <a:srgbClr val="FF0000"/>
                          </a:solidFill>
                          <a:latin typeface="Arial"/>
                          <a:cs typeface="Arial"/>
                        </a:rPr>
                        <a:t>8</a:t>
                      </a:r>
                      <a:r>
                        <a:rPr sz="1000" b="1" spc="5" dirty="0">
                          <a:solidFill>
                            <a:srgbClr val="FF0000"/>
                          </a:solidFill>
                          <a:latin typeface="Arial"/>
                          <a:cs typeface="Arial"/>
                        </a:rPr>
                        <a:t>.</a:t>
                      </a:r>
                      <a:r>
                        <a:rPr sz="1000" b="1" spc="-5" dirty="0">
                          <a:solidFill>
                            <a:srgbClr val="FF0000"/>
                          </a:solidFill>
                          <a:latin typeface="Arial"/>
                          <a:cs typeface="Arial"/>
                        </a:rPr>
                        <a:t>6%</a:t>
                      </a:r>
                      <a:endParaRPr sz="1000">
                        <a:latin typeface="Arial"/>
                        <a:cs typeface="Arial"/>
                      </a:endParaRPr>
                    </a:p>
                  </a:txBody>
                  <a:tcPr marL="0" marR="0" marT="0" marB="0">
                    <a:lnT w="12700">
                      <a:solidFill>
                        <a:srgbClr val="C0C0C0"/>
                      </a:solidFill>
                      <a:prstDash val="solid"/>
                    </a:lnT>
                    <a:lnB w="12700">
                      <a:solidFill>
                        <a:srgbClr val="C0C0C0"/>
                      </a:solidFill>
                      <a:prstDash val="solid"/>
                    </a:lnB>
                  </a:tcPr>
                </a:tc>
                <a:tc>
                  <a:txBody>
                    <a:bodyPr/>
                    <a:lstStyle/>
                    <a:p>
                      <a:pPr marR="76200" algn="ctr">
                        <a:lnSpc>
                          <a:spcPct val="100000"/>
                        </a:lnSpc>
                      </a:pPr>
                      <a:r>
                        <a:rPr sz="1000" b="1" spc="-5" dirty="0">
                          <a:solidFill>
                            <a:srgbClr val="FF0000"/>
                          </a:solidFill>
                          <a:latin typeface="Arial"/>
                          <a:cs typeface="Arial"/>
                        </a:rPr>
                        <a:t>8</a:t>
                      </a:r>
                      <a:r>
                        <a:rPr sz="1000" b="1" spc="5" dirty="0">
                          <a:solidFill>
                            <a:srgbClr val="FF0000"/>
                          </a:solidFill>
                          <a:latin typeface="Arial"/>
                          <a:cs typeface="Arial"/>
                        </a:rPr>
                        <a:t>.</a:t>
                      </a:r>
                      <a:r>
                        <a:rPr sz="1000" b="1" spc="-5" dirty="0">
                          <a:solidFill>
                            <a:srgbClr val="FF0000"/>
                          </a:solidFill>
                          <a:latin typeface="Arial"/>
                          <a:cs typeface="Arial"/>
                        </a:rPr>
                        <a:t>8%</a:t>
                      </a:r>
                      <a:endParaRPr sz="1000">
                        <a:latin typeface="Arial"/>
                        <a:cs typeface="Arial"/>
                      </a:endParaRPr>
                    </a:p>
                  </a:txBody>
                  <a:tcPr marL="0" marR="0" marT="0" marB="0">
                    <a:lnT w="12700">
                      <a:solidFill>
                        <a:srgbClr val="C0C0C0"/>
                      </a:solidFill>
                      <a:prstDash val="solid"/>
                    </a:lnT>
                    <a:lnB w="12700">
                      <a:solidFill>
                        <a:srgbClr val="C0C0C0"/>
                      </a:solidFill>
                      <a:prstDash val="solid"/>
                    </a:lnB>
                  </a:tcPr>
                </a:tc>
              </a:tr>
              <a:tr h="246743">
                <a:tc>
                  <a:txBody>
                    <a:bodyPr/>
                    <a:lstStyle/>
                    <a:p>
                      <a:pPr marL="90805">
                        <a:lnSpc>
                          <a:spcPct val="100000"/>
                        </a:lnSpc>
                      </a:pPr>
                      <a:r>
                        <a:rPr sz="1000" b="1" dirty="0" smtClean="0">
                          <a:solidFill>
                            <a:srgbClr val="E29815"/>
                          </a:solidFill>
                          <a:latin typeface="Arial"/>
                          <a:cs typeface="Arial"/>
                        </a:rPr>
                        <a:t>W</a:t>
                      </a:r>
                      <a:r>
                        <a:rPr sz="1000" b="1" spc="5" dirty="0" smtClean="0">
                          <a:solidFill>
                            <a:srgbClr val="E29815"/>
                          </a:solidFill>
                          <a:latin typeface="Arial"/>
                          <a:cs typeface="Arial"/>
                        </a:rPr>
                        <a:t>/</a:t>
                      </a:r>
                      <a:r>
                        <a:rPr sz="1000" b="1" dirty="0" smtClean="0">
                          <a:solidFill>
                            <a:srgbClr val="E29815"/>
                          </a:solidFill>
                          <a:latin typeface="Arial"/>
                          <a:cs typeface="Arial"/>
                        </a:rPr>
                        <a:t>o</a:t>
                      </a:r>
                      <a:r>
                        <a:rPr sz="1000" b="1" spc="-20" dirty="0" smtClean="0">
                          <a:solidFill>
                            <a:srgbClr val="E29815"/>
                          </a:solidFill>
                          <a:latin typeface="Arial"/>
                          <a:cs typeface="Arial"/>
                        </a:rPr>
                        <a:t> </a:t>
                      </a:r>
                      <a:r>
                        <a:rPr sz="1000" b="1" spc="-5" dirty="0" smtClean="0">
                          <a:solidFill>
                            <a:srgbClr val="E29815"/>
                          </a:solidFill>
                          <a:latin typeface="Arial"/>
                          <a:cs typeface="Arial"/>
                        </a:rPr>
                        <a:t>o</a:t>
                      </a:r>
                      <a:r>
                        <a:rPr sz="1000" b="1" spc="-15" dirty="0" smtClean="0">
                          <a:solidFill>
                            <a:srgbClr val="E29815"/>
                          </a:solidFill>
                          <a:latin typeface="Arial"/>
                          <a:cs typeface="Arial"/>
                        </a:rPr>
                        <a:t>v</a:t>
                      </a:r>
                      <a:r>
                        <a:rPr sz="1000" b="1" spc="-5" dirty="0" smtClean="0">
                          <a:solidFill>
                            <a:srgbClr val="E29815"/>
                          </a:solidFill>
                          <a:latin typeface="Arial"/>
                          <a:cs typeface="Arial"/>
                        </a:rPr>
                        <a:t>e</a:t>
                      </a:r>
                      <a:r>
                        <a:rPr sz="1000" b="1" dirty="0" smtClean="0">
                          <a:solidFill>
                            <a:srgbClr val="E29815"/>
                          </a:solidFill>
                          <a:latin typeface="Arial"/>
                          <a:cs typeface="Arial"/>
                        </a:rPr>
                        <a:t>r</a:t>
                      </a:r>
                      <a:r>
                        <a:rPr sz="1000" b="1" spc="5" dirty="0" smtClean="0">
                          <a:solidFill>
                            <a:srgbClr val="E29815"/>
                          </a:solidFill>
                          <a:latin typeface="Arial"/>
                          <a:cs typeface="Arial"/>
                        </a:rPr>
                        <a:t>l</a:t>
                      </a:r>
                      <a:r>
                        <a:rPr sz="1000" b="1" spc="-5" dirty="0" smtClean="0">
                          <a:solidFill>
                            <a:srgbClr val="E29815"/>
                          </a:solidFill>
                          <a:latin typeface="Arial"/>
                          <a:cs typeface="Arial"/>
                        </a:rPr>
                        <a:t>a</a:t>
                      </a:r>
                      <a:r>
                        <a:rPr sz="1000" b="1" spc="-30" dirty="0" smtClean="0">
                          <a:solidFill>
                            <a:srgbClr val="E29815"/>
                          </a:solidFill>
                          <a:latin typeface="Arial"/>
                          <a:cs typeface="Arial"/>
                        </a:rPr>
                        <a:t>y</a:t>
                      </a:r>
                      <a:endParaRPr sz="1000" dirty="0">
                        <a:latin typeface="Arial"/>
                        <a:cs typeface="Arial"/>
                      </a:endParaRPr>
                    </a:p>
                  </a:txBody>
                  <a:tcPr marL="0" marR="0" marT="0" marB="0">
                    <a:lnT w="12700">
                      <a:solidFill>
                        <a:srgbClr val="C0C0C0"/>
                      </a:solidFill>
                      <a:prstDash val="solid"/>
                    </a:lnT>
                    <a:lnB w="12700">
                      <a:solidFill>
                        <a:srgbClr val="C0C0C0"/>
                      </a:solidFill>
                      <a:prstDash val="solid"/>
                    </a:lnB>
                  </a:tcPr>
                </a:tc>
                <a:tc>
                  <a:txBody>
                    <a:bodyPr/>
                    <a:lstStyle/>
                    <a:p>
                      <a:pPr marR="27305" algn="ctr">
                        <a:lnSpc>
                          <a:spcPct val="100000"/>
                        </a:lnSpc>
                      </a:pPr>
                      <a:r>
                        <a:rPr sz="1000" b="1" spc="-5" dirty="0">
                          <a:solidFill>
                            <a:srgbClr val="E29815"/>
                          </a:solidFill>
                          <a:latin typeface="Arial"/>
                          <a:cs typeface="Arial"/>
                        </a:rPr>
                        <a:t>9</a:t>
                      </a:r>
                      <a:r>
                        <a:rPr sz="1000" b="1" spc="5" dirty="0">
                          <a:solidFill>
                            <a:srgbClr val="E29815"/>
                          </a:solidFill>
                          <a:latin typeface="Arial"/>
                          <a:cs typeface="Arial"/>
                        </a:rPr>
                        <a:t>.</a:t>
                      </a:r>
                      <a:r>
                        <a:rPr sz="1000" b="1" spc="-5" dirty="0">
                          <a:solidFill>
                            <a:srgbClr val="E29815"/>
                          </a:solidFill>
                          <a:latin typeface="Arial"/>
                          <a:cs typeface="Arial"/>
                        </a:rPr>
                        <a:t>3%</a:t>
                      </a:r>
                      <a:endParaRPr sz="1000">
                        <a:latin typeface="Arial"/>
                        <a:cs typeface="Arial"/>
                      </a:endParaRPr>
                    </a:p>
                  </a:txBody>
                  <a:tcPr marL="0" marR="0" marT="0" marB="0">
                    <a:lnT w="12700">
                      <a:solidFill>
                        <a:srgbClr val="C0C0C0"/>
                      </a:solidFill>
                      <a:prstDash val="solid"/>
                    </a:lnT>
                    <a:lnB w="12700">
                      <a:solidFill>
                        <a:srgbClr val="C0C0C0"/>
                      </a:solidFill>
                      <a:prstDash val="solid"/>
                    </a:lnB>
                  </a:tcPr>
                </a:tc>
                <a:tc>
                  <a:txBody>
                    <a:bodyPr/>
                    <a:lstStyle/>
                    <a:p>
                      <a:pPr marR="76200" algn="ctr">
                        <a:lnSpc>
                          <a:spcPct val="100000"/>
                        </a:lnSpc>
                      </a:pPr>
                      <a:r>
                        <a:rPr sz="1000" b="1" spc="-5" dirty="0">
                          <a:solidFill>
                            <a:srgbClr val="E29815"/>
                          </a:solidFill>
                          <a:latin typeface="Arial"/>
                          <a:cs typeface="Arial"/>
                        </a:rPr>
                        <a:t>9</a:t>
                      </a:r>
                      <a:r>
                        <a:rPr sz="1000" b="1" spc="5" dirty="0">
                          <a:solidFill>
                            <a:srgbClr val="E29815"/>
                          </a:solidFill>
                          <a:latin typeface="Arial"/>
                          <a:cs typeface="Arial"/>
                        </a:rPr>
                        <a:t>.</a:t>
                      </a:r>
                      <a:r>
                        <a:rPr sz="1000" b="1" spc="-5" dirty="0">
                          <a:solidFill>
                            <a:srgbClr val="E29815"/>
                          </a:solidFill>
                          <a:latin typeface="Arial"/>
                          <a:cs typeface="Arial"/>
                        </a:rPr>
                        <a:t>6%</a:t>
                      </a:r>
                      <a:endParaRPr sz="1000">
                        <a:latin typeface="Arial"/>
                        <a:cs typeface="Arial"/>
                      </a:endParaRPr>
                    </a:p>
                  </a:txBody>
                  <a:tcPr marL="0" marR="0" marT="0" marB="0">
                    <a:lnT w="12700">
                      <a:solidFill>
                        <a:srgbClr val="C0C0C0"/>
                      </a:solidFill>
                      <a:prstDash val="solid"/>
                    </a:lnT>
                    <a:lnB w="12700">
                      <a:solidFill>
                        <a:srgbClr val="C0C0C0"/>
                      </a:solidFill>
                      <a:prstDash val="solid"/>
                    </a:lnB>
                  </a:tcPr>
                </a:tc>
              </a:tr>
            </a:tbl>
          </a:graphicData>
        </a:graphic>
      </p:graphicFrame>
      <p:sp>
        <p:nvSpPr>
          <p:cNvPr id="2" name="Footer Placeholder 1"/>
          <p:cNvSpPr>
            <a:spLocks noGrp="1"/>
          </p:cNvSpPr>
          <p:nvPr>
            <p:ph type="ftr" sz="quarter" idx="11"/>
          </p:nvPr>
        </p:nvSpPr>
        <p:spPr/>
        <p:txBody>
          <a:bodyPr/>
          <a:lstStyle/>
          <a:p>
            <a:r>
              <a:rPr lang="en-US" smtClean="0">
                <a:solidFill>
                  <a:prstClr val="white">
                    <a:lumMod val="50000"/>
                  </a:prstClr>
                </a:solidFill>
              </a:rPr>
              <a:t>Proprietary and Confidential</a:t>
            </a:r>
            <a:endParaRPr lang="en-US" dirty="0">
              <a:solidFill>
                <a:prstClr val="white">
                  <a:lumMod val="50000"/>
                </a:prstClr>
              </a:solidFill>
            </a:endParaRPr>
          </a:p>
        </p:txBody>
      </p:sp>
      <p:sp>
        <p:nvSpPr>
          <p:cNvPr id="3" name="Slide Number Placeholder 2"/>
          <p:cNvSpPr>
            <a:spLocks noGrp="1"/>
          </p:cNvSpPr>
          <p:nvPr>
            <p:ph type="sldNum" sz="quarter" idx="12"/>
          </p:nvPr>
        </p:nvSpPr>
        <p:spPr/>
        <p:txBody>
          <a:bodyPr/>
          <a:lstStyle/>
          <a:p>
            <a:fld id="{CCC40B8E-6D79-4604-8F47-CB61FCAC13A7}" type="slidenum">
              <a:rPr lang="en-US" smtClean="0">
                <a:solidFill>
                  <a:prstClr val="black">
                    <a:tint val="75000"/>
                  </a:prstClr>
                </a:solidFill>
              </a:rPr>
              <a:pPr/>
              <a:t>11</a:t>
            </a:fld>
            <a:endParaRPr lang="en-US" dirty="0">
              <a:solidFill>
                <a:prstClr val="black">
                  <a:tint val="75000"/>
                </a:prstClr>
              </a:solidFill>
            </a:endParaRPr>
          </a:p>
        </p:txBody>
      </p:sp>
    </p:spTree>
    <p:extLst>
      <p:ext uri="{BB962C8B-B14F-4D97-AF65-F5344CB8AC3E}">
        <p14:creationId xmlns:p14="http://schemas.microsoft.com/office/powerpoint/2010/main" val="8558923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idx="4294967295"/>
          </p:nvPr>
        </p:nvSpPr>
        <p:spPr>
          <a:xfrm>
            <a:off x="244165" y="387614"/>
            <a:ext cx="8032750" cy="332399"/>
          </a:xfrm>
          <a:prstGeom prst="rect">
            <a:avLst/>
          </a:prstGeom>
        </p:spPr>
        <p:txBody>
          <a:bodyPr vert="horz" wrap="square" lIns="0" tIns="0" rIns="0" bIns="0" rtlCol="0">
            <a:spAutoFit/>
          </a:bodyPr>
          <a:lstStyle/>
          <a:p>
            <a:pPr marL="12095"/>
            <a:r>
              <a:rPr sz="2400" b="1" spc="5" dirty="0">
                <a:latin typeface="Arial" panose="020B0604020202020204" pitchFamily="34" charset="0"/>
                <a:cs typeface="Arial" panose="020B0604020202020204" pitchFamily="34" charset="0"/>
              </a:rPr>
              <a:t>A</a:t>
            </a:r>
            <a:r>
              <a:rPr sz="2400" b="1" spc="-5" dirty="0">
                <a:latin typeface="Arial" panose="020B0604020202020204" pitchFamily="34" charset="0"/>
                <a:cs typeface="Arial" panose="020B0604020202020204" pitchFamily="34" charset="0"/>
              </a:rPr>
              <a:t>u</a:t>
            </a:r>
            <a:r>
              <a:rPr sz="2400" b="1" dirty="0">
                <a:latin typeface="Arial" panose="020B0604020202020204" pitchFamily="34" charset="0"/>
                <a:cs typeface="Arial" panose="020B0604020202020204" pitchFamily="34" charset="0"/>
              </a:rPr>
              <a:t>to</a:t>
            </a:r>
            <a:r>
              <a:rPr sz="2400" b="1" spc="-19" dirty="0">
                <a:latin typeface="Arial" panose="020B0604020202020204" pitchFamily="34" charset="0"/>
                <a:cs typeface="Arial" panose="020B0604020202020204" pitchFamily="34" charset="0"/>
              </a:rPr>
              <a:t> </a:t>
            </a:r>
            <a:r>
              <a:rPr sz="2400" b="1" spc="5" dirty="0">
                <a:latin typeface="Arial" panose="020B0604020202020204" pitchFamily="34" charset="0"/>
                <a:cs typeface="Arial" panose="020B0604020202020204" pitchFamily="34" charset="0"/>
              </a:rPr>
              <a:t>C</a:t>
            </a:r>
            <a:r>
              <a:rPr sz="2400" b="1" dirty="0">
                <a:latin typeface="Arial" panose="020B0604020202020204" pitchFamily="34" charset="0"/>
                <a:cs typeface="Arial" panose="020B0604020202020204" pitchFamily="34" charset="0"/>
              </a:rPr>
              <a:t>CA</a:t>
            </a:r>
            <a:r>
              <a:rPr sz="2400" b="1" spc="5" dirty="0">
                <a:latin typeface="Arial" panose="020B0604020202020204" pitchFamily="34" charset="0"/>
                <a:cs typeface="Arial" panose="020B0604020202020204" pitchFamily="34" charset="0"/>
              </a:rPr>
              <a:t>R</a:t>
            </a:r>
            <a:r>
              <a:rPr sz="2400" b="1" dirty="0">
                <a:latin typeface="Arial" panose="020B0604020202020204" pitchFamily="34" charset="0"/>
                <a:cs typeface="Arial" panose="020B0604020202020204" pitchFamily="34" charset="0"/>
              </a:rPr>
              <a:t>-</a:t>
            </a:r>
            <a:r>
              <a:rPr sz="2400" b="1" spc="-10" dirty="0">
                <a:latin typeface="Arial" panose="020B0604020202020204" pitchFamily="34" charset="0"/>
                <a:cs typeface="Arial" panose="020B0604020202020204" pitchFamily="34" charset="0"/>
              </a:rPr>
              <a:t>l</a:t>
            </a:r>
            <a:r>
              <a:rPr sz="2400" b="1" spc="-5" dirty="0">
                <a:latin typeface="Arial" panose="020B0604020202020204" pitchFamily="34" charset="0"/>
                <a:cs typeface="Arial" panose="020B0604020202020204" pitchFamily="34" charset="0"/>
              </a:rPr>
              <a:t>in</a:t>
            </a:r>
            <a:r>
              <a:rPr sz="2400" b="1" dirty="0">
                <a:latin typeface="Arial" panose="020B0604020202020204" pitchFamily="34" charset="0"/>
                <a:cs typeface="Arial" panose="020B0604020202020204" pitchFamily="34" charset="0"/>
              </a:rPr>
              <a:t>ked</a:t>
            </a:r>
            <a:r>
              <a:rPr sz="2400" b="1" spc="-29" dirty="0">
                <a:latin typeface="Arial" panose="020B0604020202020204" pitchFamily="34" charset="0"/>
                <a:cs typeface="Arial" panose="020B0604020202020204" pitchFamily="34" charset="0"/>
              </a:rPr>
              <a:t> </a:t>
            </a:r>
            <a:r>
              <a:rPr sz="2400" b="1" dirty="0">
                <a:latin typeface="Arial" panose="020B0604020202020204" pitchFamily="34" charset="0"/>
                <a:cs typeface="Arial" panose="020B0604020202020204" pitchFamily="34" charset="0"/>
              </a:rPr>
              <a:t>60</a:t>
            </a:r>
            <a:r>
              <a:rPr sz="2400" b="1" spc="-10" dirty="0">
                <a:latin typeface="Arial" panose="020B0604020202020204" pitchFamily="34" charset="0"/>
                <a:cs typeface="Arial" panose="020B0604020202020204" pitchFamily="34" charset="0"/>
              </a:rPr>
              <a:t>/</a:t>
            </a:r>
            <a:r>
              <a:rPr sz="2400" b="1" dirty="0">
                <a:latin typeface="Arial" panose="020B0604020202020204" pitchFamily="34" charset="0"/>
                <a:cs typeface="Arial" panose="020B0604020202020204" pitchFamily="34" charset="0"/>
              </a:rPr>
              <a:t>61+</a:t>
            </a:r>
            <a:r>
              <a:rPr sz="2400" b="1" spc="-33" dirty="0">
                <a:latin typeface="Arial" panose="020B0604020202020204" pitchFamily="34" charset="0"/>
                <a:cs typeface="Arial" panose="020B0604020202020204" pitchFamily="34" charset="0"/>
              </a:rPr>
              <a:t> </a:t>
            </a:r>
            <a:r>
              <a:rPr sz="2400" b="1" spc="5" dirty="0">
                <a:latin typeface="Arial" panose="020B0604020202020204" pitchFamily="34" charset="0"/>
                <a:cs typeface="Arial" panose="020B0604020202020204" pitchFamily="34" charset="0"/>
              </a:rPr>
              <a:t>D</a:t>
            </a:r>
            <a:r>
              <a:rPr sz="2400" b="1" spc="-5" dirty="0">
                <a:latin typeface="Arial" panose="020B0604020202020204" pitchFamily="34" charset="0"/>
                <a:cs typeface="Arial" panose="020B0604020202020204" pitchFamily="34" charset="0"/>
              </a:rPr>
              <a:t>P</a:t>
            </a:r>
            <a:r>
              <a:rPr sz="2400" b="1" dirty="0">
                <a:latin typeface="Arial" panose="020B0604020202020204" pitchFamily="34" charset="0"/>
                <a:cs typeface="Arial" panose="020B0604020202020204" pitchFamily="34" charset="0"/>
              </a:rPr>
              <a:t>D </a:t>
            </a:r>
            <a:r>
              <a:rPr sz="2400" b="1" spc="-5" dirty="0">
                <a:latin typeface="Arial" panose="020B0604020202020204" pitchFamily="34" charset="0"/>
                <a:cs typeface="Arial" panose="020B0604020202020204" pitchFamily="34" charset="0"/>
              </a:rPr>
              <a:t>l</a:t>
            </a:r>
            <a:r>
              <a:rPr sz="2400" b="1" spc="-10" dirty="0">
                <a:latin typeface="Arial" panose="020B0604020202020204" pitchFamily="34" charset="0"/>
                <a:cs typeface="Arial" panose="020B0604020202020204" pitchFamily="34" charset="0"/>
              </a:rPr>
              <a:t>imi</a:t>
            </a:r>
            <a:r>
              <a:rPr sz="2400" b="1" dirty="0">
                <a:latin typeface="Arial" panose="020B0604020202020204" pitchFamily="34" charset="0"/>
                <a:cs typeface="Arial" panose="020B0604020202020204" pitchFamily="34" charset="0"/>
              </a:rPr>
              <a:t>ts</a:t>
            </a:r>
          </a:p>
        </p:txBody>
      </p:sp>
      <p:sp>
        <p:nvSpPr>
          <p:cNvPr id="6" name="object 6"/>
          <p:cNvSpPr txBox="1"/>
          <p:nvPr/>
        </p:nvSpPr>
        <p:spPr>
          <a:xfrm>
            <a:off x="327579" y="5977945"/>
            <a:ext cx="6361490" cy="117276"/>
          </a:xfrm>
          <a:prstGeom prst="rect">
            <a:avLst/>
          </a:prstGeom>
        </p:spPr>
        <p:txBody>
          <a:bodyPr vert="horz" wrap="square" lIns="0" tIns="0" rIns="0" bIns="0" rtlCol="0">
            <a:spAutoFit/>
          </a:bodyPr>
          <a:lstStyle/>
          <a:p>
            <a:pPr marL="229814" indent="-217719">
              <a:buAutoNum type="arabicPeriod"/>
              <a:tabLst>
                <a:tab pos="229814" algn="l"/>
              </a:tabLst>
            </a:pPr>
            <a:r>
              <a:rPr sz="762" dirty="0">
                <a:latin typeface="Arial"/>
                <a:cs typeface="Arial"/>
              </a:rPr>
              <a:t>Eli</a:t>
            </a:r>
            <a:r>
              <a:rPr sz="762" spc="-5" dirty="0">
                <a:latin typeface="Arial"/>
                <a:cs typeface="Arial"/>
              </a:rPr>
              <a:t>g</a:t>
            </a:r>
            <a:r>
              <a:rPr sz="762" dirty="0">
                <a:latin typeface="Arial"/>
                <a:cs typeface="Arial"/>
              </a:rPr>
              <a:t>i</a:t>
            </a:r>
            <a:r>
              <a:rPr sz="762" spc="-5" dirty="0">
                <a:latin typeface="Arial"/>
                <a:cs typeface="Arial"/>
              </a:rPr>
              <a:t>b</a:t>
            </a:r>
            <a:r>
              <a:rPr sz="762" dirty="0">
                <a:latin typeface="Arial"/>
                <a:cs typeface="Arial"/>
              </a:rPr>
              <a:t>le </a:t>
            </a:r>
            <a:r>
              <a:rPr sz="762" spc="-5" dirty="0">
                <a:latin typeface="Arial"/>
                <a:cs typeface="Arial"/>
              </a:rPr>
              <a:t> Chr</a:t>
            </a:r>
            <a:r>
              <a:rPr sz="762" spc="-10" dirty="0">
                <a:latin typeface="Arial"/>
                <a:cs typeface="Arial"/>
              </a:rPr>
              <a:t>y</a:t>
            </a:r>
            <a:r>
              <a:rPr sz="762" spc="5" dirty="0">
                <a:latin typeface="Arial"/>
                <a:cs typeface="Arial"/>
              </a:rPr>
              <a:t>s</a:t>
            </a:r>
            <a:r>
              <a:rPr sz="762" dirty="0">
                <a:latin typeface="Arial"/>
                <a:cs typeface="Arial"/>
              </a:rPr>
              <a:t>l</a:t>
            </a:r>
            <a:r>
              <a:rPr sz="762" spc="-5" dirty="0">
                <a:latin typeface="Arial"/>
                <a:cs typeface="Arial"/>
              </a:rPr>
              <a:t>e</a:t>
            </a:r>
            <a:r>
              <a:rPr sz="762" dirty="0">
                <a:latin typeface="Arial"/>
                <a:cs typeface="Arial"/>
              </a:rPr>
              <a:t>r l</a:t>
            </a:r>
            <a:r>
              <a:rPr sz="762" spc="-5" dirty="0">
                <a:latin typeface="Arial"/>
                <a:cs typeface="Arial"/>
              </a:rPr>
              <a:t>oan</a:t>
            </a:r>
            <a:r>
              <a:rPr sz="762" dirty="0">
                <a:latin typeface="Arial"/>
                <a:cs typeface="Arial"/>
              </a:rPr>
              <a:t>s</a:t>
            </a:r>
            <a:r>
              <a:rPr sz="762" spc="10" dirty="0">
                <a:latin typeface="Arial"/>
                <a:cs typeface="Arial"/>
              </a:rPr>
              <a:t> </a:t>
            </a:r>
            <a:r>
              <a:rPr sz="762" dirty="0">
                <a:latin typeface="Arial"/>
                <a:cs typeface="Arial"/>
              </a:rPr>
              <a:t>i</a:t>
            </a:r>
            <a:r>
              <a:rPr sz="762" spc="-5" dirty="0">
                <a:latin typeface="Arial"/>
                <a:cs typeface="Arial"/>
              </a:rPr>
              <a:t>n</a:t>
            </a:r>
            <a:r>
              <a:rPr sz="762" spc="5" dirty="0">
                <a:latin typeface="Arial"/>
                <a:cs typeface="Arial"/>
              </a:rPr>
              <a:t>c</a:t>
            </a:r>
            <a:r>
              <a:rPr sz="762" dirty="0">
                <a:latin typeface="Arial"/>
                <a:cs typeface="Arial"/>
              </a:rPr>
              <a:t>l</a:t>
            </a:r>
            <a:r>
              <a:rPr sz="762" spc="-5" dirty="0">
                <a:latin typeface="Arial"/>
                <a:cs typeface="Arial"/>
              </a:rPr>
              <a:t>ud</a:t>
            </a:r>
            <a:r>
              <a:rPr sz="762" dirty="0">
                <a:latin typeface="Arial"/>
                <a:cs typeface="Arial"/>
              </a:rPr>
              <a:t>e </a:t>
            </a:r>
            <a:r>
              <a:rPr sz="762" spc="-5" dirty="0">
                <a:latin typeface="Arial"/>
                <a:cs typeface="Arial"/>
              </a:rPr>
              <a:t>borro</a:t>
            </a:r>
            <a:r>
              <a:rPr sz="762" spc="-19" dirty="0">
                <a:latin typeface="Arial"/>
                <a:cs typeface="Arial"/>
              </a:rPr>
              <a:t>w</a:t>
            </a:r>
            <a:r>
              <a:rPr sz="762" spc="-5" dirty="0">
                <a:latin typeface="Arial"/>
                <a:cs typeface="Arial"/>
              </a:rPr>
              <a:t>er</a:t>
            </a:r>
            <a:r>
              <a:rPr sz="762" dirty="0">
                <a:latin typeface="Arial"/>
                <a:cs typeface="Arial"/>
              </a:rPr>
              <a:t>s</a:t>
            </a:r>
            <a:r>
              <a:rPr sz="762" spc="33" dirty="0">
                <a:latin typeface="Arial"/>
                <a:cs typeface="Arial"/>
              </a:rPr>
              <a:t> </a:t>
            </a:r>
            <a:r>
              <a:rPr sz="762" spc="-19" dirty="0">
                <a:latin typeface="Arial"/>
                <a:cs typeface="Arial"/>
              </a:rPr>
              <a:t>w</a:t>
            </a:r>
            <a:r>
              <a:rPr sz="762" dirty="0">
                <a:latin typeface="Arial"/>
                <a:cs typeface="Arial"/>
              </a:rPr>
              <a:t>ith </a:t>
            </a:r>
            <a:r>
              <a:rPr sz="762" spc="-5" dirty="0">
                <a:latin typeface="Arial"/>
                <a:cs typeface="Arial"/>
              </a:rPr>
              <a:t>ne</a:t>
            </a:r>
            <a:r>
              <a:rPr sz="762" dirty="0">
                <a:latin typeface="Arial"/>
                <a:cs typeface="Arial"/>
              </a:rPr>
              <a:t>w</a:t>
            </a:r>
            <a:r>
              <a:rPr sz="762" spc="10" dirty="0">
                <a:latin typeface="Arial"/>
                <a:cs typeface="Arial"/>
              </a:rPr>
              <a:t> </a:t>
            </a:r>
            <a:r>
              <a:rPr sz="762" spc="5" dirty="0">
                <a:latin typeface="Arial"/>
                <a:cs typeface="Arial"/>
              </a:rPr>
              <a:t>c</a:t>
            </a:r>
            <a:r>
              <a:rPr sz="762" spc="-5" dirty="0">
                <a:latin typeface="Arial"/>
                <a:cs typeface="Arial"/>
              </a:rPr>
              <a:t>ar</a:t>
            </a:r>
            <a:r>
              <a:rPr sz="762" dirty="0">
                <a:latin typeface="Arial"/>
                <a:cs typeface="Arial"/>
              </a:rPr>
              <a:t>s</a:t>
            </a:r>
            <a:r>
              <a:rPr sz="762" spc="-5" dirty="0">
                <a:latin typeface="Arial"/>
                <a:cs typeface="Arial"/>
              </a:rPr>
              <a:t> an</a:t>
            </a:r>
            <a:r>
              <a:rPr sz="762" dirty="0">
                <a:latin typeface="Arial"/>
                <a:cs typeface="Arial"/>
              </a:rPr>
              <a:t>d</a:t>
            </a:r>
            <a:r>
              <a:rPr sz="762" spc="10" dirty="0">
                <a:latin typeface="Arial"/>
                <a:cs typeface="Arial"/>
              </a:rPr>
              <a:t> </a:t>
            </a:r>
            <a:r>
              <a:rPr sz="762" dirty="0">
                <a:latin typeface="Arial"/>
                <a:cs typeface="Arial"/>
              </a:rPr>
              <a:t>FI</a:t>
            </a:r>
            <a:r>
              <a:rPr sz="762" spc="-5" dirty="0">
                <a:latin typeface="Arial"/>
                <a:cs typeface="Arial"/>
              </a:rPr>
              <a:t>CO</a:t>
            </a:r>
            <a:r>
              <a:rPr sz="762" dirty="0">
                <a:latin typeface="Arial"/>
                <a:cs typeface="Arial"/>
              </a:rPr>
              <a:t>s</a:t>
            </a:r>
            <a:r>
              <a:rPr sz="762" spc="-5" dirty="0">
                <a:latin typeface="Arial"/>
                <a:cs typeface="Arial"/>
              </a:rPr>
              <a:t> </a:t>
            </a:r>
            <a:r>
              <a:rPr sz="762" dirty="0">
                <a:latin typeface="Arial"/>
                <a:cs typeface="Arial"/>
              </a:rPr>
              <a:t>&gt;</a:t>
            </a:r>
            <a:r>
              <a:rPr sz="762" spc="-10" dirty="0">
                <a:latin typeface="Arial"/>
                <a:cs typeface="Arial"/>
              </a:rPr>
              <a:t> </a:t>
            </a:r>
            <a:r>
              <a:rPr sz="762" spc="-5" dirty="0">
                <a:latin typeface="Arial"/>
                <a:cs typeface="Arial"/>
              </a:rPr>
              <a:t>64</a:t>
            </a:r>
            <a:r>
              <a:rPr sz="762" dirty="0">
                <a:latin typeface="Arial"/>
                <a:cs typeface="Arial"/>
              </a:rPr>
              <a:t>0</a:t>
            </a:r>
            <a:r>
              <a:rPr sz="762" spc="10" dirty="0">
                <a:latin typeface="Arial"/>
                <a:cs typeface="Arial"/>
              </a:rPr>
              <a:t> </a:t>
            </a:r>
            <a:r>
              <a:rPr sz="762" spc="-10" dirty="0">
                <a:latin typeface="Arial"/>
                <a:cs typeface="Arial"/>
              </a:rPr>
              <a:t>v</a:t>
            </a:r>
            <a:r>
              <a:rPr sz="762" dirty="0">
                <a:latin typeface="Arial"/>
                <a:cs typeface="Arial"/>
              </a:rPr>
              <a:t>s</a:t>
            </a:r>
            <a:r>
              <a:rPr sz="762" spc="-5" dirty="0">
                <a:latin typeface="Arial"/>
                <a:cs typeface="Arial"/>
              </a:rPr>
              <a:t> </a:t>
            </a:r>
            <a:r>
              <a:rPr sz="762" dirty="0">
                <a:latin typeface="Arial"/>
                <a:cs typeface="Arial"/>
              </a:rPr>
              <a:t>I</a:t>
            </a:r>
            <a:r>
              <a:rPr sz="762" spc="-5" dirty="0">
                <a:latin typeface="Arial"/>
                <a:cs typeface="Arial"/>
              </a:rPr>
              <a:t>ne</a:t>
            </a:r>
            <a:r>
              <a:rPr sz="762" dirty="0">
                <a:latin typeface="Arial"/>
                <a:cs typeface="Arial"/>
              </a:rPr>
              <a:t>li</a:t>
            </a:r>
            <a:r>
              <a:rPr sz="762" spc="-5" dirty="0">
                <a:latin typeface="Arial"/>
                <a:cs typeface="Arial"/>
              </a:rPr>
              <a:t>g</a:t>
            </a:r>
            <a:r>
              <a:rPr sz="762" dirty="0">
                <a:latin typeface="Arial"/>
                <a:cs typeface="Arial"/>
              </a:rPr>
              <a:t>i</a:t>
            </a:r>
            <a:r>
              <a:rPr sz="762" spc="-5" dirty="0">
                <a:latin typeface="Arial"/>
                <a:cs typeface="Arial"/>
              </a:rPr>
              <a:t>b</a:t>
            </a:r>
            <a:r>
              <a:rPr sz="762" dirty="0">
                <a:latin typeface="Arial"/>
                <a:cs typeface="Arial"/>
              </a:rPr>
              <a:t>le </a:t>
            </a:r>
            <a:r>
              <a:rPr sz="762" spc="19" dirty="0">
                <a:latin typeface="Arial"/>
                <a:cs typeface="Arial"/>
              </a:rPr>
              <a:t> </a:t>
            </a:r>
            <a:r>
              <a:rPr sz="762" dirty="0">
                <a:latin typeface="Arial"/>
                <a:cs typeface="Arial"/>
              </a:rPr>
              <a:t>l</a:t>
            </a:r>
            <a:r>
              <a:rPr sz="762" spc="-5" dirty="0">
                <a:latin typeface="Arial"/>
                <a:cs typeface="Arial"/>
              </a:rPr>
              <a:t>oan</a:t>
            </a:r>
            <a:r>
              <a:rPr sz="762" dirty="0">
                <a:latin typeface="Arial"/>
                <a:cs typeface="Arial"/>
              </a:rPr>
              <a:t>s</a:t>
            </a:r>
            <a:r>
              <a:rPr sz="762" spc="10" dirty="0">
                <a:latin typeface="Arial"/>
                <a:cs typeface="Arial"/>
              </a:rPr>
              <a:t> </a:t>
            </a:r>
            <a:r>
              <a:rPr sz="762" dirty="0">
                <a:latin typeface="Arial"/>
                <a:cs typeface="Arial"/>
              </a:rPr>
              <a:t>f</a:t>
            </a:r>
            <a:r>
              <a:rPr sz="762" spc="-5" dirty="0">
                <a:latin typeface="Arial"/>
                <a:cs typeface="Arial"/>
              </a:rPr>
              <a:t>o</a:t>
            </a:r>
            <a:r>
              <a:rPr sz="762" dirty="0">
                <a:latin typeface="Arial"/>
                <a:cs typeface="Arial"/>
              </a:rPr>
              <a:t>r </a:t>
            </a:r>
            <a:r>
              <a:rPr sz="762" spc="-5" dirty="0">
                <a:latin typeface="Arial"/>
                <a:cs typeface="Arial"/>
              </a:rPr>
              <a:t>borro</a:t>
            </a:r>
            <a:r>
              <a:rPr sz="762" spc="-19" dirty="0">
                <a:latin typeface="Arial"/>
                <a:cs typeface="Arial"/>
              </a:rPr>
              <a:t>w</a:t>
            </a:r>
            <a:r>
              <a:rPr sz="762" spc="-5" dirty="0">
                <a:latin typeface="Arial"/>
                <a:cs typeface="Arial"/>
              </a:rPr>
              <a:t>er</a:t>
            </a:r>
            <a:r>
              <a:rPr sz="762" dirty="0">
                <a:latin typeface="Arial"/>
                <a:cs typeface="Arial"/>
              </a:rPr>
              <a:t>s</a:t>
            </a:r>
            <a:r>
              <a:rPr sz="762" spc="19" dirty="0">
                <a:latin typeface="Arial"/>
                <a:cs typeface="Arial"/>
              </a:rPr>
              <a:t> </a:t>
            </a:r>
            <a:r>
              <a:rPr sz="762" spc="-19" dirty="0">
                <a:latin typeface="Arial"/>
                <a:cs typeface="Arial"/>
              </a:rPr>
              <a:t>w</a:t>
            </a:r>
            <a:r>
              <a:rPr sz="762" dirty="0">
                <a:latin typeface="Arial"/>
                <a:cs typeface="Arial"/>
              </a:rPr>
              <a:t>ith</a:t>
            </a:r>
            <a:r>
              <a:rPr sz="762" spc="10" dirty="0">
                <a:latin typeface="Arial"/>
                <a:cs typeface="Arial"/>
              </a:rPr>
              <a:t> </a:t>
            </a:r>
            <a:r>
              <a:rPr sz="762" spc="-5" dirty="0">
                <a:latin typeface="Arial"/>
                <a:cs typeface="Arial"/>
              </a:rPr>
              <a:t>u</a:t>
            </a:r>
            <a:r>
              <a:rPr sz="762" spc="5" dirty="0">
                <a:latin typeface="Arial"/>
                <a:cs typeface="Arial"/>
              </a:rPr>
              <a:t>s</a:t>
            </a:r>
            <a:r>
              <a:rPr sz="762" spc="-5" dirty="0">
                <a:latin typeface="Arial"/>
                <a:cs typeface="Arial"/>
              </a:rPr>
              <a:t>e</a:t>
            </a:r>
            <a:r>
              <a:rPr sz="762" dirty="0">
                <a:latin typeface="Arial"/>
                <a:cs typeface="Arial"/>
              </a:rPr>
              <a:t>d </a:t>
            </a:r>
            <a:r>
              <a:rPr sz="762" spc="5" dirty="0">
                <a:latin typeface="Arial"/>
                <a:cs typeface="Arial"/>
              </a:rPr>
              <a:t>c</a:t>
            </a:r>
            <a:r>
              <a:rPr sz="762" spc="-5" dirty="0">
                <a:latin typeface="Arial"/>
                <a:cs typeface="Arial"/>
              </a:rPr>
              <a:t>ar</a:t>
            </a:r>
            <a:r>
              <a:rPr sz="762" dirty="0">
                <a:latin typeface="Arial"/>
                <a:cs typeface="Arial"/>
              </a:rPr>
              <a:t>s</a:t>
            </a:r>
            <a:r>
              <a:rPr sz="762" spc="-5" dirty="0">
                <a:latin typeface="Arial"/>
                <a:cs typeface="Arial"/>
              </a:rPr>
              <a:t> and</a:t>
            </a:r>
            <a:r>
              <a:rPr sz="762" dirty="0">
                <a:latin typeface="Arial"/>
                <a:cs typeface="Arial"/>
              </a:rPr>
              <a:t>/</a:t>
            </a:r>
            <a:r>
              <a:rPr sz="762" spc="-5" dirty="0">
                <a:latin typeface="Arial"/>
                <a:cs typeface="Arial"/>
              </a:rPr>
              <a:t>o</a:t>
            </a:r>
            <a:r>
              <a:rPr sz="762" dirty="0">
                <a:latin typeface="Arial"/>
                <a:cs typeface="Arial"/>
              </a:rPr>
              <a:t>r</a:t>
            </a:r>
            <a:r>
              <a:rPr sz="762" spc="10" dirty="0">
                <a:latin typeface="Arial"/>
                <a:cs typeface="Arial"/>
              </a:rPr>
              <a:t> </a:t>
            </a:r>
            <a:r>
              <a:rPr sz="762" dirty="0">
                <a:latin typeface="Arial"/>
                <a:cs typeface="Arial"/>
              </a:rPr>
              <a:t>FI</a:t>
            </a:r>
            <a:r>
              <a:rPr sz="762" spc="-5" dirty="0">
                <a:latin typeface="Arial"/>
                <a:cs typeface="Arial"/>
              </a:rPr>
              <a:t>CO</a:t>
            </a:r>
            <a:r>
              <a:rPr sz="762" dirty="0">
                <a:latin typeface="Arial"/>
                <a:cs typeface="Arial"/>
              </a:rPr>
              <a:t>s</a:t>
            </a:r>
            <a:r>
              <a:rPr sz="762" spc="5" dirty="0">
                <a:latin typeface="Arial"/>
                <a:cs typeface="Arial"/>
              </a:rPr>
              <a:t> </a:t>
            </a:r>
            <a:r>
              <a:rPr sz="762" dirty="0">
                <a:latin typeface="Arial"/>
                <a:cs typeface="Arial"/>
              </a:rPr>
              <a:t>&lt;</a:t>
            </a:r>
            <a:r>
              <a:rPr sz="762" spc="-10" dirty="0">
                <a:latin typeface="Arial"/>
                <a:cs typeface="Arial"/>
              </a:rPr>
              <a:t> </a:t>
            </a:r>
            <a:r>
              <a:rPr sz="762" spc="-5" dirty="0" smtClean="0">
                <a:latin typeface="Arial"/>
                <a:cs typeface="Arial"/>
              </a:rPr>
              <a:t>640</a:t>
            </a:r>
            <a:endParaRPr sz="762" dirty="0">
              <a:latin typeface="Arial"/>
              <a:cs typeface="Arial"/>
            </a:endParaRPr>
          </a:p>
        </p:txBody>
      </p:sp>
      <p:sp>
        <p:nvSpPr>
          <p:cNvPr id="7" name="object 7"/>
          <p:cNvSpPr/>
          <p:nvPr/>
        </p:nvSpPr>
        <p:spPr>
          <a:xfrm>
            <a:off x="323475" y="5095999"/>
            <a:ext cx="8480576" cy="0"/>
          </a:xfrm>
          <a:custGeom>
            <a:avLst/>
            <a:gdLst/>
            <a:ahLst/>
            <a:cxnLst/>
            <a:rect l="l" t="t" r="r" b="b"/>
            <a:pathLst>
              <a:path w="8904605">
                <a:moveTo>
                  <a:pt x="0" y="0"/>
                </a:moveTo>
                <a:lnTo>
                  <a:pt x="8904249" y="0"/>
                </a:lnTo>
              </a:path>
            </a:pathLst>
          </a:custGeom>
          <a:ln w="9525">
            <a:solidFill>
              <a:srgbClr val="C0C0C0"/>
            </a:solidFill>
          </a:ln>
        </p:spPr>
        <p:txBody>
          <a:bodyPr wrap="square" lIns="0" tIns="0" rIns="0" bIns="0" rtlCol="0"/>
          <a:lstStyle/>
          <a:p>
            <a:endParaRPr sz="1714"/>
          </a:p>
        </p:txBody>
      </p:sp>
      <p:sp>
        <p:nvSpPr>
          <p:cNvPr id="8" name="object 8"/>
          <p:cNvSpPr/>
          <p:nvPr/>
        </p:nvSpPr>
        <p:spPr>
          <a:xfrm>
            <a:off x="334162" y="5856601"/>
            <a:ext cx="8480576" cy="0"/>
          </a:xfrm>
          <a:custGeom>
            <a:avLst/>
            <a:gdLst/>
            <a:ahLst/>
            <a:cxnLst/>
            <a:rect l="l" t="t" r="r" b="b"/>
            <a:pathLst>
              <a:path w="8904605">
                <a:moveTo>
                  <a:pt x="0" y="0"/>
                </a:moveTo>
                <a:lnTo>
                  <a:pt x="8904249" y="0"/>
                </a:lnTo>
              </a:path>
            </a:pathLst>
          </a:custGeom>
          <a:ln w="9525">
            <a:solidFill>
              <a:srgbClr val="C0C0C0"/>
            </a:solidFill>
          </a:ln>
        </p:spPr>
        <p:txBody>
          <a:bodyPr wrap="square" lIns="0" tIns="0" rIns="0" bIns="0" rtlCol="0"/>
          <a:lstStyle/>
          <a:p>
            <a:endParaRPr sz="1714"/>
          </a:p>
        </p:txBody>
      </p:sp>
      <p:sp>
        <p:nvSpPr>
          <p:cNvPr id="9" name="object 9"/>
          <p:cNvSpPr txBox="1"/>
          <p:nvPr/>
        </p:nvSpPr>
        <p:spPr>
          <a:xfrm>
            <a:off x="409152" y="5313940"/>
            <a:ext cx="8175776" cy="527580"/>
          </a:xfrm>
          <a:prstGeom prst="rect">
            <a:avLst/>
          </a:prstGeom>
        </p:spPr>
        <p:txBody>
          <a:bodyPr vert="horz" wrap="square" lIns="0" tIns="0" rIns="0" bIns="0" rtlCol="0">
            <a:spAutoFit/>
          </a:bodyPr>
          <a:lstStyle/>
          <a:p>
            <a:pPr marL="12095" marR="4838"/>
            <a:r>
              <a:rPr sz="1714" spc="-5" dirty="0">
                <a:solidFill>
                  <a:srgbClr val="FF0000"/>
                </a:solidFill>
                <a:latin typeface="Arial"/>
                <a:cs typeface="Arial"/>
              </a:rPr>
              <a:t>C</a:t>
            </a:r>
            <a:r>
              <a:rPr sz="1714" spc="-10" dirty="0">
                <a:solidFill>
                  <a:srgbClr val="FF0000"/>
                </a:solidFill>
                <a:latin typeface="Arial"/>
                <a:cs typeface="Arial"/>
              </a:rPr>
              <a:t>o</a:t>
            </a:r>
            <a:r>
              <a:rPr sz="1714" dirty="0">
                <a:solidFill>
                  <a:srgbClr val="FF0000"/>
                </a:solidFill>
                <a:latin typeface="Arial"/>
                <a:cs typeface="Arial"/>
              </a:rPr>
              <a:t>m</a:t>
            </a:r>
            <a:r>
              <a:rPr sz="1714" spc="-10" dirty="0">
                <a:solidFill>
                  <a:srgbClr val="FF0000"/>
                </a:solidFill>
                <a:latin typeface="Arial"/>
                <a:cs typeface="Arial"/>
              </a:rPr>
              <a:t>pa</a:t>
            </a:r>
            <a:r>
              <a:rPr sz="1714" dirty="0">
                <a:solidFill>
                  <a:srgbClr val="FF0000"/>
                </a:solidFill>
                <a:latin typeface="Arial"/>
                <a:cs typeface="Arial"/>
              </a:rPr>
              <a:t>r</a:t>
            </a:r>
            <a:r>
              <a:rPr sz="1714" spc="-5" dirty="0">
                <a:solidFill>
                  <a:srgbClr val="FF0000"/>
                </a:solidFill>
                <a:latin typeface="Arial"/>
                <a:cs typeface="Arial"/>
              </a:rPr>
              <a:t>i</a:t>
            </a:r>
            <a:r>
              <a:rPr sz="1714" spc="-10" dirty="0">
                <a:solidFill>
                  <a:srgbClr val="FF0000"/>
                </a:solidFill>
                <a:latin typeface="Arial"/>
                <a:cs typeface="Arial"/>
              </a:rPr>
              <a:t>n</a:t>
            </a:r>
            <a:r>
              <a:rPr sz="1714" dirty="0">
                <a:solidFill>
                  <a:srgbClr val="FF0000"/>
                </a:solidFill>
                <a:latin typeface="Arial"/>
                <a:cs typeface="Arial"/>
              </a:rPr>
              <a:t>g</a:t>
            </a:r>
            <a:r>
              <a:rPr sz="1714" spc="19" dirty="0">
                <a:solidFill>
                  <a:srgbClr val="FF0000"/>
                </a:solidFill>
                <a:latin typeface="Arial"/>
                <a:cs typeface="Arial"/>
              </a:rPr>
              <a:t> </a:t>
            </a:r>
            <a:r>
              <a:rPr sz="1714" dirty="0">
                <a:solidFill>
                  <a:srgbClr val="FF0000"/>
                </a:solidFill>
                <a:latin typeface="Arial"/>
                <a:cs typeface="Arial"/>
              </a:rPr>
              <a:t>a</a:t>
            </a:r>
            <a:r>
              <a:rPr sz="1714" spc="-5" dirty="0">
                <a:solidFill>
                  <a:srgbClr val="FF0000"/>
                </a:solidFill>
                <a:latin typeface="Arial"/>
                <a:cs typeface="Arial"/>
              </a:rPr>
              <a:t> </a:t>
            </a:r>
            <a:r>
              <a:rPr sz="1714" dirty="0">
                <a:solidFill>
                  <a:srgbClr val="FF0000"/>
                </a:solidFill>
                <a:latin typeface="Arial"/>
                <a:cs typeface="Arial"/>
              </a:rPr>
              <a:t>f</a:t>
            </a:r>
            <a:r>
              <a:rPr sz="1714" spc="-5" dirty="0">
                <a:solidFill>
                  <a:srgbClr val="FF0000"/>
                </a:solidFill>
                <a:latin typeface="Arial"/>
                <a:cs typeface="Arial"/>
              </a:rPr>
              <a:t>l</a:t>
            </a:r>
            <a:r>
              <a:rPr sz="1714" spc="-10" dirty="0">
                <a:solidFill>
                  <a:srgbClr val="FF0000"/>
                </a:solidFill>
                <a:latin typeface="Arial"/>
                <a:cs typeface="Arial"/>
              </a:rPr>
              <a:t>o</a:t>
            </a:r>
            <a:r>
              <a:rPr sz="1714" dirty="0">
                <a:solidFill>
                  <a:srgbClr val="FF0000"/>
                </a:solidFill>
                <a:latin typeface="Arial"/>
                <a:cs typeface="Arial"/>
              </a:rPr>
              <a:t>w (</a:t>
            </a:r>
            <a:r>
              <a:rPr sz="1714" spc="-10" dirty="0">
                <a:solidFill>
                  <a:srgbClr val="FF0000"/>
                </a:solidFill>
                <a:latin typeface="Arial"/>
                <a:cs typeface="Arial"/>
              </a:rPr>
              <a:t>annua</a:t>
            </a:r>
            <a:r>
              <a:rPr sz="1714" dirty="0">
                <a:solidFill>
                  <a:srgbClr val="FF0000"/>
                </a:solidFill>
                <a:latin typeface="Arial"/>
                <a:cs typeface="Arial"/>
              </a:rPr>
              <a:t>l</a:t>
            </a:r>
            <a:r>
              <a:rPr sz="1714" spc="19" dirty="0">
                <a:solidFill>
                  <a:srgbClr val="FF0000"/>
                </a:solidFill>
                <a:latin typeface="Arial"/>
                <a:cs typeface="Arial"/>
              </a:rPr>
              <a:t> </a:t>
            </a:r>
            <a:r>
              <a:rPr sz="1714" spc="-5" dirty="0">
                <a:solidFill>
                  <a:srgbClr val="FF0000"/>
                </a:solidFill>
                <a:latin typeface="Arial"/>
                <a:cs typeface="Arial"/>
              </a:rPr>
              <a:t>NC</a:t>
            </a:r>
            <a:r>
              <a:rPr sz="1714" dirty="0">
                <a:solidFill>
                  <a:srgbClr val="FF0000"/>
                </a:solidFill>
                <a:latin typeface="Arial"/>
                <a:cs typeface="Arial"/>
              </a:rPr>
              <a:t>O) vs st</a:t>
            </a:r>
            <a:r>
              <a:rPr sz="1714" spc="-10" dirty="0">
                <a:solidFill>
                  <a:srgbClr val="FF0000"/>
                </a:solidFill>
                <a:latin typeface="Arial"/>
                <a:cs typeface="Arial"/>
              </a:rPr>
              <a:t>o</a:t>
            </a:r>
            <a:r>
              <a:rPr sz="1714" dirty="0">
                <a:solidFill>
                  <a:srgbClr val="FF0000"/>
                </a:solidFill>
                <a:latin typeface="Arial"/>
                <a:cs typeface="Arial"/>
              </a:rPr>
              <a:t>ck</a:t>
            </a:r>
            <a:r>
              <a:rPr sz="1714" spc="-10" dirty="0">
                <a:solidFill>
                  <a:srgbClr val="FF0000"/>
                </a:solidFill>
                <a:latin typeface="Arial"/>
                <a:cs typeface="Arial"/>
              </a:rPr>
              <a:t> </a:t>
            </a:r>
            <a:r>
              <a:rPr sz="1714" dirty="0">
                <a:solidFill>
                  <a:srgbClr val="FF0000"/>
                </a:solidFill>
                <a:latin typeface="Arial"/>
                <a:cs typeface="Arial"/>
              </a:rPr>
              <a:t>(m</a:t>
            </a:r>
            <a:r>
              <a:rPr sz="1714" spc="-10" dirty="0">
                <a:solidFill>
                  <a:srgbClr val="FF0000"/>
                </a:solidFill>
                <a:latin typeface="Arial"/>
                <a:cs typeface="Arial"/>
              </a:rPr>
              <a:t>on</a:t>
            </a:r>
            <a:r>
              <a:rPr sz="1714" dirty="0">
                <a:solidFill>
                  <a:srgbClr val="FF0000"/>
                </a:solidFill>
                <a:latin typeface="Arial"/>
                <a:cs typeface="Arial"/>
              </a:rPr>
              <a:t>t</a:t>
            </a:r>
            <a:r>
              <a:rPr sz="1714" spc="-10" dirty="0">
                <a:solidFill>
                  <a:srgbClr val="FF0000"/>
                </a:solidFill>
                <a:latin typeface="Arial"/>
                <a:cs typeface="Arial"/>
              </a:rPr>
              <a:t>h</a:t>
            </a:r>
            <a:r>
              <a:rPr sz="1714" spc="-5" dirty="0">
                <a:solidFill>
                  <a:srgbClr val="FF0000"/>
                </a:solidFill>
                <a:latin typeface="Arial"/>
                <a:cs typeface="Arial"/>
              </a:rPr>
              <a:t>l</a:t>
            </a:r>
            <a:r>
              <a:rPr sz="1714" dirty="0">
                <a:solidFill>
                  <a:srgbClr val="FF0000"/>
                </a:solidFill>
                <a:latin typeface="Arial"/>
                <a:cs typeface="Arial"/>
              </a:rPr>
              <a:t>y</a:t>
            </a:r>
            <a:r>
              <a:rPr sz="1714" spc="14" dirty="0">
                <a:solidFill>
                  <a:srgbClr val="FF0000"/>
                </a:solidFill>
                <a:latin typeface="Arial"/>
                <a:cs typeface="Arial"/>
              </a:rPr>
              <a:t> </a:t>
            </a:r>
            <a:r>
              <a:rPr sz="1714" spc="-5" dirty="0">
                <a:solidFill>
                  <a:srgbClr val="FF0000"/>
                </a:solidFill>
                <a:latin typeface="Arial"/>
                <a:cs typeface="Arial"/>
              </a:rPr>
              <a:t>DPD</a:t>
            </a:r>
            <a:r>
              <a:rPr sz="1714" dirty="0">
                <a:solidFill>
                  <a:srgbClr val="FF0000"/>
                </a:solidFill>
                <a:latin typeface="Arial"/>
                <a:cs typeface="Arial"/>
              </a:rPr>
              <a:t>) m</a:t>
            </a:r>
            <a:r>
              <a:rPr sz="1714" spc="-10" dirty="0">
                <a:solidFill>
                  <a:srgbClr val="FF0000"/>
                </a:solidFill>
                <a:latin typeface="Arial"/>
                <a:cs typeface="Arial"/>
              </a:rPr>
              <a:t>e</a:t>
            </a:r>
            <a:r>
              <a:rPr sz="1714" dirty="0">
                <a:solidFill>
                  <a:srgbClr val="FF0000"/>
                </a:solidFill>
                <a:latin typeface="Arial"/>
                <a:cs typeface="Arial"/>
              </a:rPr>
              <a:t>tr</a:t>
            </a:r>
            <a:r>
              <a:rPr sz="1714" spc="-5" dirty="0">
                <a:solidFill>
                  <a:srgbClr val="FF0000"/>
                </a:solidFill>
                <a:latin typeface="Arial"/>
                <a:cs typeface="Arial"/>
              </a:rPr>
              <a:t>i</a:t>
            </a:r>
            <a:r>
              <a:rPr sz="1714" dirty="0">
                <a:solidFill>
                  <a:srgbClr val="FF0000"/>
                </a:solidFill>
                <a:latin typeface="Arial"/>
                <a:cs typeface="Arial"/>
              </a:rPr>
              <a:t>c cr</a:t>
            </a:r>
            <a:r>
              <a:rPr sz="1714" spc="-10" dirty="0">
                <a:solidFill>
                  <a:srgbClr val="FF0000"/>
                </a:solidFill>
                <a:latin typeface="Arial"/>
                <a:cs typeface="Arial"/>
              </a:rPr>
              <a:t>ea</a:t>
            </a:r>
            <a:r>
              <a:rPr sz="1714" dirty="0">
                <a:solidFill>
                  <a:srgbClr val="FF0000"/>
                </a:solidFill>
                <a:latin typeface="Arial"/>
                <a:cs typeface="Arial"/>
              </a:rPr>
              <a:t>t</a:t>
            </a:r>
            <a:r>
              <a:rPr sz="1714" spc="-10" dirty="0">
                <a:solidFill>
                  <a:srgbClr val="FF0000"/>
                </a:solidFill>
                <a:latin typeface="Arial"/>
                <a:cs typeface="Arial"/>
              </a:rPr>
              <a:t>e</a:t>
            </a:r>
            <a:r>
              <a:rPr sz="1714" dirty="0">
                <a:solidFill>
                  <a:srgbClr val="FF0000"/>
                </a:solidFill>
                <a:latin typeface="Arial"/>
                <a:cs typeface="Arial"/>
              </a:rPr>
              <a:t>s</a:t>
            </a:r>
            <a:r>
              <a:rPr sz="1714" spc="14" dirty="0">
                <a:solidFill>
                  <a:srgbClr val="FF0000"/>
                </a:solidFill>
                <a:latin typeface="Arial"/>
                <a:cs typeface="Arial"/>
              </a:rPr>
              <a:t> </a:t>
            </a:r>
            <a:r>
              <a:rPr sz="1714" dirty="0">
                <a:solidFill>
                  <a:srgbClr val="FF0000"/>
                </a:solidFill>
                <a:latin typeface="Arial"/>
                <a:cs typeface="Arial"/>
              </a:rPr>
              <a:t>a</a:t>
            </a:r>
            <a:r>
              <a:rPr sz="1714" spc="-5" dirty="0">
                <a:solidFill>
                  <a:srgbClr val="FF0000"/>
                </a:solidFill>
                <a:latin typeface="Arial"/>
                <a:cs typeface="Arial"/>
              </a:rPr>
              <a:t> </a:t>
            </a:r>
            <a:r>
              <a:rPr sz="1714" dirty="0">
                <a:solidFill>
                  <a:srgbClr val="FF0000"/>
                </a:solidFill>
                <a:latin typeface="Arial"/>
                <a:cs typeface="Arial"/>
              </a:rPr>
              <a:t>sc</a:t>
            </a:r>
            <a:r>
              <a:rPr sz="1714" spc="-10" dirty="0">
                <a:solidFill>
                  <a:srgbClr val="FF0000"/>
                </a:solidFill>
                <a:latin typeface="Arial"/>
                <a:cs typeface="Arial"/>
              </a:rPr>
              <a:t>a</a:t>
            </a:r>
            <a:r>
              <a:rPr sz="1714" spc="-5" dirty="0">
                <a:solidFill>
                  <a:srgbClr val="FF0000"/>
                </a:solidFill>
                <a:latin typeface="Arial"/>
                <a:cs typeface="Arial"/>
              </a:rPr>
              <a:t>l</a:t>
            </a:r>
            <a:r>
              <a:rPr sz="1714" spc="-10" dirty="0">
                <a:solidFill>
                  <a:srgbClr val="FF0000"/>
                </a:solidFill>
                <a:latin typeface="Arial"/>
                <a:cs typeface="Arial"/>
              </a:rPr>
              <a:t>ar </a:t>
            </a:r>
            <a:r>
              <a:rPr sz="1714" dirty="0">
                <a:solidFill>
                  <a:srgbClr val="FF0000"/>
                </a:solidFill>
                <a:latin typeface="Arial"/>
                <a:cs typeface="Arial"/>
              </a:rPr>
              <a:t>r</a:t>
            </a:r>
            <a:r>
              <a:rPr sz="1714" spc="-10" dirty="0">
                <a:solidFill>
                  <a:srgbClr val="FF0000"/>
                </a:solidFill>
                <a:latin typeface="Arial"/>
                <a:cs typeface="Arial"/>
              </a:rPr>
              <a:t>ep</a:t>
            </a:r>
            <a:r>
              <a:rPr sz="1714" dirty="0">
                <a:solidFill>
                  <a:srgbClr val="FF0000"/>
                </a:solidFill>
                <a:latin typeface="Arial"/>
                <a:cs typeface="Arial"/>
              </a:rPr>
              <a:t>r</a:t>
            </a:r>
            <a:r>
              <a:rPr sz="1714" spc="-10" dirty="0">
                <a:solidFill>
                  <a:srgbClr val="FF0000"/>
                </a:solidFill>
                <a:latin typeface="Arial"/>
                <a:cs typeface="Arial"/>
              </a:rPr>
              <a:t>e</a:t>
            </a:r>
            <a:r>
              <a:rPr sz="1714" dirty="0">
                <a:solidFill>
                  <a:srgbClr val="FF0000"/>
                </a:solidFill>
                <a:latin typeface="Arial"/>
                <a:cs typeface="Arial"/>
              </a:rPr>
              <a:t>s</a:t>
            </a:r>
            <a:r>
              <a:rPr sz="1714" spc="-10" dirty="0">
                <a:solidFill>
                  <a:srgbClr val="FF0000"/>
                </a:solidFill>
                <a:latin typeface="Arial"/>
                <a:cs typeface="Arial"/>
              </a:rPr>
              <a:t>en</a:t>
            </a:r>
            <a:r>
              <a:rPr sz="1714" dirty="0">
                <a:solidFill>
                  <a:srgbClr val="FF0000"/>
                </a:solidFill>
                <a:latin typeface="Arial"/>
                <a:cs typeface="Arial"/>
              </a:rPr>
              <a:t>t</a:t>
            </a:r>
            <a:r>
              <a:rPr sz="1714" spc="-5" dirty="0">
                <a:solidFill>
                  <a:srgbClr val="FF0000"/>
                </a:solidFill>
                <a:latin typeface="Arial"/>
                <a:cs typeface="Arial"/>
              </a:rPr>
              <a:t>i</a:t>
            </a:r>
            <a:r>
              <a:rPr sz="1714" spc="-10" dirty="0">
                <a:solidFill>
                  <a:srgbClr val="FF0000"/>
                </a:solidFill>
                <a:latin typeface="Arial"/>
                <a:cs typeface="Arial"/>
              </a:rPr>
              <a:t>n</a:t>
            </a:r>
            <a:r>
              <a:rPr sz="1714" dirty="0">
                <a:solidFill>
                  <a:srgbClr val="FF0000"/>
                </a:solidFill>
                <a:latin typeface="Arial"/>
                <a:cs typeface="Arial"/>
              </a:rPr>
              <a:t>g</a:t>
            </a:r>
            <a:r>
              <a:rPr sz="1714" spc="19" dirty="0">
                <a:solidFill>
                  <a:srgbClr val="FF0000"/>
                </a:solidFill>
                <a:latin typeface="Arial"/>
                <a:cs typeface="Arial"/>
              </a:rPr>
              <a:t> </a:t>
            </a:r>
            <a:r>
              <a:rPr sz="1714" dirty="0">
                <a:solidFill>
                  <a:srgbClr val="FF0000"/>
                </a:solidFill>
                <a:latin typeface="Arial"/>
                <a:cs typeface="Arial"/>
              </a:rPr>
              <a:t>t</a:t>
            </a:r>
            <a:r>
              <a:rPr sz="1714" spc="-10" dirty="0">
                <a:solidFill>
                  <a:srgbClr val="FF0000"/>
                </a:solidFill>
                <a:latin typeface="Arial"/>
                <a:cs typeface="Arial"/>
              </a:rPr>
              <a:t>h</a:t>
            </a:r>
            <a:r>
              <a:rPr sz="1714" dirty="0">
                <a:solidFill>
                  <a:srgbClr val="FF0000"/>
                </a:solidFill>
                <a:latin typeface="Arial"/>
                <a:cs typeface="Arial"/>
              </a:rPr>
              <a:t>e</a:t>
            </a:r>
            <a:r>
              <a:rPr sz="1714" spc="-5" dirty="0">
                <a:solidFill>
                  <a:srgbClr val="FF0000"/>
                </a:solidFill>
                <a:latin typeface="Arial"/>
                <a:cs typeface="Arial"/>
              </a:rPr>
              <a:t> </a:t>
            </a:r>
            <a:r>
              <a:rPr sz="1714" dirty="0">
                <a:solidFill>
                  <a:srgbClr val="FF0000"/>
                </a:solidFill>
                <a:latin typeface="Arial"/>
                <a:cs typeface="Arial"/>
              </a:rPr>
              <a:t>s</a:t>
            </a:r>
            <a:r>
              <a:rPr sz="1714" spc="-10" dirty="0">
                <a:solidFill>
                  <a:srgbClr val="FF0000"/>
                </a:solidFill>
                <a:latin typeface="Arial"/>
                <a:cs typeface="Arial"/>
              </a:rPr>
              <a:t>pee</a:t>
            </a:r>
            <a:r>
              <a:rPr sz="1714" dirty="0">
                <a:solidFill>
                  <a:srgbClr val="FF0000"/>
                </a:solidFill>
                <a:latin typeface="Arial"/>
                <a:cs typeface="Arial"/>
              </a:rPr>
              <a:t>d</a:t>
            </a:r>
            <a:r>
              <a:rPr sz="1714" spc="10" dirty="0">
                <a:solidFill>
                  <a:srgbClr val="FF0000"/>
                </a:solidFill>
                <a:latin typeface="Arial"/>
                <a:cs typeface="Arial"/>
              </a:rPr>
              <a:t> </a:t>
            </a:r>
            <a:r>
              <a:rPr sz="1714" spc="-10" dirty="0">
                <a:solidFill>
                  <a:srgbClr val="FF0000"/>
                </a:solidFill>
                <a:latin typeface="Arial"/>
                <a:cs typeface="Arial"/>
              </a:rPr>
              <a:t>o</a:t>
            </a:r>
            <a:r>
              <a:rPr sz="1714" dirty="0">
                <a:solidFill>
                  <a:srgbClr val="FF0000"/>
                </a:solidFill>
                <a:latin typeface="Arial"/>
                <a:cs typeface="Arial"/>
              </a:rPr>
              <a:t>f</a:t>
            </a:r>
            <a:r>
              <a:rPr sz="1714" spc="5" dirty="0">
                <a:solidFill>
                  <a:srgbClr val="FF0000"/>
                </a:solidFill>
                <a:latin typeface="Arial"/>
                <a:cs typeface="Arial"/>
              </a:rPr>
              <a:t> </a:t>
            </a:r>
            <a:r>
              <a:rPr sz="1714" spc="-10" dirty="0">
                <a:solidFill>
                  <a:srgbClr val="FF0000"/>
                </a:solidFill>
                <a:latin typeface="Arial"/>
                <a:cs typeface="Arial"/>
              </a:rPr>
              <a:t>a</a:t>
            </a:r>
            <a:r>
              <a:rPr sz="1714" dirty="0">
                <a:solidFill>
                  <a:srgbClr val="FF0000"/>
                </a:solidFill>
                <a:latin typeface="Arial"/>
                <a:cs typeface="Arial"/>
              </a:rPr>
              <a:t>cc</a:t>
            </a:r>
            <a:r>
              <a:rPr sz="1714" spc="-10" dirty="0">
                <a:solidFill>
                  <a:srgbClr val="FF0000"/>
                </a:solidFill>
                <a:latin typeface="Arial"/>
                <a:cs typeface="Arial"/>
              </a:rPr>
              <a:t>oun</a:t>
            </a:r>
            <a:r>
              <a:rPr sz="1714" dirty="0">
                <a:solidFill>
                  <a:srgbClr val="FF0000"/>
                </a:solidFill>
                <a:latin typeface="Arial"/>
                <a:cs typeface="Arial"/>
              </a:rPr>
              <a:t>ts m</a:t>
            </a:r>
            <a:r>
              <a:rPr sz="1714" spc="-10" dirty="0">
                <a:solidFill>
                  <a:srgbClr val="FF0000"/>
                </a:solidFill>
                <a:latin typeface="Arial"/>
                <a:cs typeface="Arial"/>
              </a:rPr>
              <a:t>o</a:t>
            </a:r>
            <a:r>
              <a:rPr sz="1714" dirty="0">
                <a:solidFill>
                  <a:srgbClr val="FF0000"/>
                </a:solidFill>
                <a:latin typeface="Arial"/>
                <a:cs typeface="Arial"/>
              </a:rPr>
              <a:t>v</a:t>
            </a:r>
            <a:r>
              <a:rPr sz="1714" spc="-5" dirty="0">
                <a:solidFill>
                  <a:srgbClr val="FF0000"/>
                </a:solidFill>
                <a:latin typeface="Arial"/>
                <a:cs typeface="Arial"/>
              </a:rPr>
              <a:t>i</a:t>
            </a:r>
            <a:r>
              <a:rPr sz="1714" spc="-10" dirty="0">
                <a:solidFill>
                  <a:srgbClr val="FF0000"/>
                </a:solidFill>
                <a:latin typeface="Arial"/>
                <a:cs typeface="Arial"/>
              </a:rPr>
              <a:t>n</a:t>
            </a:r>
            <a:r>
              <a:rPr sz="1714" dirty="0">
                <a:solidFill>
                  <a:srgbClr val="FF0000"/>
                </a:solidFill>
                <a:latin typeface="Arial"/>
                <a:cs typeface="Arial"/>
              </a:rPr>
              <a:t>g</a:t>
            </a:r>
            <a:r>
              <a:rPr sz="1714" spc="10" dirty="0">
                <a:solidFill>
                  <a:srgbClr val="FF0000"/>
                </a:solidFill>
                <a:latin typeface="Arial"/>
                <a:cs typeface="Arial"/>
              </a:rPr>
              <a:t> </a:t>
            </a:r>
            <a:r>
              <a:rPr sz="1714" dirty="0">
                <a:solidFill>
                  <a:srgbClr val="FF0000"/>
                </a:solidFill>
                <a:latin typeface="Arial"/>
                <a:cs typeface="Arial"/>
              </a:rPr>
              <a:t>t</a:t>
            </a:r>
            <a:r>
              <a:rPr sz="1714" spc="-10" dirty="0">
                <a:solidFill>
                  <a:srgbClr val="FF0000"/>
                </a:solidFill>
                <a:latin typeface="Arial"/>
                <a:cs typeface="Arial"/>
              </a:rPr>
              <a:t>h</a:t>
            </a:r>
            <a:r>
              <a:rPr sz="1714" dirty="0">
                <a:solidFill>
                  <a:srgbClr val="FF0000"/>
                </a:solidFill>
                <a:latin typeface="Arial"/>
                <a:cs typeface="Arial"/>
              </a:rPr>
              <a:t>r</a:t>
            </a:r>
            <a:r>
              <a:rPr sz="1714" spc="-10" dirty="0">
                <a:solidFill>
                  <a:srgbClr val="FF0000"/>
                </a:solidFill>
                <a:latin typeface="Arial"/>
                <a:cs typeface="Arial"/>
              </a:rPr>
              <a:t>oug</a:t>
            </a:r>
            <a:r>
              <a:rPr sz="1714" dirty="0">
                <a:solidFill>
                  <a:srgbClr val="FF0000"/>
                </a:solidFill>
                <a:latin typeface="Arial"/>
                <a:cs typeface="Arial"/>
              </a:rPr>
              <a:t>h</a:t>
            </a:r>
            <a:r>
              <a:rPr sz="1714" spc="10" dirty="0">
                <a:solidFill>
                  <a:srgbClr val="FF0000"/>
                </a:solidFill>
                <a:latin typeface="Arial"/>
                <a:cs typeface="Arial"/>
              </a:rPr>
              <a:t> </a:t>
            </a:r>
            <a:r>
              <a:rPr sz="1714" spc="-10" dirty="0">
                <a:solidFill>
                  <a:srgbClr val="FF0000"/>
                </a:solidFill>
                <a:latin typeface="Arial"/>
                <a:cs typeface="Arial"/>
              </a:rPr>
              <a:t>de</a:t>
            </a:r>
            <a:r>
              <a:rPr sz="1714" spc="-5" dirty="0">
                <a:solidFill>
                  <a:srgbClr val="FF0000"/>
                </a:solidFill>
                <a:latin typeface="Arial"/>
                <a:cs typeface="Arial"/>
              </a:rPr>
              <a:t>li</a:t>
            </a:r>
            <a:r>
              <a:rPr sz="1714" spc="-10" dirty="0">
                <a:solidFill>
                  <a:srgbClr val="FF0000"/>
                </a:solidFill>
                <a:latin typeface="Arial"/>
                <a:cs typeface="Arial"/>
              </a:rPr>
              <a:t>nquen</a:t>
            </a:r>
            <a:r>
              <a:rPr sz="1714" dirty="0">
                <a:solidFill>
                  <a:srgbClr val="FF0000"/>
                </a:solidFill>
                <a:latin typeface="Arial"/>
                <a:cs typeface="Arial"/>
              </a:rPr>
              <a:t>cy</a:t>
            </a:r>
            <a:r>
              <a:rPr sz="1714" spc="33" dirty="0">
                <a:solidFill>
                  <a:srgbClr val="FF0000"/>
                </a:solidFill>
                <a:latin typeface="Arial"/>
                <a:cs typeface="Arial"/>
              </a:rPr>
              <a:t> </a:t>
            </a:r>
            <a:r>
              <a:rPr sz="1714" dirty="0">
                <a:solidFill>
                  <a:srgbClr val="FF0000"/>
                </a:solidFill>
                <a:latin typeface="Arial"/>
                <a:cs typeface="Arial"/>
              </a:rPr>
              <a:t>st</a:t>
            </a:r>
            <a:r>
              <a:rPr sz="1714" spc="-10" dirty="0">
                <a:solidFill>
                  <a:srgbClr val="FF0000"/>
                </a:solidFill>
                <a:latin typeface="Arial"/>
                <a:cs typeface="Arial"/>
              </a:rPr>
              <a:t>age</a:t>
            </a:r>
            <a:r>
              <a:rPr sz="1714" dirty="0">
                <a:solidFill>
                  <a:srgbClr val="FF0000"/>
                </a:solidFill>
                <a:latin typeface="Arial"/>
                <a:cs typeface="Arial"/>
              </a:rPr>
              <a:t>s to</a:t>
            </a:r>
            <a:r>
              <a:rPr sz="1714" spc="-5" dirty="0">
                <a:solidFill>
                  <a:srgbClr val="FF0000"/>
                </a:solidFill>
                <a:latin typeface="Arial"/>
                <a:cs typeface="Arial"/>
              </a:rPr>
              <a:t> </a:t>
            </a:r>
            <a:r>
              <a:rPr sz="1714" dirty="0">
                <a:solidFill>
                  <a:srgbClr val="FF0000"/>
                </a:solidFill>
                <a:latin typeface="Arial"/>
                <a:cs typeface="Arial"/>
              </a:rPr>
              <a:t>c</a:t>
            </a:r>
            <a:r>
              <a:rPr sz="1714" spc="-10" dirty="0">
                <a:solidFill>
                  <a:srgbClr val="FF0000"/>
                </a:solidFill>
                <a:latin typeface="Arial"/>
                <a:cs typeface="Arial"/>
              </a:rPr>
              <a:t>ha</a:t>
            </a:r>
            <a:r>
              <a:rPr sz="1714" dirty="0">
                <a:solidFill>
                  <a:srgbClr val="FF0000"/>
                </a:solidFill>
                <a:latin typeface="Arial"/>
                <a:cs typeface="Arial"/>
              </a:rPr>
              <a:t>r</a:t>
            </a:r>
            <a:r>
              <a:rPr sz="1714" spc="-10" dirty="0">
                <a:solidFill>
                  <a:srgbClr val="FF0000"/>
                </a:solidFill>
                <a:latin typeface="Arial"/>
                <a:cs typeface="Arial"/>
              </a:rPr>
              <a:t>ge</a:t>
            </a:r>
            <a:r>
              <a:rPr sz="1714" dirty="0">
                <a:solidFill>
                  <a:srgbClr val="FF0000"/>
                </a:solidFill>
                <a:latin typeface="Arial"/>
                <a:cs typeface="Arial"/>
              </a:rPr>
              <a:t>-</a:t>
            </a:r>
            <a:r>
              <a:rPr sz="1714" spc="-5" dirty="0">
                <a:solidFill>
                  <a:srgbClr val="FF0000"/>
                </a:solidFill>
                <a:latin typeface="Arial"/>
                <a:cs typeface="Arial"/>
              </a:rPr>
              <a:t>o</a:t>
            </a:r>
            <a:r>
              <a:rPr sz="1714" spc="-33" dirty="0">
                <a:solidFill>
                  <a:srgbClr val="FF0000"/>
                </a:solidFill>
                <a:latin typeface="Arial"/>
                <a:cs typeface="Arial"/>
              </a:rPr>
              <a:t>ff</a:t>
            </a:r>
            <a:endParaRPr sz="1714" dirty="0">
              <a:latin typeface="Arial"/>
              <a:cs typeface="Arial"/>
            </a:endParaRPr>
          </a:p>
        </p:txBody>
      </p:sp>
      <p:sp>
        <p:nvSpPr>
          <p:cNvPr id="16" name="object 16"/>
          <p:cNvSpPr txBox="1"/>
          <p:nvPr/>
        </p:nvSpPr>
        <p:spPr>
          <a:xfrm>
            <a:off x="327560" y="6473677"/>
            <a:ext cx="1219805" cy="117276"/>
          </a:xfrm>
          <a:prstGeom prst="rect">
            <a:avLst/>
          </a:prstGeom>
        </p:spPr>
        <p:txBody>
          <a:bodyPr vert="horz" wrap="square" lIns="0" tIns="0" rIns="0" bIns="0" rtlCol="0">
            <a:spAutoFit/>
          </a:bodyPr>
          <a:lstStyle/>
          <a:p>
            <a:pPr marL="12095"/>
            <a:r>
              <a:rPr sz="762" dirty="0">
                <a:latin typeface="Arial"/>
                <a:cs typeface="Arial"/>
              </a:rPr>
              <a:t>S</a:t>
            </a:r>
            <a:r>
              <a:rPr sz="762" spc="-5" dirty="0">
                <a:latin typeface="Arial"/>
                <a:cs typeface="Arial"/>
              </a:rPr>
              <a:t>our</a:t>
            </a:r>
            <a:r>
              <a:rPr sz="762" spc="5" dirty="0">
                <a:latin typeface="Arial"/>
                <a:cs typeface="Arial"/>
              </a:rPr>
              <a:t>c</a:t>
            </a:r>
            <a:r>
              <a:rPr sz="762" spc="-5" dirty="0">
                <a:latin typeface="Arial"/>
                <a:cs typeface="Arial"/>
              </a:rPr>
              <a:t>e</a:t>
            </a:r>
            <a:r>
              <a:rPr sz="762" dirty="0">
                <a:latin typeface="Arial"/>
                <a:cs typeface="Arial"/>
              </a:rPr>
              <a:t>:</a:t>
            </a:r>
            <a:r>
              <a:rPr sz="762" spc="10" dirty="0">
                <a:latin typeface="Arial"/>
                <a:cs typeface="Arial"/>
              </a:rPr>
              <a:t> </a:t>
            </a:r>
            <a:r>
              <a:rPr sz="762" spc="-5" dirty="0">
                <a:latin typeface="Arial"/>
                <a:cs typeface="Arial"/>
              </a:rPr>
              <a:t>CC</a:t>
            </a:r>
            <a:r>
              <a:rPr sz="762" dirty="0">
                <a:latin typeface="Arial"/>
                <a:cs typeface="Arial"/>
              </a:rPr>
              <a:t>AR</a:t>
            </a:r>
            <a:r>
              <a:rPr sz="762" spc="-14" dirty="0">
                <a:latin typeface="Arial"/>
                <a:cs typeface="Arial"/>
              </a:rPr>
              <a:t> </a:t>
            </a:r>
            <a:r>
              <a:rPr sz="762" spc="-5" dirty="0">
                <a:latin typeface="Arial"/>
                <a:cs typeface="Arial"/>
              </a:rPr>
              <a:t>201</a:t>
            </a:r>
            <a:r>
              <a:rPr sz="762" dirty="0">
                <a:latin typeface="Arial"/>
                <a:cs typeface="Arial"/>
              </a:rPr>
              <a:t>6</a:t>
            </a:r>
            <a:r>
              <a:rPr sz="762" spc="24" dirty="0">
                <a:latin typeface="Arial"/>
                <a:cs typeface="Arial"/>
              </a:rPr>
              <a:t> </a:t>
            </a:r>
            <a:r>
              <a:rPr sz="762" spc="-5" dirty="0">
                <a:latin typeface="Arial"/>
                <a:cs typeface="Arial"/>
              </a:rPr>
              <a:t>re</a:t>
            </a:r>
            <a:r>
              <a:rPr sz="762" spc="5" dirty="0">
                <a:latin typeface="Arial"/>
                <a:cs typeface="Arial"/>
              </a:rPr>
              <a:t>s</a:t>
            </a:r>
            <a:r>
              <a:rPr sz="762" spc="-5" dirty="0">
                <a:latin typeface="Arial"/>
                <a:cs typeface="Arial"/>
              </a:rPr>
              <a:t>u</a:t>
            </a:r>
            <a:r>
              <a:rPr sz="762" dirty="0">
                <a:latin typeface="Arial"/>
                <a:cs typeface="Arial"/>
              </a:rPr>
              <a:t>lts</a:t>
            </a:r>
            <a:endParaRPr sz="762">
              <a:latin typeface="Arial"/>
              <a:cs typeface="Arial"/>
            </a:endParaRPr>
          </a:p>
        </p:txBody>
      </p:sp>
      <p:sp>
        <p:nvSpPr>
          <p:cNvPr id="11" name="object 11"/>
          <p:cNvSpPr txBox="1"/>
          <p:nvPr/>
        </p:nvSpPr>
        <p:spPr>
          <a:xfrm>
            <a:off x="2300031" y="1794331"/>
            <a:ext cx="1156305" cy="161263"/>
          </a:xfrm>
          <a:prstGeom prst="rect">
            <a:avLst/>
          </a:prstGeom>
        </p:spPr>
        <p:txBody>
          <a:bodyPr vert="horz" wrap="square" lIns="0" tIns="0" rIns="0" bIns="0" rtlCol="0">
            <a:spAutoFit/>
          </a:bodyPr>
          <a:lstStyle/>
          <a:p>
            <a:pPr marL="12095"/>
            <a:r>
              <a:rPr sz="1048" b="1" spc="-5" dirty="0">
                <a:solidFill>
                  <a:srgbClr val="FF0000"/>
                </a:solidFill>
                <a:latin typeface="Arial"/>
                <a:cs typeface="Arial"/>
              </a:rPr>
              <a:t>60</a:t>
            </a:r>
            <a:r>
              <a:rPr sz="1048" b="1" spc="5" dirty="0">
                <a:solidFill>
                  <a:srgbClr val="FF0000"/>
                </a:solidFill>
                <a:latin typeface="Arial"/>
                <a:cs typeface="Arial"/>
              </a:rPr>
              <a:t>/</a:t>
            </a:r>
            <a:r>
              <a:rPr sz="1048" b="1" spc="-5" dirty="0">
                <a:solidFill>
                  <a:srgbClr val="FF0000"/>
                </a:solidFill>
                <a:latin typeface="Arial"/>
                <a:cs typeface="Arial"/>
              </a:rPr>
              <a:t>61</a:t>
            </a:r>
            <a:r>
              <a:rPr sz="1048" b="1" dirty="0">
                <a:solidFill>
                  <a:srgbClr val="FF0000"/>
                </a:solidFill>
                <a:latin typeface="Arial"/>
                <a:cs typeface="Arial"/>
              </a:rPr>
              <a:t>+</a:t>
            </a:r>
            <a:r>
              <a:rPr sz="1048" b="1" spc="-24" dirty="0">
                <a:solidFill>
                  <a:srgbClr val="FF0000"/>
                </a:solidFill>
                <a:latin typeface="Arial"/>
                <a:cs typeface="Arial"/>
              </a:rPr>
              <a:t> </a:t>
            </a:r>
            <a:r>
              <a:rPr sz="1048" b="1" spc="-10" dirty="0">
                <a:solidFill>
                  <a:srgbClr val="FF0000"/>
                </a:solidFill>
                <a:latin typeface="Arial"/>
                <a:cs typeface="Arial"/>
              </a:rPr>
              <a:t>D</a:t>
            </a:r>
            <a:r>
              <a:rPr sz="1048" b="1" spc="-5" dirty="0">
                <a:solidFill>
                  <a:srgbClr val="FF0000"/>
                </a:solidFill>
                <a:latin typeface="Arial"/>
                <a:cs typeface="Arial"/>
              </a:rPr>
              <a:t>P</a:t>
            </a:r>
            <a:r>
              <a:rPr sz="1048" b="1" dirty="0">
                <a:solidFill>
                  <a:srgbClr val="FF0000"/>
                </a:solidFill>
                <a:latin typeface="Arial"/>
                <a:cs typeface="Arial"/>
              </a:rPr>
              <a:t>D</a:t>
            </a:r>
            <a:r>
              <a:rPr sz="1048" b="1" spc="10" dirty="0">
                <a:solidFill>
                  <a:srgbClr val="FF0000"/>
                </a:solidFill>
                <a:latin typeface="Arial"/>
                <a:cs typeface="Arial"/>
              </a:rPr>
              <a:t> </a:t>
            </a:r>
            <a:r>
              <a:rPr sz="1048" b="1" dirty="0">
                <a:solidFill>
                  <a:srgbClr val="FF0000"/>
                </a:solidFill>
                <a:latin typeface="Arial"/>
                <a:cs typeface="Arial"/>
              </a:rPr>
              <a:t>/</a:t>
            </a:r>
            <a:r>
              <a:rPr sz="1048" b="1" spc="-14" dirty="0">
                <a:solidFill>
                  <a:srgbClr val="FF0000"/>
                </a:solidFill>
                <a:latin typeface="Arial"/>
                <a:cs typeface="Arial"/>
              </a:rPr>
              <a:t> </a:t>
            </a:r>
            <a:r>
              <a:rPr sz="1048" b="1" spc="-10" dirty="0">
                <a:solidFill>
                  <a:srgbClr val="FF0000"/>
                </a:solidFill>
                <a:latin typeface="Arial"/>
                <a:cs typeface="Arial"/>
              </a:rPr>
              <a:t>NCO</a:t>
            </a:r>
            <a:endParaRPr sz="1048">
              <a:latin typeface="Arial"/>
              <a:cs typeface="Arial"/>
            </a:endParaRPr>
          </a:p>
        </p:txBody>
      </p:sp>
      <p:sp>
        <p:nvSpPr>
          <p:cNvPr id="12" name="object 12"/>
          <p:cNvSpPr txBox="1"/>
          <p:nvPr/>
        </p:nvSpPr>
        <p:spPr>
          <a:xfrm>
            <a:off x="4260540" y="1768292"/>
            <a:ext cx="1139371" cy="161263"/>
          </a:xfrm>
          <a:prstGeom prst="rect">
            <a:avLst/>
          </a:prstGeom>
        </p:spPr>
        <p:txBody>
          <a:bodyPr vert="horz" wrap="square" lIns="0" tIns="0" rIns="0" bIns="0" rtlCol="0">
            <a:spAutoFit/>
          </a:bodyPr>
          <a:lstStyle/>
          <a:p>
            <a:pPr marL="12095"/>
            <a:r>
              <a:rPr sz="1048" b="1" spc="-5" dirty="0">
                <a:solidFill>
                  <a:srgbClr val="FF0000"/>
                </a:solidFill>
                <a:latin typeface="Arial"/>
                <a:cs typeface="Arial"/>
              </a:rPr>
              <a:t>60</a:t>
            </a:r>
            <a:r>
              <a:rPr sz="1048" b="1" spc="5" dirty="0">
                <a:solidFill>
                  <a:srgbClr val="FF0000"/>
                </a:solidFill>
                <a:latin typeface="Arial"/>
                <a:cs typeface="Arial"/>
              </a:rPr>
              <a:t>/</a:t>
            </a:r>
            <a:r>
              <a:rPr sz="1048" b="1" spc="-5" dirty="0">
                <a:solidFill>
                  <a:srgbClr val="FF0000"/>
                </a:solidFill>
                <a:latin typeface="Arial"/>
                <a:cs typeface="Arial"/>
              </a:rPr>
              <a:t>61</a:t>
            </a:r>
            <a:r>
              <a:rPr sz="1048" b="1" dirty="0">
                <a:solidFill>
                  <a:srgbClr val="FF0000"/>
                </a:solidFill>
                <a:latin typeface="Arial"/>
                <a:cs typeface="Arial"/>
              </a:rPr>
              <a:t>+</a:t>
            </a:r>
            <a:r>
              <a:rPr sz="1048" b="1" spc="-29" dirty="0">
                <a:solidFill>
                  <a:srgbClr val="FF0000"/>
                </a:solidFill>
                <a:latin typeface="Arial"/>
                <a:cs typeface="Arial"/>
              </a:rPr>
              <a:t> </a:t>
            </a:r>
            <a:r>
              <a:rPr sz="1048" b="1" spc="-10" dirty="0">
                <a:solidFill>
                  <a:srgbClr val="FF0000"/>
                </a:solidFill>
                <a:latin typeface="Arial"/>
                <a:cs typeface="Arial"/>
              </a:rPr>
              <a:t>D</a:t>
            </a:r>
            <a:r>
              <a:rPr sz="1048" b="1" spc="-5" dirty="0">
                <a:solidFill>
                  <a:srgbClr val="FF0000"/>
                </a:solidFill>
                <a:latin typeface="Arial"/>
                <a:cs typeface="Arial"/>
              </a:rPr>
              <a:t>P</a:t>
            </a:r>
            <a:r>
              <a:rPr sz="1048" b="1" dirty="0">
                <a:solidFill>
                  <a:srgbClr val="FF0000"/>
                </a:solidFill>
                <a:latin typeface="Arial"/>
                <a:cs typeface="Arial"/>
              </a:rPr>
              <a:t>D</a:t>
            </a:r>
            <a:r>
              <a:rPr sz="1048" b="1" spc="10" dirty="0">
                <a:solidFill>
                  <a:srgbClr val="FF0000"/>
                </a:solidFill>
                <a:latin typeface="Arial"/>
                <a:cs typeface="Arial"/>
              </a:rPr>
              <a:t> </a:t>
            </a:r>
            <a:r>
              <a:rPr sz="1048" b="1" spc="5" dirty="0" smtClean="0">
                <a:solidFill>
                  <a:srgbClr val="FF0000"/>
                </a:solidFill>
                <a:latin typeface="Arial"/>
                <a:cs typeface="Arial"/>
              </a:rPr>
              <a:t>li</a:t>
            </a:r>
            <a:r>
              <a:rPr sz="1048" b="1" dirty="0" smtClean="0">
                <a:solidFill>
                  <a:srgbClr val="FF0000"/>
                </a:solidFill>
                <a:latin typeface="Arial"/>
                <a:cs typeface="Arial"/>
              </a:rPr>
              <a:t>m</a:t>
            </a:r>
            <a:r>
              <a:rPr sz="1048" b="1" spc="-10" dirty="0" smtClean="0">
                <a:solidFill>
                  <a:srgbClr val="FF0000"/>
                </a:solidFill>
                <a:latin typeface="Arial"/>
                <a:cs typeface="Arial"/>
              </a:rPr>
              <a:t>i</a:t>
            </a:r>
            <a:r>
              <a:rPr sz="1048" b="1" dirty="0" smtClean="0">
                <a:solidFill>
                  <a:srgbClr val="FF0000"/>
                </a:solidFill>
                <a:latin typeface="Arial"/>
                <a:cs typeface="Arial"/>
              </a:rPr>
              <a:t>ts</a:t>
            </a:r>
            <a:endParaRPr sz="1048" dirty="0">
              <a:latin typeface="Arial"/>
              <a:cs typeface="Arial"/>
            </a:endParaRPr>
          </a:p>
        </p:txBody>
      </p:sp>
      <p:sp>
        <p:nvSpPr>
          <p:cNvPr id="14" name="object 14"/>
          <p:cNvSpPr txBox="1"/>
          <p:nvPr/>
        </p:nvSpPr>
        <p:spPr>
          <a:xfrm>
            <a:off x="6576969" y="1765291"/>
            <a:ext cx="1821543" cy="161263"/>
          </a:xfrm>
          <a:prstGeom prst="rect">
            <a:avLst/>
          </a:prstGeom>
        </p:spPr>
        <p:txBody>
          <a:bodyPr vert="horz" wrap="square" lIns="0" tIns="0" rIns="0" bIns="0" rtlCol="0">
            <a:spAutoFit/>
          </a:bodyPr>
          <a:lstStyle/>
          <a:p>
            <a:pPr marL="12095"/>
            <a:r>
              <a:rPr sz="1048" b="1" spc="-10" dirty="0">
                <a:solidFill>
                  <a:srgbClr val="FF0000"/>
                </a:solidFill>
                <a:latin typeface="Arial"/>
                <a:cs typeface="Arial"/>
              </a:rPr>
              <a:t>CC</a:t>
            </a:r>
            <a:r>
              <a:rPr sz="1048" b="1" spc="-29" dirty="0">
                <a:solidFill>
                  <a:srgbClr val="FF0000"/>
                </a:solidFill>
                <a:latin typeface="Arial"/>
                <a:cs typeface="Arial"/>
              </a:rPr>
              <a:t>A</a:t>
            </a:r>
            <a:r>
              <a:rPr sz="1048" b="1" dirty="0">
                <a:solidFill>
                  <a:srgbClr val="FF0000"/>
                </a:solidFill>
                <a:latin typeface="Arial"/>
                <a:cs typeface="Arial"/>
              </a:rPr>
              <a:t>R</a:t>
            </a:r>
            <a:r>
              <a:rPr sz="1048" b="1" spc="48" dirty="0">
                <a:solidFill>
                  <a:srgbClr val="FF0000"/>
                </a:solidFill>
                <a:latin typeface="Arial"/>
                <a:cs typeface="Arial"/>
              </a:rPr>
              <a:t> </a:t>
            </a:r>
            <a:r>
              <a:rPr sz="1048" b="1" dirty="0">
                <a:solidFill>
                  <a:srgbClr val="FF0000"/>
                </a:solidFill>
                <a:latin typeface="Arial"/>
                <a:cs typeface="Arial"/>
              </a:rPr>
              <a:t>tr</a:t>
            </a:r>
            <a:r>
              <a:rPr sz="1048" b="1" spc="-5" dirty="0">
                <a:solidFill>
                  <a:srgbClr val="FF0000"/>
                </a:solidFill>
                <a:latin typeface="Arial"/>
                <a:cs typeface="Arial"/>
              </a:rPr>
              <a:t>a</a:t>
            </a:r>
            <a:r>
              <a:rPr sz="1048" b="1" spc="5" dirty="0">
                <a:solidFill>
                  <a:srgbClr val="FF0000"/>
                </a:solidFill>
                <a:latin typeface="Arial"/>
                <a:cs typeface="Arial"/>
              </a:rPr>
              <a:t>i</a:t>
            </a:r>
            <a:r>
              <a:rPr sz="1048" b="1" spc="-10" dirty="0">
                <a:solidFill>
                  <a:srgbClr val="FF0000"/>
                </a:solidFill>
                <a:latin typeface="Arial"/>
                <a:cs typeface="Arial"/>
              </a:rPr>
              <a:t>li</a:t>
            </a:r>
            <a:r>
              <a:rPr sz="1048" b="1" spc="-5" dirty="0">
                <a:solidFill>
                  <a:srgbClr val="FF0000"/>
                </a:solidFill>
                <a:latin typeface="Arial"/>
                <a:cs typeface="Arial"/>
              </a:rPr>
              <a:t>n</a:t>
            </a:r>
            <a:r>
              <a:rPr sz="1048" b="1" dirty="0">
                <a:solidFill>
                  <a:srgbClr val="FF0000"/>
                </a:solidFill>
                <a:latin typeface="Arial"/>
                <a:cs typeface="Arial"/>
              </a:rPr>
              <a:t>g</a:t>
            </a:r>
            <a:r>
              <a:rPr sz="1048" b="1" spc="-33" dirty="0">
                <a:solidFill>
                  <a:srgbClr val="FF0000"/>
                </a:solidFill>
                <a:latin typeface="Arial"/>
                <a:cs typeface="Arial"/>
              </a:rPr>
              <a:t> </a:t>
            </a:r>
            <a:r>
              <a:rPr sz="1048" b="1" spc="-5" dirty="0">
                <a:solidFill>
                  <a:srgbClr val="FF0000"/>
                </a:solidFill>
                <a:latin typeface="Arial"/>
                <a:cs typeface="Arial"/>
              </a:rPr>
              <a:t>12</a:t>
            </a:r>
            <a:r>
              <a:rPr sz="1048" b="1" dirty="0">
                <a:solidFill>
                  <a:srgbClr val="FF0000"/>
                </a:solidFill>
                <a:latin typeface="Arial"/>
                <a:cs typeface="Arial"/>
              </a:rPr>
              <a:t>m</a:t>
            </a:r>
            <a:r>
              <a:rPr sz="1048" b="1" spc="-19" dirty="0">
                <a:solidFill>
                  <a:srgbClr val="FF0000"/>
                </a:solidFill>
                <a:latin typeface="Arial"/>
                <a:cs typeface="Arial"/>
              </a:rPr>
              <a:t> </a:t>
            </a:r>
            <a:r>
              <a:rPr sz="1048" b="1" dirty="0">
                <a:solidFill>
                  <a:srgbClr val="FF0000"/>
                </a:solidFill>
                <a:latin typeface="Arial"/>
                <a:cs typeface="Arial"/>
              </a:rPr>
              <a:t>f</a:t>
            </a:r>
            <a:r>
              <a:rPr sz="1048" b="1" spc="-5" dirty="0">
                <a:solidFill>
                  <a:srgbClr val="FF0000"/>
                </a:solidFill>
                <a:latin typeface="Arial"/>
                <a:cs typeface="Arial"/>
              </a:rPr>
              <a:t>o</a:t>
            </a:r>
            <a:r>
              <a:rPr sz="1048" b="1" dirty="0">
                <a:solidFill>
                  <a:srgbClr val="FF0000"/>
                </a:solidFill>
                <a:latin typeface="Arial"/>
                <a:cs typeface="Arial"/>
              </a:rPr>
              <a:t>r</a:t>
            </a:r>
            <a:r>
              <a:rPr sz="1048" b="1" spc="-5" dirty="0">
                <a:solidFill>
                  <a:srgbClr val="FF0000"/>
                </a:solidFill>
                <a:latin typeface="Arial"/>
                <a:cs typeface="Arial"/>
              </a:rPr>
              <a:t>ecas</a:t>
            </a:r>
            <a:r>
              <a:rPr sz="1048" b="1" dirty="0">
                <a:solidFill>
                  <a:srgbClr val="FF0000"/>
                </a:solidFill>
                <a:latin typeface="Arial"/>
                <a:cs typeface="Arial"/>
              </a:rPr>
              <a:t>ts</a:t>
            </a:r>
            <a:endParaRPr sz="1048">
              <a:latin typeface="Arial"/>
              <a:cs typeface="Arial"/>
            </a:endParaRPr>
          </a:p>
        </p:txBody>
      </p:sp>
      <p:sp>
        <p:nvSpPr>
          <p:cNvPr id="15" name="object 15"/>
          <p:cNvSpPr txBox="1"/>
          <p:nvPr/>
        </p:nvSpPr>
        <p:spPr>
          <a:xfrm>
            <a:off x="365056" y="1175837"/>
            <a:ext cx="5346700" cy="384721"/>
          </a:xfrm>
          <a:prstGeom prst="rect">
            <a:avLst/>
          </a:prstGeom>
        </p:spPr>
        <p:txBody>
          <a:bodyPr vert="horz" wrap="square" lIns="0" tIns="0" rIns="0" bIns="0" rtlCol="0">
            <a:spAutoFit/>
          </a:bodyPr>
          <a:lstStyle/>
          <a:p>
            <a:pPr marL="12095">
              <a:lnSpc>
                <a:spcPts val="1486"/>
              </a:lnSpc>
            </a:pPr>
            <a:r>
              <a:rPr sz="1333" b="1" spc="-10" dirty="0">
                <a:solidFill>
                  <a:srgbClr val="FF0000"/>
                </a:solidFill>
                <a:latin typeface="Arial"/>
                <a:cs typeface="Arial"/>
              </a:rPr>
              <a:t>D</a:t>
            </a:r>
            <a:r>
              <a:rPr sz="1333" b="1" spc="-5" dirty="0">
                <a:solidFill>
                  <a:srgbClr val="FF0000"/>
                </a:solidFill>
                <a:latin typeface="Arial"/>
                <a:cs typeface="Arial"/>
              </a:rPr>
              <a:t>e</a:t>
            </a:r>
            <a:r>
              <a:rPr sz="1333" b="1" spc="5" dirty="0">
                <a:solidFill>
                  <a:srgbClr val="FF0000"/>
                </a:solidFill>
                <a:latin typeface="Arial"/>
                <a:cs typeface="Arial"/>
              </a:rPr>
              <a:t>li</a:t>
            </a:r>
            <a:r>
              <a:rPr sz="1333" b="1" spc="-10" dirty="0">
                <a:solidFill>
                  <a:srgbClr val="FF0000"/>
                </a:solidFill>
                <a:latin typeface="Arial"/>
                <a:cs typeface="Arial"/>
              </a:rPr>
              <a:t>nqu</a:t>
            </a:r>
            <a:r>
              <a:rPr sz="1333" b="1" spc="-5" dirty="0">
                <a:solidFill>
                  <a:srgbClr val="FF0000"/>
                </a:solidFill>
                <a:latin typeface="Arial"/>
                <a:cs typeface="Arial"/>
              </a:rPr>
              <a:t>e</a:t>
            </a:r>
            <a:r>
              <a:rPr sz="1333" b="1" spc="-10" dirty="0">
                <a:solidFill>
                  <a:srgbClr val="FF0000"/>
                </a:solidFill>
                <a:latin typeface="Arial"/>
                <a:cs typeface="Arial"/>
              </a:rPr>
              <a:t>n</a:t>
            </a:r>
            <a:r>
              <a:rPr sz="1333" b="1" spc="-5" dirty="0">
                <a:solidFill>
                  <a:srgbClr val="FF0000"/>
                </a:solidFill>
                <a:latin typeface="Arial"/>
                <a:cs typeface="Arial"/>
              </a:rPr>
              <a:t>c</a:t>
            </a:r>
            <a:r>
              <a:rPr sz="1333" b="1" dirty="0">
                <a:solidFill>
                  <a:srgbClr val="FF0000"/>
                </a:solidFill>
                <a:latin typeface="Arial"/>
                <a:cs typeface="Arial"/>
              </a:rPr>
              <a:t>y</a:t>
            </a:r>
            <a:r>
              <a:rPr sz="1333" b="1" spc="-43" dirty="0">
                <a:solidFill>
                  <a:srgbClr val="FF0000"/>
                </a:solidFill>
                <a:latin typeface="Arial"/>
                <a:cs typeface="Arial"/>
              </a:rPr>
              <a:t> </a:t>
            </a:r>
            <a:r>
              <a:rPr sz="1333" b="1" spc="-5" dirty="0">
                <a:solidFill>
                  <a:srgbClr val="FF0000"/>
                </a:solidFill>
                <a:latin typeface="Arial"/>
                <a:cs typeface="Arial"/>
              </a:rPr>
              <a:t>sca</a:t>
            </a:r>
            <a:r>
              <a:rPr sz="1333" b="1" spc="5" dirty="0">
                <a:solidFill>
                  <a:srgbClr val="FF0000"/>
                </a:solidFill>
                <a:latin typeface="Arial"/>
                <a:cs typeface="Arial"/>
              </a:rPr>
              <a:t>l</a:t>
            </a:r>
            <a:r>
              <a:rPr sz="1333" b="1" spc="-5" dirty="0">
                <a:solidFill>
                  <a:srgbClr val="FF0000"/>
                </a:solidFill>
                <a:latin typeface="Arial"/>
                <a:cs typeface="Arial"/>
              </a:rPr>
              <a:t>a</a:t>
            </a:r>
            <a:r>
              <a:rPr sz="1333" b="1" spc="5" dirty="0">
                <a:solidFill>
                  <a:srgbClr val="FF0000"/>
                </a:solidFill>
                <a:latin typeface="Arial"/>
                <a:cs typeface="Arial"/>
              </a:rPr>
              <a:t>r</a:t>
            </a:r>
            <a:r>
              <a:rPr sz="1333" b="1" dirty="0">
                <a:solidFill>
                  <a:srgbClr val="FF0000"/>
                </a:solidFill>
                <a:latin typeface="Arial"/>
                <a:cs typeface="Arial"/>
              </a:rPr>
              <a:t>s</a:t>
            </a:r>
            <a:r>
              <a:rPr sz="1333" b="1" spc="-43" dirty="0">
                <a:solidFill>
                  <a:srgbClr val="FF0000"/>
                </a:solidFill>
                <a:latin typeface="Arial"/>
                <a:cs typeface="Arial"/>
              </a:rPr>
              <a:t> </a:t>
            </a:r>
            <a:r>
              <a:rPr sz="1333" b="1" spc="-5" dirty="0">
                <a:solidFill>
                  <a:srgbClr val="FF0000"/>
                </a:solidFill>
                <a:latin typeface="Arial"/>
                <a:cs typeface="Arial"/>
              </a:rPr>
              <a:t>a</a:t>
            </a:r>
            <a:r>
              <a:rPr sz="1333" b="1" spc="-10" dirty="0">
                <a:solidFill>
                  <a:srgbClr val="FF0000"/>
                </a:solidFill>
                <a:latin typeface="Arial"/>
                <a:cs typeface="Arial"/>
              </a:rPr>
              <a:t>n</a:t>
            </a:r>
            <a:r>
              <a:rPr sz="1333" b="1" dirty="0">
                <a:solidFill>
                  <a:srgbClr val="FF0000"/>
                </a:solidFill>
                <a:latin typeface="Arial"/>
                <a:cs typeface="Arial"/>
              </a:rPr>
              <a:t>d</a:t>
            </a:r>
            <a:r>
              <a:rPr sz="1333" b="1" spc="-14" dirty="0">
                <a:solidFill>
                  <a:srgbClr val="FF0000"/>
                </a:solidFill>
                <a:latin typeface="Arial"/>
                <a:cs typeface="Arial"/>
              </a:rPr>
              <a:t> </a:t>
            </a:r>
            <a:r>
              <a:rPr sz="1333" b="1" spc="5" dirty="0">
                <a:solidFill>
                  <a:srgbClr val="FF0000"/>
                </a:solidFill>
                <a:latin typeface="Arial"/>
                <a:cs typeface="Arial"/>
              </a:rPr>
              <a:t>r</a:t>
            </a:r>
            <a:r>
              <a:rPr sz="1333" b="1" spc="-5" dirty="0">
                <a:solidFill>
                  <a:srgbClr val="FF0000"/>
                </a:solidFill>
                <a:latin typeface="Arial"/>
                <a:cs typeface="Arial"/>
              </a:rPr>
              <a:t>a</a:t>
            </a:r>
            <a:r>
              <a:rPr sz="1333" b="1" spc="-10" dirty="0">
                <a:solidFill>
                  <a:srgbClr val="FF0000"/>
                </a:solidFill>
                <a:latin typeface="Arial"/>
                <a:cs typeface="Arial"/>
              </a:rPr>
              <a:t>ng</a:t>
            </a:r>
            <a:r>
              <a:rPr sz="1333" b="1" dirty="0">
                <a:solidFill>
                  <a:srgbClr val="FF0000"/>
                </a:solidFill>
                <a:latin typeface="Arial"/>
                <a:cs typeface="Arial"/>
              </a:rPr>
              <a:t>e</a:t>
            </a:r>
            <a:r>
              <a:rPr sz="1333" b="1" spc="-19" dirty="0">
                <a:solidFill>
                  <a:srgbClr val="FF0000"/>
                </a:solidFill>
                <a:latin typeface="Arial"/>
                <a:cs typeface="Arial"/>
              </a:rPr>
              <a:t> </a:t>
            </a:r>
            <a:r>
              <a:rPr sz="1333" b="1" spc="-10" dirty="0">
                <a:solidFill>
                  <a:srgbClr val="FF0000"/>
                </a:solidFill>
                <a:latin typeface="Arial"/>
                <a:cs typeface="Arial"/>
              </a:rPr>
              <a:t>o</a:t>
            </a:r>
            <a:r>
              <a:rPr sz="1333" b="1" dirty="0">
                <a:solidFill>
                  <a:srgbClr val="FF0000"/>
                </a:solidFill>
                <a:latin typeface="Arial"/>
                <a:cs typeface="Arial"/>
              </a:rPr>
              <a:t>f</a:t>
            </a:r>
            <a:r>
              <a:rPr sz="1333" b="1" spc="-19" dirty="0">
                <a:solidFill>
                  <a:srgbClr val="FF0000"/>
                </a:solidFill>
                <a:latin typeface="Arial"/>
                <a:cs typeface="Arial"/>
              </a:rPr>
              <a:t> </a:t>
            </a:r>
            <a:r>
              <a:rPr sz="1333" b="1" spc="-10" dirty="0">
                <a:solidFill>
                  <a:srgbClr val="FF0000"/>
                </a:solidFill>
                <a:latin typeface="Arial"/>
                <a:cs typeface="Arial"/>
              </a:rPr>
              <a:t>d</a:t>
            </a:r>
            <a:r>
              <a:rPr sz="1333" b="1" spc="-5" dirty="0">
                <a:solidFill>
                  <a:srgbClr val="FF0000"/>
                </a:solidFill>
                <a:latin typeface="Arial"/>
                <a:cs typeface="Arial"/>
              </a:rPr>
              <a:t>e</a:t>
            </a:r>
            <a:r>
              <a:rPr sz="1333" b="1" spc="5" dirty="0">
                <a:solidFill>
                  <a:srgbClr val="FF0000"/>
                </a:solidFill>
                <a:latin typeface="Arial"/>
                <a:cs typeface="Arial"/>
              </a:rPr>
              <a:t>li</a:t>
            </a:r>
            <a:r>
              <a:rPr sz="1333" b="1" spc="-10" dirty="0">
                <a:solidFill>
                  <a:srgbClr val="FF0000"/>
                </a:solidFill>
                <a:latin typeface="Arial"/>
                <a:cs typeface="Arial"/>
              </a:rPr>
              <a:t>nqu</a:t>
            </a:r>
            <a:r>
              <a:rPr sz="1333" b="1" spc="-5" dirty="0">
                <a:solidFill>
                  <a:srgbClr val="FF0000"/>
                </a:solidFill>
                <a:latin typeface="Arial"/>
                <a:cs typeface="Arial"/>
              </a:rPr>
              <a:t>e</a:t>
            </a:r>
            <a:r>
              <a:rPr sz="1333" b="1" spc="-10" dirty="0">
                <a:solidFill>
                  <a:srgbClr val="FF0000"/>
                </a:solidFill>
                <a:latin typeface="Arial"/>
                <a:cs typeface="Arial"/>
              </a:rPr>
              <a:t>n</a:t>
            </a:r>
            <a:r>
              <a:rPr sz="1333" b="1" spc="-5" dirty="0">
                <a:solidFill>
                  <a:srgbClr val="FF0000"/>
                </a:solidFill>
                <a:latin typeface="Arial"/>
                <a:cs typeface="Arial"/>
              </a:rPr>
              <a:t>c</a:t>
            </a:r>
            <a:r>
              <a:rPr sz="1333" b="1" dirty="0">
                <a:solidFill>
                  <a:srgbClr val="FF0000"/>
                </a:solidFill>
                <a:latin typeface="Arial"/>
                <a:cs typeface="Arial"/>
              </a:rPr>
              <a:t>y</a:t>
            </a:r>
            <a:r>
              <a:rPr sz="1333" b="1" spc="-43" dirty="0">
                <a:solidFill>
                  <a:srgbClr val="FF0000"/>
                </a:solidFill>
                <a:latin typeface="Arial"/>
                <a:cs typeface="Arial"/>
              </a:rPr>
              <a:t> </a:t>
            </a:r>
            <a:r>
              <a:rPr sz="1333" b="1" spc="5" dirty="0">
                <a:solidFill>
                  <a:srgbClr val="FF0000"/>
                </a:solidFill>
                <a:latin typeface="Arial"/>
                <a:cs typeface="Arial"/>
              </a:rPr>
              <a:t>li</a:t>
            </a:r>
            <a:r>
              <a:rPr sz="1333" b="1" spc="-5" dirty="0">
                <a:solidFill>
                  <a:srgbClr val="FF0000"/>
                </a:solidFill>
                <a:latin typeface="Arial"/>
                <a:cs typeface="Arial"/>
              </a:rPr>
              <a:t>m</a:t>
            </a:r>
            <a:r>
              <a:rPr sz="1333" b="1" spc="5" dirty="0">
                <a:solidFill>
                  <a:srgbClr val="FF0000"/>
                </a:solidFill>
                <a:latin typeface="Arial"/>
                <a:cs typeface="Arial"/>
              </a:rPr>
              <a:t>i</a:t>
            </a:r>
            <a:r>
              <a:rPr sz="1333" b="1" dirty="0">
                <a:solidFill>
                  <a:srgbClr val="FF0000"/>
                </a:solidFill>
                <a:latin typeface="Arial"/>
                <a:cs typeface="Arial"/>
              </a:rPr>
              <a:t>ts</a:t>
            </a:r>
            <a:endParaRPr sz="1333">
              <a:latin typeface="Arial"/>
              <a:cs typeface="Arial"/>
            </a:endParaRPr>
          </a:p>
          <a:p>
            <a:pPr marL="12095">
              <a:lnSpc>
                <a:spcPts val="1486"/>
              </a:lnSpc>
            </a:pPr>
            <a:r>
              <a:rPr sz="1333" spc="-5" dirty="0">
                <a:solidFill>
                  <a:srgbClr val="FF0000"/>
                </a:solidFill>
                <a:latin typeface="Arial"/>
                <a:cs typeface="Arial"/>
              </a:rPr>
              <a:t>S</a:t>
            </a:r>
            <a:r>
              <a:rPr sz="1333" spc="5" dirty="0">
                <a:solidFill>
                  <a:srgbClr val="FF0000"/>
                </a:solidFill>
                <a:latin typeface="Arial"/>
                <a:cs typeface="Arial"/>
              </a:rPr>
              <a:t>c</a:t>
            </a:r>
            <a:r>
              <a:rPr sz="1333" spc="-5" dirty="0">
                <a:solidFill>
                  <a:srgbClr val="FF0000"/>
                </a:solidFill>
                <a:latin typeface="Arial"/>
                <a:cs typeface="Arial"/>
              </a:rPr>
              <a:t>a</a:t>
            </a:r>
            <a:r>
              <a:rPr sz="1333" dirty="0">
                <a:solidFill>
                  <a:srgbClr val="FF0000"/>
                </a:solidFill>
                <a:latin typeface="Arial"/>
                <a:cs typeface="Arial"/>
              </a:rPr>
              <a:t>l</a:t>
            </a:r>
            <a:r>
              <a:rPr sz="1333" spc="-5" dirty="0">
                <a:solidFill>
                  <a:srgbClr val="FF0000"/>
                </a:solidFill>
                <a:latin typeface="Arial"/>
                <a:cs typeface="Arial"/>
              </a:rPr>
              <a:t>e</a:t>
            </a:r>
            <a:r>
              <a:rPr sz="1333" dirty="0">
                <a:solidFill>
                  <a:srgbClr val="FF0000"/>
                </a:solidFill>
                <a:latin typeface="Arial"/>
                <a:cs typeface="Arial"/>
              </a:rPr>
              <a:t>d</a:t>
            </a:r>
            <a:r>
              <a:rPr sz="1333" spc="-19" dirty="0">
                <a:solidFill>
                  <a:srgbClr val="FF0000"/>
                </a:solidFill>
                <a:latin typeface="Arial"/>
                <a:cs typeface="Arial"/>
              </a:rPr>
              <a:t> </a:t>
            </a:r>
            <a:r>
              <a:rPr sz="1333" spc="5" dirty="0">
                <a:solidFill>
                  <a:srgbClr val="FF0000"/>
                </a:solidFill>
                <a:latin typeface="Arial"/>
                <a:cs typeface="Arial"/>
              </a:rPr>
              <a:t>f</a:t>
            </a:r>
            <a:r>
              <a:rPr sz="1333" dirty="0">
                <a:solidFill>
                  <a:srgbClr val="FF0000"/>
                </a:solidFill>
                <a:latin typeface="Arial"/>
                <a:cs typeface="Arial"/>
              </a:rPr>
              <a:t>r</a:t>
            </a:r>
            <a:r>
              <a:rPr sz="1333" spc="-5" dirty="0">
                <a:solidFill>
                  <a:srgbClr val="FF0000"/>
                </a:solidFill>
                <a:latin typeface="Arial"/>
                <a:cs typeface="Arial"/>
              </a:rPr>
              <a:t>o</a:t>
            </a:r>
            <a:r>
              <a:rPr sz="1333" dirty="0">
                <a:solidFill>
                  <a:srgbClr val="FF0000"/>
                </a:solidFill>
                <a:latin typeface="Arial"/>
                <a:cs typeface="Arial"/>
              </a:rPr>
              <a:t>m</a:t>
            </a:r>
            <a:r>
              <a:rPr sz="1333" spc="-33" dirty="0">
                <a:solidFill>
                  <a:srgbClr val="FF0000"/>
                </a:solidFill>
                <a:latin typeface="Arial"/>
                <a:cs typeface="Arial"/>
              </a:rPr>
              <a:t> </a:t>
            </a:r>
            <a:r>
              <a:rPr sz="1333" spc="-5" dirty="0">
                <a:solidFill>
                  <a:srgbClr val="FF0000"/>
                </a:solidFill>
                <a:latin typeface="Arial"/>
                <a:cs typeface="Arial"/>
              </a:rPr>
              <a:t>201</a:t>
            </a:r>
            <a:r>
              <a:rPr sz="1333" dirty="0">
                <a:solidFill>
                  <a:srgbClr val="FF0000"/>
                </a:solidFill>
                <a:latin typeface="Arial"/>
                <a:cs typeface="Arial"/>
              </a:rPr>
              <a:t>6</a:t>
            </a:r>
            <a:r>
              <a:rPr sz="1333" spc="-19" dirty="0">
                <a:solidFill>
                  <a:srgbClr val="FF0000"/>
                </a:solidFill>
                <a:latin typeface="Arial"/>
                <a:cs typeface="Arial"/>
              </a:rPr>
              <a:t> </a:t>
            </a:r>
            <a:r>
              <a:rPr sz="1333" spc="-10" dirty="0">
                <a:solidFill>
                  <a:srgbClr val="FF0000"/>
                </a:solidFill>
                <a:latin typeface="Arial"/>
                <a:cs typeface="Arial"/>
              </a:rPr>
              <a:t>NC</a:t>
            </a:r>
            <a:r>
              <a:rPr sz="1333" dirty="0">
                <a:solidFill>
                  <a:srgbClr val="FF0000"/>
                </a:solidFill>
                <a:latin typeface="Arial"/>
                <a:cs typeface="Arial"/>
              </a:rPr>
              <a:t>O</a:t>
            </a:r>
            <a:r>
              <a:rPr sz="1333" spc="-10" dirty="0">
                <a:solidFill>
                  <a:srgbClr val="FF0000"/>
                </a:solidFill>
                <a:latin typeface="Arial"/>
                <a:cs typeface="Arial"/>
              </a:rPr>
              <a:t> </a:t>
            </a:r>
            <a:r>
              <a:rPr sz="1333" dirty="0">
                <a:solidFill>
                  <a:srgbClr val="FF0000"/>
                </a:solidFill>
                <a:latin typeface="Arial"/>
                <a:cs typeface="Arial"/>
              </a:rPr>
              <a:t>li</a:t>
            </a:r>
            <a:r>
              <a:rPr sz="1333" spc="-10" dirty="0">
                <a:solidFill>
                  <a:srgbClr val="FF0000"/>
                </a:solidFill>
                <a:latin typeface="Arial"/>
                <a:cs typeface="Arial"/>
              </a:rPr>
              <a:t>m</a:t>
            </a:r>
            <a:r>
              <a:rPr sz="1333" dirty="0">
                <a:solidFill>
                  <a:srgbClr val="FF0000"/>
                </a:solidFill>
                <a:latin typeface="Arial"/>
                <a:cs typeface="Arial"/>
              </a:rPr>
              <a:t>i</a:t>
            </a:r>
            <a:r>
              <a:rPr sz="1333" spc="5" dirty="0">
                <a:solidFill>
                  <a:srgbClr val="FF0000"/>
                </a:solidFill>
                <a:latin typeface="Arial"/>
                <a:cs typeface="Arial"/>
              </a:rPr>
              <a:t>t</a:t>
            </a:r>
            <a:r>
              <a:rPr sz="1333" dirty="0">
                <a:solidFill>
                  <a:srgbClr val="FF0000"/>
                </a:solidFill>
                <a:latin typeface="Arial"/>
                <a:cs typeface="Arial"/>
              </a:rPr>
              <a:t>s</a:t>
            </a:r>
            <a:r>
              <a:rPr sz="1333" spc="-14" dirty="0">
                <a:solidFill>
                  <a:srgbClr val="FF0000"/>
                </a:solidFill>
                <a:latin typeface="Arial"/>
                <a:cs typeface="Arial"/>
              </a:rPr>
              <a:t> </a:t>
            </a:r>
            <a:r>
              <a:rPr sz="1333" spc="-5" dirty="0">
                <a:solidFill>
                  <a:srgbClr val="FF0000"/>
                </a:solidFill>
                <a:latin typeface="Arial"/>
                <a:cs typeface="Arial"/>
              </a:rPr>
              <a:t>u</a:t>
            </a:r>
            <a:r>
              <a:rPr sz="1333" spc="5" dirty="0">
                <a:solidFill>
                  <a:srgbClr val="FF0000"/>
                </a:solidFill>
                <a:latin typeface="Arial"/>
                <a:cs typeface="Arial"/>
              </a:rPr>
              <a:t>s</a:t>
            </a:r>
            <a:r>
              <a:rPr sz="1333" dirty="0">
                <a:solidFill>
                  <a:srgbClr val="FF0000"/>
                </a:solidFill>
                <a:latin typeface="Arial"/>
                <a:cs typeface="Arial"/>
              </a:rPr>
              <a:t>i</a:t>
            </a:r>
            <a:r>
              <a:rPr sz="1333" spc="-5" dirty="0">
                <a:solidFill>
                  <a:srgbClr val="FF0000"/>
                </a:solidFill>
                <a:latin typeface="Arial"/>
                <a:cs typeface="Arial"/>
              </a:rPr>
              <a:t>n</a:t>
            </a:r>
            <a:r>
              <a:rPr sz="1333" dirty="0">
                <a:solidFill>
                  <a:srgbClr val="FF0000"/>
                </a:solidFill>
                <a:latin typeface="Arial"/>
                <a:cs typeface="Arial"/>
              </a:rPr>
              <a:t>g</a:t>
            </a:r>
            <a:r>
              <a:rPr sz="1333" spc="-19" dirty="0">
                <a:solidFill>
                  <a:srgbClr val="FF0000"/>
                </a:solidFill>
                <a:latin typeface="Arial"/>
                <a:cs typeface="Arial"/>
              </a:rPr>
              <a:t> </a:t>
            </a:r>
            <a:r>
              <a:rPr sz="1333" spc="-5" dirty="0">
                <a:solidFill>
                  <a:srgbClr val="FF0000"/>
                </a:solidFill>
                <a:latin typeface="Arial"/>
                <a:cs typeface="Arial"/>
              </a:rPr>
              <a:t>201</a:t>
            </a:r>
            <a:r>
              <a:rPr sz="1333" dirty="0">
                <a:solidFill>
                  <a:srgbClr val="FF0000"/>
                </a:solidFill>
                <a:latin typeface="Arial"/>
                <a:cs typeface="Arial"/>
              </a:rPr>
              <a:t>6</a:t>
            </a:r>
            <a:r>
              <a:rPr sz="1333" spc="-33" dirty="0">
                <a:solidFill>
                  <a:srgbClr val="FF0000"/>
                </a:solidFill>
                <a:latin typeface="Arial"/>
                <a:cs typeface="Arial"/>
              </a:rPr>
              <a:t> </a:t>
            </a:r>
            <a:r>
              <a:rPr sz="1333" spc="-10" dirty="0">
                <a:solidFill>
                  <a:srgbClr val="FF0000"/>
                </a:solidFill>
                <a:latin typeface="Arial"/>
                <a:cs typeface="Arial"/>
              </a:rPr>
              <a:t>CC</a:t>
            </a:r>
            <a:r>
              <a:rPr sz="1333" spc="-5" dirty="0">
                <a:solidFill>
                  <a:srgbClr val="FF0000"/>
                </a:solidFill>
                <a:latin typeface="Arial"/>
                <a:cs typeface="Arial"/>
              </a:rPr>
              <a:t>A</a:t>
            </a:r>
            <a:r>
              <a:rPr sz="1333" dirty="0">
                <a:solidFill>
                  <a:srgbClr val="FF0000"/>
                </a:solidFill>
                <a:latin typeface="Arial"/>
                <a:cs typeface="Arial"/>
              </a:rPr>
              <a:t>R</a:t>
            </a:r>
            <a:r>
              <a:rPr sz="1333" spc="10" dirty="0">
                <a:solidFill>
                  <a:srgbClr val="FF0000"/>
                </a:solidFill>
                <a:latin typeface="Arial"/>
                <a:cs typeface="Arial"/>
              </a:rPr>
              <a:t> </a:t>
            </a:r>
            <a:r>
              <a:rPr sz="1333" spc="-10" dirty="0">
                <a:solidFill>
                  <a:srgbClr val="FF0000"/>
                </a:solidFill>
                <a:latin typeface="Arial"/>
                <a:cs typeface="Arial"/>
              </a:rPr>
              <a:t>D</a:t>
            </a:r>
            <a:r>
              <a:rPr sz="1333" spc="-5" dirty="0">
                <a:solidFill>
                  <a:srgbClr val="FF0000"/>
                </a:solidFill>
                <a:latin typeface="Arial"/>
                <a:cs typeface="Arial"/>
              </a:rPr>
              <a:t>P</a:t>
            </a:r>
            <a:r>
              <a:rPr sz="1333" spc="-10" dirty="0">
                <a:solidFill>
                  <a:srgbClr val="FF0000"/>
                </a:solidFill>
                <a:latin typeface="Arial"/>
                <a:cs typeface="Arial"/>
              </a:rPr>
              <a:t>D</a:t>
            </a:r>
            <a:r>
              <a:rPr sz="1333" spc="5" dirty="0">
                <a:solidFill>
                  <a:srgbClr val="FF0000"/>
                </a:solidFill>
                <a:latin typeface="Arial"/>
                <a:cs typeface="Arial"/>
              </a:rPr>
              <a:t>/</a:t>
            </a:r>
            <a:r>
              <a:rPr sz="1333" spc="-10" dirty="0">
                <a:solidFill>
                  <a:srgbClr val="FF0000"/>
                </a:solidFill>
                <a:latin typeface="Arial"/>
                <a:cs typeface="Arial"/>
              </a:rPr>
              <a:t>NC</a:t>
            </a:r>
            <a:r>
              <a:rPr sz="1333" dirty="0">
                <a:solidFill>
                  <a:srgbClr val="FF0000"/>
                </a:solidFill>
                <a:latin typeface="Arial"/>
                <a:cs typeface="Arial"/>
              </a:rPr>
              <a:t>O</a:t>
            </a:r>
            <a:r>
              <a:rPr sz="1333" spc="5" dirty="0">
                <a:solidFill>
                  <a:srgbClr val="FF0000"/>
                </a:solidFill>
                <a:latin typeface="Arial"/>
                <a:cs typeface="Arial"/>
              </a:rPr>
              <a:t> </a:t>
            </a:r>
            <a:r>
              <a:rPr sz="1333" dirty="0">
                <a:solidFill>
                  <a:srgbClr val="FF0000"/>
                </a:solidFill>
                <a:latin typeface="Arial"/>
                <a:cs typeface="Arial"/>
              </a:rPr>
              <a:t>r</a:t>
            </a:r>
            <a:r>
              <a:rPr sz="1333" spc="-5" dirty="0">
                <a:solidFill>
                  <a:srgbClr val="FF0000"/>
                </a:solidFill>
                <a:latin typeface="Arial"/>
                <a:cs typeface="Arial"/>
              </a:rPr>
              <a:t>e</a:t>
            </a:r>
            <a:r>
              <a:rPr sz="1333" dirty="0">
                <a:solidFill>
                  <a:srgbClr val="FF0000"/>
                </a:solidFill>
                <a:latin typeface="Arial"/>
                <a:cs typeface="Arial"/>
              </a:rPr>
              <a:t>l</a:t>
            </a:r>
            <a:r>
              <a:rPr sz="1333" spc="-5" dirty="0">
                <a:solidFill>
                  <a:srgbClr val="FF0000"/>
                </a:solidFill>
                <a:latin typeface="Arial"/>
                <a:cs typeface="Arial"/>
              </a:rPr>
              <a:t>a</a:t>
            </a:r>
            <a:r>
              <a:rPr sz="1333" spc="5" dirty="0">
                <a:solidFill>
                  <a:srgbClr val="FF0000"/>
                </a:solidFill>
                <a:latin typeface="Arial"/>
                <a:cs typeface="Arial"/>
              </a:rPr>
              <a:t>t</a:t>
            </a:r>
            <a:r>
              <a:rPr sz="1333" dirty="0">
                <a:solidFill>
                  <a:srgbClr val="FF0000"/>
                </a:solidFill>
                <a:latin typeface="Arial"/>
                <a:cs typeface="Arial"/>
              </a:rPr>
              <a:t>i</a:t>
            </a:r>
            <a:r>
              <a:rPr sz="1333" spc="-5" dirty="0">
                <a:solidFill>
                  <a:srgbClr val="FF0000"/>
                </a:solidFill>
                <a:latin typeface="Arial"/>
                <a:cs typeface="Arial"/>
              </a:rPr>
              <a:t>on</a:t>
            </a:r>
            <a:r>
              <a:rPr sz="1333" spc="-10" dirty="0">
                <a:solidFill>
                  <a:srgbClr val="FF0000"/>
                </a:solidFill>
                <a:latin typeface="Arial"/>
                <a:cs typeface="Arial"/>
              </a:rPr>
              <a:t>s</a:t>
            </a:r>
            <a:r>
              <a:rPr sz="1333" spc="-5" dirty="0">
                <a:solidFill>
                  <a:srgbClr val="FF0000"/>
                </a:solidFill>
                <a:latin typeface="Arial"/>
                <a:cs typeface="Arial"/>
              </a:rPr>
              <a:t>h</a:t>
            </a:r>
            <a:r>
              <a:rPr sz="1333" dirty="0">
                <a:solidFill>
                  <a:srgbClr val="FF0000"/>
                </a:solidFill>
                <a:latin typeface="Arial"/>
                <a:cs typeface="Arial"/>
              </a:rPr>
              <a:t>ip</a:t>
            </a:r>
            <a:endParaRPr sz="1333">
              <a:latin typeface="Arial"/>
              <a:cs typeface="Arial"/>
            </a:endParaRPr>
          </a:p>
        </p:txBody>
      </p:sp>
      <p:graphicFrame>
        <p:nvGraphicFramePr>
          <p:cNvPr id="10" name="object 10"/>
          <p:cNvGraphicFramePr>
            <a:graphicFrameLocks noGrp="1"/>
          </p:cNvGraphicFramePr>
          <p:nvPr>
            <p:extLst/>
          </p:nvPr>
        </p:nvGraphicFramePr>
        <p:xfrm>
          <a:off x="327560" y="1939084"/>
          <a:ext cx="8470107" cy="2778389"/>
        </p:xfrm>
        <a:graphic>
          <a:graphicData uri="http://schemas.openxmlformats.org/drawingml/2006/table">
            <a:tbl>
              <a:tblPr firstRow="1" bandRow="1">
                <a:tableStyleId>{2D5ABB26-0587-4C30-8999-92F81FD0307C}</a:tableStyleId>
              </a:tblPr>
              <a:tblGrid>
                <a:gridCol w="1772469"/>
                <a:gridCol w="1432038"/>
                <a:gridCol w="1316397"/>
                <a:gridCol w="1316397"/>
                <a:gridCol w="1314016"/>
                <a:gridCol w="1318790"/>
              </a:tblGrid>
              <a:tr h="211909">
                <a:tc>
                  <a:txBody>
                    <a:bodyPr/>
                    <a:lstStyle/>
                    <a:p>
                      <a:pPr marL="36195">
                        <a:lnSpc>
                          <a:spcPct val="100000"/>
                        </a:lnSpc>
                      </a:pPr>
                      <a:r>
                        <a:rPr sz="1000" b="1" spc="-5" dirty="0">
                          <a:solidFill>
                            <a:srgbClr val="FF0000"/>
                          </a:solidFill>
                          <a:latin typeface="Arial"/>
                          <a:cs typeface="Arial"/>
                        </a:rPr>
                        <a:t>Sub</a:t>
                      </a:r>
                      <a:r>
                        <a:rPr sz="1000" b="1" dirty="0">
                          <a:solidFill>
                            <a:srgbClr val="FF0000"/>
                          </a:solidFill>
                          <a:latin typeface="Arial"/>
                          <a:cs typeface="Arial"/>
                        </a:rPr>
                        <a:t>-</a:t>
                      </a:r>
                      <a:r>
                        <a:rPr sz="1000" b="1" spc="-5" dirty="0">
                          <a:solidFill>
                            <a:srgbClr val="FF0000"/>
                          </a:solidFill>
                          <a:latin typeface="Arial"/>
                          <a:cs typeface="Arial"/>
                        </a:rPr>
                        <a:t>po</a:t>
                      </a:r>
                      <a:r>
                        <a:rPr sz="1000" b="1" dirty="0">
                          <a:solidFill>
                            <a:srgbClr val="FF0000"/>
                          </a:solidFill>
                          <a:latin typeface="Arial"/>
                          <a:cs typeface="Arial"/>
                        </a:rPr>
                        <a:t>rtf</a:t>
                      </a:r>
                      <a:r>
                        <a:rPr sz="1000" b="1" spc="-5" dirty="0">
                          <a:solidFill>
                            <a:srgbClr val="FF0000"/>
                          </a:solidFill>
                          <a:latin typeface="Arial"/>
                          <a:cs typeface="Arial"/>
                        </a:rPr>
                        <a:t>o</a:t>
                      </a:r>
                      <a:r>
                        <a:rPr sz="1000" b="1" spc="5" dirty="0">
                          <a:solidFill>
                            <a:srgbClr val="FF0000"/>
                          </a:solidFill>
                          <a:latin typeface="Arial"/>
                          <a:cs typeface="Arial"/>
                        </a:rPr>
                        <a:t>li</a:t>
                      </a:r>
                      <a:r>
                        <a:rPr sz="1000" b="1" dirty="0">
                          <a:solidFill>
                            <a:srgbClr val="FF0000"/>
                          </a:solidFill>
                          <a:latin typeface="Arial"/>
                          <a:cs typeface="Arial"/>
                        </a:rPr>
                        <a:t>o</a:t>
                      </a:r>
                      <a:endParaRPr sz="1000" dirty="0">
                        <a:latin typeface="Arial"/>
                        <a:cs typeface="Arial"/>
                      </a:endParaRPr>
                    </a:p>
                  </a:txBody>
                  <a:tcPr marL="0" marR="0" marT="0" marB="0">
                    <a:lnB w="12700">
                      <a:solidFill>
                        <a:srgbClr val="808080"/>
                      </a:solidFill>
                      <a:prstDash val="solid"/>
                    </a:lnB>
                  </a:tcPr>
                </a:tc>
                <a:tc>
                  <a:txBody>
                    <a:bodyPr/>
                    <a:lstStyle/>
                    <a:p>
                      <a:pPr marL="386715">
                        <a:lnSpc>
                          <a:spcPct val="100000"/>
                        </a:lnSpc>
                      </a:pPr>
                      <a:r>
                        <a:rPr sz="1000" b="1" spc="-10" dirty="0">
                          <a:solidFill>
                            <a:srgbClr val="FF0000"/>
                          </a:solidFill>
                          <a:latin typeface="Arial"/>
                          <a:cs typeface="Arial"/>
                        </a:rPr>
                        <a:t>CC</a:t>
                      </a:r>
                      <a:r>
                        <a:rPr sz="1000" b="1" spc="-30" dirty="0">
                          <a:solidFill>
                            <a:srgbClr val="FF0000"/>
                          </a:solidFill>
                          <a:latin typeface="Arial"/>
                          <a:cs typeface="Arial"/>
                        </a:rPr>
                        <a:t>A</a:t>
                      </a:r>
                      <a:r>
                        <a:rPr sz="1000" b="1" dirty="0">
                          <a:solidFill>
                            <a:srgbClr val="FF0000"/>
                          </a:solidFill>
                          <a:latin typeface="Arial"/>
                          <a:cs typeface="Arial"/>
                        </a:rPr>
                        <a:t>R</a:t>
                      </a:r>
                      <a:r>
                        <a:rPr sz="1000" b="1" spc="45" dirty="0">
                          <a:solidFill>
                            <a:srgbClr val="FF0000"/>
                          </a:solidFill>
                          <a:latin typeface="Arial"/>
                          <a:cs typeface="Arial"/>
                        </a:rPr>
                        <a:t> </a:t>
                      </a:r>
                      <a:r>
                        <a:rPr sz="1000" b="1" spc="-5" dirty="0">
                          <a:solidFill>
                            <a:srgbClr val="FF0000"/>
                          </a:solidFill>
                          <a:latin typeface="Arial"/>
                          <a:cs typeface="Arial"/>
                        </a:rPr>
                        <a:t>sca</a:t>
                      </a:r>
                      <a:r>
                        <a:rPr sz="1000" b="1" spc="5" dirty="0">
                          <a:solidFill>
                            <a:srgbClr val="FF0000"/>
                          </a:solidFill>
                          <a:latin typeface="Arial"/>
                          <a:cs typeface="Arial"/>
                        </a:rPr>
                        <a:t>l</a:t>
                      </a:r>
                      <a:r>
                        <a:rPr sz="1000" b="1" spc="-5" dirty="0">
                          <a:solidFill>
                            <a:srgbClr val="FF0000"/>
                          </a:solidFill>
                          <a:latin typeface="Arial"/>
                          <a:cs typeface="Arial"/>
                        </a:rPr>
                        <a:t>ar</a:t>
                      </a:r>
                      <a:endParaRPr sz="1000">
                        <a:latin typeface="Arial"/>
                        <a:cs typeface="Arial"/>
                      </a:endParaRPr>
                    </a:p>
                  </a:txBody>
                  <a:tcPr marL="0" marR="0" marT="0" marB="0">
                    <a:lnB w="12700">
                      <a:solidFill>
                        <a:srgbClr val="808080"/>
                      </a:solidFill>
                      <a:prstDash val="solid"/>
                    </a:lnB>
                  </a:tcPr>
                </a:tc>
                <a:tc>
                  <a:txBody>
                    <a:bodyPr/>
                    <a:lstStyle/>
                    <a:p>
                      <a:pPr marL="227329">
                        <a:lnSpc>
                          <a:spcPct val="100000"/>
                        </a:lnSpc>
                      </a:pPr>
                      <a:r>
                        <a:rPr sz="1000" b="1" spc="-45" dirty="0">
                          <a:latin typeface="Arial"/>
                          <a:cs typeface="Arial"/>
                        </a:rPr>
                        <a:t>A</a:t>
                      </a:r>
                      <a:r>
                        <a:rPr sz="1000" b="1" dirty="0">
                          <a:latin typeface="Arial"/>
                          <a:cs typeface="Arial"/>
                        </a:rPr>
                        <a:t>m</a:t>
                      </a:r>
                      <a:r>
                        <a:rPr sz="1000" b="1" spc="-5" dirty="0">
                          <a:latin typeface="Arial"/>
                          <a:cs typeface="Arial"/>
                        </a:rPr>
                        <a:t>be</a:t>
                      </a:r>
                      <a:r>
                        <a:rPr sz="1000" b="1" dirty="0">
                          <a:latin typeface="Arial"/>
                          <a:cs typeface="Arial"/>
                        </a:rPr>
                        <a:t>r</a:t>
                      </a:r>
                      <a:r>
                        <a:rPr sz="1000" b="1" spc="30" dirty="0">
                          <a:latin typeface="Arial"/>
                          <a:cs typeface="Arial"/>
                        </a:rPr>
                        <a:t> </a:t>
                      </a:r>
                      <a:r>
                        <a:rPr sz="1000" b="1" dirty="0">
                          <a:latin typeface="Arial"/>
                          <a:cs typeface="Arial"/>
                        </a:rPr>
                        <a:t>tr</a:t>
                      </a:r>
                      <a:r>
                        <a:rPr sz="1000" b="1" spc="5" dirty="0">
                          <a:latin typeface="Arial"/>
                          <a:cs typeface="Arial"/>
                        </a:rPr>
                        <a:t>i</a:t>
                      </a:r>
                      <a:r>
                        <a:rPr sz="1000" b="1" spc="-5" dirty="0">
                          <a:latin typeface="Arial"/>
                          <a:cs typeface="Arial"/>
                        </a:rPr>
                        <a:t>gger</a:t>
                      </a:r>
                      <a:endParaRPr sz="1000" dirty="0">
                        <a:latin typeface="Arial"/>
                        <a:cs typeface="Arial"/>
                      </a:endParaRPr>
                    </a:p>
                  </a:txBody>
                  <a:tcPr marL="0" marR="0" marT="0" marB="0">
                    <a:lnT w="12700">
                      <a:solidFill>
                        <a:srgbClr val="808080"/>
                      </a:solidFill>
                      <a:prstDash val="solid"/>
                    </a:lnT>
                    <a:lnB w="12700">
                      <a:solidFill>
                        <a:srgbClr val="808080"/>
                      </a:solidFill>
                      <a:prstDash val="solid"/>
                    </a:lnB>
                    <a:solidFill>
                      <a:srgbClr val="FFC000"/>
                    </a:solidFill>
                  </a:tcPr>
                </a:tc>
                <a:tc>
                  <a:txBody>
                    <a:bodyPr/>
                    <a:lstStyle/>
                    <a:p>
                      <a:pPr marL="394970">
                        <a:lnSpc>
                          <a:spcPct val="100000"/>
                        </a:lnSpc>
                      </a:pPr>
                      <a:r>
                        <a:rPr sz="1000" b="1" spc="-5" dirty="0">
                          <a:solidFill>
                            <a:srgbClr val="FFFFFF"/>
                          </a:solidFill>
                          <a:latin typeface="Arial"/>
                          <a:cs typeface="Arial"/>
                        </a:rPr>
                        <a:t>Re</a:t>
                      </a:r>
                      <a:r>
                        <a:rPr sz="1000" b="1" dirty="0">
                          <a:solidFill>
                            <a:srgbClr val="FFFFFF"/>
                          </a:solidFill>
                          <a:latin typeface="Arial"/>
                          <a:cs typeface="Arial"/>
                        </a:rPr>
                        <a:t>d </a:t>
                      </a:r>
                      <a:r>
                        <a:rPr sz="1000" b="1" spc="5" dirty="0">
                          <a:solidFill>
                            <a:srgbClr val="FFFFFF"/>
                          </a:solidFill>
                          <a:latin typeface="Arial"/>
                          <a:cs typeface="Arial"/>
                        </a:rPr>
                        <a:t>li</a:t>
                      </a:r>
                      <a:r>
                        <a:rPr sz="1000" b="1" dirty="0">
                          <a:solidFill>
                            <a:srgbClr val="FFFFFF"/>
                          </a:solidFill>
                          <a:latin typeface="Arial"/>
                          <a:cs typeface="Arial"/>
                        </a:rPr>
                        <a:t>m</a:t>
                      </a:r>
                      <a:r>
                        <a:rPr sz="1000" b="1" spc="-10" dirty="0">
                          <a:solidFill>
                            <a:srgbClr val="FFFFFF"/>
                          </a:solidFill>
                          <a:latin typeface="Arial"/>
                          <a:cs typeface="Arial"/>
                        </a:rPr>
                        <a:t>i</a:t>
                      </a:r>
                      <a:r>
                        <a:rPr sz="1000" b="1" dirty="0">
                          <a:solidFill>
                            <a:srgbClr val="FFFFFF"/>
                          </a:solidFill>
                          <a:latin typeface="Arial"/>
                          <a:cs typeface="Arial"/>
                        </a:rPr>
                        <a:t>t</a:t>
                      </a:r>
                      <a:endParaRPr sz="1000" dirty="0">
                        <a:latin typeface="Arial"/>
                        <a:cs typeface="Arial"/>
                      </a:endParaRPr>
                    </a:p>
                  </a:txBody>
                  <a:tcPr marL="0" marR="0" marT="0" marB="0">
                    <a:lnT w="12700">
                      <a:solidFill>
                        <a:srgbClr val="808080"/>
                      </a:solidFill>
                      <a:prstDash val="solid"/>
                    </a:lnT>
                    <a:lnB w="12700">
                      <a:solidFill>
                        <a:srgbClr val="808080"/>
                      </a:solidFill>
                      <a:prstDash val="solid"/>
                    </a:lnB>
                    <a:solidFill>
                      <a:srgbClr val="FF0000"/>
                    </a:solidFill>
                  </a:tcPr>
                </a:tc>
                <a:tc>
                  <a:txBody>
                    <a:bodyPr/>
                    <a:lstStyle/>
                    <a:p>
                      <a:pPr marL="271780">
                        <a:lnSpc>
                          <a:spcPct val="100000"/>
                        </a:lnSpc>
                      </a:pPr>
                      <a:r>
                        <a:rPr sz="1000" b="1" spc="-45" dirty="0">
                          <a:latin typeface="Arial"/>
                          <a:cs typeface="Arial"/>
                        </a:rPr>
                        <a:t>A</a:t>
                      </a:r>
                      <a:r>
                        <a:rPr sz="1000" b="1" spc="-15" dirty="0">
                          <a:latin typeface="Arial"/>
                          <a:cs typeface="Arial"/>
                        </a:rPr>
                        <a:t>v</a:t>
                      </a:r>
                      <a:r>
                        <a:rPr sz="1000" b="1" spc="-5" dirty="0">
                          <a:latin typeface="Arial"/>
                          <a:cs typeface="Arial"/>
                        </a:rPr>
                        <a:t>g</a:t>
                      </a:r>
                      <a:r>
                        <a:rPr sz="1000" b="1" dirty="0">
                          <a:latin typeface="Arial"/>
                          <a:cs typeface="Arial"/>
                        </a:rPr>
                        <a:t>.</a:t>
                      </a:r>
                      <a:r>
                        <a:rPr sz="1000" b="1" spc="45" dirty="0">
                          <a:latin typeface="Arial"/>
                          <a:cs typeface="Arial"/>
                        </a:rPr>
                        <a:t> </a:t>
                      </a:r>
                      <a:r>
                        <a:rPr sz="1000" b="1" spc="5" dirty="0">
                          <a:latin typeface="Arial"/>
                          <a:cs typeface="Arial"/>
                        </a:rPr>
                        <a:t>i</a:t>
                      </a:r>
                      <a:r>
                        <a:rPr sz="1000" b="1" dirty="0">
                          <a:latin typeface="Arial"/>
                          <a:cs typeface="Arial"/>
                        </a:rPr>
                        <a:t>n</a:t>
                      </a:r>
                      <a:r>
                        <a:rPr sz="1000" b="1" spc="-20" dirty="0">
                          <a:latin typeface="Arial"/>
                          <a:cs typeface="Arial"/>
                        </a:rPr>
                        <a:t> </a:t>
                      </a:r>
                      <a:r>
                        <a:rPr sz="1000" b="1" spc="-5" dirty="0">
                          <a:latin typeface="Arial"/>
                          <a:cs typeface="Arial"/>
                        </a:rPr>
                        <a:t>Base</a:t>
                      </a:r>
                      <a:endParaRPr sz="1000">
                        <a:latin typeface="Arial"/>
                        <a:cs typeface="Arial"/>
                      </a:endParaRPr>
                    </a:p>
                  </a:txBody>
                  <a:tcPr marL="0" marR="0" marT="0" marB="0">
                    <a:lnT w="12700">
                      <a:solidFill>
                        <a:srgbClr val="808080"/>
                      </a:solidFill>
                      <a:prstDash val="solid"/>
                    </a:lnT>
                    <a:lnB w="12700">
                      <a:solidFill>
                        <a:srgbClr val="808080"/>
                      </a:solidFill>
                      <a:prstDash val="solid"/>
                    </a:lnB>
                  </a:tcPr>
                </a:tc>
                <a:tc>
                  <a:txBody>
                    <a:bodyPr/>
                    <a:lstStyle/>
                    <a:p>
                      <a:pPr marL="271145">
                        <a:lnSpc>
                          <a:spcPct val="100000"/>
                        </a:lnSpc>
                      </a:pPr>
                      <a:r>
                        <a:rPr sz="1000" b="1" dirty="0">
                          <a:latin typeface="Arial"/>
                          <a:cs typeface="Arial"/>
                        </a:rPr>
                        <a:t>M</a:t>
                      </a:r>
                      <a:r>
                        <a:rPr sz="1000" b="1" spc="-5" dirty="0">
                          <a:latin typeface="Arial"/>
                          <a:cs typeface="Arial"/>
                        </a:rPr>
                        <a:t>ax</a:t>
                      </a:r>
                      <a:r>
                        <a:rPr sz="1000" b="1" dirty="0">
                          <a:latin typeface="Arial"/>
                          <a:cs typeface="Arial"/>
                        </a:rPr>
                        <a:t>.</a:t>
                      </a:r>
                      <a:r>
                        <a:rPr sz="1000" b="1" spc="-25" dirty="0">
                          <a:latin typeface="Arial"/>
                          <a:cs typeface="Arial"/>
                        </a:rPr>
                        <a:t> </a:t>
                      </a:r>
                      <a:r>
                        <a:rPr sz="1000" b="1" spc="5" dirty="0">
                          <a:latin typeface="Arial"/>
                          <a:cs typeface="Arial"/>
                        </a:rPr>
                        <a:t>i</a:t>
                      </a:r>
                      <a:r>
                        <a:rPr sz="1000" b="1" dirty="0">
                          <a:latin typeface="Arial"/>
                          <a:cs typeface="Arial"/>
                        </a:rPr>
                        <a:t>n</a:t>
                      </a:r>
                      <a:r>
                        <a:rPr sz="1000" b="1" spc="-25" dirty="0">
                          <a:latin typeface="Arial"/>
                          <a:cs typeface="Arial"/>
                        </a:rPr>
                        <a:t> </a:t>
                      </a:r>
                      <a:r>
                        <a:rPr sz="1000" b="1" spc="-5" dirty="0">
                          <a:latin typeface="Arial"/>
                          <a:cs typeface="Arial"/>
                        </a:rPr>
                        <a:t>Base</a:t>
                      </a:r>
                      <a:endParaRPr sz="1000">
                        <a:latin typeface="Arial"/>
                        <a:cs typeface="Arial"/>
                      </a:endParaRPr>
                    </a:p>
                  </a:txBody>
                  <a:tcPr marL="0" marR="0" marT="0" marB="0">
                    <a:lnT w="12700">
                      <a:solidFill>
                        <a:srgbClr val="808080"/>
                      </a:solidFill>
                      <a:prstDash val="solid"/>
                    </a:lnT>
                    <a:lnB w="12700">
                      <a:solidFill>
                        <a:srgbClr val="808080"/>
                      </a:solidFill>
                      <a:prstDash val="solid"/>
                    </a:lnB>
                  </a:tcPr>
                </a:tc>
              </a:tr>
              <a:tr h="285164">
                <a:tc>
                  <a:txBody>
                    <a:bodyPr/>
                    <a:lstStyle/>
                    <a:p>
                      <a:pPr marL="36195">
                        <a:lnSpc>
                          <a:spcPct val="100000"/>
                        </a:lnSpc>
                      </a:pPr>
                      <a:r>
                        <a:rPr sz="1000" b="1" spc="-45" dirty="0">
                          <a:latin typeface="Arial"/>
                          <a:cs typeface="Arial"/>
                        </a:rPr>
                        <a:t>A</a:t>
                      </a:r>
                      <a:r>
                        <a:rPr sz="1000" b="1" spc="-5" dirty="0">
                          <a:latin typeface="Arial"/>
                          <a:cs typeface="Arial"/>
                        </a:rPr>
                        <a:t>u</a:t>
                      </a:r>
                      <a:r>
                        <a:rPr sz="1000" b="1" dirty="0">
                          <a:latin typeface="Arial"/>
                          <a:cs typeface="Arial"/>
                        </a:rPr>
                        <a:t>to</a:t>
                      </a:r>
                      <a:r>
                        <a:rPr sz="1000" b="1" spc="25" dirty="0">
                          <a:latin typeface="Arial"/>
                          <a:cs typeface="Arial"/>
                        </a:rPr>
                        <a:t> </a:t>
                      </a:r>
                      <a:r>
                        <a:rPr sz="1000" b="1" dirty="0">
                          <a:latin typeface="Arial"/>
                          <a:cs typeface="Arial"/>
                        </a:rPr>
                        <a:t>–</a:t>
                      </a:r>
                      <a:r>
                        <a:rPr sz="1000" b="1" spc="-10" dirty="0">
                          <a:latin typeface="Arial"/>
                          <a:cs typeface="Arial"/>
                        </a:rPr>
                        <a:t> </a:t>
                      </a:r>
                      <a:r>
                        <a:rPr sz="1000" b="1" spc="-5" dirty="0">
                          <a:latin typeface="Arial"/>
                          <a:cs typeface="Arial"/>
                        </a:rPr>
                        <a:t>ex</a:t>
                      </a:r>
                      <a:r>
                        <a:rPr sz="1000" b="1" spc="5" dirty="0">
                          <a:latin typeface="Arial"/>
                          <a:cs typeface="Arial"/>
                        </a:rPr>
                        <a:t>i</a:t>
                      </a:r>
                      <a:r>
                        <a:rPr sz="1000" b="1" spc="-5" dirty="0">
                          <a:latin typeface="Arial"/>
                          <a:cs typeface="Arial"/>
                        </a:rPr>
                        <a:t>s</a:t>
                      </a:r>
                      <a:r>
                        <a:rPr sz="1000" b="1" dirty="0">
                          <a:latin typeface="Arial"/>
                          <a:cs typeface="Arial"/>
                        </a:rPr>
                        <a:t>t</a:t>
                      </a:r>
                      <a:r>
                        <a:rPr sz="1000" b="1" spc="5" dirty="0">
                          <a:latin typeface="Arial"/>
                          <a:cs typeface="Arial"/>
                        </a:rPr>
                        <a:t>i</a:t>
                      </a:r>
                      <a:r>
                        <a:rPr sz="1000" b="1" spc="-5" dirty="0">
                          <a:latin typeface="Arial"/>
                          <a:cs typeface="Arial"/>
                        </a:rPr>
                        <a:t>n</a:t>
                      </a:r>
                      <a:r>
                        <a:rPr sz="1000" b="1" dirty="0">
                          <a:latin typeface="Arial"/>
                          <a:cs typeface="Arial"/>
                        </a:rPr>
                        <a:t>g</a:t>
                      </a:r>
                      <a:r>
                        <a:rPr sz="1000" b="1" spc="-35" dirty="0">
                          <a:latin typeface="Arial"/>
                          <a:cs typeface="Arial"/>
                        </a:rPr>
                        <a:t> </a:t>
                      </a:r>
                      <a:r>
                        <a:rPr sz="1000" b="1" spc="-5" dirty="0">
                          <a:latin typeface="Arial"/>
                          <a:cs typeface="Arial"/>
                        </a:rPr>
                        <a:t>po</a:t>
                      </a:r>
                      <a:r>
                        <a:rPr sz="1000" b="1" dirty="0">
                          <a:latin typeface="Arial"/>
                          <a:cs typeface="Arial"/>
                        </a:rPr>
                        <a:t>rtf</a:t>
                      </a:r>
                      <a:r>
                        <a:rPr sz="1000" b="1" spc="-5" dirty="0">
                          <a:latin typeface="Arial"/>
                          <a:cs typeface="Arial"/>
                        </a:rPr>
                        <a:t>o</a:t>
                      </a:r>
                      <a:r>
                        <a:rPr sz="1000" b="1" spc="5" dirty="0">
                          <a:latin typeface="Arial"/>
                          <a:cs typeface="Arial"/>
                        </a:rPr>
                        <a:t>li</a:t>
                      </a:r>
                      <a:r>
                        <a:rPr sz="1000" b="1" dirty="0">
                          <a:latin typeface="Arial"/>
                          <a:cs typeface="Arial"/>
                        </a:rPr>
                        <a:t>o</a:t>
                      </a:r>
                      <a:endParaRPr sz="1000">
                        <a:latin typeface="Arial"/>
                        <a:cs typeface="Arial"/>
                      </a:endParaRPr>
                    </a:p>
                  </a:txBody>
                  <a:tcPr marL="0" marR="0" marT="0" marB="0">
                    <a:lnT w="12700">
                      <a:solidFill>
                        <a:srgbClr val="808080"/>
                      </a:solidFill>
                      <a:prstDash val="solid"/>
                    </a:lnT>
                    <a:lnB w="12700">
                      <a:solidFill>
                        <a:srgbClr val="808080"/>
                      </a:solidFill>
                      <a:prstDash val="solid"/>
                    </a:lnB>
                  </a:tcPr>
                </a:tc>
                <a:tc>
                  <a:txBody>
                    <a:bodyPr/>
                    <a:lstStyle/>
                    <a:p>
                      <a:pPr marL="118745" algn="ctr">
                        <a:lnSpc>
                          <a:spcPct val="100000"/>
                        </a:lnSpc>
                      </a:pPr>
                      <a:r>
                        <a:rPr sz="1000" b="1" spc="-5" dirty="0">
                          <a:latin typeface="Arial"/>
                          <a:cs typeface="Arial"/>
                        </a:rPr>
                        <a:t>0</a:t>
                      </a:r>
                      <a:r>
                        <a:rPr sz="1000" b="1" spc="5" dirty="0">
                          <a:latin typeface="Arial"/>
                          <a:cs typeface="Arial"/>
                        </a:rPr>
                        <a:t>.</a:t>
                      </a:r>
                      <a:r>
                        <a:rPr sz="1000" b="1" spc="-5" dirty="0">
                          <a:latin typeface="Arial"/>
                          <a:cs typeface="Arial"/>
                        </a:rPr>
                        <a:t>55</a:t>
                      </a:r>
                      <a:endParaRPr sz="1000">
                        <a:latin typeface="Arial"/>
                        <a:cs typeface="Arial"/>
                      </a:endParaRPr>
                    </a:p>
                  </a:txBody>
                  <a:tcPr marL="0" marR="0" marT="0" marB="0">
                    <a:lnT w="12700">
                      <a:solidFill>
                        <a:srgbClr val="808080"/>
                      </a:solidFill>
                      <a:prstDash val="solid"/>
                    </a:lnT>
                    <a:lnB w="12700">
                      <a:solidFill>
                        <a:srgbClr val="808080"/>
                      </a:solidFill>
                      <a:prstDash val="solid"/>
                    </a:lnB>
                  </a:tcPr>
                </a:tc>
                <a:tc>
                  <a:txBody>
                    <a:bodyPr/>
                    <a:lstStyle/>
                    <a:p>
                      <a:pPr algn="ctr">
                        <a:lnSpc>
                          <a:spcPct val="100000"/>
                        </a:lnSpc>
                      </a:pPr>
                      <a:r>
                        <a:rPr sz="1000" b="1" spc="-5" dirty="0" smtClean="0">
                          <a:latin typeface="Arial"/>
                          <a:cs typeface="Arial"/>
                        </a:rPr>
                        <a:t>5</a:t>
                      </a:r>
                      <a:r>
                        <a:rPr sz="1000" b="1" spc="5" dirty="0" smtClean="0">
                          <a:latin typeface="Arial"/>
                          <a:cs typeface="Arial"/>
                        </a:rPr>
                        <a:t>.</a:t>
                      </a:r>
                      <a:r>
                        <a:rPr lang="en-US" sz="1000" b="1" spc="-5" dirty="0" smtClean="0">
                          <a:latin typeface="Arial"/>
                          <a:cs typeface="Arial"/>
                        </a:rPr>
                        <a:t>1</a:t>
                      </a:r>
                      <a:r>
                        <a:rPr sz="1000" b="1" spc="-5" dirty="0" smtClean="0">
                          <a:latin typeface="Arial"/>
                          <a:cs typeface="Arial"/>
                        </a:rPr>
                        <a:t>%</a:t>
                      </a:r>
                      <a:endParaRPr sz="1000" dirty="0">
                        <a:latin typeface="Arial"/>
                        <a:cs typeface="Arial"/>
                      </a:endParaRPr>
                    </a:p>
                  </a:txBody>
                  <a:tcPr marL="0" marR="0" marT="0" marB="0">
                    <a:lnT w="12700">
                      <a:solidFill>
                        <a:srgbClr val="808080"/>
                      </a:solidFill>
                      <a:prstDash val="solid"/>
                    </a:lnT>
                    <a:lnB w="12700">
                      <a:solidFill>
                        <a:srgbClr val="808080"/>
                      </a:solidFill>
                      <a:prstDash val="solid"/>
                    </a:lnB>
                    <a:solidFill>
                      <a:srgbClr val="FFFFCC"/>
                    </a:solidFill>
                  </a:tcPr>
                </a:tc>
                <a:tc>
                  <a:txBody>
                    <a:bodyPr/>
                    <a:lstStyle/>
                    <a:p>
                      <a:pPr algn="ctr">
                        <a:lnSpc>
                          <a:spcPct val="100000"/>
                        </a:lnSpc>
                      </a:pPr>
                      <a:r>
                        <a:rPr sz="1000" b="1" spc="-5" dirty="0">
                          <a:latin typeface="Arial"/>
                          <a:cs typeface="Arial"/>
                        </a:rPr>
                        <a:t>5</a:t>
                      </a:r>
                      <a:r>
                        <a:rPr sz="1000" b="1" spc="5" dirty="0">
                          <a:latin typeface="Arial"/>
                          <a:cs typeface="Arial"/>
                        </a:rPr>
                        <a:t>.</a:t>
                      </a:r>
                      <a:r>
                        <a:rPr sz="1000" b="1" spc="-5" dirty="0">
                          <a:latin typeface="Arial"/>
                          <a:cs typeface="Arial"/>
                        </a:rPr>
                        <a:t>3%</a:t>
                      </a:r>
                      <a:endParaRPr sz="1000">
                        <a:latin typeface="Arial"/>
                        <a:cs typeface="Arial"/>
                      </a:endParaRPr>
                    </a:p>
                  </a:txBody>
                  <a:tcPr marL="0" marR="0" marT="0" marB="0">
                    <a:lnT w="12700">
                      <a:solidFill>
                        <a:srgbClr val="808080"/>
                      </a:solidFill>
                      <a:prstDash val="solid"/>
                    </a:lnT>
                    <a:lnB w="12700">
                      <a:solidFill>
                        <a:srgbClr val="808080"/>
                      </a:solidFill>
                      <a:prstDash val="solid"/>
                    </a:lnB>
                    <a:solidFill>
                      <a:srgbClr val="FFCCCC"/>
                    </a:solidFill>
                  </a:tcPr>
                </a:tc>
                <a:tc>
                  <a:txBody>
                    <a:bodyPr/>
                    <a:lstStyle/>
                    <a:p>
                      <a:pPr marL="1270" algn="ctr">
                        <a:lnSpc>
                          <a:spcPct val="100000"/>
                        </a:lnSpc>
                      </a:pPr>
                      <a:r>
                        <a:rPr sz="1000" b="1" spc="-5" dirty="0">
                          <a:latin typeface="Arial"/>
                          <a:cs typeface="Arial"/>
                        </a:rPr>
                        <a:t>4</a:t>
                      </a:r>
                      <a:r>
                        <a:rPr sz="1000" b="1" spc="5" dirty="0">
                          <a:latin typeface="Arial"/>
                          <a:cs typeface="Arial"/>
                        </a:rPr>
                        <a:t>.</a:t>
                      </a:r>
                      <a:r>
                        <a:rPr sz="1000" b="1" spc="-5" dirty="0">
                          <a:latin typeface="Arial"/>
                          <a:cs typeface="Arial"/>
                        </a:rPr>
                        <a:t>8%</a:t>
                      </a:r>
                      <a:endParaRPr sz="1000">
                        <a:latin typeface="Arial"/>
                        <a:cs typeface="Arial"/>
                      </a:endParaRPr>
                    </a:p>
                  </a:txBody>
                  <a:tcPr marL="0" marR="0" marT="0" marB="0">
                    <a:lnT w="12700">
                      <a:solidFill>
                        <a:srgbClr val="808080"/>
                      </a:solidFill>
                      <a:prstDash val="solid"/>
                    </a:lnT>
                    <a:lnB w="12700">
                      <a:solidFill>
                        <a:srgbClr val="808080"/>
                      </a:solidFill>
                      <a:prstDash val="solid"/>
                    </a:lnB>
                  </a:tcPr>
                </a:tc>
                <a:tc>
                  <a:txBody>
                    <a:bodyPr/>
                    <a:lstStyle/>
                    <a:p>
                      <a:pPr marL="1270" algn="ctr">
                        <a:lnSpc>
                          <a:spcPct val="100000"/>
                        </a:lnSpc>
                      </a:pPr>
                      <a:r>
                        <a:rPr sz="1000" b="1" spc="-5" dirty="0">
                          <a:latin typeface="Arial"/>
                          <a:cs typeface="Arial"/>
                        </a:rPr>
                        <a:t>5</a:t>
                      </a:r>
                      <a:r>
                        <a:rPr sz="1000" b="1" spc="5" dirty="0">
                          <a:latin typeface="Arial"/>
                          <a:cs typeface="Arial"/>
                        </a:rPr>
                        <a:t>.</a:t>
                      </a:r>
                      <a:r>
                        <a:rPr sz="1000" b="1" spc="-5" dirty="0">
                          <a:latin typeface="Arial"/>
                          <a:cs typeface="Arial"/>
                        </a:rPr>
                        <a:t>0%</a:t>
                      </a:r>
                      <a:endParaRPr sz="1000">
                        <a:latin typeface="Arial"/>
                        <a:cs typeface="Arial"/>
                      </a:endParaRPr>
                    </a:p>
                  </a:txBody>
                  <a:tcPr marL="0" marR="0" marT="0" marB="0">
                    <a:lnT w="12700">
                      <a:solidFill>
                        <a:srgbClr val="808080"/>
                      </a:solidFill>
                      <a:prstDash val="solid"/>
                    </a:lnT>
                    <a:lnB w="12700">
                      <a:solidFill>
                        <a:srgbClr val="808080"/>
                      </a:solidFill>
                      <a:prstDash val="solid"/>
                    </a:lnB>
                  </a:tcPr>
                </a:tc>
              </a:tr>
              <a:tr h="285166">
                <a:tc>
                  <a:txBody>
                    <a:bodyPr/>
                    <a:lstStyle/>
                    <a:p>
                      <a:pPr marL="182880">
                        <a:lnSpc>
                          <a:spcPct val="100000"/>
                        </a:lnSpc>
                      </a:pPr>
                      <a:r>
                        <a:rPr sz="1000" spc="-10" dirty="0">
                          <a:latin typeface="Arial"/>
                          <a:cs typeface="Arial"/>
                        </a:rPr>
                        <a:t>C</a:t>
                      </a:r>
                      <a:r>
                        <a:rPr sz="1000" spc="-5" dirty="0">
                          <a:latin typeface="Arial"/>
                          <a:cs typeface="Arial"/>
                        </a:rPr>
                        <a:t>o</a:t>
                      </a:r>
                      <a:r>
                        <a:rPr sz="1000" dirty="0">
                          <a:latin typeface="Arial"/>
                          <a:cs typeface="Arial"/>
                        </a:rPr>
                        <a:t>re</a:t>
                      </a:r>
                      <a:endParaRPr sz="1000">
                        <a:latin typeface="Arial"/>
                        <a:cs typeface="Arial"/>
                      </a:endParaRPr>
                    </a:p>
                  </a:txBody>
                  <a:tcPr marL="0" marR="0" marT="0" marB="0">
                    <a:lnT w="12700">
                      <a:solidFill>
                        <a:srgbClr val="808080"/>
                      </a:solidFill>
                      <a:prstDash val="solid"/>
                    </a:lnT>
                    <a:lnB w="12700">
                      <a:solidFill>
                        <a:srgbClr val="808080"/>
                      </a:solidFill>
                      <a:prstDash val="solid"/>
                    </a:lnB>
                  </a:tcPr>
                </a:tc>
                <a:tc>
                  <a:txBody>
                    <a:bodyPr/>
                    <a:lstStyle/>
                    <a:p>
                      <a:pPr marL="119380" algn="ctr">
                        <a:lnSpc>
                          <a:spcPct val="100000"/>
                        </a:lnSpc>
                      </a:pPr>
                      <a:r>
                        <a:rPr sz="1000" spc="-5" dirty="0">
                          <a:latin typeface="Arial"/>
                          <a:cs typeface="Arial"/>
                        </a:rPr>
                        <a:t>0</a:t>
                      </a:r>
                      <a:r>
                        <a:rPr sz="1000" spc="5" dirty="0">
                          <a:latin typeface="Arial"/>
                          <a:cs typeface="Arial"/>
                        </a:rPr>
                        <a:t>.</a:t>
                      </a:r>
                      <a:r>
                        <a:rPr sz="1000" spc="-5" dirty="0">
                          <a:latin typeface="Arial"/>
                          <a:cs typeface="Arial"/>
                        </a:rPr>
                        <a:t>58</a:t>
                      </a:r>
                      <a:endParaRPr sz="1000">
                        <a:latin typeface="Arial"/>
                        <a:cs typeface="Arial"/>
                      </a:endParaRPr>
                    </a:p>
                  </a:txBody>
                  <a:tcPr marL="0" marR="0" marT="0" marB="0">
                    <a:lnT w="12700">
                      <a:solidFill>
                        <a:srgbClr val="808080"/>
                      </a:solidFill>
                      <a:prstDash val="solid"/>
                    </a:lnT>
                    <a:lnB w="12700">
                      <a:solidFill>
                        <a:srgbClr val="808080"/>
                      </a:solidFill>
                      <a:prstDash val="solid"/>
                    </a:lnB>
                  </a:tcPr>
                </a:tc>
                <a:tc>
                  <a:txBody>
                    <a:bodyPr/>
                    <a:lstStyle/>
                    <a:p>
                      <a:pPr algn="ctr">
                        <a:lnSpc>
                          <a:spcPct val="100000"/>
                        </a:lnSpc>
                      </a:pPr>
                      <a:r>
                        <a:rPr sz="1000" spc="-5" dirty="0">
                          <a:latin typeface="Arial"/>
                          <a:cs typeface="Arial"/>
                        </a:rPr>
                        <a:t>5</a:t>
                      </a:r>
                      <a:r>
                        <a:rPr sz="1000" spc="5" dirty="0">
                          <a:latin typeface="Arial"/>
                          <a:cs typeface="Arial"/>
                        </a:rPr>
                        <a:t>.</a:t>
                      </a:r>
                      <a:r>
                        <a:rPr sz="1000" spc="-5" dirty="0">
                          <a:latin typeface="Arial"/>
                          <a:cs typeface="Arial"/>
                        </a:rPr>
                        <a:t>3%</a:t>
                      </a:r>
                      <a:endParaRPr sz="1000">
                        <a:latin typeface="Arial"/>
                        <a:cs typeface="Arial"/>
                      </a:endParaRPr>
                    </a:p>
                  </a:txBody>
                  <a:tcPr marL="0" marR="0" marT="0" marB="0">
                    <a:lnT w="12700">
                      <a:solidFill>
                        <a:srgbClr val="808080"/>
                      </a:solidFill>
                      <a:prstDash val="solid"/>
                    </a:lnT>
                    <a:lnB w="12700">
                      <a:solidFill>
                        <a:srgbClr val="808080"/>
                      </a:solidFill>
                      <a:prstDash val="solid"/>
                    </a:lnB>
                    <a:solidFill>
                      <a:srgbClr val="FFFFCC"/>
                    </a:solidFill>
                  </a:tcPr>
                </a:tc>
                <a:tc>
                  <a:txBody>
                    <a:bodyPr/>
                    <a:lstStyle/>
                    <a:p>
                      <a:pPr algn="ctr">
                        <a:lnSpc>
                          <a:spcPct val="100000"/>
                        </a:lnSpc>
                      </a:pPr>
                      <a:r>
                        <a:rPr sz="1000" spc="-5" dirty="0">
                          <a:latin typeface="Arial"/>
                          <a:cs typeface="Arial"/>
                        </a:rPr>
                        <a:t>5</a:t>
                      </a:r>
                      <a:r>
                        <a:rPr sz="1000" spc="5" dirty="0">
                          <a:latin typeface="Arial"/>
                          <a:cs typeface="Arial"/>
                        </a:rPr>
                        <a:t>.</a:t>
                      </a:r>
                      <a:r>
                        <a:rPr sz="1000" spc="-5" dirty="0">
                          <a:latin typeface="Arial"/>
                          <a:cs typeface="Arial"/>
                        </a:rPr>
                        <a:t>5%</a:t>
                      </a:r>
                      <a:endParaRPr sz="1000">
                        <a:latin typeface="Arial"/>
                        <a:cs typeface="Arial"/>
                      </a:endParaRPr>
                    </a:p>
                  </a:txBody>
                  <a:tcPr marL="0" marR="0" marT="0" marB="0">
                    <a:lnT w="12700">
                      <a:solidFill>
                        <a:srgbClr val="808080"/>
                      </a:solidFill>
                      <a:prstDash val="solid"/>
                    </a:lnT>
                    <a:lnB w="12700">
                      <a:solidFill>
                        <a:srgbClr val="808080"/>
                      </a:solidFill>
                      <a:prstDash val="solid"/>
                    </a:lnB>
                    <a:solidFill>
                      <a:srgbClr val="FFCCCC"/>
                    </a:solidFill>
                  </a:tcPr>
                </a:tc>
                <a:tc>
                  <a:txBody>
                    <a:bodyPr/>
                    <a:lstStyle/>
                    <a:p>
                      <a:pPr marL="1905" algn="ctr">
                        <a:lnSpc>
                          <a:spcPct val="100000"/>
                        </a:lnSpc>
                      </a:pPr>
                      <a:r>
                        <a:rPr sz="1000" spc="-5" dirty="0">
                          <a:latin typeface="Arial"/>
                          <a:cs typeface="Arial"/>
                        </a:rPr>
                        <a:t>5</a:t>
                      </a:r>
                      <a:r>
                        <a:rPr sz="1000" spc="5" dirty="0">
                          <a:latin typeface="Arial"/>
                          <a:cs typeface="Arial"/>
                        </a:rPr>
                        <a:t>.</a:t>
                      </a:r>
                      <a:r>
                        <a:rPr sz="1000" spc="-5" dirty="0">
                          <a:latin typeface="Arial"/>
                          <a:cs typeface="Arial"/>
                        </a:rPr>
                        <a:t>0%</a:t>
                      </a:r>
                      <a:endParaRPr sz="1000">
                        <a:latin typeface="Arial"/>
                        <a:cs typeface="Arial"/>
                      </a:endParaRPr>
                    </a:p>
                  </a:txBody>
                  <a:tcPr marL="0" marR="0" marT="0" marB="0">
                    <a:lnT w="12700">
                      <a:solidFill>
                        <a:srgbClr val="808080"/>
                      </a:solidFill>
                      <a:prstDash val="solid"/>
                    </a:lnT>
                    <a:lnB w="12700">
                      <a:solidFill>
                        <a:srgbClr val="808080"/>
                      </a:solidFill>
                      <a:prstDash val="solid"/>
                    </a:lnB>
                  </a:tcPr>
                </a:tc>
                <a:tc>
                  <a:txBody>
                    <a:bodyPr/>
                    <a:lstStyle/>
                    <a:p>
                      <a:pPr marL="1905" algn="ctr">
                        <a:lnSpc>
                          <a:spcPct val="100000"/>
                        </a:lnSpc>
                      </a:pPr>
                      <a:r>
                        <a:rPr sz="1000" spc="-5" dirty="0">
                          <a:latin typeface="Arial"/>
                          <a:cs typeface="Arial"/>
                        </a:rPr>
                        <a:t>5</a:t>
                      </a:r>
                      <a:r>
                        <a:rPr sz="1000" spc="5" dirty="0">
                          <a:latin typeface="Arial"/>
                          <a:cs typeface="Arial"/>
                        </a:rPr>
                        <a:t>.</a:t>
                      </a:r>
                      <a:r>
                        <a:rPr sz="1000" spc="-5" dirty="0">
                          <a:latin typeface="Arial"/>
                          <a:cs typeface="Arial"/>
                        </a:rPr>
                        <a:t>2%</a:t>
                      </a:r>
                      <a:endParaRPr sz="1000">
                        <a:latin typeface="Arial"/>
                        <a:cs typeface="Arial"/>
                      </a:endParaRPr>
                    </a:p>
                  </a:txBody>
                  <a:tcPr marL="0" marR="0" marT="0" marB="0">
                    <a:lnT w="12700">
                      <a:solidFill>
                        <a:srgbClr val="808080"/>
                      </a:solidFill>
                      <a:prstDash val="solid"/>
                    </a:lnT>
                    <a:lnB w="12700">
                      <a:solidFill>
                        <a:srgbClr val="808080"/>
                      </a:solidFill>
                      <a:prstDash val="solid"/>
                    </a:lnB>
                  </a:tcPr>
                </a:tc>
              </a:tr>
              <a:tr h="285164">
                <a:tc>
                  <a:txBody>
                    <a:bodyPr/>
                    <a:lstStyle/>
                    <a:p>
                      <a:pPr marL="281940">
                        <a:lnSpc>
                          <a:spcPct val="100000"/>
                        </a:lnSpc>
                      </a:pPr>
                      <a:r>
                        <a:rPr sz="1000" spc="-5" dirty="0">
                          <a:latin typeface="Arial"/>
                          <a:cs typeface="Arial"/>
                        </a:rPr>
                        <a:t>F</a:t>
                      </a:r>
                      <a:r>
                        <a:rPr sz="1000" spc="5" dirty="0">
                          <a:latin typeface="Arial"/>
                          <a:cs typeface="Arial"/>
                        </a:rPr>
                        <a:t>I</a:t>
                      </a:r>
                      <a:r>
                        <a:rPr sz="1000" spc="-10" dirty="0">
                          <a:latin typeface="Arial"/>
                          <a:cs typeface="Arial"/>
                        </a:rPr>
                        <a:t>C</a:t>
                      </a:r>
                      <a:r>
                        <a:rPr sz="1000" dirty="0">
                          <a:latin typeface="Arial"/>
                          <a:cs typeface="Arial"/>
                        </a:rPr>
                        <a:t>O</a:t>
                      </a:r>
                      <a:r>
                        <a:rPr sz="1000" spc="-15" dirty="0">
                          <a:latin typeface="Arial"/>
                          <a:cs typeface="Arial"/>
                        </a:rPr>
                        <a:t> </a:t>
                      </a:r>
                      <a:r>
                        <a:rPr sz="1000" dirty="0">
                          <a:latin typeface="Arial"/>
                          <a:cs typeface="Arial"/>
                        </a:rPr>
                        <a:t>&lt;</a:t>
                      </a:r>
                      <a:r>
                        <a:rPr sz="1000" spc="-5" dirty="0">
                          <a:latin typeface="Arial"/>
                          <a:cs typeface="Arial"/>
                        </a:rPr>
                        <a:t>640</a:t>
                      </a:r>
                      <a:endParaRPr sz="1000">
                        <a:latin typeface="Arial"/>
                        <a:cs typeface="Arial"/>
                      </a:endParaRPr>
                    </a:p>
                  </a:txBody>
                  <a:tcPr marL="0" marR="0" marT="0" marB="0">
                    <a:lnT w="12700">
                      <a:solidFill>
                        <a:srgbClr val="808080"/>
                      </a:solidFill>
                      <a:prstDash val="solid"/>
                    </a:lnT>
                    <a:lnB w="12700">
                      <a:solidFill>
                        <a:srgbClr val="808080"/>
                      </a:solidFill>
                      <a:prstDash val="solid"/>
                    </a:lnB>
                  </a:tcPr>
                </a:tc>
                <a:tc>
                  <a:txBody>
                    <a:bodyPr/>
                    <a:lstStyle/>
                    <a:p>
                      <a:pPr marL="120650" algn="ctr">
                        <a:lnSpc>
                          <a:spcPct val="100000"/>
                        </a:lnSpc>
                      </a:pPr>
                      <a:r>
                        <a:rPr sz="1000" spc="-5" dirty="0">
                          <a:latin typeface="Arial"/>
                          <a:cs typeface="Arial"/>
                        </a:rPr>
                        <a:t>0</a:t>
                      </a:r>
                      <a:r>
                        <a:rPr sz="1000" spc="5" dirty="0">
                          <a:latin typeface="Arial"/>
                          <a:cs typeface="Arial"/>
                        </a:rPr>
                        <a:t>.</a:t>
                      </a:r>
                      <a:r>
                        <a:rPr sz="1000" spc="-5" dirty="0">
                          <a:latin typeface="Arial"/>
                          <a:cs typeface="Arial"/>
                        </a:rPr>
                        <a:t>57</a:t>
                      </a:r>
                      <a:endParaRPr sz="1000">
                        <a:latin typeface="Arial"/>
                        <a:cs typeface="Arial"/>
                      </a:endParaRPr>
                    </a:p>
                  </a:txBody>
                  <a:tcPr marL="0" marR="0" marT="0" marB="0">
                    <a:lnT w="12700">
                      <a:solidFill>
                        <a:srgbClr val="808080"/>
                      </a:solidFill>
                      <a:prstDash val="solid"/>
                    </a:lnT>
                    <a:lnB w="12700">
                      <a:solidFill>
                        <a:srgbClr val="808080"/>
                      </a:solidFill>
                      <a:prstDash val="solid"/>
                    </a:lnB>
                  </a:tcPr>
                </a:tc>
                <a:tc>
                  <a:txBody>
                    <a:bodyPr/>
                    <a:lstStyle/>
                    <a:p>
                      <a:pPr algn="ctr">
                        <a:lnSpc>
                          <a:spcPct val="100000"/>
                        </a:lnSpc>
                      </a:pPr>
                      <a:r>
                        <a:rPr sz="1000" spc="-5" dirty="0">
                          <a:latin typeface="Arial"/>
                          <a:cs typeface="Arial"/>
                        </a:rPr>
                        <a:t>5</a:t>
                      </a:r>
                      <a:r>
                        <a:rPr sz="1000" spc="5" dirty="0">
                          <a:latin typeface="Arial"/>
                          <a:cs typeface="Arial"/>
                        </a:rPr>
                        <a:t>.</a:t>
                      </a:r>
                      <a:r>
                        <a:rPr sz="1000" spc="-5" dirty="0">
                          <a:latin typeface="Arial"/>
                          <a:cs typeface="Arial"/>
                        </a:rPr>
                        <a:t>3%</a:t>
                      </a:r>
                      <a:endParaRPr sz="1000">
                        <a:latin typeface="Arial"/>
                        <a:cs typeface="Arial"/>
                      </a:endParaRPr>
                    </a:p>
                  </a:txBody>
                  <a:tcPr marL="0" marR="0" marT="0" marB="0">
                    <a:lnT w="12700">
                      <a:solidFill>
                        <a:srgbClr val="808080"/>
                      </a:solidFill>
                      <a:prstDash val="solid"/>
                    </a:lnT>
                    <a:lnB w="12700">
                      <a:solidFill>
                        <a:srgbClr val="808080"/>
                      </a:solidFill>
                      <a:prstDash val="solid"/>
                    </a:lnB>
                    <a:solidFill>
                      <a:srgbClr val="FFFFCC"/>
                    </a:solidFill>
                  </a:tcPr>
                </a:tc>
                <a:tc>
                  <a:txBody>
                    <a:bodyPr/>
                    <a:lstStyle/>
                    <a:p>
                      <a:pPr algn="ctr">
                        <a:lnSpc>
                          <a:spcPct val="100000"/>
                        </a:lnSpc>
                      </a:pPr>
                      <a:r>
                        <a:rPr sz="1000" spc="-5" dirty="0">
                          <a:latin typeface="Arial"/>
                          <a:cs typeface="Arial"/>
                        </a:rPr>
                        <a:t>5</a:t>
                      </a:r>
                      <a:r>
                        <a:rPr sz="1000" spc="5" dirty="0">
                          <a:latin typeface="Arial"/>
                          <a:cs typeface="Arial"/>
                        </a:rPr>
                        <a:t>.</a:t>
                      </a:r>
                      <a:r>
                        <a:rPr sz="1000" spc="-5" dirty="0">
                          <a:latin typeface="Arial"/>
                          <a:cs typeface="Arial"/>
                        </a:rPr>
                        <a:t>5%</a:t>
                      </a:r>
                      <a:endParaRPr sz="1000">
                        <a:latin typeface="Arial"/>
                        <a:cs typeface="Arial"/>
                      </a:endParaRPr>
                    </a:p>
                  </a:txBody>
                  <a:tcPr marL="0" marR="0" marT="0" marB="0">
                    <a:lnT w="12700">
                      <a:solidFill>
                        <a:srgbClr val="808080"/>
                      </a:solidFill>
                      <a:prstDash val="solid"/>
                    </a:lnT>
                    <a:lnB w="12700">
                      <a:solidFill>
                        <a:srgbClr val="808080"/>
                      </a:solidFill>
                      <a:prstDash val="solid"/>
                    </a:lnB>
                    <a:solidFill>
                      <a:srgbClr val="FFCCCC"/>
                    </a:solidFill>
                  </a:tcPr>
                </a:tc>
                <a:tc>
                  <a:txBody>
                    <a:bodyPr/>
                    <a:lstStyle/>
                    <a:p>
                      <a:pPr marL="2540" algn="ctr">
                        <a:lnSpc>
                          <a:spcPct val="100000"/>
                        </a:lnSpc>
                      </a:pPr>
                      <a:r>
                        <a:rPr sz="1000" spc="-5" dirty="0">
                          <a:latin typeface="Arial"/>
                          <a:cs typeface="Arial"/>
                        </a:rPr>
                        <a:t>4</a:t>
                      </a:r>
                      <a:r>
                        <a:rPr sz="1000" spc="5" dirty="0">
                          <a:latin typeface="Arial"/>
                          <a:cs typeface="Arial"/>
                        </a:rPr>
                        <a:t>.</a:t>
                      </a:r>
                      <a:r>
                        <a:rPr sz="1000" spc="-5" dirty="0">
                          <a:latin typeface="Arial"/>
                          <a:cs typeface="Arial"/>
                        </a:rPr>
                        <a:t>9%</a:t>
                      </a:r>
                      <a:endParaRPr sz="1000">
                        <a:latin typeface="Arial"/>
                        <a:cs typeface="Arial"/>
                      </a:endParaRPr>
                    </a:p>
                  </a:txBody>
                  <a:tcPr marL="0" marR="0" marT="0" marB="0">
                    <a:lnT w="12700">
                      <a:solidFill>
                        <a:srgbClr val="808080"/>
                      </a:solidFill>
                      <a:prstDash val="solid"/>
                    </a:lnT>
                    <a:lnB w="12700">
                      <a:solidFill>
                        <a:srgbClr val="808080"/>
                      </a:solidFill>
                      <a:prstDash val="solid"/>
                    </a:lnB>
                  </a:tcPr>
                </a:tc>
                <a:tc>
                  <a:txBody>
                    <a:bodyPr/>
                    <a:lstStyle/>
                    <a:p>
                      <a:pPr marL="3175" algn="ctr">
                        <a:lnSpc>
                          <a:spcPct val="100000"/>
                        </a:lnSpc>
                      </a:pPr>
                      <a:r>
                        <a:rPr sz="1000" spc="-5" dirty="0">
                          <a:latin typeface="Arial"/>
                          <a:cs typeface="Arial"/>
                        </a:rPr>
                        <a:t>5</a:t>
                      </a:r>
                      <a:r>
                        <a:rPr sz="1000" spc="5" dirty="0">
                          <a:latin typeface="Arial"/>
                          <a:cs typeface="Arial"/>
                        </a:rPr>
                        <a:t>.</a:t>
                      </a:r>
                      <a:r>
                        <a:rPr sz="1000" spc="-5" dirty="0">
                          <a:latin typeface="Arial"/>
                          <a:cs typeface="Arial"/>
                        </a:rPr>
                        <a:t>1%</a:t>
                      </a:r>
                      <a:endParaRPr sz="1000">
                        <a:latin typeface="Arial"/>
                        <a:cs typeface="Arial"/>
                      </a:endParaRPr>
                    </a:p>
                  </a:txBody>
                  <a:tcPr marL="0" marR="0" marT="0" marB="0">
                    <a:lnT w="12700">
                      <a:solidFill>
                        <a:srgbClr val="808080"/>
                      </a:solidFill>
                      <a:prstDash val="solid"/>
                    </a:lnT>
                    <a:lnB w="12700">
                      <a:solidFill>
                        <a:srgbClr val="808080"/>
                      </a:solidFill>
                      <a:prstDash val="solid"/>
                    </a:lnB>
                  </a:tcPr>
                </a:tc>
              </a:tr>
              <a:tr h="285164">
                <a:tc>
                  <a:txBody>
                    <a:bodyPr/>
                    <a:lstStyle/>
                    <a:p>
                      <a:pPr marL="282575">
                        <a:lnSpc>
                          <a:spcPct val="100000"/>
                        </a:lnSpc>
                      </a:pPr>
                      <a:r>
                        <a:rPr sz="1000" spc="-5" dirty="0">
                          <a:latin typeface="Arial"/>
                          <a:cs typeface="Arial"/>
                        </a:rPr>
                        <a:t>F</a:t>
                      </a:r>
                      <a:r>
                        <a:rPr sz="1000" spc="5" dirty="0">
                          <a:latin typeface="Arial"/>
                          <a:cs typeface="Arial"/>
                        </a:rPr>
                        <a:t>I</a:t>
                      </a:r>
                      <a:r>
                        <a:rPr sz="1000" spc="-10" dirty="0">
                          <a:latin typeface="Arial"/>
                          <a:cs typeface="Arial"/>
                        </a:rPr>
                        <a:t>C</a:t>
                      </a:r>
                      <a:r>
                        <a:rPr sz="1000" dirty="0">
                          <a:latin typeface="Arial"/>
                          <a:cs typeface="Arial"/>
                        </a:rPr>
                        <a:t>O</a:t>
                      </a:r>
                      <a:r>
                        <a:rPr sz="1000" spc="-15" dirty="0">
                          <a:latin typeface="Arial"/>
                          <a:cs typeface="Arial"/>
                        </a:rPr>
                        <a:t> </a:t>
                      </a:r>
                      <a:r>
                        <a:rPr sz="1000" dirty="0">
                          <a:latin typeface="Arial"/>
                          <a:cs typeface="Arial"/>
                        </a:rPr>
                        <a:t>&gt;</a:t>
                      </a:r>
                      <a:r>
                        <a:rPr sz="1000" spc="-5" dirty="0">
                          <a:latin typeface="Arial"/>
                          <a:cs typeface="Arial"/>
                        </a:rPr>
                        <a:t>640</a:t>
                      </a:r>
                      <a:endParaRPr sz="1000">
                        <a:latin typeface="Arial"/>
                        <a:cs typeface="Arial"/>
                      </a:endParaRPr>
                    </a:p>
                  </a:txBody>
                  <a:tcPr marL="0" marR="0" marT="0" marB="0">
                    <a:lnT w="12700">
                      <a:solidFill>
                        <a:srgbClr val="808080"/>
                      </a:solidFill>
                      <a:prstDash val="solid"/>
                    </a:lnT>
                    <a:lnB w="12700">
                      <a:solidFill>
                        <a:srgbClr val="808080"/>
                      </a:solidFill>
                      <a:prstDash val="solid"/>
                    </a:lnB>
                  </a:tcPr>
                </a:tc>
                <a:tc>
                  <a:txBody>
                    <a:bodyPr/>
                    <a:lstStyle/>
                    <a:p>
                      <a:pPr marL="121285" algn="ctr">
                        <a:lnSpc>
                          <a:spcPct val="100000"/>
                        </a:lnSpc>
                      </a:pPr>
                      <a:r>
                        <a:rPr sz="1000" spc="-5" dirty="0">
                          <a:latin typeface="Arial"/>
                          <a:cs typeface="Arial"/>
                        </a:rPr>
                        <a:t>0</a:t>
                      </a:r>
                      <a:r>
                        <a:rPr sz="1000" spc="5" dirty="0">
                          <a:latin typeface="Arial"/>
                          <a:cs typeface="Arial"/>
                        </a:rPr>
                        <a:t>.</a:t>
                      </a:r>
                      <a:r>
                        <a:rPr sz="1000" spc="-5" dirty="0">
                          <a:latin typeface="Arial"/>
                          <a:cs typeface="Arial"/>
                        </a:rPr>
                        <a:t>80</a:t>
                      </a:r>
                      <a:endParaRPr sz="1000">
                        <a:latin typeface="Arial"/>
                        <a:cs typeface="Arial"/>
                      </a:endParaRPr>
                    </a:p>
                  </a:txBody>
                  <a:tcPr marL="0" marR="0" marT="0" marB="0">
                    <a:lnT w="12700">
                      <a:solidFill>
                        <a:srgbClr val="808080"/>
                      </a:solidFill>
                      <a:prstDash val="solid"/>
                    </a:lnT>
                    <a:lnB w="12700">
                      <a:solidFill>
                        <a:srgbClr val="808080"/>
                      </a:solidFill>
                      <a:prstDash val="solid"/>
                    </a:lnB>
                  </a:tcPr>
                </a:tc>
                <a:tc>
                  <a:txBody>
                    <a:bodyPr/>
                    <a:lstStyle/>
                    <a:p>
                      <a:pPr marL="635" algn="ctr">
                        <a:lnSpc>
                          <a:spcPct val="100000"/>
                        </a:lnSpc>
                      </a:pPr>
                      <a:r>
                        <a:rPr sz="1000" spc="-5" dirty="0">
                          <a:latin typeface="Arial"/>
                          <a:cs typeface="Arial"/>
                        </a:rPr>
                        <a:t>5</a:t>
                      </a:r>
                      <a:r>
                        <a:rPr sz="1000" spc="5" dirty="0">
                          <a:latin typeface="Arial"/>
                          <a:cs typeface="Arial"/>
                        </a:rPr>
                        <a:t>.</a:t>
                      </a:r>
                      <a:r>
                        <a:rPr sz="1000" spc="-5" dirty="0">
                          <a:latin typeface="Arial"/>
                          <a:cs typeface="Arial"/>
                        </a:rPr>
                        <a:t>6%</a:t>
                      </a:r>
                      <a:endParaRPr sz="1000">
                        <a:latin typeface="Arial"/>
                        <a:cs typeface="Arial"/>
                      </a:endParaRPr>
                    </a:p>
                  </a:txBody>
                  <a:tcPr marL="0" marR="0" marT="0" marB="0">
                    <a:lnT w="12700">
                      <a:solidFill>
                        <a:srgbClr val="808080"/>
                      </a:solidFill>
                      <a:prstDash val="solid"/>
                    </a:lnT>
                    <a:lnB w="12700">
                      <a:solidFill>
                        <a:srgbClr val="808080"/>
                      </a:solidFill>
                      <a:prstDash val="solid"/>
                    </a:lnB>
                    <a:solidFill>
                      <a:srgbClr val="FFFFCC"/>
                    </a:solidFill>
                  </a:tcPr>
                </a:tc>
                <a:tc>
                  <a:txBody>
                    <a:bodyPr/>
                    <a:lstStyle/>
                    <a:p>
                      <a:pPr marL="635" algn="ctr">
                        <a:lnSpc>
                          <a:spcPct val="100000"/>
                        </a:lnSpc>
                      </a:pPr>
                      <a:r>
                        <a:rPr sz="1000" spc="-5" dirty="0">
                          <a:latin typeface="Arial"/>
                          <a:cs typeface="Arial"/>
                        </a:rPr>
                        <a:t>5</a:t>
                      </a:r>
                      <a:r>
                        <a:rPr sz="1000" spc="5" dirty="0">
                          <a:latin typeface="Arial"/>
                          <a:cs typeface="Arial"/>
                        </a:rPr>
                        <a:t>.</a:t>
                      </a:r>
                      <a:r>
                        <a:rPr sz="1000" spc="-5" dirty="0">
                          <a:latin typeface="Arial"/>
                          <a:cs typeface="Arial"/>
                        </a:rPr>
                        <a:t>8%</a:t>
                      </a:r>
                      <a:endParaRPr sz="1000">
                        <a:latin typeface="Arial"/>
                        <a:cs typeface="Arial"/>
                      </a:endParaRPr>
                    </a:p>
                  </a:txBody>
                  <a:tcPr marL="0" marR="0" marT="0" marB="0">
                    <a:lnT w="12700">
                      <a:solidFill>
                        <a:srgbClr val="808080"/>
                      </a:solidFill>
                      <a:prstDash val="solid"/>
                    </a:lnT>
                    <a:lnB w="12700">
                      <a:solidFill>
                        <a:srgbClr val="808080"/>
                      </a:solidFill>
                      <a:prstDash val="solid"/>
                    </a:lnB>
                    <a:solidFill>
                      <a:srgbClr val="FFCCCC"/>
                    </a:solidFill>
                  </a:tcPr>
                </a:tc>
                <a:tc>
                  <a:txBody>
                    <a:bodyPr/>
                    <a:lstStyle/>
                    <a:p>
                      <a:pPr marL="3810" algn="ctr">
                        <a:lnSpc>
                          <a:spcPct val="100000"/>
                        </a:lnSpc>
                      </a:pPr>
                      <a:r>
                        <a:rPr sz="1000" spc="-5" dirty="0">
                          <a:latin typeface="Arial"/>
                          <a:cs typeface="Arial"/>
                        </a:rPr>
                        <a:t>5</a:t>
                      </a:r>
                      <a:r>
                        <a:rPr sz="1000" spc="5" dirty="0">
                          <a:latin typeface="Arial"/>
                          <a:cs typeface="Arial"/>
                        </a:rPr>
                        <a:t>.</a:t>
                      </a:r>
                      <a:r>
                        <a:rPr sz="1000" spc="-5" dirty="0">
                          <a:latin typeface="Arial"/>
                          <a:cs typeface="Arial"/>
                        </a:rPr>
                        <a:t>1%</a:t>
                      </a:r>
                      <a:endParaRPr sz="1000">
                        <a:latin typeface="Arial"/>
                        <a:cs typeface="Arial"/>
                      </a:endParaRPr>
                    </a:p>
                  </a:txBody>
                  <a:tcPr marL="0" marR="0" marT="0" marB="0">
                    <a:lnT w="12700">
                      <a:solidFill>
                        <a:srgbClr val="808080"/>
                      </a:solidFill>
                      <a:prstDash val="solid"/>
                    </a:lnT>
                    <a:lnB w="12700">
                      <a:solidFill>
                        <a:srgbClr val="808080"/>
                      </a:solidFill>
                      <a:prstDash val="solid"/>
                    </a:lnB>
                  </a:tcPr>
                </a:tc>
                <a:tc>
                  <a:txBody>
                    <a:bodyPr/>
                    <a:lstStyle/>
                    <a:p>
                      <a:pPr marL="3810" algn="ctr">
                        <a:lnSpc>
                          <a:spcPct val="100000"/>
                        </a:lnSpc>
                      </a:pPr>
                      <a:r>
                        <a:rPr sz="1000" spc="-5" dirty="0">
                          <a:latin typeface="Arial"/>
                          <a:cs typeface="Arial"/>
                        </a:rPr>
                        <a:t>5</a:t>
                      </a:r>
                      <a:r>
                        <a:rPr sz="1000" spc="5" dirty="0">
                          <a:latin typeface="Arial"/>
                          <a:cs typeface="Arial"/>
                        </a:rPr>
                        <a:t>.</a:t>
                      </a:r>
                      <a:r>
                        <a:rPr sz="1000" spc="-5" dirty="0">
                          <a:latin typeface="Arial"/>
                          <a:cs typeface="Arial"/>
                        </a:rPr>
                        <a:t>3%</a:t>
                      </a:r>
                      <a:endParaRPr sz="1000">
                        <a:latin typeface="Arial"/>
                        <a:cs typeface="Arial"/>
                      </a:endParaRPr>
                    </a:p>
                  </a:txBody>
                  <a:tcPr marL="0" marR="0" marT="0" marB="0">
                    <a:lnT w="12700">
                      <a:solidFill>
                        <a:srgbClr val="808080"/>
                      </a:solidFill>
                      <a:prstDash val="solid"/>
                    </a:lnT>
                    <a:lnB w="12700">
                      <a:solidFill>
                        <a:srgbClr val="808080"/>
                      </a:solidFill>
                      <a:prstDash val="solid"/>
                    </a:lnB>
                  </a:tcPr>
                </a:tc>
              </a:tr>
              <a:tr h="285164">
                <a:tc>
                  <a:txBody>
                    <a:bodyPr/>
                    <a:lstStyle/>
                    <a:p>
                      <a:pPr marL="184150">
                        <a:lnSpc>
                          <a:spcPct val="100000"/>
                        </a:lnSpc>
                      </a:pPr>
                      <a:r>
                        <a:rPr sz="1000" spc="-10" dirty="0">
                          <a:latin typeface="Arial"/>
                          <a:cs typeface="Arial"/>
                        </a:rPr>
                        <a:t>C</a:t>
                      </a:r>
                      <a:r>
                        <a:rPr sz="1000" spc="-5" dirty="0">
                          <a:latin typeface="Arial"/>
                          <a:cs typeface="Arial"/>
                        </a:rPr>
                        <a:t>h</a:t>
                      </a:r>
                      <a:r>
                        <a:rPr sz="1000" dirty="0">
                          <a:latin typeface="Arial"/>
                          <a:cs typeface="Arial"/>
                        </a:rPr>
                        <a:t>r</a:t>
                      </a:r>
                      <a:r>
                        <a:rPr sz="1000" spc="-15" dirty="0">
                          <a:latin typeface="Arial"/>
                          <a:cs typeface="Arial"/>
                        </a:rPr>
                        <a:t>y</a:t>
                      </a:r>
                      <a:r>
                        <a:rPr sz="1000" dirty="0">
                          <a:latin typeface="Arial"/>
                          <a:cs typeface="Arial"/>
                        </a:rPr>
                        <a:t>s</a:t>
                      </a:r>
                      <a:r>
                        <a:rPr sz="1000" spc="-10" dirty="0">
                          <a:latin typeface="Arial"/>
                          <a:cs typeface="Arial"/>
                        </a:rPr>
                        <a:t>l</a:t>
                      </a:r>
                      <a:r>
                        <a:rPr sz="1000" spc="-5" dirty="0">
                          <a:latin typeface="Arial"/>
                          <a:cs typeface="Arial"/>
                        </a:rPr>
                        <a:t>e</a:t>
                      </a:r>
                      <a:r>
                        <a:rPr sz="1000" spc="-10" dirty="0">
                          <a:latin typeface="Arial"/>
                          <a:cs typeface="Arial"/>
                        </a:rPr>
                        <a:t>r</a:t>
                      </a:r>
                      <a:r>
                        <a:rPr sz="1000" baseline="23809" dirty="0">
                          <a:latin typeface="Arial"/>
                          <a:cs typeface="Arial"/>
                        </a:rPr>
                        <a:t>1</a:t>
                      </a:r>
                      <a:endParaRPr sz="1000" baseline="23809">
                        <a:latin typeface="Arial"/>
                        <a:cs typeface="Arial"/>
                      </a:endParaRPr>
                    </a:p>
                  </a:txBody>
                  <a:tcPr marL="0" marR="0" marT="0" marB="0">
                    <a:lnT w="12700">
                      <a:solidFill>
                        <a:srgbClr val="808080"/>
                      </a:solidFill>
                      <a:prstDash val="solid"/>
                    </a:lnT>
                    <a:lnB w="12700">
                      <a:solidFill>
                        <a:srgbClr val="808080"/>
                      </a:solidFill>
                      <a:prstDash val="solid"/>
                    </a:lnB>
                  </a:tcPr>
                </a:tc>
                <a:tc>
                  <a:txBody>
                    <a:bodyPr/>
                    <a:lstStyle/>
                    <a:p>
                      <a:pPr marL="119380" algn="ctr">
                        <a:lnSpc>
                          <a:spcPct val="100000"/>
                        </a:lnSpc>
                      </a:pPr>
                      <a:r>
                        <a:rPr sz="1000" spc="-5" dirty="0">
                          <a:latin typeface="Arial"/>
                          <a:cs typeface="Arial"/>
                        </a:rPr>
                        <a:t>0</a:t>
                      </a:r>
                      <a:r>
                        <a:rPr sz="1000" spc="5" dirty="0">
                          <a:latin typeface="Arial"/>
                          <a:cs typeface="Arial"/>
                        </a:rPr>
                        <a:t>.</a:t>
                      </a:r>
                      <a:r>
                        <a:rPr sz="1000" spc="-5" dirty="0">
                          <a:latin typeface="Arial"/>
                          <a:cs typeface="Arial"/>
                        </a:rPr>
                        <a:t>48</a:t>
                      </a:r>
                      <a:endParaRPr sz="1000">
                        <a:latin typeface="Arial"/>
                        <a:cs typeface="Arial"/>
                      </a:endParaRPr>
                    </a:p>
                  </a:txBody>
                  <a:tcPr marL="0" marR="0" marT="0" marB="0">
                    <a:lnT w="12700">
                      <a:solidFill>
                        <a:srgbClr val="808080"/>
                      </a:solidFill>
                      <a:prstDash val="solid"/>
                    </a:lnT>
                    <a:lnB w="12700">
                      <a:solidFill>
                        <a:srgbClr val="808080"/>
                      </a:solidFill>
                      <a:prstDash val="solid"/>
                    </a:lnB>
                  </a:tcPr>
                </a:tc>
                <a:tc>
                  <a:txBody>
                    <a:bodyPr/>
                    <a:lstStyle/>
                    <a:p>
                      <a:pPr algn="ctr">
                        <a:lnSpc>
                          <a:spcPct val="100000"/>
                        </a:lnSpc>
                      </a:pPr>
                      <a:r>
                        <a:rPr sz="1000" spc="-5" dirty="0">
                          <a:latin typeface="Arial"/>
                          <a:cs typeface="Arial"/>
                        </a:rPr>
                        <a:t>4</a:t>
                      </a:r>
                      <a:r>
                        <a:rPr sz="1000" spc="5" dirty="0">
                          <a:latin typeface="Arial"/>
                          <a:cs typeface="Arial"/>
                        </a:rPr>
                        <a:t>.</a:t>
                      </a:r>
                      <a:r>
                        <a:rPr sz="1000" spc="-5" dirty="0">
                          <a:latin typeface="Arial"/>
                          <a:cs typeface="Arial"/>
                        </a:rPr>
                        <a:t>9%</a:t>
                      </a:r>
                      <a:endParaRPr sz="1000">
                        <a:latin typeface="Arial"/>
                        <a:cs typeface="Arial"/>
                      </a:endParaRPr>
                    </a:p>
                  </a:txBody>
                  <a:tcPr marL="0" marR="0" marT="0" marB="0">
                    <a:lnT w="12700">
                      <a:solidFill>
                        <a:srgbClr val="808080"/>
                      </a:solidFill>
                      <a:prstDash val="solid"/>
                    </a:lnT>
                    <a:lnB w="12700">
                      <a:solidFill>
                        <a:srgbClr val="808080"/>
                      </a:solidFill>
                      <a:prstDash val="solid"/>
                    </a:lnB>
                    <a:solidFill>
                      <a:srgbClr val="FFFFCC"/>
                    </a:solidFill>
                  </a:tcPr>
                </a:tc>
                <a:tc>
                  <a:txBody>
                    <a:bodyPr/>
                    <a:lstStyle/>
                    <a:p>
                      <a:pPr algn="ctr">
                        <a:lnSpc>
                          <a:spcPct val="100000"/>
                        </a:lnSpc>
                      </a:pPr>
                      <a:r>
                        <a:rPr sz="1000" spc="-5" dirty="0">
                          <a:latin typeface="Arial"/>
                          <a:cs typeface="Arial"/>
                        </a:rPr>
                        <a:t>5</a:t>
                      </a:r>
                      <a:r>
                        <a:rPr sz="1000" spc="5" dirty="0">
                          <a:latin typeface="Arial"/>
                          <a:cs typeface="Arial"/>
                        </a:rPr>
                        <a:t>.</a:t>
                      </a:r>
                      <a:r>
                        <a:rPr sz="1000" spc="-5" dirty="0">
                          <a:latin typeface="Arial"/>
                          <a:cs typeface="Arial"/>
                        </a:rPr>
                        <a:t>0%</a:t>
                      </a:r>
                      <a:endParaRPr sz="1000">
                        <a:latin typeface="Arial"/>
                        <a:cs typeface="Arial"/>
                      </a:endParaRPr>
                    </a:p>
                  </a:txBody>
                  <a:tcPr marL="0" marR="0" marT="0" marB="0">
                    <a:lnT w="12700">
                      <a:solidFill>
                        <a:srgbClr val="808080"/>
                      </a:solidFill>
                      <a:prstDash val="solid"/>
                    </a:lnT>
                    <a:lnB w="12700">
                      <a:solidFill>
                        <a:srgbClr val="808080"/>
                      </a:solidFill>
                      <a:prstDash val="solid"/>
                    </a:lnB>
                    <a:solidFill>
                      <a:srgbClr val="FFCCCC"/>
                    </a:solidFill>
                  </a:tcPr>
                </a:tc>
                <a:tc>
                  <a:txBody>
                    <a:bodyPr/>
                    <a:lstStyle/>
                    <a:p>
                      <a:pPr marL="1270" algn="ctr">
                        <a:lnSpc>
                          <a:spcPct val="100000"/>
                        </a:lnSpc>
                      </a:pPr>
                      <a:r>
                        <a:rPr sz="1000" spc="-5" dirty="0">
                          <a:latin typeface="Arial"/>
                          <a:cs typeface="Arial"/>
                        </a:rPr>
                        <a:t>4</a:t>
                      </a:r>
                      <a:r>
                        <a:rPr sz="1000" spc="5" dirty="0">
                          <a:latin typeface="Arial"/>
                          <a:cs typeface="Arial"/>
                        </a:rPr>
                        <a:t>.</a:t>
                      </a:r>
                      <a:r>
                        <a:rPr sz="1000" spc="-5" dirty="0">
                          <a:latin typeface="Arial"/>
                          <a:cs typeface="Arial"/>
                        </a:rPr>
                        <a:t>7%</a:t>
                      </a:r>
                      <a:endParaRPr sz="1000">
                        <a:latin typeface="Arial"/>
                        <a:cs typeface="Arial"/>
                      </a:endParaRPr>
                    </a:p>
                  </a:txBody>
                  <a:tcPr marL="0" marR="0" marT="0" marB="0">
                    <a:lnT w="12700">
                      <a:solidFill>
                        <a:srgbClr val="808080"/>
                      </a:solidFill>
                      <a:prstDash val="solid"/>
                    </a:lnT>
                    <a:lnB w="12700">
                      <a:solidFill>
                        <a:srgbClr val="808080"/>
                      </a:solidFill>
                      <a:prstDash val="solid"/>
                    </a:lnB>
                  </a:tcPr>
                </a:tc>
                <a:tc>
                  <a:txBody>
                    <a:bodyPr/>
                    <a:lstStyle/>
                    <a:p>
                      <a:pPr marL="1905" algn="ctr">
                        <a:lnSpc>
                          <a:spcPct val="100000"/>
                        </a:lnSpc>
                      </a:pPr>
                      <a:r>
                        <a:rPr sz="1000" spc="-5" dirty="0">
                          <a:latin typeface="Arial"/>
                          <a:cs typeface="Arial"/>
                        </a:rPr>
                        <a:t>5</a:t>
                      </a:r>
                      <a:r>
                        <a:rPr sz="1000" spc="5" dirty="0">
                          <a:latin typeface="Arial"/>
                          <a:cs typeface="Arial"/>
                        </a:rPr>
                        <a:t>.</a:t>
                      </a:r>
                      <a:r>
                        <a:rPr sz="1000" spc="-5" dirty="0">
                          <a:latin typeface="Arial"/>
                          <a:cs typeface="Arial"/>
                        </a:rPr>
                        <a:t>0%</a:t>
                      </a:r>
                      <a:endParaRPr sz="1000">
                        <a:latin typeface="Arial"/>
                        <a:cs typeface="Arial"/>
                      </a:endParaRPr>
                    </a:p>
                  </a:txBody>
                  <a:tcPr marL="0" marR="0" marT="0" marB="0">
                    <a:lnT w="12700">
                      <a:solidFill>
                        <a:srgbClr val="808080"/>
                      </a:solidFill>
                      <a:prstDash val="solid"/>
                    </a:lnT>
                    <a:lnB w="12700">
                      <a:solidFill>
                        <a:srgbClr val="808080"/>
                      </a:solidFill>
                      <a:prstDash val="solid"/>
                    </a:lnB>
                  </a:tcPr>
                </a:tc>
              </a:tr>
              <a:tr h="285164">
                <a:tc>
                  <a:txBody>
                    <a:bodyPr/>
                    <a:lstStyle/>
                    <a:p>
                      <a:pPr marL="281940">
                        <a:lnSpc>
                          <a:spcPct val="100000"/>
                        </a:lnSpc>
                      </a:pPr>
                      <a:r>
                        <a:rPr sz="1000" spc="-5" dirty="0">
                          <a:latin typeface="Arial"/>
                          <a:cs typeface="Arial"/>
                        </a:rPr>
                        <a:t>E</a:t>
                      </a:r>
                      <a:r>
                        <a:rPr sz="1000" spc="-10" dirty="0">
                          <a:latin typeface="Arial"/>
                          <a:cs typeface="Arial"/>
                        </a:rPr>
                        <a:t>li</a:t>
                      </a:r>
                      <a:r>
                        <a:rPr sz="1000" spc="10" dirty="0">
                          <a:latin typeface="Arial"/>
                          <a:cs typeface="Arial"/>
                        </a:rPr>
                        <a:t>g</a:t>
                      </a:r>
                      <a:r>
                        <a:rPr sz="1000" spc="-10" dirty="0">
                          <a:latin typeface="Arial"/>
                          <a:cs typeface="Arial"/>
                        </a:rPr>
                        <a:t>i</a:t>
                      </a:r>
                      <a:r>
                        <a:rPr sz="1000" spc="-5" dirty="0">
                          <a:latin typeface="Arial"/>
                          <a:cs typeface="Arial"/>
                        </a:rPr>
                        <a:t>b</a:t>
                      </a:r>
                      <a:r>
                        <a:rPr sz="1000" spc="-10" dirty="0">
                          <a:latin typeface="Arial"/>
                          <a:cs typeface="Arial"/>
                        </a:rPr>
                        <a:t>le</a:t>
                      </a:r>
                      <a:endParaRPr sz="1000">
                        <a:latin typeface="Arial"/>
                        <a:cs typeface="Arial"/>
                      </a:endParaRPr>
                    </a:p>
                  </a:txBody>
                  <a:tcPr marL="0" marR="0" marT="0" marB="0">
                    <a:lnT w="12700">
                      <a:solidFill>
                        <a:srgbClr val="808080"/>
                      </a:solidFill>
                      <a:prstDash val="solid"/>
                    </a:lnT>
                    <a:lnB w="12700">
                      <a:solidFill>
                        <a:srgbClr val="808080"/>
                      </a:solidFill>
                      <a:prstDash val="solid"/>
                    </a:lnB>
                  </a:tcPr>
                </a:tc>
                <a:tc>
                  <a:txBody>
                    <a:bodyPr/>
                    <a:lstStyle/>
                    <a:p>
                      <a:pPr marL="120014" algn="ctr">
                        <a:lnSpc>
                          <a:spcPct val="100000"/>
                        </a:lnSpc>
                      </a:pPr>
                      <a:r>
                        <a:rPr sz="1000" spc="-5" dirty="0">
                          <a:latin typeface="Arial"/>
                          <a:cs typeface="Arial"/>
                        </a:rPr>
                        <a:t>0</a:t>
                      </a:r>
                      <a:r>
                        <a:rPr sz="1000" spc="5" dirty="0">
                          <a:latin typeface="Arial"/>
                          <a:cs typeface="Arial"/>
                        </a:rPr>
                        <a:t>.</a:t>
                      </a:r>
                      <a:r>
                        <a:rPr sz="1000" spc="-5" dirty="0">
                          <a:latin typeface="Arial"/>
                          <a:cs typeface="Arial"/>
                        </a:rPr>
                        <a:t>38</a:t>
                      </a:r>
                      <a:endParaRPr sz="1000">
                        <a:latin typeface="Arial"/>
                        <a:cs typeface="Arial"/>
                      </a:endParaRPr>
                    </a:p>
                  </a:txBody>
                  <a:tcPr marL="0" marR="0" marT="0" marB="0">
                    <a:lnT w="12700">
                      <a:solidFill>
                        <a:srgbClr val="808080"/>
                      </a:solidFill>
                      <a:prstDash val="solid"/>
                    </a:lnT>
                    <a:lnB w="12700">
                      <a:solidFill>
                        <a:srgbClr val="808080"/>
                      </a:solidFill>
                      <a:prstDash val="solid"/>
                    </a:lnB>
                  </a:tcPr>
                </a:tc>
                <a:tc>
                  <a:txBody>
                    <a:bodyPr/>
                    <a:lstStyle/>
                    <a:p>
                      <a:pPr algn="ctr">
                        <a:lnSpc>
                          <a:spcPct val="100000"/>
                        </a:lnSpc>
                      </a:pPr>
                      <a:r>
                        <a:rPr sz="1000" spc="-5" dirty="0">
                          <a:latin typeface="Arial"/>
                          <a:cs typeface="Arial"/>
                        </a:rPr>
                        <a:t>1</a:t>
                      </a:r>
                      <a:r>
                        <a:rPr sz="1000" spc="5" dirty="0">
                          <a:latin typeface="Arial"/>
                          <a:cs typeface="Arial"/>
                        </a:rPr>
                        <a:t>.</a:t>
                      </a:r>
                      <a:r>
                        <a:rPr sz="1000" spc="-5" dirty="0">
                          <a:latin typeface="Arial"/>
                          <a:cs typeface="Arial"/>
                        </a:rPr>
                        <a:t>2%</a:t>
                      </a:r>
                      <a:endParaRPr sz="1000">
                        <a:latin typeface="Arial"/>
                        <a:cs typeface="Arial"/>
                      </a:endParaRPr>
                    </a:p>
                  </a:txBody>
                  <a:tcPr marL="0" marR="0" marT="0" marB="0">
                    <a:lnT w="12700">
                      <a:solidFill>
                        <a:srgbClr val="808080"/>
                      </a:solidFill>
                      <a:prstDash val="solid"/>
                    </a:lnT>
                    <a:lnB w="12700">
                      <a:solidFill>
                        <a:srgbClr val="808080"/>
                      </a:solidFill>
                      <a:prstDash val="solid"/>
                    </a:lnB>
                    <a:solidFill>
                      <a:srgbClr val="FFFFCC"/>
                    </a:solidFill>
                  </a:tcPr>
                </a:tc>
                <a:tc>
                  <a:txBody>
                    <a:bodyPr/>
                    <a:lstStyle/>
                    <a:p>
                      <a:pPr algn="ctr">
                        <a:lnSpc>
                          <a:spcPct val="100000"/>
                        </a:lnSpc>
                      </a:pPr>
                      <a:r>
                        <a:rPr sz="1000" spc="-5" dirty="0">
                          <a:latin typeface="Arial"/>
                          <a:cs typeface="Arial"/>
                        </a:rPr>
                        <a:t>1</a:t>
                      </a:r>
                      <a:r>
                        <a:rPr sz="1000" spc="5" dirty="0">
                          <a:latin typeface="Arial"/>
                          <a:cs typeface="Arial"/>
                        </a:rPr>
                        <a:t>.</a:t>
                      </a:r>
                      <a:r>
                        <a:rPr sz="1000" spc="-5" dirty="0">
                          <a:latin typeface="Arial"/>
                          <a:cs typeface="Arial"/>
                        </a:rPr>
                        <a:t>3%</a:t>
                      </a:r>
                      <a:endParaRPr sz="1000">
                        <a:latin typeface="Arial"/>
                        <a:cs typeface="Arial"/>
                      </a:endParaRPr>
                    </a:p>
                  </a:txBody>
                  <a:tcPr marL="0" marR="0" marT="0" marB="0">
                    <a:lnT w="12700">
                      <a:solidFill>
                        <a:srgbClr val="808080"/>
                      </a:solidFill>
                      <a:prstDash val="solid"/>
                    </a:lnT>
                    <a:lnB w="12700">
                      <a:solidFill>
                        <a:srgbClr val="808080"/>
                      </a:solidFill>
                      <a:prstDash val="solid"/>
                    </a:lnB>
                    <a:solidFill>
                      <a:srgbClr val="FFCCCC"/>
                    </a:solidFill>
                  </a:tcPr>
                </a:tc>
                <a:tc>
                  <a:txBody>
                    <a:bodyPr/>
                    <a:lstStyle/>
                    <a:p>
                      <a:pPr marL="2540" algn="ctr">
                        <a:lnSpc>
                          <a:spcPct val="100000"/>
                        </a:lnSpc>
                      </a:pPr>
                      <a:r>
                        <a:rPr sz="1000" spc="-5" dirty="0">
                          <a:latin typeface="Arial"/>
                          <a:cs typeface="Arial"/>
                        </a:rPr>
                        <a:t>1</a:t>
                      </a:r>
                      <a:r>
                        <a:rPr sz="1000" spc="5" dirty="0">
                          <a:latin typeface="Arial"/>
                          <a:cs typeface="Arial"/>
                        </a:rPr>
                        <a:t>.</a:t>
                      </a:r>
                      <a:r>
                        <a:rPr sz="1000" spc="-5" dirty="0">
                          <a:latin typeface="Arial"/>
                          <a:cs typeface="Arial"/>
                        </a:rPr>
                        <a:t>2%</a:t>
                      </a:r>
                      <a:endParaRPr sz="1000">
                        <a:latin typeface="Arial"/>
                        <a:cs typeface="Arial"/>
                      </a:endParaRPr>
                    </a:p>
                  </a:txBody>
                  <a:tcPr marL="0" marR="0" marT="0" marB="0">
                    <a:lnT w="12700">
                      <a:solidFill>
                        <a:srgbClr val="808080"/>
                      </a:solidFill>
                      <a:prstDash val="solid"/>
                    </a:lnT>
                    <a:lnB w="12700">
                      <a:solidFill>
                        <a:srgbClr val="808080"/>
                      </a:solidFill>
                      <a:prstDash val="solid"/>
                    </a:lnB>
                  </a:tcPr>
                </a:tc>
                <a:tc>
                  <a:txBody>
                    <a:bodyPr/>
                    <a:lstStyle/>
                    <a:p>
                      <a:pPr marL="2540" algn="ctr">
                        <a:lnSpc>
                          <a:spcPct val="100000"/>
                        </a:lnSpc>
                      </a:pPr>
                      <a:r>
                        <a:rPr sz="1000" spc="-5" dirty="0">
                          <a:latin typeface="Arial"/>
                          <a:cs typeface="Arial"/>
                        </a:rPr>
                        <a:t>1</a:t>
                      </a:r>
                      <a:r>
                        <a:rPr sz="1000" spc="5" dirty="0">
                          <a:latin typeface="Arial"/>
                          <a:cs typeface="Arial"/>
                        </a:rPr>
                        <a:t>.</a:t>
                      </a:r>
                      <a:r>
                        <a:rPr sz="1000" spc="-5" dirty="0">
                          <a:latin typeface="Arial"/>
                          <a:cs typeface="Arial"/>
                        </a:rPr>
                        <a:t>2%</a:t>
                      </a:r>
                      <a:endParaRPr sz="1000">
                        <a:latin typeface="Arial"/>
                        <a:cs typeface="Arial"/>
                      </a:endParaRPr>
                    </a:p>
                  </a:txBody>
                  <a:tcPr marL="0" marR="0" marT="0" marB="0">
                    <a:lnT w="12700">
                      <a:solidFill>
                        <a:srgbClr val="808080"/>
                      </a:solidFill>
                      <a:prstDash val="solid"/>
                    </a:lnT>
                    <a:lnB w="12700">
                      <a:solidFill>
                        <a:srgbClr val="808080"/>
                      </a:solidFill>
                      <a:prstDash val="solid"/>
                    </a:lnB>
                  </a:tcPr>
                </a:tc>
              </a:tr>
              <a:tr h="285164">
                <a:tc>
                  <a:txBody>
                    <a:bodyPr/>
                    <a:lstStyle/>
                    <a:p>
                      <a:pPr marL="282575">
                        <a:lnSpc>
                          <a:spcPct val="100000"/>
                        </a:lnSpc>
                      </a:pPr>
                      <a:r>
                        <a:rPr sz="1000" spc="5" dirty="0">
                          <a:latin typeface="Arial"/>
                          <a:cs typeface="Arial"/>
                        </a:rPr>
                        <a:t>I</a:t>
                      </a:r>
                      <a:r>
                        <a:rPr sz="1000" spc="-5" dirty="0">
                          <a:latin typeface="Arial"/>
                          <a:cs typeface="Arial"/>
                        </a:rPr>
                        <a:t>ne</a:t>
                      </a:r>
                      <a:r>
                        <a:rPr sz="1000" spc="-10" dirty="0">
                          <a:latin typeface="Arial"/>
                          <a:cs typeface="Arial"/>
                        </a:rPr>
                        <a:t>li</a:t>
                      </a:r>
                      <a:r>
                        <a:rPr sz="1000" spc="10" dirty="0">
                          <a:latin typeface="Arial"/>
                          <a:cs typeface="Arial"/>
                        </a:rPr>
                        <a:t>g</a:t>
                      </a:r>
                      <a:r>
                        <a:rPr sz="1000" spc="-10" dirty="0">
                          <a:latin typeface="Arial"/>
                          <a:cs typeface="Arial"/>
                        </a:rPr>
                        <a:t>i</a:t>
                      </a:r>
                      <a:r>
                        <a:rPr sz="1000" spc="-5" dirty="0">
                          <a:latin typeface="Arial"/>
                          <a:cs typeface="Arial"/>
                        </a:rPr>
                        <a:t>b</a:t>
                      </a:r>
                      <a:r>
                        <a:rPr sz="1000" spc="-10" dirty="0">
                          <a:latin typeface="Arial"/>
                          <a:cs typeface="Arial"/>
                        </a:rPr>
                        <a:t>le</a:t>
                      </a:r>
                      <a:endParaRPr sz="1000">
                        <a:latin typeface="Arial"/>
                        <a:cs typeface="Arial"/>
                      </a:endParaRPr>
                    </a:p>
                  </a:txBody>
                  <a:tcPr marL="0" marR="0" marT="0" marB="0">
                    <a:lnT w="12700">
                      <a:solidFill>
                        <a:srgbClr val="808080"/>
                      </a:solidFill>
                      <a:prstDash val="solid"/>
                    </a:lnT>
                    <a:lnB w="12700">
                      <a:solidFill>
                        <a:srgbClr val="808080"/>
                      </a:solidFill>
                      <a:prstDash val="solid"/>
                    </a:lnB>
                  </a:tcPr>
                </a:tc>
                <a:tc>
                  <a:txBody>
                    <a:bodyPr/>
                    <a:lstStyle/>
                    <a:p>
                      <a:pPr marL="120650" algn="ctr">
                        <a:lnSpc>
                          <a:spcPct val="100000"/>
                        </a:lnSpc>
                      </a:pPr>
                      <a:r>
                        <a:rPr sz="1000" spc="-5" dirty="0">
                          <a:latin typeface="Arial"/>
                          <a:cs typeface="Arial"/>
                        </a:rPr>
                        <a:t>0</a:t>
                      </a:r>
                      <a:r>
                        <a:rPr sz="1000" spc="5" dirty="0">
                          <a:latin typeface="Arial"/>
                          <a:cs typeface="Arial"/>
                        </a:rPr>
                        <a:t>.</a:t>
                      </a:r>
                      <a:r>
                        <a:rPr sz="1000" spc="-5" dirty="0">
                          <a:latin typeface="Arial"/>
                          <a:cs typeface="Arial"/>
                        </a:rPr>
                        <a:t>48</a:t>
                      </a:r>
                      <a:endParaRPr sz="1000">
                        <a:latin typeface="Arial"/>
                        <a:cs typeface="Arial"/>
                      </a:endParaRPr>
                    </a:p>
                  </a:txBody>
                  <a:tcPr marL="0" marR="0" marT="0" marB="0">
                    <a:lnT w="12700">
                      <a:solidFill>
                        <a:srgbClr val="808080"/>
                      </a:solidFill>
                      <a:prstDash val="solid"/>
                    </a:lnT>
                    <a:lnB w="12700">
                      <a:solidFill>
                        <a:srgbClr val="808080"/>
                      </a:solidFill>
                      <a:prstDash val="solid"/>
                    </a:lnB>
                  </a:tcPr>
                </a:tc>
                <a:tc>
                  <a:txBody>
                    <a:bodyPr/>
                    <a:lstStyle/>
                    <a:p>
                      <a:pPr algn="ctr">
                        <a:lnSpc>
                          <a:spcPct val="100000"/>
                        </a:lnSpc>
                      </a:pPr>
                      <a:r>
                        <a:rPr sz="1000" spc="-5" dirty="0">
                          <a:latin typeface="Arial"/>
                          <a:cs typeface="Arial"/>
                        </a:rPr>
                        <a:t>5</a:t>
                      </a:r>
                      <a:r>
                        <a:rPr sz="1000" spc="5" dirty="0">
                          <a:latin typeface="Arial"/>
                          <a:cs typeface="Arial"/>
                        </a:rPr>
                        <a:t>.</a:t>
                      </a:r>
                      <a:r>
                        <a:rPr sz="1000" spc="-5" dirty="0">
                          <a:latin typeface="Arial"/>
                          <a:cs typeface="Arial"/>
                        </a:rPr>
                        <a:t>5%</a:t>
                      </a:r>
                      <a:endParaRPr sz="1000">
                        <a:latin typeface="Arial"/>
                        <a:cs typeface="Arial"/>
                      </a:endParaRPr>
                    </a:p>
                  </a:txBody>
                  <a:tcPr marL="0" marR="0" marT="0" marB="0">
                    <a:lnT w="12700">
                      <a:solidFill>
                        <a:srgbClr val="808080"/>
                      </a:solidFill>
                      <a:prstDash val="solid"/>
                    </a:lnT>
                    <a:lnB w="12700">
                      <a:solidFill>
                        <a:srgbClr val="808080"/>
                      </a:solidFill>
                      <a:prstDash val="solid"/>
                    </a:lnB>
                    <a:solidFill>
                      <a:srgbClr val="FFFFCC"/>
                    </a:solidFill>
                  </a:tcPr>
                </a:tc>
                <a:tc>
                  <a:txBody>
                    <a:bodyPr/>
                    <a:lstStyle/>
                    <a:p>
                      <a:pPr marL="635" algn="ctr">
                        <a:lnSpc>
                          <a:spcPct val="100000"/>
                        </a:lnSpc>
                      </a:pPr>
                      <a:r>
                        <a:rPr sz="1000" spc="-5" dirty="0">
                          <a:latin typeface="Arial"/>
                          <a:cs typeface="Arial"/>
                        </a:rPr>
                        <a:t>5</a:t>
                      </a:r>
                      <a:r>
                        <a:rPr sz="1000" spc="5" dirty="0">
                          <a:latin typeface="Arial"/>
                          <a:cs typeface="Arial"/>
                        </a:rPr>
                        <a:t>.</a:t>
                      </a:r>
                      <a:r>
                        <a:rPr sz="1000" spc="-5" dirty="0">
                          <a:latin typeface="Arial"/>
                          <a:cs typeface="Arial"/>
                        </a:rPr>
                        <a:t>7%</a:t>
                      </a:r>
                      <a:endParaRPr sz="1000">
                        <a:latin typeface="Arial"/>
                        <a:cs typeface="Arial"/>
                      </a:endParaRPr>
                    </a:p>
                  </a:txBody>
                  <a:tcPr marL="0" marR="0" marT="0" marB="0">
                    <a:lnT w="12700">
                      <a:solidFill>
                        <a:srgbClr val="808080"/>
                      </a:solidFill>
                      <a:prstDash val="solid"/>
                    </a:lnT>
                    <a:lnB w="12700">
                      <a:solidFill>
                        <a:srgbClr val="808080"/>
                      </a:solidFill>
                      <a:prstDash val="solid"/>
                    </a:lnB>
                    <a:solidFill>
                      <a:srgbClr val="FFCCCC"/>
                    </a:solidFill>
                  </a:tcPr>
                </a:tc>
                <a:tc>
                  <a:txBody>
                    <a:bodyPr/>
                    <a:lstStyle/>
                    <a:p>
                      <a:pPr marL="3175" algn="ctr">
                        <a:lnSpc>
                          <a:spcPct val="100000"/>
                        </a:lnSpc>
                      </a:pPr>
                      <a:r>
                        <a:rPr sz="1000" spc="-5" dirty="0">
                          <a:latin typeface="Arial"/>
                          <a:cs typeface="Arial"/>
                        </a:rPr>
                        <a:t>5</a:t>
                      </a:r>
                      <a:r>
                        <a:rPr sz="1000" spc="5" dirty="0">
                          <a:latin typeface="Arial"/>
                          <a:cs typeface="Arial"/>
                        </a:rPr>
                        <a:t>.</a:t>
                      </a:r>
                      <a:r>
                        <a:rPr sz="1000" spc="-5" dirty="0">
                          <a:latin typeface="Arial"/>
                          <a:cs typeface="Arial"/>
                        </a:rPr>
                        <a:t>3%</a:t>
                      </a:r>
                      <a:endParaRPr sz="1000">
                        <a:latin typeface="Arial"/>
                        <a:cs typeface="Arial"/>
                      </a:endParaRPr>
                    </a:p>
                  </a:txBody>
                  <a:tcPr marL="0" marR="0" marT="0" marB="0">
                    <a:lnT w="12700">
                      <a:solidFill>
                        <a:srgbClr val="808080"/>
                      </a:solidFill>
                      <a:prstDash val="solid"/>
                    </a:lnT>
                    <a:lnB w="12700">
                      <a:solidFill>
                        <a:srgbClr val="808080"/>
                      </a:solidFill>
                      <a:prstDash val="solid"/>
                    </a:lnB>
                  </a:tcPr>
                </a:tc>
                <a:tc>
                  <a:txBody>
                    <a:bodyPr/>
                    <a:lstStyle/>
                    <a:p>
                      <a:pPr marL="3175" algn="ctr">
                        <a:lnSpc>
                          <a:spcPct val="100000"/>
                        </a:lnSpc>
                      </a:pPr>
                      <a:r>
                        <a:rPr sz="1000" spc="-5" dirty="0">
                          <a:latin typeface="Arial"/>
                          <a:cs typeface="Arial"/>
                        </a:rPr>
                        <a:t>5</a:t>
                      </a:r>
                      <a:r>
                        <a:rPr sz="1000" spc="5" dirty="0">
                          <a:latin typeface="Arial"/>
                          <a:cs typeface="Arial"/>
                        </a:rPr>
                        <a:t>.</a:t>
                      </a:r>
                      <a:r>
                        <a:rPr sz="1000" spc="-5" dirty="0">
                          <a:latin typeface="Arial"/>
                          <a:cs typeface="Arial"/>
                        </a:rPr>
                        <a:t>6%</a:t>
                      </a:r>
                      <a:endParaRPr sz="1000">
                        <a:latin typeface="Arial"/>
                        <a:cs typeface="Arial"/>
                      </a:endParaRPr>
                    </a:p>
                  </a:txBody>
                  <a:tcPr marL="0" marR="0" marT="0" marB="0">
                    <a:lnT w="12700">
                      <a:solidFill>
                        <a:srgbClr val="808080"/>
                      </a:solidFill>
                      <a:prstDash val="solid"/>
                    </a:lnT>
                    <a:lnB w="12700">
                      <a:solidFill>
                        <a:srgbClr val="808080"/>
                      </a:solidFill>
                      <a:prstDash val="solid"/>
                    </a:lnB>
                  </a:tcPr>
                </a:tc>
              </a:tr>
              <a:tr h="285166">
                <a:tc>
                  <a:txBody>
                    <a:bodyPr/>
                    <a:lstStyle/>
                    <a:p>
                      <a:pPr marL="183515">
                        <a:lnSpc>
                          <a:spcPct val="100000"/>
                        </a:lnSpc>
                      </a:pPr>
                      <a:r>
                        <a:rPr sz="1000" spc="5" dirty="0">
                          <a:latin typeface="Arial"/>
                          <a:cs typeface="Arial"/>
                        </a:rPr>
                        <a:t>Ot</a:t>
                      </a:r>
                      <a:r>
                        <a:rPr sz="1000" spc="-5" dirty="0">
                          <a:latin typeface="Arial"/>
                          <a:cs typeface="Arial"/>
                        </a:rPr>
                        <a:t>her</a:t>
                      </a:r>
                      <a:endParaRPr sz="1000">
                        <a:latin typeface="Arial"/>
                        <a:cs typeface="Arial"/>
                      </a:endParaRPr>
                    </a:p>
                  </a:txBody>
                  <a:tcPr marL="0" marR="0" marT="0" marB="0">
                    <a:lnT w="12700">
                      <a:solidFill>
                        <a:srgbClr val="808080"/>
                      </a:solidFill>
                      <a:prstDash val="solid"/>
                    </a:lnT>
                    <a:lnB w="12700">
                      <a:solidFill>
                        <a:srgbClr val="808080"/>
                      </a:solidFill>
                      <a:prstDash val="solid"/>
                    </a:lnB>
                  </a:tcPr>
                </a:tc>
                <a:tc>
                  <a:txBody>
                    <a:bodyPr/>
                    <a:lstStyle/>
                    <a:p>
                      <a:pPr marL="121285" algn="ctr">
                        <a:lnSpc>
                          <a:spcPct val="100000"/>
                        </a:lnSpc>
                      </a:pPr>
                      <a:r>
                        <a:rPr sz="1000" spc="-5" dirty="0">
                          <a:latin typeface="Arial"/>
                          <a:cs typeface="Arial"/>
                        </a:rPr>
                        <a:t>0</a:t>
                      </a:r>
                      <a:r>
                        <a:rPr sz="1000" spc="5" dirty="0">
                          <a:latin typeface="Arial"/>
                          <a:cs typeface="Arial"/>
                        </a:rPr>
                        <a:t>.</a:t>
                      </a:r>
                      <a:r>
                        <a:rPr sz="1000" spc="-5" dirty="0">
                          <a:latin typeface="Arial"/>
                          <a:cs typeface="Arial"/>
                        </a:rPr>
                        <a:t>96</a:t>
                      </a:r>
                      <a:endParaRPr sz="1000">
                        <a:latin typeface="Arial"/>
                        <a:cs typeface="Arial"/>
                      </a:endParaRPr>
                    </a:p>
                  </a:txBody>
                  <a:tcPr marL="0" marR="0" marT="0" marB="0">
                    <a:lnT w="12700">
                      <a:solidFill>
                        <a:srgbClr val="808080"/>
                      </a:solidFill>
                      <a:prstDash val="solid"/>
                    </a:lnT>
                    <a:lnB w="12700">
                      <a:solidFill>
                        <a:srgbClr val="808080"/>
                      </a:solidFill>
                      <a:prstDash val="solid"/>
                    </a:lnB>
                  </a:tcPr>
                </a:tc>
                <a:tc>
                  <a:txBody>
                    <a:bodyPr/>
                    <a:lstStyle/>
                    <a:p>
                      <a:pPr marL="635" algn="ctr">
                        <a:lnSpc>
                          <a:spcPct val="100000"/>
                        </a:lnSpc>
                      </a:pPr>
                      <a:r>
                        <a:rPr sz="1000" spc="-5" dirty="0">
                          <a:latin typeface="Arial"/>
                          <a:cs typeface="Arial"/>
                        </a:rPr>
                        <a:t>2</a:t>
                      </a:r>
                      <a:r>
                        <a:rPr sz="1000" spc="5" dirty="0">
                          <a:latin typeface="Arial"/>
                          <a:cs typeface="Arial"/>
                        </a:rPr>
                        <a:t>.</a:t>
                      </a:r>
                      <a:r>
                        <a:rPr sz="1000" spc="-5" dirty="0">
                          <a:latin typeface="Arial"/>
                          <a:cs typeface="Arial"/>
                        </a:rPr>
                        <a:t>9%</a:t>
                      </a:r>
                      <a:endParaRPr sz="1000">
                        <a:latin typeface="Arial"/>
                        <a:cs typeface="Arial"/>
                      </a:endParaRPr>
                    </a:p>
                  </a:txBody>
                  <a:tcPr marL="0" marR="0" marT="0" marB="0">
                    <a:lnT w="12700">
                      <a:solidFill>
                        <a:srgbClr val="808080"/>
                      </a:solidFill>
                      <a:prstDash val="solid"/>
                    </a:lnT>
                    <a:lnB w="12700">
                      <a:solidFill>
                        <a:srgbClr val="808080"/>
                      </a:solidFill>
                      <a:prstDash val="solid"/>
                    </a:lnB>
                    <a:solidFill>
                      <a:srgbClr val="FFFFCC"/>
                    </a:solidFill>
                  </a:tcPr>
                </a:tc>
                <a:tc>
                  <a:txBody>
                    <a:bodyPr/>
                    <a:lstStyle/>
                    <a:p>
                      <a:pPr marL="1270" algn="ctr">
                        <a:lnSpc>
                          <a:spcPct val="100000"/>
                        </a:lnSpc>
                      </a:pPr>
                      <a:r>
                        <a:rPr sz="1000" spc="-5" dirty="0">
                          <a:latin typeface="Arial"/>
                          <a:cs typeface="Arial"/>
                        </a:rPr>
                        <a:t>3</a:t>
                      </a:r>
                      <a:r>
                        <a:rPr sz="1000" spc="5" dirty="0">
                          <a:latin typeface="Arial"/>
                          <a:cs typeface="Arial"/>
                        </a:rPr>
                        <a:t>.</a:t>
                      </a:r>
                      <a:r>
                        <a:rPr sz="1000" spc="-5" dirty="0">
                          <a:latin typeface="Arial"/>
                          <a:cs typeface="Arial"/>
                        </a:rPr>
                        <a:t>0%</a:t>
                      </a:r>
                      <a:endParaRPr sz="1000" dirty="0">
                        <a:latin typeface="Arial"/>
                        <a:cs typeface="Arial"/>
                      </a:endParaRPr>
                    </a:p>
                  </a:txBody>
                  <a:tcPr marL="0" marR="0" marT="0" marB="0">
                    <a:lnT w="12700">
                      <a:solidFill>
                        <a:srgbClr val="808080"/>
                      </a:solidFill>
                      <a:prstDash val="solid"/>
                    </a:lnT>
                    <a:lnB w="12700">
                      <a:solidFill>
                        <a:srgbClr val="808080"/>
                      </a:solidFill>
                      <a:prstDash val="solid"/>
                    </a:lnB>
                    <a:solidFill>
                      <a:srgbClr val="FFCCCC"/>
                    </a:solidFill>
                  </a:tcPr>
                </a:tc>
                <a:tc>
                  <a:txBody>
                    <a:bodyPr/>
                    <a:lstStyle/>
                    <a:p>
                      <a:pPr marL="3810" algn="ctr">
                        <a:lnSpc>
                          <a:spcPct val="100000"/>
                        </a:lnSpc>
                      </a:pPr>
                      <a:r>
                        <a:rPr sz="1000" spc="-5" dirty="0">
                          <a:latin typeface="Arial"/>
                          <a:cs typeface="Arial"/>
                        </a:rPr>
                        <a:t>2</a:t>
                      </a:r>
                      <a:r>
                        <a:rPr sz="1000" spc="5" dirty="0">
                          <a:latin typeface="Arial"/>
                          <a:cs typeface="Arial"/>
                        </a:rPr>
                        <a:t>.</a:t>
                      </a:r>
                      <a:r>
                        <a:rPr sz="1000" spc="-5" dirty="0">
                          <a:latin typeface="Arial"/>
                          <a:cs typeface="Arial"/>
                        </a:rPr>
                        <a:t>6%</a:t>
                      </a:r>
                      <a:endParaRPr sz="1000">
                        <a:latin typeface="Arial"/>
                        <a:cs typeface="Arial"/>
                      </a:endParaRPr>
                    </a:p>
                  </a:txBody>
                  <a:tcPr marL="0" marR="0" marT="0" marB="0">
                    <a:lnT w="12700">
                      <a:solidFill>
                        <a:srgbClr val="808080"/>
                      </a:solidFill>
                      <a:prstDash val="solid"/>
                    </a:lnT>
                    <a:lnB w="12700">
                      <a:solidFill>
                        <a:srgbClr val="808080"/>
                      </a:solidFill>
                      <a:prstDash val="solid"/>
                    </a:lnB>
                  </a:tcPr>
                </a:tc>
                <a:tc>
                  <a:txBody>
                    <a:bodyPr/>
                    <a:lstStyle/>
                    <a:p>
                      <a:pPr marL="3810" algn="ctr">
                        <a:lnSpc>
                          <a:spcPct val="100000"/>
                        </a:lnSpc>
                      </a:pPr>
                      <a:r>
                        <a:rPr sz="1000" spc="-5" dirty="0">
                          <a:latin typeface="Arial"/>
                          <a:cs typeface="Arial"/>
                        </a:rPr>
                        <a:t>2</a:t>
                      </a:r>
                      <a:r>
                        <a:rPr sz="1000" spc="5" dirty="0">
                          <a:latin typeface="Arial"/>
                          <a:cs typeface="Arial"/>
                        </a:rPr>
                        <a:t>.</a:t>
                      </a:r>
                      <a:r>
                        <a:rPr sz="1000" spc="-5" dirty="0">
                          <a:latin typeface="Arial"/>
                          <a:cs typeface="Arial"/>
                        </a:rPr>
                        <a:t>7%</a:t>
                      </a:r>
                      <a:endParaRPr sz="1000">
                        <a:latin typeface="Arial"/>
                        <a:cs typeface="Arial"/>
                      </a:endParaRPr>
                    </a:p>
                  </a:txBody>
                  <a:tcPr marL="0" marR="0" marT="0" marB="0">
                    <a:lnT w="12700">
                      <a:solidFill>
                        <a:srgbClr val="808080"/>
                      </a:solidFill>
                      <a:prstDash val="solid"/>
                    </a:lnT>
                    <a:lnB w="12700">
                      <a:solidFill>
                        <a:srgbClr val="808080"/>
                      </a:solidFill>
                      <a:prstDash val="solid"/>
                    </a:lnB>
                  </a:tcPr>
                </a:tc>
              </a:tr>
              <a:tr h="285164">
                <a:tc>
                  <a:txBody>
                    <a:bodyPr/>
                    <a:lstStyle/>
                    <a:p>
                      <a:pPr marL="37465">
                        <a:lnSpc>
                          <a:spcPct val="100000"/>
                        </a:lnSpc>
                      </a:pPr>
                      <a:r>
                        <a:rPr sz="1000" b="1" spc="-45" dirty="0">
                          <a:latin typeface="Arial"/>
                          <a:cs typeface="Arial"/>
                        </a:rPr>
                        <a:t>A</a:t>
                      </a:r>
                      <a:r>
                        <a:rPr sz="1000" b="1" spc="-5" dirty="0">
                          <a:latin typeface="Arial"/>
                          <a:cs typeface="Arial"/>
                        </a:rPr>
                        <a:t>u</a:t>
                      </a:r>
                      <a:r>
                        <a:rPr sz="1000" b="1" dirty="0">
                          <a:latin typeface="Arial"/>
                          <a:cs typeface="Arial"/>
                        </a:rPr>
                        <a:t>to</a:t>
                      </a:r>
                      <a:r>
                        <a:rPr sz="1000" b="1" spc="25" dirty="0">
                          <a:latin typeface="Arial"/>
                          <a:cs typeface="Arial"/>
                        </a:rPr>
                        <a:t> </a:t>
                      </a:r>
                      <a:r>
                        <a:rPr sz="1000" b="1" dirty="0">
                          <a:latin typeface="Arial"/>
                          <a:cs typeface="Arial"/>
                        </a:rPr>
                        <a:t>–</a:t>
                      </a:r>
                      <a:r>
                        <a:rPr sz="1000" b="1" spc="-10" dirty="0">
                          <a:latin typeface="Arial"/>
                          <a:cs typeface="Arial"/>
                        </a:rPr>
                        <a:t> </a:t>
                      </a:r>
                      <a:r>
                        <a:rPr sz="1000" b="1" spc="-5" dirty="0">
                          <a:latin typeface="Arial"/>
                          <a:cs typeface="Arial"/>
                        </a:rPr>
                        <a:t>ne</a:t>
                      </a:r>
                      <a:r>
                        <a:rPr sz="1000" b="1" dirty="0">
                          <a:latin typeface="Arial"/>
                          <a:cs typeface="Arial"/>
                        </a:rPr>
                        <a:t>w</a:t>
                      </a:r>
                      <a:r>
                        <a:rPr sz="1000" b="1" spc="-5" dirty="0">
                          <a:latin typeface="Arial"/>
                          <a:cs typeface="Arial"/>
                        </a:rPr>
                        <a:t> o</a:t>
                      </a:r>
                      <a:r>
                        <a:rPr sz="1000" b="1" dirty="0">
                          <a:latin typeface="Arial"/>
                          <a:cs typeface="Arial"/>
                        </a:rPr>
                        <a:t>r</a:t>
                      </a:r>
                      <a:r>
                        <a:rPr sz="1000" b="1" spc="5" dirty="0">
                          <a:latin typeface="Arial"/>
                          <a:cs typeface="Arial"/>
                        </a:rPr>
                        <a:t>i</a:t>
                      </a:r>
                      <a:r>
                        <a:rPr sz="1000" b="1" spc="-5" dirty="0">
                          <a:latin typeface="Arial"/>
                          <a:cs typeface="Arial"/>
                        </a:rPr>
                        <a:t>g</a:t>
                      </a:r>
                      <a:r>
                        <a:rPr sz="1000" b="1" spc="5" dirty="0">
                          <a:latin typeface="Arial"/>
                          <a:cs typeface="Arial"/>
                        </a:rPr>
                        <a:t>i</a:t>
                      </a:r>
                      <a:r>
                        <a:rPr sz="1000" b="1" spc="-5" dirty="0">
                          <a:latin typeface="Arial"/>
                          <a:cs typeface="Arial"/>
                        </a:rPr>
                        <a:t>na</a:t>
                      </a:r>
                      <a:r>
                        <a:rPr sz="1000" b="1" dirty="0">
                          <a:latin typeface="Arial"/>
                          <a:cs typeface="Arial"/>
                        </a:rPr>
                        <a:t>t</a:t>
                      </a:r>
                      <a:r>
                        <a:rPr sz="1000" b="1" spc="-10" dirty="0">
                          <a:latin typeface="Arial"/>
                          <a:cs typeface="Arial"/>
                        </a:rPr>
                        <a:t>i</a:t>
                      </a:r>
                      <a:r>
                        <a:rPr sz="1000" b="1" spc="-5" dirty="0">
                          <a:latin typeface="Arial"/>
                          <a:cs typeface="Arial"/>
                        </a:rPr>
                        <a:t>ons</a:t>
                      </a:r>
                      <a:endParaRPr sz="1000">
                        <a:latin typeface="Arial"/>
                        <a:cs typeface="Arial"/>
                      </a:endParaRPr>
                    </a:p>
                  </a:txBody>
                  <a:tcPr marL="0" marR="0" marT="0" marB="0">
                    <a:lnT w="12700">
                      <a:solidFill>
                        <a:srgbClr val="808080"/>
                      </a:solidFill>
                      <a:prstDash val="solid"/>
                    </a:lnT>
                    <a:lnB w="12700">
                      <a:solidFill>
                        <a:srgbClr val="808080"/>
                      </a:solidFill>
                      <a:prstDash val="solid"/>
                    </a:lnB>
                  </a:tcPr>
                </a:tc>
                <a:tc>
                  <a:txBody>
                    <a:bodyPr/>
                    <a:lstStyle/>
                    <a:p>
                      <a:pPr marL="121285" algn="ctr">
                        <a:lnSpc>
                          <a:spcPct val="100000"/>
                        </a:lnSpc>
                      </a:pPr>
                      <a:r>
                        <a:rPr sz="1000" b="1" spc="-5" dirty="0">
                          <a:latin typeface="Arial"/>
                          <a:cs typeface="Arial"/>
                        </a:rPr>
                        <a:t>0</a:t>
                      </a:r>
                      <a:r>
                        <a:rPr sz="1000" b="1" spc="5" dirty="0">
                          <a:latin typeface="Arial"/>
                          <a:cs typeface="Arial"/>
                        </a:rPr>
                        <a:t>.</a:t>
                      </a:r>
                      <a:r>
                        <a:rPr sz="1000" b="1" spc="-5" dirty="0">
                          <a:latin typeface="Arial"/>
                          <a:cs typeface="Arial"/>
                        </a:rPr>
                        <a:t>55</a:t>
                      </a:r>
                      <a:endParaRPr sz="1000">
                        <a:latin typeface="Arial"/>
                        <a:cs typeface="Arial"/>
                      </a:endParaRPr>
                    </a:p>
                  </a:txBody>
                  <a:tcPr marL="0" marR="0" marT="0" marB="0">
                    <a:lnT w="12700">
                      <a:solidFill>
                        <a:srgbClr val="808080"/>
                      </a:solidFill>
                      <a:prstDash val="solid"/>
                    </a:lnT>
                    <a:lnB w="12700">
                      <a:solidFill>
                        <a:srgbClr val="808080"/>
                      </a:solidFill>
                      <a:prstDash val="solid"/>
                    </a:lnB>
                  </a:tcPr>
                </a:tc>
                <a:tc>
                  <a:txBody>
                    <a:bodyPr/>
                    <a:lstStyle/>
                    <a:p>
                      <a:pPr marL="1270" algn="ctr">
                        <a:lnSpc>
                          <a:spcPct val="100000"/>
                        </a:lnSpc>
                      </a:pPr>
                      <a:r>
                        <a:rPr sz="1000" b="1" spc="-5" dirty="0">
                          <a:latin typeface="Arial"/>
                          <a:cs typeface="Arial"/>
                        </a:rPr>
                        <a:t>4</a:t>
                      </a:r>
                      <a:r>
                        <a:rPr sz="1000" b="1" spc="5" dirty="0">
                          <a:latin typeface="Arial"/>
                          <a:cs typeface="Arial"/>
                        </a:rPr>
                        <a:t>.</a:t>
                      </a:r>
                      <a:r>
                        <a:rPr sz="1000" b="1" spc="-5" dirty="0">
                          <a:latin typeface="Arial"/>
                          <a:cs typeface="Arial"/>
                        </a:rPr>
                        <a:t>5%</a:t>
                      </a:r>
                      <a:endParaRPr sz="1000">
                        <a:latin typeface="Arial"/>
                        <a:cs typeface="Arial"/>
                      </a:endParaRPr>
                    </a:p>
                  </a:txBody>
                  <a:tcPr marL="0" marR="0" marT="0" marB="0">
                    <a:lnT w="12700">
                      <a:solidFill>
                        <a:srgbClr val="808080"/>
                      </a:solidFill>
                      <a:prstDash val="solid"/>
                    </a:lnT>
                    <a:lnB w="12700">
                      <a:solidFill>
                        <a:srgbClr val="808080"/>
                      </a:solidFill>
                      <a:prstDash val="solid"/>
                    </a:lnB>
                    <a:solidFill>
                      <a:srgbClr val="FFFFCC"/>
                    </a:solidFill>
                  </a:tcPr>
                </a:tc>
                <a:tc>
                  <a:txBody>
                    <a:bodyPr/>
                    <a:lstStyle/>
                    <a:p>
                      <a:pPr marL="1270" algn="ctr">
                        <a:lnSpc>
                          <a:spcPct val="100000"/>
                        </a:lnSpc>
                      </a:pPr>
                      <a:r>
                        <a:rPr sz="1000" b="1" spc="-5" dirty="0">
                          <a:latin typeface="Arial"/>
                          <a:cs typeface="Arial"/>
                        </a:rPr>
                        <a:t>5</a:t>
                      </a:r>
                      <a:r>
                        <a:rPr sz="1000" b="1" spc="5" dirty="0">
                          <a:latin typeface="Arial"/>
                          <a:cs typeface="Arial"/>
                        </a:rPr>
                        <a:t>.</a:t>
                      </a:r>
                      <a:r>
                        <a:rPr sz="1000" b="1" spc="-5" dirty="0">
                          <a:latin typeface="Arial"/>
                          <a:cs typeface="Arial"/>
                        </a:rPr>
                        <a:t>0%</a:t>
                      </a:r>
                      <a:endParaRPr sz="1000" dirty="0">
                        <a:latin typeface="Arial"/>
                        <a:cs typeface="Arial"/>
                      </a:endParaRPr>
                    </a:p>
                  </a:txBody>
                  <a:tcPr marL="0" marR="0" marT="0" marB="0">
                    <a:lnT w="12700">
                      <a:solidFill>
                        <a:srgbClr val="808080"/>
                      </a:solidFill>
                      <a:prstDash val="solid"/>
                    </a:lnT>
                    <a:lnB w="12700">
                      <a:solidFill>
                        <a:srgbClr val="808080"/>
                      </a:solidFill>
                      <a:prstDash val="solid"/>
                    </a:lnB>
                    <a:solidFill>
                      <a:srgbClr val="FFCCCC"/>
                    </a:solidFill>
                  </a:tcPr>
                </a:tc>
                <a:tc gridSpan="2">
                  <a:txBody>
                    <a:bodyPr/>
                    <a:lstStyle/>
                    <a:p>
                      <a:endParaRPr sz="1000" dirty="0">
                        <a:latin typeface="Arial"/>
                        <a:cs typeface="Arial"/>
                      </a:endParaRPr>
                    </a:p>
                  </a:txBody>
                  <a:tcPr marL="0" marR="0" marT="0" marB="0">
                    <a:lnT w="12700">
                      <a:solidFill>
                        <a:srgbClr val="808080"/>
                      </a:solidFill>
                      <a:prstDash val="solid"/>
                    </a:lnT>
                    <a:lnB w="12700">
                      <a:solidFill>
                        <a:srgbClr val="808080"/>
                      </a:solidFill>
                      <a:prstDash val="solid"/>
                    </a:lnB>
                    <a:solidFill>
                      <a:srgbClr val="C0C0C0"/>
                    </a:solidFill>
                  </a:tcPr>
                </a:tc>
                <a:tc hMerge="1">
                  <a:txBody>
                    <a:bodyPr/>
                    <a:lstStyle/>
                    <a:p>
                      <a:endParaRPr/>
                    </a:p>
                  </a:txBody>
                  <a:tcPr marL="0" marR="0" marT="0" marB="0"/>
                </a:tc>
              </a:tr>
            </a:tbl>
          </a:graphicData>
        </a:graphic>
      </p:graphicFrame>
      <p:sp>
        <p:nvSpPr>
          <p:cNvPr id="2" name="Footer Placeholder 1"/>
          <p:cNvSpPr>
            <a:spLocks noGrp="1"/>
          </p:cNvSpPr>
          <p:nvPr>
            <p:ph type="ftr" sz="quarter" idx="11"/>
          </p:nvPr>
        </p:nvSpPr>
        <p:spPr/>
        <p:txBody>
          <a:bodyPr/>
          <a:lstStyle/>
          <a:p>
            <a:r>
              <a:rPr lang="en-US" smtClean="0">
                <a:solidFill>
                  <a:prstClr val="white">
                    <a:lumMod val="50000"/>
                  </a:prstClr>
                </a:solidFill>
              </a:rPr>
              <a:t>Proprietary and Confidential</a:t>
            </a:r>
            <a:endParaRPr lang="en-US" dirty="0">
              <a:solidFill>
                <a:prstClr val="white">
                  <a:lumMod val="50000"/>
                </a:prstClr>
              </a:solidFill>
            </a:endParaRPr>
          </a:p>
        </p:txBody>
      </p:sp>
      <p:sp>
        <p:nvSpPr>
          <p:cNvPr id="3" name="Slide Number Placeholder 2"/>
          <p:cNvSpPr>
            <a:spLocks noGrp="1"/>
          </p:cNvSpPr>
          <p:nvPr>
            <p:ph type="sldNum" sz="quarter" idx="12"/>
          </p:nvPr>
        </p:nvSpPr>
        <p:spPr/>
        <p:txBody>
          <a:bodyPr/>
          <a:lstStyle/>
          <a:p>
            <a:fld id="{CCC40B8E-6D79-4604-8F47-CB61FCAC13A7}" type="slidenum">
              <a:rPr lang="en-US" smtClean="0">
                <a:solidFill>
                  <a:prstClr val="black">
                    <a:tint val="75000"/>
                  </a:prstClr>
                </a:solidFill>
              </a:rPr>
              <a:pPr/>
              <a:t>12</a:t>
            </a:fld>
            <a:endParaRPr lang="en-US" dirty="0">
              <a:solidFill>
                <a:prstClr val="black">
                  <a:tint val="75000"/>
                </a:prstClr>
              </a:solidFill>
            </a:endParaRPr>
          </a:p>
        </p:txBody>
      </p:sp>
    </p:spTree>
    <p:extLst>
      <p:ext uri="{BB962C8B-B14F-4D97-AF65-F5344CB8AC3E}">
        <p14:creationId xmlns:p14="http://schemas.microsoft.com/office/powerpoint/2010/main" val="27654342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843183" y="2004115"/>
            <a:ext cx="0" cy="2813957"/>
          </a:xfrm>
          <a:custGeom>
            <a:avLst/>
            <a:gdLst/>
            <a:ahLst/>
            <a:cxnLst/>
            <a:rect l="l" t="t" r="r" b="b"/>
            <a:pathLst>
              <a:path h="2954654">
                <a:moveTo>
                  <a:pt x="0" y="0"/>
                </a:moveTo>
                <a:lnTo>
                  <a:pt x="0" y="2954181"/>
                </a:lnTo>
              </a:path>
            </a:pathLst>
          </a:custGeom>
          <a:ln w="9510">
            <a:solidFill>
              <a:srgbClr val="606060"/>
            </a:solidFill>
          </a:ln>
        </p:spPr>
        <p:txBody>
          <a:bodyPr wrap="square" lIns="0" tIns="0" rIns="0" bIns="0" rtlCol="0"/>
          <a:lstStyle/>
          <a:p>
            <a:endParaRPr sz="1714"/>
          </a:p>
        </p:txBody>
      </p:sp>
      <p:sp>
        <p:nvSpPr>
          <p:cNvPr id="6" name="object 6"/>
          <p:cNvSpPr/>
          <p:nvPr/>
        </p:nvSpPr>
        <p:spPr>
          <a:xfrm>
            <a:off x="843183" y="4817621"/>
            <a:ext cx="5489424" cy="0"/>
          </a:xfrm>
          <a:custGeom>
            <a:avLst/>
            <a:gdLst/>
            <a:ahLst/>
            <a:cxnLst/>
            <a:rect l="l" t="t" r="r" b="b"/>
            <a:pathLst>
              <a:path w="5763895">
                <a:moveTo>
                  <a:pt x="0" y="0"/>
                </a:moveTo>
                <a:lnTo>
                  <a:pt x="5763284" y="0"/>
                </a:lnTo>
              </a:path>
            </a:pathLst>
          </a:custGeom>
          <a:ln w="9498">
            <a:solidFill>
              <a:srgbClr val="606060"/>
            </a:solidFill>
          </a:ln>
        </p:spPr>
        <p:txBody>
          <a:bodyPr wrap="square" lIns="0" tIns="0" rIns="0" bIns="0" rtlCol="0"/>
          <a:lstStyle/>
          <a:p>
            <a:endParaRPr sz="1714"/>
          </a:p>
        </p:txBody>
      </p:sp>
      <p:sp>
        <p:nvSpPr>
          <p:cNvPr id="7" name="object 7"/>
          <p:cNvSpPr/>
          <p:nvPr/>
        </p:nvSpPr>
        <p:spPr>
          <a:xfrm>
            <a:off x="843183" y="3234458"/>
            <a:ext cx="788005" cy="181429"/>
          </a:xfrm>
          <a:custGeom>
            <a:avLst/>
            <a:gdLst/>
            <a:ahLst/>
            <a:cxnLst/>
            <a:rect l="l" t="t" r="r" b="b"/>
            <a:pathLst>
              <a:path w="827405" h="190500">
                <a:moveTo>
                  <a:pt x="0" y="189979"/>
                </a:moveTo>
                <a:lnTo>
                  <a:pt x="827402" y="0"/>
                </a:lnTo>
              </a:path>
            </a:pathLst>
          </a:custGeom>
          <a:ln w="18999">
            <a:solidFill>
              <a:srgbClr val="008AB3"/>
            </a:solidFill>
          </a:ln>
        </p:spPr>
        <p:txBody>
          <a:bodyPr wrap="square" lIns="0" tIns="0" rIns="0" bIns="0" rtlCol="0"/>
          <a:lstStyle/>
          <a:p>
            <a:endParaRPr sz="1714"/>
          </a:p>
        </p:txBody>
      </p:sp>
      <p:sp>
        <p:nvSpPr>
          <p:cNvPr id="8" name="object 8"/>
          <p:cNvSpPr/>
          <p:nvPr/>
        </p:nvSpPr>
        <p:spPr>
          <a:xfrm>
            <a:off x="1631185" y="3089711"/>
            <a:ext cx="778933" cy="145143"/>
          </a:xfrm>
          <a:custGeom>
            <a:avLst/>
            <a:gdLst/>
            <a:ahLst/>
            <a:cxnLst/>
            <a:rect l="l" t="t" r="r" b="b"/>
            <a:pathLst>
              <a:path w="817880" h="152400">
                <a:moveTo>
                  <a:pt x="0" y="151983"/>
                </a:moveTo>
                <a:lnTo>
                  <a:pt x="817891" y="0"/>
                </a:lnTo>
              </a:path>
            </a:pathLst>
          </a:custGeom>
          <a:ln w="18998">
            <a:solidFill>
              <a:srgbClr val="008AB3"/>
            </a:solidFill>
          </a:ln>
        </p:spPr>
        <p:txBody>
          <a:bodyPr wrap="square" lIns="0" tIns="0" rIns="0" bIns="0" rtlCol="0"/>
          <a:lstStyle/>
          <a:p>
            <a:endParaRPr sz="1714"/>
          </a:p>
        </p:txBody>
      </p:sp>
      <p:sp>
        <p:nvSpPr>
          <p:cNvPr id="9" name="object 9"/>
          <p:cNvSpPr/>
          <p:nvPr/>
        </p:nvSpPr>
        <p:spPr>
          <a:xfrm>
            <a:off x="2410130" y="3008291"/>
            <a:ext cx="788005" cy="81643"/>
          </a:xfrm>
          <a:custGeom>
            <a:avLst/>
            <a:gdLst/>
            <a:ahLst/>
            <a:cxnLst/>
            <a:rect l="l" t="t" r="r" b="b"/>
            <a:pathLst>
              <a:path w="827404" h="85725">
                <a:moveTo>
                  <a:pt x="0" y="85490"/>
                </a:moveTo>
                <a:lnTo>
                  <a:pt x="827402" y="0"/>
                </a:lnTo>
              </a:path>
            </a:pathLst>
          </a:custGeom>
          <a:ln w="18998">
            <a:solidFill>
              <a:srgbClr val="008AB3"/>
            </a:solidFill>
          </a:ln>
        </p:spPr>
        <p:txBody>
          <a:bodyPr wrap="square" lIns="0" tIns="0" rIns="0" bIns="0" rtlCol="0"/>
          <a:lstStyle/>
          <a:p>
            <a:endParaRPr sz="1714"/>
          </a:p>
        </p:txBody>
      </p:sp>
      <p:sp>
        <p:nvSpPr>
          <p:cNvPr id="10" name="object 10"/>
          <p:cNvSpPr/>
          <p:nvPr/>
        </p:nvSpPr>
        <p:spPr>
          <a:xfrm>
            <a:off x="3198132" y="3008290"/>
            <a:ext cx="778933" cy="0"/>
          </a:xfrm>
          <a:custGeom>
            <a:avLst/>
            <a:gdLst/>
            <a:ahLst/>
            <a:cxnLst/>
            <a:rect l="l" t="t" r="r" b="b"/>
            <a:pathLst>
              <a:path w="817879">
                <a:moveTo>
                  <a:pt x="0" y="0"/>
                </a:moveTo>
                <a:lnTo>
                  <a:pt x="817891" y="0"/>
                </a:lnTo>
              </a:path>
            </a:pathLst>
          </a:custGeom>
          <a:ln w="18997">
            <a:solidFill>
              <a:srgbClr val="008AB3"/>
            </a:solidFill>
          </a:ln>
        </p:spPr>
        <p:txBody>
          <a:bodyPr wrap="square" lIns="0" tIns="0" rIns="0" bIns="0" rtlCol="0"/>
          <a:lstStyle/>
          <a:p>
            <a:endParaRPr sz="1714"/>
          </a:p>
        </p:txBody>
      </p:sp>
      <p:sp>
        <p:nvSpPr>
          <p:cNvPr id="11" name="object 11"/>
          <p:cNvSpPr/>
          <p:nvPr/>
        </p:nvSpPr>
        <p:spPr>
          <a:xfrm>
            <a:off x="3977077" y="3008290"/>
            <a:ext cx="788005" cy="63500"/>
          </a:xfrm>
          <a:custGeom>
            <a:avLst/>
            <a:gdLst/>
            <a:ahLst/>
            <a:cxnLst/>
            <a:rect l="l" t="t" r="r" b="b"/>
            <a:pathLst>
              <a:path w="827404" h="66675">
                <a:moveTo>
                  <a:pt x="0" y="0"/>
                </a:moveTo>
                <a:lnTo>
                  <a:pt x="827402" y="66492"/>
                </a:lnTo>
              </a:path>
            </a:pathLst>
          </a:custGeom>
          <a:ln w="18998">
            <a:solidFill>
              <a:srgbClr val="008AB3"/>
            </a:solidFill>
          </a:ln>
        </p:spPr>
        <p:txBody>
          <a:bodyPr wrap="square" lIns="0" tIns="0" rIns="0" bIns="0" rtlCol="0"/>
          <a:lstStyle/>
          <a:p>
            <a:endParaRPr sz="1714"/>
          </a:p>
        </p:txBody>
      </p:sp>
      <p:sp>
        <p:nvSpPr>
          <p:cNvPr id="12" name="object 12"/>
          <p:cNvSpPr/>
          <p:nvPr/>
        </p:nvSpPr>
        <p:spPr>
          <a:xfrm>
            <a:off x="4765078" y="2917823"/>
            <a:ext cx="778933" cy="154214"/>
          </a:xfrm>
          <a:custGeom>
            <a:avLst/>
            <a:gdLst/>
            <a:ahLst/>
            <a:cxnLst/>
            <a:rect l="l" t="t" r="r" b="b"/>
            <a:pathLst>
              <a:path w="817879" h="161925">
                <a:moveTo>
                  <a:pt x="0" y="161482"/>
                </a:moveTo>
                <a:lnTo>
                  <a:pt x="817891" y="0"/>
                </a:lnTo>
              </a:path>
            </a:pathLst>
          </a:custGeom>
          <a:ln w="18998">
            <a:solidFill>
              <a:srgbClr val="008AB3"/>
            </a:solidFill>
          </a:ln>
        </p:spPr>
        <p:txBody>
          <a:bodyPr wrap="square" lIns="0" tIns="0" rIns="0" bIns="0" rtlCol="0"/>
          <a:lstStyle/>
          <a:p>
            <a:endParaRPr sz="1714"/>
          </a:p>
        </p:txBody>
      </p:sp>
      <p:sp>
        <p:nvSpPr>
          <p:cNvPr id="13" name="object 13"/>
          <p:cNvSpPr/>
          <p:nvPr/>
        </p:nvSpPr>
        <p:spPr>
          <a:xfrm>
            <a:off x="5544023" y="2809261"/>
            <a:ext cx="788005" cy="108857"/>
          </a:xfrm>
          <a:custGeom>
            <a:avLst/>
            <a:gdLst/>
            <a:ahLst/>
            <a:cxnLst/>
            <a:rect l="l" t="t" r="r" b="b"/>
            <a:pathLst>
              <a:path w="827404" h="114300">
                <a:moveTo>
                  <a:pt x="0" y="113987"/>
                </a:moveTo>
                <a:lnTo>
                  <a:pt x="827402" y="0"/>
                </a:lnTo>
              </a:path>
            </a:pathLst>
          </a:custGeom>
          <a:ln w="18998">
            <a:solidFill>
              <a:srgbClr val="008AB3"/>
            </a:solidFill>
          </a:ln>
        </p:spPr>
        <p:txBody>
          <a:bodyPr wrap="square" lIns="0" tIns="0" rIns="0" bIns="0" rtlCol="0"/>
          <a:lstStyle/>
          <a:p>
            <a:endParaRPr sz="1714"/>
          </a:p>
        </p:txBody>
      </p:sp>
      <p:sp>
        <p:nvSpPr>
          <p:cNvPr id="14" name="object 14"/>
          <p:cNvSpPr/>
          <p:nvPr/>
        </p:nvSpPr>
        <p:spPr>
          <a:xfrm>
            <a:off x="843183" y="2796561"/>
            <a:ext cx="788005" cy="0"/>
          </a:xfrm>
          <a:custGeom>
            <a:avLst/>
            <a:gdLst/>
            <a:ahLst/>
            <a:cxnLst/>
            <a:rect l="l" t="t" r="r" b="b"/>
            <a:pathLst>
              <a:path w="827405">
                <a:moveTo>
                  <a:pt x="0" y="0"/>
                </a:moveTo>
                <a:lnTo>
                  <a:pt x="827402" y="0"/>
                </a:lnTo>
              </a:path>
            </a:pathLst>
          </a:custGeom>
          <a:ln w="18997">
            <a:solidFill>
              <a:srgbClr val="FFBF27"/>
            </a:solidFill>
          </a:ln>
        </p:spPr>
        <p:txBody>
          <a:bodyPr wrap="square" lIns="0" tIns="0" rIns="0" bIns="0" rtlCol="0"/>
          <a:lstStyle/>
          <a:p>
            <a:endParaRPr sz="1714"/>
          </a:p>
        </p:txBody>
      </p:sp>
      <p:sp>
        <p:nvSpPr>
          <p:cNvPr id="15" name="object 15"/>
          <p:cNvSpPr/>
          <p:nvPr/>
        </p:nvSpPr>
        <p:spPr>
          <a:xfrm>
            <a:off x="1631185" y="2796560"/>
            <a:ext cx="778933" cy="0"/>
          </a:xfrm>
          <a:custGeom>
            <a:avLst/>
            <a:gdLst/>
            <a:ahLst/>
            <a:cxnLst/>
            <a:rect l="l" t="t" r="r" b="b"/>
            <a:pathLst>
              <a:path w="817880">
                <a:moveTo>
                  <a:pt x="0" y="0"/>
                </a:moveTo>
                <a:lnTo>
                  <a:pt x="817891" y="0"/>
                </a:lnTo>
              </a:path>
            </a:pathLst>
          </a:custGeom>
          <a:ln w="18997">
            <a:solidFill>
              <a:srgbClr val="FFBF27"/>
            </a:solidFill>
          </a:ln>
        </p:spPr>
        <p:txBody>
          <a:bodyPr wrap="square" lIns="0" tIns="0" rIns="0" bIns="0" rtlCol="0"/>
          <a:lstStyle/>
          <a:p>
            <a:endParaRPr sz="1714"/>
          </a:p>
        </p:txBody>
      </p:sp>
      <p:sp>
        <p:nvSpPr>
          <p:cNvPr id="16" name="object 16"/>
          <p:cNvSpPr/>
          <p:nvPr/>
        </p:nvSpPr>
        <p:spPr>
          <a:xfrm>
            <a:off x="2410130" y="2796559"/>
            <a:ext cx="788005" cy="0"/>
          </a:xfrm>
          <a:custGeom>
            <a:avLst/>
            <a:gdLst/>
            <a:ahLst/>
            <a:cxnLst/>
            <a:rect l="l" t="t" r="r" b="b"/>
            <a:pathLst>
              <a:path w="827404">
                <a:moveTo>
                  <a:pt x="0" y="0"/>
                </a:moveTo>
                <a:lnTo>
                  <a:pt x="827402" y="0"/>
                </a:lnTo>
              </a:path>
            </a:pathLst>
          </a:custGeom>
          <a:ln w="18997">
            <a:solidFill>
              <a:srgbClr val="FFBF27"/>
            </a:solidFill>
          </a:ln>
        </p:spPr>
        <p:txBody>
          <a:bodyPr wrap="square" lIns="0" tIns="0" rIns="0" bIns="0" rtlCol="0"/>
          <a:lstStyle/>
          <a:p>
            <a:endParaRPr sz="1714"/>
          </a:p>
        </p:txBody>
      </p:sp>
      <p:sp>
        <p:nvSpPr>
          <p:cNvPr id="17" name="object 17"/>
          <p:cNvSpPr/>
          <p:nvPr/>
        </p:nvSpPr>
        <p:spPr>
          <a:xfrm>
            <a:off x="3198132" y="2796558"/>
            <a:ext cx="778933" cy="0"/>
          </a:xfrm>
          <a:custGeom>
            <a:avLst/>
            <a:gdLst/>
            <a:ahLst/>
            <a:cxnLst/>
            <a:rect l="l" t="t" r="r" b="b"/>
            <a:pathLst>
              <a:path w="817879">
                <a:moveTo>
                  <a:pt x="0" y="0"/>
                </a:moveTo>
                <a:lnTo>
                  <a:pt x="817891" y="0"/>
                </a:lnTo>
              </a:path>
            </a:pathLst>
          </a:custGeom>
          <a:ln w="18997">
            <a:solidFill>
              <a:srgbClr val="FFBF27"/>
            </a:solidFill>
          </a:ln>
        </p:spPr>
        <p:txBody>
          <a:bodyPr wrap="square" lIns="0" tIns="0" rIns="0" bIns="0" rtlCol="0"/>
          <a:lstStyle/>
          <a:p>
            <a:endParaRPr sz="1714"/>
          </a:p>
        </p:txBody>
      </p:sp>
      <p:sp>
        <p:nvSpPr>
          <p:cNvPr id="18" name="object 18"/>
          <p:cNvSpPr/>
          <p:nvPr/>
        </p:nvSpPr>
        <p:spPr>
          <a:xfrm>
            <a:off x="3977077" y="2796558"/>
            <a:ext cx="788005" cy="0"/>
          </a:xfrm>
          <a:custGeom>
            <a:avLst/>
            <a:gdLst/>
            <a:ahLst/>
            <a:cxnLst/>
            <a:rect l="l" t="t" r="r" b="b"/>
            <a:pathLst>
              <a:path w="827404">
                <a:moveTo>
                  <a:pt x="0" y="0"/>
                </a:moveTo>
                <a:lnTo>
                  <a:pt x="827402" y="0"/>
                </a:lnTo>
              </a:path>
            </a:pathLst>
          </a:custGeom>
          <a:ln w="18997">
            <a:solidFill>
              <a:srgbClr val="FFBF27"/>
            </a:solidFill>
          </a:ln>
        </p:spPr>
        <p:txBody>
          <a:bodyPr wrap="square" lIns="0" tIns="0" rIns="0" bIns="0" rtlCol="0"/>
          <a:lstStyle/>
          <a:p>
            <a:endParaRPr sz="1714"/>
          </a:p>
        </p:txBody>
      </p:sp>
      <p:sp>
        <p:nvSpPr>
          <p:cNvPr id="19" name="object 19"/>
          <p:cNvSpPr/>
          <p:nvPr/>
        </p:nvSpPr>
        <p:spPr>
          <a:xfrm>
            <a:off x="4765078" y="2796557"/>
            <a:ext cx="778933" cy="0"/>
          </a:xfrm>
          <a:custGeom>
            <a:avLst/>
            <a:gdLst/>
            <a:ahLst/>
            <a:cxnLst/>
            <a:rect l="l" t="t" r="r" b="b"/>
            <a:pathLst>
              <a:path w="817879">
                <a:moveTo>
                  <a:pt x="0" y="0"/>
                </a:moveTo>
                <a:lnTo>
                  <a:pt x="817891" y="0"/>
                </a:lnTo>
              </a:path>
            </a:pathLst>
          </a:custGeom>
          <a:ln w="18997">
            <a:solidFill>
              <a:srgbClr val="FFBF27"/>
            </a:solidFill>
          </a:ln>
        </p:spPr>
        <p:txBody>
          <a:bodyPr wrap="square" lIns="0" tIns="0" rIns="0" bIns="0" rtlCol="0"/>
          <a:lstStyle/>
          <a:p>
            <a:endParaRPr sz="1714"/>
          </a:p>
        </p:txBody>
      </p:sp>
      <p:sp>
        <p:nvSpPr>
          <p:cNvPr id="20" name="object 20"/>
          <p:cNvSpPr/>
          <p:nvPr/>
        </p:nvSpPr>
        <p:spPr>
          <a:xfrm>
            <a:off x="5544023" y="2796556"/>
            <a:ext cx="788005" cy="0"/>
          </a:xfrm>
          <a:custGeom>
            <a:avLst/>
            <a:gdLst/>
            <a:ahLst/>
            <a:cxnLst/>
            <a:rect l="l" t="t" r="r" b="b"/>
            <a:pathLst>
              <a:path w="827404">
                <a:moveTo>
                  <a:pt x="0" y="0"/>
                </a:moveTo>
                <a:lnTo>
                  <a:pt x="827402" y="0"/>
                </a:lnTo>
              </a:path>
            </a:pathLst>
          </a:custGeom>
          <a:ln w="18997">
            <a:solidFill>
              <a:srgbClr val="FFBF27"/>
            </a:solidFill>
          </a:ln>
        </p:spPr>
        <p:txBody>
          <a:bodyPr wrap="square" lIns="0" tIns="0" rIns="0" bIns="0" rtlCol="0"/>
          <a:lstStyle/>
          <a:p>
            <a:endParaRPr sz="1714"/>
          </a:p>
        </p:txBody>
      </p:sp>
      <p:sp>
        <p:nvSpPr>
          <p:cNvPr id="21" name="object 21"/>
          <p:cNvSpPr/>
          <p:nvPr/>
        </p:nvSpPr>
        <p:spPr>
          <a:xfrm>
            <a:off x="843183" y="2691650"/>
            <a:ext cx="788005" cy="0"/>
          </a:xfrm>
          <a:custGeom>
            <a:avLst/>
            <a:gdLst/>
            <a:ahLst/>
            <a:cxnLst/>
            <a:rect l="l" t="t" r="r" b="b"/>
            <a:pathLst>
              <a:path w="827405">
                <a:moveTo>
                  <a:pt x="0" y="0"/>
                </a:moveTo>
                <a:lnTo>
                  <a:pt x="827402" y="0"/>
                </a:lnTo>
              </a:path>
            </a:pathLst>
          </a:custGeom>
          <a:ln w="18997">
            <a:solidFill>
              <a:srgbClr val="FF0000"/>
            </a:solidFill>
          </a:ln>
        </p:spPr>
        <p:txBody>
          <a:bodyPr wrap="square" lIns="0" tIns="0" rIns="0" bIns="0" rtlCol="0"/>
          <a:lstStyle/>
          <a:p>
            <a:endParaRPr sz="1714"/>
          </a:p>
        </p:txBody>
      </p:sp>
      <p:sp>
        <p:nvSpPr>
          <p:cNvPr id="22" name="object 22"/>
          <p:cNvSpPr/>
          <p:nvPr/>
        </p:nvSpPr>
        <p:spPr>
          <a:xfrm>
            <a:off x="1631185" y="2691649"/>
            <a:ext cx="778933" cy="0"/>
          </a:xfrm>
          <a:custGeom>
            <a:avLst/>
            <a:gdLst/>
            <a:ahLst/>
            <a:cxnLst/>
            <a:rect l="l" t="t" r="r" b="b"/>
            <a:pathLst>
              <a:path w="817880">
                <a:moveTo>
                  <a:pt x="0" y="0"/>
                </a:moveTo>
                <a:lnTo>
                  <a:pt x="817891" y="0"/>
                </a:lnTo>
              </a:path>
            </a:pathLst>
          </a:custGeom>
          <a:ln w="18997">
            <a:solidFill>
              <a:srgbClr val="FF0000"/>
            </a:solidFill>
          </a:ln>
        </p:spPr>
        <p:txBody>
          <a:bodyPr wrap="square" lIns="0" tIns="0" rIns="0" bIns="0" rtlCol="0"/>
          <a:lstStyle/>
          <a:p>
            <a:endParaRPr sz="1714"/>
          </a:p>
        </p:txBody>
      </p:sp>
      <p:sp>
        <p:nvSpPr>
          <p:cNvPr id="23" name="object 23"/>
          <p:cNvSpPr/>
          <p:nvPr/>
        </p:nvSpPr>
        <p:spPr>
          <a:xfrm>
            <a:off x="2410130" y="2691648"/>
            <a:ext cx="788005" cy="0"/>
          </a:xfrm>
          <a:custGeom>
            <a:avLst/>
            <a:gdLst/>
            <a:ahLst/>
            <a:cxnLst/>
            <a:rect l="l" t="t" r="r" b="b"/>
            <a:pathLst>
              <a:path w="827404">
                <a:moveTo>
                  <a:pt x="0" y="0"/>
                </a:moveTo>
                <a:lnTo>
                  <a:pt x="827402" y="0"/>
                </a:lnTo>
              </a:path>
            </a:pathLst>
          </a:custGeom>
          <a:ln w="18997">
            <a:solidFill>
              <a:srgbClr val="FF0000"/>
            </a:solidFill>
          </a:ln>
        </p:spPr>
        <p:txBody>
          <a:bodyPr wrap="square" lIns="0" tIns="0" rIns="0" bIns="0" rtlCol="0"/>
          <a:lstStyle/>
          <a:p>
            <a:endParaRPr sz="1714"/>
          </a:p>
        </p:txBody>
      </p:sp>
      <p:sp>
        <p:nvSpPr>
          <p:cNvPr id="24" name="object 24"/>
          <p:cNvSpPr/>
          <p:nvPr/>
        </p:nvSpPr>
        <p:spPr>
          <a:xfrm>
            <a:off x="3198132" y="2691647"/>
            <a:ext cx="778933" cy="0"/>
          </a:xfrm>
          <a:custGeom>
            <a:avLst/>
            <a:gdLst/>
            <a:ahLst/>
            <a:cxnLst/>
            <a:rect l="l" t="t" r="r" b="b"/>
            <a:pathLst>
              <a:path w="817879">
                <a:moveTo>
                  <a:pt x="0" y="0"/>
                </a:moveTo>
                <a:lnTo>
                  <a:pt x="817891" y="0"/>
                </a:lnTo>
              </a:path>
            </a:pathLst>
          </a:custGeom>
          <a:ln w="18997">
            <a:solidFill>
              <a:srgbClr val="FF0000"/>
            </a:solidFill>
          </a:ln>
        </p:spPr>
        <p:txBody>
          <a:bodyPr wrap="square" lIns="0" tIns="0" rIns="0" bIns="0" rtlCol="0"/>
          <a:lstStyle/>
          <a:p>
            <a:endParaRPr sz="1714"/>
          </a:p>
        </p:txBody>
      </p:sp>
      <p:sp>
        <p:nvSpPr>
          <p:cNvPr id="25" name="object 25"/>
          <p:cNvSpPr/>
          <p:nvPr/>
        </p:nvSpPr>
        <p:spPr>
          <a:xfrm>
            <a:off x="3977077" y="2691647"/>
            <a:ext cx="788005" cy="0"/>
          </a:xfrm>
          <a:custGeom>
            <a:avLst/>
            <a:gdLst/>
            <a:ahLst/>
            <a:cxnLst/>
            <a:rect l="l" t="t" r="r" b="b"/>
            <a:pathLst>
              <a:path w="827404">
                <a:moveTo>
                  <a:pt x="0" y="0"/>
                </a:moveTo>
                <a:lnTo>
                  <a:pt x="827402" y="0"/>
                </a:lnTo>
              </a:path>
            </a:pathLst>
          </a:custGeom>
          <a:ln w="18997">
            <a:solidFill>
              <a:srgbClr val="FF0000"/>
            </a:solidFill>
          </a:ln>
        </p:spPr>
        <p:txBody>
          <a:bodyPr wrap="square" lIns="0" tIns="0" rIns="0" bIns="0" rtlCol="0"/>
          <a:lstStyle/>
          <a:p>
            <a:endParaRPr sz="1714"/>
          </a:p>
        </p:txBody>
      </p:sp>
      <p:sp>
        <p:nvSpPr>
          <p:cNvPr id="26" name="object 26"/>
          <p:cNvSpPr/>
          <p:nvPr/>
        </p:nvSpPr>
        <p:spPr>
          <a:xfrm>
            <a:off x="4765078" y="2691646"/>
            <a:ext cx="778933" cy="0"/>
          </a:xfrm>
          <a:custGeom>
            <a:avLst/>
            <a:gdLst/>
            <a:ahLst/>
            <a:cxnLst/>
            <a:rect l="l" t="t" r="r" b="b"/>
            <a:pathLst>
              <a:path w="817879">
                <a:moveTo>
                  <a:pt x="0" y="0"/>
                </a:moveTo>
                <a:lnTo>
                  <a:pt x="817891" y="0"/>
                </a:lnTo>
              </a:path>
            </a:pathLst>
          </a:custGeom>
          <a:ln w="18997">
            <a:solidFill>
              <a:srgbClr val="FF0000"/>
            </a:solidFill>
          </a:ln>
        </p:spPr>
        <p:txBody>
          <a:bodyPr wrap="square" lIns="0" tIns="0" rIns="0" bIns="0" rtlCol="0"/>
          <a:lstStyle/>
          <a:p>
            <a:endParaRPr sz="1714"/>
          </a:p>
        </p:txBody>
      </p:sp>
      <p:sp>
        <p:nvSpPr>
          <p:cNvPr id="27" name="object 27"/>
          <p:cNvSpPr/>
          <p:nvPr/>
        </p:nvSpPr>
        <p:spPr>
          <a:xfrm>
            <a:off x="5544023" y="2691645"/>
            <a:ext cx="788005" cy="0"/>
          </a:xfrm>
          <a:custGeom>
            <a:avLst/>
            <a:gdLst/>
            <a:ahLst/>
            <a:cxnLst/>
            <a:rect l="l" t="t" r="r" b="b"/>
            <a:pathLst>
              <a:path w="827404">
                <a:moveTo>
                  <a:pt x="0" y="0"/>
                </a:moveTo>
                <a:lnTo>
                  <a:pt x="827402" y="0"/>
                </a:lnTo>
              </a:path>
            </a:pathLst>
          </a:custGeom>
          <a:ln w="18997">
            <a:solidFill>
              <a:srgbClr val="FF0000"/>
            </a:solidFill>
          </a:ln>
        </p:spPr>
        <p:txBody>
          <a:bodyPr wrap="square" lIns="0" tIns="0" rIns="0" bIns="0" rtlCol="0"/>
          <a:lstStyle/>
          <a:p>
            <a:endParaRPr sz="1714"/>
          </a:p>
        </p:txBody>
      </p:sp>
      <p:sp>
        <p:nvSpPr>
          <p:cNvPr id="28" name="object 28"/>
          <p:cNvSpPr txBox="1"/>
          <p:nvPr/>
        </p:nvSpPr>
        <p:spPr>
          <a:xfrm>
            <a:off x="677111" y="1941600"/>
            <a:ext cx="90110" cy="3034036"/>
          </a:xfrm>
          <a:prstGeom prst="rect">
            <a:avLst/>
          </a:prstGeom>
        </p:spPr>
        <p:txBody>
          <a:bodyPr vert="horz" wrap="square" lIns="0" tIns="0" rIns="0" bIns="0" rtlCol="0">
            <a:spAutoFit/>
          </a:bodyPr>
          <a:lstStyle/>
          <a:p>
            <a:pPr marL="12095"/>
            <a:r>
              <a:rPr sz="905" spc="10" dirty="0">
                <a:latin typeface="Arial"/>
                <a:cs typeface="Arial"/>
              </a:rPr>
              <a:t>7</a:t>
            </a:r>
            <a:endParaRPr sz="905">
              <a:latin typeface="Arial"/>
              <a:cs typeface="Arial"/>
            </a:endParaRPr>
          </a:p>
          <a:p>
            <a:pPr>
              <a:lnSpc>
                <a:spcPct val="100000"/>
              </a:lnSpc>
            </a:pPr>
            <a:endParaRPr sz="857">
              <a:latin typeface="Times New Roman"/>
              <a:cs typeface="Times New Roman"/>
            </a:endParaRPr>
          </a:p>
          <a:p>
            <a:pPr>
              <a:spcBef>
                <a:spcPts val="23"/>
              </a:spcBef>
            </a:pPr>
            <a:endParaRPr sz="905">
              <a:latin typeface="Times New Roman"/>
              <a:cs typeface="Times New Roman"/>
            </a:endParaRPr>
          </a:p>
          <a:p>
            <a:pPr marL="12095"/>
            <a:r>
              <a:rPr sz="905" spc="10" dirty="0">
                <a:latin typeface="Arial"/>
                <a:cs typeface="Arial"/>
              </a:rPr>
              <a:t>6</a:t>
            </a:r>
            <a:endParaRPr sz="905">
              <a:latin typeface="Arial"/>
              <a:cs typeface="Arial"/>
            </a:endParaRPr>
          </a:p>
          <a:p>
            <a:pPr>
              <a:lnSpc>
                <a:spcPct val="100000"/>
              </a:lnSpc>
            </a:pPr>
            <a:endParaRPr sz="857">
              <a:latin typeface="Times New Roman"/>
              <a:cs typeface="Times New Roman"/>
            </a:endParaRPr>
          </a:p>
          <a:p>
            <a:pPr>
              <a:spcBef>
                <a:spcPts val="39"/>
              </a:spcBef>
            </a:pPr>
            <a:endParaRPr sz="952">
              <a:latin typeface="Times New Roman"/>
              <a:cs typeface="Times New Roman"/>
            </a:endParaRPr>
          </a:p>
          <a:p>
            <a:pPr marL="12095"/>
            <a:r>
              <a:rPr sz="905" spc="10" dirty="0">
                <a:latin typeface="Arial"/>
                <a:cs typeface="Arial"/>
              </a:rPr>
              <a:t>5</a:t>
            </a:r>
            <a:endParaRPr sz="905">
              <a:latin typeface="Arial"/>
              <a:cs typeface="Arial"/>
            </a:endParaRPr>
          </a:p>
          <a:p>
            <a:pPr>
              <a:lnSpc>
                <a:spcPct val="100000"/>
              </a:lnSpc>
            </a:pPr>
            <a:endParaRPr sz="857">
              <a:latin typeface="Times New Roman"/>
              <a:cs typeface="Times New Roman"/>
            </a:endParaRPr>
          </a:p>
          <a:p>
            <a:pPr>
              <a:spcBef>
                <a:spcPts val="23"/>
              </a:spcBef>
            </a:pPr>
            <a:endParaRPr sz="905">
              <a:latin typeface="Times New Roman"/>
              <a:cs typeface="Times New Roman"/>
            </a:endParaRPr>
          </a:p>
          <a:p>
            <a:pPr marL="12095"/>
            <a:r>
              <a:rPr sz="905" spc="10" dirty="0">
                <a:latin typeface="Arial"/>
                <a:cs typeface="Arial"/>
              </a:rPr>
              <a:t>4</a:t>
            </a:r>
            <a:endParaRPr sz="905">
              <a:latin typeface="Arial"/>
              <a:cs typeface="Arial"/>
            </a:endParaRPr>
          </a:p>
          <a:p>
            <a:pPr>
              <a:lnSpc>
                <a:spcPct val="100000"/>
              </a:lnSpc>
            </a:pPr>
            <a:endParaRPr sz="857">
              <a:latin typeface="Times New Roman"/>
              <a:cs typeface="Times New Roman"/>
            </a:endParaRPr>
          </a:p>
          <a:p>
            <a:pPr>
              <a:spcBef>
                <a:spcPts val="39"/>
              </a:spcBef>
            </a:pPr>
            <a:endParaRPr sz="952">
              <a:latin typeface="Times New Roman"/>
              <a:cs typeface="Times New Roman"/>
            </a:endParaRPr>
          </a:p>
          <a:p>
            <a:pPr marL="12095"/>
            <a:r>
              <a:rPr sz="905" spc="10" dirty="0">
                <a:latin typeface="Arial"/>
                <a:cs typeface="Arial"/>
              </a:rPr>
              <a:t>3</a:t>
            </a:r>
            <a:endParaRPr sz="905">
              <a:latin typeface="Arial"/>
              <a:cs typeface="Arial"/>
            </a:endParaRPr>
          </a:p>
          <a:p>
            <a:pPr>
              <a:lnSpc>
                <a:spcPct val="100000"/>
              </a:lnSpc>
            </a:pPr>
            <a:endParaRPr sz="857">
              <a:latin typeface="Times New Roman"/>
              <a:cs typeface="Times New Roman"/>
            </a:endParaRPr>
          </a:p>
          <a:p>
            <a:pPr>
              <a:spcBef>
                <a:spcPts val="23"/>
              </a:spcBef>
            </a:pPr>
            <a:endParaRPr sz="905">
              <a:latin typeface="Times New Roman"/>
              <a:cs typeface="Times New Roman"/>
            </a:endParaRPr>
          </a:p>
          <a:p>
            <a:pPr marL="12095"/>
            <a:r>
              <a:rPr sz="905" spc="10" dirty="0">
                <a:latin typeface="Arial"/>
                <a:cs typeface="Arial"/>
              </a:rPr>
              <a:t>2</a:t>
            </a:r>
            <a:endParaRPr sz="905">
              <a:latin typeface="Arial"/>
              <a:cs typeface="Arial"/>
            </a:endParaRPr>
          </a:p>
          <a:p>
            <a:pPr>
              <a:lnSpc>
                <a:spcPct val="100000"/>
              </a:lnSpc>
            </a:pPr>
            <a:endParaRPr sz="857">
              <a:latin typeface="Times New Roman"/>
              <a:cs typeface="Times New Roman"/>
            </a:endParaRPr>
          </a:p>
          <a:p>
            <a:pPr>
              <a:spcBef>
                <a:spcPts val="39"/>
              </a:spcBef>
            </a:pPr>
            <a:endParaRPr sz="952">
              <a:latin typeface="Times New Roman"/>
              <a:cs typeface="Times New Roman"/>
            </a:endParaRPr>
          </a:p>
          <a:p>
            <a:pPr marL="12095"/>
            <a:r>
              <a:rPr sz="905" spc="10" dirty="0">
                <a:latin typeface="Arial"/>
                <a:cs typeface="Arial"/>
              </a:rPr>
              <a:t>1</a:t>
            </a:r>
            <a:endParaRPr sz="905">
              <a:latin typeface="Arial"/>
              <a:cs typeface="Arial"/>
            </a:endParaRPr>
          </a:p>
          <a:p>
            <a:pPr>
              <a:lnSpc>
                <a:spcPct val="100000"/>
              </a:lnSpc>
            </a:pPr>
            <a:endParaRPr sz="857">
              <a:latin typeface="Times New Roman"/>
              <a:cs typeface="Times New Roman"/>
            </a:endParaRPr>
          </a:p>
          <a:p>
            <a:pPr>
              <a:spcBef>
                <a:spcPts val="23"/>
              </a:spcBef>
            </a:pPr>
            <a:endParaRPr sz="905">
              <a:latin typeface="Times New Roman"/>
              <a:cs typeface="Times New Roman"/>
            </a:endParaRPr>
          </a:p>
          <a:p>
            <a:pPr marL="12095"/>
            <a:r>
              <a:rPr sz="905" spc="10" dirty="0">
                <a:latin typeface="Arial"/>
                <a:cs typeface="Arial"/>
              </a:rPr>
              <a:t>0</a:t>
            </a:r>
            <a:endParaRPr sz="905">
              <a:latin typeface="Arial"/>
              <a:cs typeface="Arial"/>
            </a:endParaRPr>
          </a:p>
        </p:txBody>
      </p:sp>
      <p:sp>
        <p:nvSpPr>
          <p:cNvPr id="29" name="object 29"/>
          <p:cNvSpPr txBox="1"/>
          <p:nvPr/>
        </p:nvSpPr>
        <p:spPr>
          <a:xfrm>
            <a:off x="3780911" y="4945734"/>
            <a:ext cx="404586" cy="146515"/>
          </a:xfrm>
          <a:prstGeom prst="rect">
            <a:avLst/>
          </a:prstGeom>
        </p:spPr>
        <p:txBody>
          <a:bodyPr vert="horz" wrap="square" lIns="0" tIns="0" rIns="0" bIns="0" rtlCol="0">
            <a:spAutoFit/>
          </a:bodyPr>
          <a:lstStyle/>
          <a:p>
            <a:pPr marL="12095"/>
            <a:r>
              <a:rPr sz="952" spc="-10" dirty="0">
                <a:latin typeface="Arial"/>
                <a:cs typeface="Arial"/>
              </a:rPr>
              <a:t>Se</a:t>
            </a:r>
            <a:r>
              <a:rPr sz="952" spc="-5" dirty="0">
                <a:latin typeface="Arial"/>
                <a:cs typeface="Arial"/>
              </a:rPr>
              <a:t>p </a:t>
            </a:r>
            <a:r>
              <a:rPr sz="952" spc="-10" dirty="0">
                <a:latin typeface="Arial"/>
                <a:cs typeface="Arial"/>
              </a:rPr>
              <a:t>16</a:t>
            </a:r>
            <a:endParaRPr sz="952">
              <a:latin typeface="Arial"/>
              <a:cs typeface="Arial"/>
            </a:endParaRPr>
          </a:p>
        </p:txBody>
      </p:sp>
      <p:sp>
        <p:nvSpPr>
          <p:cNvPr id="30" name="object 30"/>
          <p:cNvSpPr txBox="1"/>
          <p:nvPr/>
        </p:nvSpPr>
        <p:spPr>
          <a:xfrm>
            <a:off x="634633" y="4945734"/>
            <a:ext cx="419100" cy="146515"/>
          </a:xfrm>
          <a:prstGeom prst="rect">
            <a:avLst/>
          </a:prstGeom>
        </p:spPr>
        <p:txBody>
          <a:bodyPr vert="horz" wrap="square" lIns="0" tIns="0" rIns="0" bIns="0" rtlCol="0">
            <a:spAutoFit/>
          </a:bodyPr>
          <a:lstStyle/>
          <a:p>
            <a:pPr marL="12095"/>
            <a:r>
              <a:rPr sz="952" spc="-10" dirty="0">
                <a:latin typeface="Arial"/>
                <a:cs typeface="Arial"/>
              </a:rPr>
              <a:t>Ma</a:t>
            </a:r>
            <a:r>
              <a:rPr sz="952" spc="-5" dirty="0">
                <a:latin typeface="Arial"/>
                <a:cs typeface="Arial"/>
              </a:rPr>
              <a:t>y</a:t>
            </a:r>
            <a:r>
              <a:rPr sz="952" dirty="0">
                <a:latin typeface="Arial"/>
                <a:cs typeface="Arial"/>
              </a:rPr>
              <a:t> </a:t>
            </a:r>
            <a:r>
              <a:rPr sz="952" spc="-10" dirty="0">
                <a:latin typeface="Arial"/>
                <a:cs typeface="Arial"/>
              </a:rPr>
              <a:t>16</a:t>
            </a:r>
            <a:endParaRPr sz="952" dirty="0">
              <a:latin typeface="Arial"/>
              <a:cs typeface="Arial"/>
            </a:endParaRPr>
          </a:p>
        </p:txBody>
      </p:sp>
      <p:sp>
        <p:nvSpPr>
          <p:cNvPr id="31" name="object 31"/>
          <p:cNvSpPr txBox="1"/>
          <p:nvPr/>
        </p:nvSpPr>
        <p:spPr>
          <a:xfrm>
            <a:off x="6138119" y="4945734"/>
            <a:ext cx="406400" cy="146515"/>
          </a:xfrm>
          <a:prstGeom prst="rect">
            <a:avLst/>
          </a:prstGeom>
        </p:spPr>
        <p:txBody>
          <a:bodyPr vert="horz" wrap="square" lIns="0" tIns="0" rIns="0" bIns="0" rtlCol="0">
            <a:spAutoFit/>
          </a:bodyPr>
          <a:lstStyle/>
          <a:p>
            <a:pPr marL="12095"/>
            <a:r>
              <a:rPr sz="952" spc="-5" dirty="0">
                <a:latin typeface="Arial"/>
                <a:cs typeface="Arial"/>
              </a:rPr>
              <a:t>D</a:t>
            </a:r>
            <a:r>
              <a:rPr sz="952" spc="-10" dirty="0">
                <a:latin typeface="Arial"/>
                <a:cs typeface="Arial"/>
              </a:rPr>
              <a:t>e</a:t>
            </a:r>
            <a:r>
              <a:rPr sz="952" spc="-5" dirty="0">
                <a:latin typeface="Arial"/>
                <a:cs typeface="Arial"/>
              </a:rPr>
              <a:t>c</a:t>
            </a:r>
            <a:r>
              <a:rPr sz="952" dirty="0">
                <a:latin typeface="Arial"/>
                <a:cs typeface="Arial"/>
              </a:rPr>
              <a:t> </a:t>
            </a:r>
            <a:r>
              <a:rPr sz="952" spc="-10" dirty="0">
                <a:latin typeface="Arial"/>
                <a:cs typeface="Arial"/>
              </a:rPr>
              <a:t>16</a:t>
            </a:r>
            <a:endParaRPr sz="952">
              <a:latin typeface="Arial"/>
              <a:cs typeface="Arial"/>
            </a:endParaRPr>
          </a:p>
        </p:txBody>
      </p:sp>
      <p:sp>
        <p:nvSpPr>
          <p:cNvPr id="32" name="object 32"/>
          <p:cNvSpPr txBox="1">
            <a:spLocks noGrp="1"/>
          </p:cNvSpPr>
          <p:nvPr>
            <p:ph type="title" idx="4294967295"/>
          </p:nvPr>
        </p:nvSpPr>
        <p:spPr>
          <a:xfrm>
            <a:off x="243412" y="393474"/>
            <a:ext cx="9043332" cy="332399"/>
          </a:xfrm>
          <a:prstGeom prst="rect">
            <a:avLst/>
          </a:prstGeom>
        </p:spPr>
        <p:txBody>
          <a:bodyPr vert="horz" wrap="square" lIns="0" tIns="0" rIns="0" bIns="0" rtlCol="0">
            <a:spAutoFit/>
          </a:bodyPr>
          <a:lstStyle/>
          <a:p>
            <a:pPr marL="12095"/>
            <a:r>
              <a:rPr sz="2400" spc="5" dirty="0">
                <a:latin typeface="Arial" panose="020B0604020202020204" pitchFamily="34" charset="0"/>
                <a:cs typeface="Arial" panose="020B0604020202020204" pitchFamily="34" charset="0"/>
              </a:rPr>
              <a:t>A</a:t>
            </a:r>
            <a:r>
              <a:rPr sz="2400" dirty="0">
                <a:latin typeface="Arial" panose="020B0604020202020204" pitchFamily="34" charset="0"/>
                <a:cs typeface="Arial" panose="020B0604020202020204" pitchFamily="34" charset="0"/>
              </a:rPr>
              <a:t>uto</a:t>
            </a:r>
            <a:r>
              <a:rPr sz="2400" spc="-19" dirty="0">
                <a:latin typeface="Arial" panose="020B0604020202020204" pitchFamily="34" charset="0"/>
                <a:cs typeface="Arial" panose="020B0604020202020204" pitchFamily="34" charset="0"/>
              </a:rPr>
              <a:t> </a:t>
            </a:r>
            <a:r>
              <a:rPr sz="2400" dirty="0">
                <a:latin typeface="Arial" panose="020B0604020202020204" pitchFamily="34" charset="0"/>
                <a:cs typeface="Arial" panose="020B0604020202020204" pitchFamily="34" charset="0"/>
              </a:rPr>
              <a:t>ex</a:t>
            </a:r>
            <a:r>
              <a:rPr sz="2400" spc="-10" dirty="0">
                <a:latin typeface="Arial" panose="020B0604020202020204" pitchFamily="34" charset="0"/>
                <a:cs typeface="Arial" panose="020B0604020202020204" pitchFamily="34" charset="0"/>
              </a:rPr>
              <a:t>i</a:t>
            </a:r>
            <a:r>
              <a:rPr sz="2400" dirty="0">
                <a:latin typeface="Arial" panose="020B0604020202020204" pitchFamily="34" charset="0"/>
                <a:cs typeface="Arial" panose="020B0604020202020204" pitchFamily="34" charset="0"/>
              </a:rPr>
              <a:t>st</a:t>
            </a:r>
            <a:r>
              <a:rPr sz="2400" spc="-5" dirty="0">
                <a:latin typeface="Arial" panose="020B0604020202020204" pitchFamily="34" charset="0"/>
                <a:cs typeface="Arial" panose="020B0604020202020204" pitchFamily="34" charset="0"/>
              </a:rPr>
              <a:t>i</a:t>
            </a:r>
            <a:r>
              <a:rPr sz="2400" dirty="0">
                <a:latin typeface="Arial" panose="020B0604020202020204" pitchFamily="34" charset="0"/>
                <a:cs typeface="Arial" panose="020B0604020202020204" pitchFamily="34" charset="0"/>
              </a:rPr>
              <a:t>ng</a:t>
            </a:r>
            <a:r>
              <a:rPr sz="2400" spc="-29" dirty="0">
                <a:latin typeface="Arial" panose="020B0604020202020204" pitchFamily="34" charset="0"/>
                <a:cs typeface="Arial" panose="020B0604020202020204" pitchFamily="34" charset="0"/>
              </a:rPr>
              <a:t> </a:t>
            </a:r>
            <a:r>
              <a:rPr sz="2400" dirty="0">
                <a:latin typeface="Arial" panose="020B0604020202020204" pitchFamily="34" charset="0"/>
                <a:cs typeface="Arial" panose="020B0604020202020204" pitchFamily="34" charset="0"/>
              </a:rPr>
              <a:t>portfo</a:t>
            </a:r>
            <a:r>
              <a:rPr sz="2400" spc="-5" dirty="0">
                <a:latin typeface="Arial" panose="020B0604020202020204" pitchFamily="34" charset="0"/>
                <a:cs typeface="Arial" panose="020B0604020202020204" pitchFamily="34" charset="0"/>
              </a:rPr>
              <a:t>l</a:t>
            </a:r>
            <a:r>
              <a:rPr sz="2400" spc="-10" dirty="0">
                <a:latin typeface="Arial" panose="020B0604020202020204" pitchFamily="34" charset="0"/>
                <a:cs typeface="Arial" panose="020B0604020202020204" pitchFamily="34" charset="0"/>
              </a:rPr>
              <a:t>i</a:t>
            </a:r>
            <a:r>
              <a:rPr sz="2400" dirty="0">
                <a:latin typeface="Arial" panose="020B0604020202020204" pitchFamily="34" charset="0"/>
                <a:cs typeface="Arial" panose="020B0604020202020204" pitchFamily="34" charset="0"/>
              </a:rPr>
              <a:t>o</a:t>
            </a:r>
            <a:r>
              <a:rPr sz="2400" spc="-33" dirty="0">
                <a:latin typeface="Arial" panose="020B0604020202020204" pitchFamily="34" charset="0"/>
                <a:cs typeface="Arial" panose="020B0604020202020204" pitchFamily="34" charset="0"/>
              </a:rPr>
              <a:t> </a:t>
            </a:r>
            <a:r>
              <a:rPr sz="2400" dirty="0">
                <a:latin typeface="Arial" panose="020B0604020202020204" pitchFamily="34" charset="0"/>
                <a:cs typeface="Arial" panose="020B0604020202020204" pitchFamily="34" charset="0"/>
              </a:rPr>
              <a:t>-</a:t>
            </a:r>
            <a:r>
              <a:rPr sz="2400" spc="-14" dirty="0">
                <a:latin typeface="Arial" panose="020B0604020202020204" pitchFamily="34" charset="0"/>
                <a:cs typeface="Arial" panose="020B0604020202020204" pitchFamily="34" charset="0"/>
              </a:rPr>
              <a:t> </a:t>
            </a:r>
            <a:r>
              <a:rPr sz="2400" dirty="0">
                <a:latin typeface="Arial" panose="020B0604020202020204" pitchFamily="34" charset="0"/>
                <a:cs typeface="Arial" panose="020B0604020202020204" pitchFamily="34" charset="0"/>
              </a:rPr>
              <a:t>60</a:t>
            </a:r>
            <a:r>
              <a:rPr sz="2400" spc="-10" dirty="0">
                <a:latin typeface="Arial" panose="020B0604020202020204" pitchFamily="34" charset="0"/>
                <a:cs typeface="Arial" panose="020B0604020202020204" pitchFamily="34" charset="0"/>
              </a:rPr>
              <a:t>/</a:t>
            </a:r>
            <a:r>
              <a:rPr sz="2400" dirty="0">
                <a:latin typeface="Arial" panose="020B0604020202020204" pitchFamily="34" charset="0"/>
                <a:cs typeface="Arial" panose="020B0604020202020204" pitchFamily="34" charset="0"/>
              </a:rPr>
              <a:t>61+</a:t>
            </a:r>
            <a:r>
              <a:rPr sz="2400" spc="-33" dirty="0">
                <a:latin typeface="Arial" panose="020B0604020202020204" pitchFamily="34" charset="0"/>
                <a:cs typeface="Arial" panose="020B0604020202020204" pitchFamily="34" charset="0"/>
              </a:rPr>
              <a:t> </a:t>
            </a:r>
            <a:r>
              <a:rPr sz="2400" dirty="0">
                <a:latin typeface="Arial" panose="020B0604020202020204" pitchFamily="34" charset="0"/>
                <a:cs typeface="Arial" panose="020B0604020202020204" pitchFamily="34" charset="0"/>
              </a:rPr>
              <a:t>D</a:t>
            </a:r>
            <a:r>
              <a:rPr sz="2400" spc="-5" dirty="0">
                <a:latin typeface="Arial" panose="020B0604020202020204" pitchFamily="34" charset="0"/>
                <a:cs typeface="Arial" panose="020B0604020202020204" pitchFamily="34" charset="0"/>
              </a:rPr>
              <a:t>P</a:t>
            </a:r>
            <a:r>
              <a:rPr sz="2400" dirty="0">
                <a:latin typeface="Arial" panose="020B0604020202020204" pitchFamily="34" charset="0"/>
                <a:cs typeface="Arial" panose="020B0604020202020204" pitchFamily="34" charset="0"/>
              </a:rPr>
              <a:t>D </a:t>
            </a:r>
            <a:r>
              <a:rPr sz="2400" spc="-10" dirty="0">
                <a:latin typeface="Arial" panose="020B0604020202020204" pitchFamily="34" charset="0"/>
                <a:cs typeface="Arial" panose="020B0604020202020204" pitchFamily="34" charset="0"/>
              </a:rPr>
              <a:t>l</a:t>
            </a:r>
            <a:r>
              <a:rPr sz="2400" spc="-5" dirty="0">
                <a:latin typeface="Arial" panose="020B0604020202020204" pitchFamily="34" charset="0"/>
                <a:cs typeface="Arial" panose="020B0604020202020204" pitchFamily="34" charset="0"/>
              </a:rPr>
              <a:t>i</a:t>
            </a:r>
            <a:r>
              <a:rPr sz="2400" spc="-10" dirty="0">
                <a:latin typeface="Arial" panose="020B0604020202020204" pitchFamily="34" charset="0"/>
                <a:cs typeface="Arial" panose="020B0604020202020204" pitchFamily="34" charset="0"/>
              </a:rPr>
              <a:t>m</a:t>
            </a:r>
            <a:r>
              <a:rPr sz="2400" spc="-5" dirty="0">
                <a:latin typeface="Arial" panose="020B0604020202020204" pitchFamily="34" charset="0"/>
                <a:cs typeface="Arial" panose="020B0604020202020204" pitchFamily="34" charset="0"/>
              </a:rPr>
              <a:t>i</a:t>
            </a:r>
            <a:r>
              <a:rPr sz="2400" dirty="0">
                <a:latin typeface="Arial" panose="020B0604020202020204" pitchFamily="34" charset="0"/>
                <a:cs typeface="Arial" panose="020B0604020202020204" pitchFamily="34" charset="0"/>
              </a:rPr>
              <a:t>ts</a:t>
            </a:r>
            <a:r>
              <a:rPr sz="2400" spc="-29" dirty="0">
                <a:latin typeface="Arial" panose="020B0604020202020204" pitchFamily="34" charset="0"/>
                <a:cs typeface="Arial" panose="020B0604020202020204" pitchFamily="34" charset="0"/>
              </a:rPr>
              <a:t> </a:t>
            </a:r>
            <a:r>
              <a:rPr sz="2400" spc="-24" dirty="0">
                <a:latin typeface="Arial" panose="020B0604020202020204" pitchFamily="34" charset="0"/>
                <a:cs typeface="Arial" panose="020B0604020202020204" pitchFamily="34" charset="0"/>
              </a:rPr>
              <a:t>v</a:t>
            </a:r>
            <a:r>
              <a:rPr sz="2400" dirty="0">
                <a:latin typeface="Arial" panose="020B0604020202020204" pitchFamily="34" charset="0"/>
                <a:cs typeface="Arial" panose="020B0604020202020204" pitchFamily="34" charset="0"/>
              </a:rPr>
              <a:t>s</a:t>
            </a:r>
            <a:r>
              <a:rPr sz="2400" spc="19" dirty="0">
                <a:latin typeface="Arial" panose="020B0604020202020204" pitchFamily="34" charset="0"/>
                <a:cs typeface="Arial" panose="020B0604020202020204" pitchFamily="34" charset="0"/>
              </a:rPr>
              <a:t> </a:t>
            </a:r>
            <a:r>
              <a:rPr sz="2400" spc="-5" dirty="0">
                <a:latin typeface="Arial" panose="020B0604020202020204" pitchFamily="34" charset="0"/>
                <a:cs typeface="Arial" panose="020B0604020202020204" pitchFamily="34" charset="0"/>
              </a:rPr>
              <a:t>bu</a:t>
            </a:r>
            <a:r>
              <a:rPr sz="2400" dirty="0">
                <a:latin typeface="Arial" panose="020B0604020202020204" pitchFamily="34" charset="0"/>
                <a:cs typeface="Arial" panose="020B0604020202020204" pitchFamily="34" charset="0"/>
              </a:rPr>
              <a:t>s</a:t>
            </a:r>
            <a:r>
              <a:rPr sz="2400" spc="-5" dirty="0">
                <a:latin typeface="Arial" panose="020B0604020202020204" pitchFamily="34" charset="0"/>
                <a:cs typeface="Arial" panose="020B0604020202020204" pitchFamily="34" charset="0"/>
              </a:rPr>
              <a:t>in</a:t>
            </a:r>
            <a:r>
              <a:rPr sz="2400" dirty="0">
                <a:latin typeface="Arial" panose="020B0604020202020204" pitchFamily="34" charset="0"/>
                <a:cs typeface="Arial" panose="020B0604020202020204" pitchFamily="34" charset="0"/>
              </a:rPr>
              <a:t>ess</a:t>
            </a:r>
            <a:r>
              <a:rPr sz="2400" spc="-29" dirty="0">
                <a:latin typeface="Arial" panose="020B0604020202020204" pitchFamily="34" charset="0"/>
                <a:cs typeface="Arial" panose="020B0604020202020204" pitchFamily="34" charset="0"/>
              </a:rPr>
              <a:t> </a:t>
            </a:r>
            <a:r>
              <a:rPr sz="2400" dirty="0">
                <a:latin typeface="Arial" panose="020B0604020202020204" pitchFamily="34" charset="0"/>
                <a:cs typeface="Arial" panose="020B0604020202020204" pitchFamily="34" charset="0"/>
              </a:rPr>
              <a:t>f</a:t>
            </a:r>
            <a:r>
              <a:rPr sz="2400" spc="-5" dirty="0">
                <a:latin typeface="Arial" panose="020B0604020202020204" pitchFamily="34" charset="0"/>
                <a:cs typeface="Arial" panose="020B0604020202020204" pitchFamily="34" charset="0"/>
              </a:rPr>
              <a:t>o</a:t>
            </a:r>
            <a:r>
              <a:rPr sz="2400" dirty="0">
                <a:latin typeface="Arial" panose="020B0604020202020204" pitchFamily="34" charset="0"/>
                <a:cs typeface="Arial" panose="020B0604020202020204" pitchFamily="34" charset="0"/>
              </a:rPr>
              <a:t>recasts</a:t>
            </a:r>
          </a:p>
        </p:txBody>
      </p:sp>
      <p:sp>
        <p:nvSpPr>
          <p:cNvPr id="33" name="object 33"/>
          <p:cNvSpPr/>
          <p:nvPr/>
        </p:nvSpPr>
        <p:spPr>
          <a:xfrm>
            <a:off x="440944" y="6428595"/>
            <a:ext cx="6733579" cy="347042"/>
          </a:xfrm>
          <a:custGeom>
            <a:avLst/>
            <a:gdLst/>
            <a:ahLst/>
            <a:cxnLst/>
            <a:rect l="l" t="t" r="r" b="b"/>
            <a:pathLst>
              <a:path w="8686800" h="123190">
                <a:moveTo>
                  <a:pt x="0" y="0"/>
                </a:moveTo>
                <a:lnTo>
                  <a:pt x="8686800" y="0"/>
                </a:lnTo>
                <a:lnTo>
                  <a:pt x="8686800" y="123113"/>
                </a:lnTo>
                <a:lnTo>
                  <a:pt x="0" y="123113"/>
                </a:lnTo>
                <a:lnTo>
                  <a:pt x="0" y="0"/>
                </a:lnTo>
                <a:close/>
              </a:path>
            </a:pathLst>
          </a:custGeom>
          <a:solidFill>
            <a:srgbClr val="FFFFFF"/>
          </a:solidFill>
        </p:spPr>
        <p:txBody>
          <a:bodyPr wrap="square" lIns="0" tIns="0" rIns="0" bIns="0" rtlCol="0"/>
          <a:lstStyle/>
          <a:p>
            <a:endParaRPr sz="1714"/>
          </a:p>
        </p:txBody>
      </p:sp>
      <p:sp>
        <p:nvSpPr>
          <p:cNvPr id="34" name="object 34"/>
          <p:cNvSpPr/>
          <p:nvPr/>
        </p:nvSpPr>
        <p:spPr>
          <a:xfrm>
            <a:off x="4318000" y="5327952"/>
            <a:ext cx="208643" cy="0"/>
          </a:xfrm>
          <a:custGeom>
            <a:avLst/>
            <a:gdLst/>
            <a:ahLst/>
            <a:cxnLst/>
            <a:rect l="l" t="t" r="r" b="b"/>
            <a:pathLst>
              <a:path w="219075">
                <a:moveTo>
                  <a:pt x="0" y="0"/>
                </a:moveTo>
                <a:lnTo>
                  <a:pt x="219075" y="0"/>
                </a:lnTo>
              </a:path>
            </a:pathLst>
          </a:custGeom>
          <a:ln w="19050">
            <a:solidFill>
              <a:srgbClr val="FF0000"/>
            </a:solidFill>
          </a:ln>
        </p:spPr>
        <p:txBody>
          <a:bodyPr wrap="square" lIns="0" tIns="0" rIns="0" bIns="0" rtlCol="0"/>
          <a:lstStyle/>
          <a:p>
            <a:endParaRPr sz="1714"/>
          </a:p>
        </p:txBody>
      </p:sp>
      <p:sp>
        <p:nvSpPr>
          <p:cNvPr id="35" name="object 35"/>
          <p:cNvSpPr/>
          <p:nvPr/>
        </p:nvSpPr>
        <p:spPr>
          <a:xfrm>
            <a:off x="3233964" y="5327952"/>
            <a:ext cx="208643" cy="0"/>
          </a:xfrm>
          <a:custGeom>
            <a:avLst/>
            <a:gdLst/>
            <a:ahLst/>
            <a:cxnLst/>
            <a:rect l="l" t="t" r="r" b="b"/>
            <a:pathLst>
              <a:path w="219075">
                <a:moveTo>
                  <a:pt x="0" y="0"/>
                </a:moveTo>
                <a:lnTo>
                  <a:pt x="219075" y="0"/>
                </a:lnTo>
              </a:path>
            </a:pathLst>
          </a:custGeom>
          <a:ln w="19050">
            <a:solidFill>
              <a:srgbClr val="FFBF27"/>
            </a:solidFill>
          </a:ln>
        </p:spPr>
        <p:txBody>
          <a:bodyPr wrap="square" lIns="0" tIns="0" rIns="0" bIns="0" rtlCol="0"/>
          <a:lstStyle/>
          <a:p>
            <a:endParaRPr sz="1714"/>
          </a:p>
        </p:txBody>
      </p:sp>
      <p:sp>
        <p:nvSpPr>
          <p:cNvPr id="36" name="object 36"/>
          <p:cNvSpPr/>
          <p:nvPr/>
        </p:nvSpPr>
        <p:spPr>
          <a:xfrm>
            <a:off x="898072" y="5327952"/>
            <a:ext cx="208643" cy="0"/>
          </a:xfrm>
          <a:custGeom>
            <a:avLst/>
            <a:gdLst/>
            <a:ahLst/>
            <a:cxnLst/>
            <a:rect l="l" t="t" r="r" b="b"/>
            <a:pathLst>
              <a:path w="219075">
                <a:moveTo>
                  <a:pt x="0" y="0"/>
                </a:moveTo>
                <a:lnTo>
                  <a:pt x="219075" y="0"/>
                </a:lnTo>
              </a:path>
            </a:pathLst>
          </a:custGeom>
          <a:ln w="19050">
            <a:solidFill>
              <a:srgbClr val="008AB3"/>
            </a:solidFill>
          </a:ln>
        </p:spPr>
        <p:txBody>
          <a:bodyPr wrap="square" lIns="0" tIns="0" rIns="0" bIns="0" rtlCol="0"/>
          <a:lstStyle/>
          <a:p>
            <a:endParaRPr sz="1714"/>
          </a:p>
        </p:txBody>
      </p:sp>
      <p:sp>
        <p:nvSpPr>
          <p:cNvPr id="37" name="object 37"/>
          <p:cNvSpPr txBox="1"/>
          <p:nvPr/>
        </p:nvSpPr>
        <p:spPr>
          <a:xfrm>
            <a:off x="4562929" y="5269281"/>
            <a:ext cx="492881" cy="146515"/>
          </a:xfrm>
          <a:prstGeom prst="rect">
            <a:avLst/>
          </a:prstGeom>
        </p:spPr>
        <p:txBody>
          <a:bodyPr vert="horz" wrap="square" lIns="0" tIns="0" rIns="0" bIns="0" rtlCol="0">
            <a:spAutoFit/>
          </a:bodyPr>
          <a:lstStyle/>
          <a:p>
            <a:pPr marL="12095"/>
            <a:r>
              <a:rPr sz="952" spc="-5" dirty="0">
                <a:latin typeface="Arial"/>
                <a:cs typeface="Arial"/>
              </a:rPr>
              <a:t>R</a:t>
            </a:r>
            <a:r>
              <a:rPr sz="952" spc="-10" dirty="0">
                <a:latin typeface="Arial"/>
                <a:cs typeface="Arial"/>
              </a:rPr>
              <a:t>e</a:t>
            </a:r>
            <a:r>
              <a:rPr sz="952" spc="-5" dirty="0">
                <a:latin typeface="Arial"/>
                <a:cs typeface="Arial"/>
              </a:rPr>
              <a:t>d </a:t>
            </a:r>
            <a:r>
              <a:rPr sz="952" spc="-10" dirty="0">
                <a:latin typeface="Arial"/>
                <a:cs typeface="Arial"/>
              </a:rPr>
              <a:t>li</a:t>
            </a:r>
            <a:r>
              <a:rPr sz="952" spc="10" dirty="0">
                <a:latin typeface="Arial"/>
                <a:cs typeface="Arial"/>
              </a:rPr>
              <a:t>m</a:t>
            </a:r>
            <a:r>
              <a:rPr sz="952" spc="-10" dirty="0">
                <a:latin typeface="Arial"/>
                <a:cs typeface="Arial"/>
              </a:rPr>
              <a:t>it</a:t>
            </a:r>
            <a:endParaRPr sz="952">
              <a:latin typeface="Arial"/>
              <a:cs typeface="Arial"/>
            </a:endParaRPr>
          </a:p>
        </p:txBody>
      </p:sp>
      <p:sp>
        <p:nvSpPr>
          <p:cNvPr id="44" name="object 44"/>
          <p:cNvSpPr txBox="1"/>
          <p:nvPr/>
        </p:nvSpPr>
        <p:spPr>
          <a:xfrm>
            <a:off x="327560" y="6473677"/>
            <a:ext cx="1219805" cy="117276"/>
          </a:xfrm>
          <a:prstGeom prst="rect">
            <a:avLst/>
          </a:prstGeom>
        </p:spPr>
        <p:txBody>
          <a:bodyPr vert="horz" wrap="square" lIns="0" tIns="0" rIns="0" bIns="0" rtlCol="0">
            <a:spAutoFit/>
          </a:bodyPr>
          <a:lstStyle/>
          <a:p>
            <a:pPr marL="12095"/>
            <a:r>
              <a:rPr sz="762" dirty="0">
                <a:latin typeface="Arial"/>
                <a:cs typeface="Arial"/>
              </a:rPr>
              <a:t>S</a:t>
            </a:r>
            <a:r>
              <a:rPr sz="762" spc="-5" dirty="0">
                <a:latin typeface="Arial"/>
                <a:cs typeface="Arial"/>
              </a:rPr>
              <a:t>our</a:t>
            </a:r>
            <a:r>
              <a:rPr sz="762" spc="5" dirty="0">
                <a:latin typeface="Arial"/>
                <a:cs typeface="Arial"/>
              </a:rPr>
              <a:t>c</a:t>
            </a:r>
            <a:r>
              <a:rPr sz="762" spc="-5" dirty="0">
                <a:latin typeface="Arial"/>
                <a:cs typeface="Arial"/>
              </a:rPr>
              <a:t>e</a:t>
            </a:r>
            <a:r>
              <a:rPr sz="762" dirty="0">
                <a:latin typeface="Arial"/>
                <a:cs typeface="Arial"/>
              </a:rPr>
              <a:t>:</a:t>
            </a:r>
            <a:r>
              <a:rPr sz="762" spc="10" dirty="0">
                <a:latin typeface="Arial"/>
                <a:cs typeface="Arial"/>
              </a:rPr>
              <a:t> </a:t>
            </a:r>
            <a:r>
              <a:rPr sz="762" spc="-5" dirty="0">
                <a:latin typeface="Arial"/>
                <a:cs typeface="Arial"/>
              </a:rPr>
              <a:t>CC</a:t>
            </a:r>
            <a:r>
              <a:rPr sz="762" dirty="0">
                <a:latin typeface="Arial"/>
                <a:cs typeface="Arial"/>
              </a:rPr>
              <a:t>AR</a:t>
            </a:r>
            <a:r>
              <a:rPr sz="762" spc="-14" dirty="0">
                <a:latin typeface="Arial"/>
                <a:cs typeface="Arial"/>
              </a:rPr>
              <a:t> </a:t>
            </a:r>
            <a:r>
              <a:rPr sz="762" spc="-5" dirty="0">
                <a:latin typeface="Arial"/>
                <a:cs typeface="Arial"/>
              </a:rPr>
              <a:t>201</a:t>
            </a:r>
            <a:r>
              <a:rPr sz="762" dirty="0">
                <a:latin typeface="Arial"/>
                <a:cs typeface="Arial"/>
              </a:rPr>
              <a:t>6</a:t>
            </a:r>
            <a:r>
              <a:rPr sz="762" spc="24" dirty="0">
                <a:latin typeface="Arial"/>
                <a:cs typeface="Arial"/>
              </a:rPr>
              <a:t> </a:t>
            </a:r>
            <a:r>
              <a:rPr sz="762" spc="-5" dirty="0">
                <a:latin typeface="Arial"/>
                <a:cs typeface="Arial"/>
              </a:rPr>
              <a:t>re</a:t>
            </a:r>
            <a:r>
              <a:rPr sz="762" spc="5" dirty="0">
                <a:latin typeface="Arial"/>
                <a:cs typeface="Arial"/>
              </a:rPr>
              <a:t>s</a:t>
            </a:r>
            <a:r>
              <a:rPr sz="762" spc="-5" dirty="0">
                <a:latin typeface="Arial"/>
                <a:cs typeface="Arial"/>
              </a:rPr>
              <a:t>u</a:t>
            </a:r>
            <a:r>
              <a:rPr sz="762" dirty="0">
                <a:latin typeface="Arial"/>
                <a:cs typeface="Arial"/>
              </a:rPr>
              <a:t>lts</a:t>
            </a:r>
            <a:endParaRPr sz="762">
              <a:latin typeface="Arial"/>
              <a:cs typeface="Arial"/>
            </a:endParaRPr>
          </a:p>
        </p:txBody>
      </p:sp>
      <p:sp>
        <p:nvSpPr>
          <p:cNvPr id="38" name="object 38"/>
          <p:cNvSpPr txBox="1"/>
          <p:nvPr/>
        </p:nvSpPr>
        <p:spPr>
          <a:xfrm>
            <a:off x="3478952" y="5269281"/>
            <a:ext cx="753533" cy="146515"/>
          </a:xfrm>
          <a:prstGeom prst="rect">
            <a:avLst/>
          </a:prstGeom>
        </p:spPr>
        <p:txBody>
          <a:bodyPr vert="horz" wrap="square" lIns="0" tIns="0" rIns="0" bIns="0" rtlCol="0">
            <a:spAutoFit/>
          </a:bodyPr>
          <a:lstStyle/>
          <a:p>
            <a:pPr marL="12095"/>
            <a:r>
              <a:rPr sz="952" spc="-10" dirty="0">
                <a:latin typeface="Arial"/>
                <a:cs typeface="Arial"/>
              </a:rPr>
              <a:t>A</a:t>
            </a:r>
            <a:r>
              <a:rPr sz="952" spc="10" dirty="0">
                <a:latin typeface="Arial"/>
                <a:cs typeface="Arial"/>
              </a:rPr>
              <a:t>m</a:t>
            </a:r>
            <a:r>
              <a:rPr sz="952" spc="-10" dirty="0">
                <a:latin typeface="Arial"/>
                <a:cs typeface="Arial"/>
              </a:rPr>
              <a:t>be</a:t>
            </a:r>
            <a:r>
              <a:rPr sz="952" spc="-5" dirty="0">
                <a:latin typeface="Arial"/>
                <a:cs typeface="Arial"/>
              </a:rPr>
              <a:t>r</a:t>
            </a:r>
            <a:r>
              <a:rPr sz="952" spc="-10" dirty="0">
                <a:latin typeface="Arial"/>
                <a:cs typeface="Arial"/>
              </a:rPr>
              <a:t> t</a:t>
            </a:r>
            <a:r>
              <a:rPr sz="952" spc="-5" dirty="0">
                <a:latin typeface="Arial"/>
                <a:cs typeface="Arial"/>
              </a:rPr>
              <a:t>r</a:t>
            </a:r>
            <a:r>
              <a:rPr sz="952" spc="-14" dirty="0">
                <a:latin typeface="Arial"/>
                <a:cs typeface="Arial"/>
              </a:rPr>
              <a:t>i</a:t>
            </a:r>
            <a:r>
              <a:rPr sz="952" spc="-10" dirty="0">
                <a:latin typeface="Arial"/>
                <a:cs typeface="Arial"/>
              </a:rPr>
              <a:t>gger</a:t>
            </a:r>
            <a:endParaRPr sz="952">
              <a:latin typeface="Arial"/>
              <a:cs typeface="Arial"/>
            </a:endParaRPr>
          </a:p>
        </p:txBody>
      </p:sp>
      <p:sp>
        <p:nvSpPr>
          <p:cNvPr id="39" name="object 39"/>
          <p:cNvSpPr txBox="1"/>
          <p:nvPr/>
        </p:nvSpPr>
        <p:spPr>
          <a:xfrm>
            <a:off x="1143067" y="5269281"/>
            <a:ext cx="2007205" cy="146515"/>
          </a:xfrm>
          <a:prstGeom prst="rect">
            <a:avLst/>
          </a:prstGeom>
        </p:spPr>
        <p:txBody>
          <a:bodyPr vert="horz" wrap="square" lIns="0" tIns="0" rIns="0" bIns="0" rtlCol="0">
            <a:spAutoFit/>
          </a:bodyPr>
          <a:lstStyle/>
          <a:p>
            <a:pPr marL="12095"/>
            <a:r>
              <a:rPr sz="952" spc="-10" dirty="0">
                <a:latin typeface="Arial"/>
                <a:cs typeface="Arial"/>
              </a:rPr>
              <a:t>Bu</a:t>
            </a:r>
            <a:r>
              <a:rPr sz="952" dirty="0">
                <a:latin typeface="Arial"/>
                <a:cs typeface="Arial"/>
              </a:rPr>
              <a:t>s</a:t>
            </a:r>
            <a:r>
              <a:rPr sz="952" spc="-10" dirty="0">
                <a:latin typeface="Arial"/>
                <a:cs typeface="Arial"/>
              </a:rPr>
              <a:t>ine</a:t>
            </a:r>
            <a:r>
              <a:rPr sz="952" dirty="0">
                <a:latin typeface="Arial"/>
                <a:cs typeface="Arial"/>
              </a:rPr>
              <a:t>s</a:t>
            </a:r>
            <a:r>
              <a:rPr sz="952" spc="-5" dirty="0">
                <a:latin typeface="Arial"/>
                <a:cs typeface="Arial"/>
              </a:rPr>
              <a:t>s</a:t>
            </a:r>
            <a:r>
              <a:rPr sz="952" spc="-10" dirty="0">
                <a:latin typeface="Arial"/>
                <a:cs typeface="Arial"/>
              </a:rPr>
              <a:t> </a:t>
            </a:r>
            <a:r>
              <a:rPr sz="952" dirty="0">
                <a:latin typeface="Arial"/>
                <a:cs typeface="Arial"/>
              </a:rPr>
              <a:t>f</a:t>
            </a:r>
            <a:r>
              <a:rPr sz="952" spc="-10" dirty="0">
                <a:latin typeface="Arial"/>
                <a:cs typeface="Arial"/>
              </a:rPr>
              <a:t>o</a:t>
            </a:r>
            <a:r>
              <a:rPr sz="952" spc="-5" dirty="0">
                <a:latin typeface="Arial"/>
                <a:cs typeface="Arial"/>
              </a:rPr>
              <a:t>r</a:t>
            </a:r>
            <a:r>
              <a:rPr sz="952" spc="-10" dirty="0">
                <a:latin typeface="Arial"/>
                <a:cs typeface="Arial"/>
              </a:rPr>
              <a:t>e</a:t>
            </a:r>
            <a:r>
              <a:rPr sz="952" dirty="0">
                <a:latin typeface="Arial"/>
                <a:cs typeface="Arial"/>
              </a:rPr>
              <a:t>c</a:t>
            </a:r>
            <a:r>
              <a:rPr sz="952" spc="-10" dirty="0">
                <a:latin typeface="Arial"/>
                <a:cs typeface="Arial"/>
              </a:rPr>
              <a:t>a</a:t>
            </a:r>
            <a:r>
              <a:rPr sz="952" dirty="0">
                <a:latin typeface="Arial"/>
                <a:cs typeface="Arial"/>
              </a:rPr>
              <a:t>s</a:t>
            </a:r>
            <a:r>
              <a:rPr sz="952" spc="-10" dirty="0">
                <a:latin typeface="Arial"/>
                <a:cs typeface="Arial"/>
              </a:rPr>
              <a:t>te</a:t>
            </a:r>
            <a:r>
              <a:rPr sz="952" spc="-5" dirty="0">
                <a:latin typeface="Arial"/>
                <a:cs typeface="Arial"/>
              </a:rPr>
              <a:t>d</a:t>
            </a:r>
            <a:r>
              <a:rPr sz="952" spc="-29" dirty="0">
                <a:latin typeface="Arial"/>
                <a:cs typeface="Arial"/>
              </a:rPr>
              <a:t> </a:t>
            </a:r>
            <a:r>
              <a:rPr sz="952" spc="-10" dirty="0">
                <a:latin typeface="Arial"/>
                <a:cs typeface="Arial"/>
              </a:rPr>
              <a:t>60/61</a:t>
            </a:r>
            <a:r>
              <a:rPr sz="952" spc="-14" dirty="0">
                <a:latin typeface="Arial"/>
                <a:cs typeface="Arial"/>
              </a:rPr>
              <a:t>+</a:t>
            </a:r>
            <a:r>
              <a:rPr sz="952" spc="-5" dirty="0">
                <a:latin typeface="Arial"/>
                <a:cs typeface="Arial"/>
              </a:rPr>
              <a:t>D</a:t>
            </a:r>
            <a:r>
              <a:rPr sz="952" spc="-10" dirty="0">
                <a:latin typeface="Arial"/>
                <a:cs typeface="Arial"/>
              </a:rPr>
              <a:t>P</a:t>
            </a:r>
            <a:r>
              <a:rPr sz="952" spc="-5" dirty="0">
                <a:latin typeface="Arial"/>
                <a:cs typeface="Arial"/>
              </a:rPr>
              <a:t>D</a:t>
            </a:r>
            <a:r>
              <a:rPr sz="952" spc="10" dirty="0">
                <a:latin typeface="Arial"/>
                <a:cs typeface="Arial"/>
              </a:rPr>
              <a:t> </a:t>
            </a:r>
            <a:r>
              <a:rPr sz="952" spc="-5" dirty="0">
                <a:latin typeface="Arial"/>
                <a:cs typeface="Arial"/>
              </a:rPr>
              <a:t>r</a:t>
            </a:r>
            <a:r>
              <a:rPr sz="952" spc="-10" dirty="0">
                <a:latin typeface="Arial"/>
                <a:cs typeface="Arial"/>
              </a:rPr>
              <a:t>at</a:t>
            </a:r>
            <a:r>
              <a:rPr sz="952" spc="-5" dirty="0">
                <a:latin typeface="Arial"/>
                <a:cs typeface="Arial"/>
              </a:rPr>
              <a:t>e</a:t>
            </a:r>
            <a:endParaRPr sz="952">
              <a:latin typeface="Arial"/>
              <a:cs typeface="Arial"/>
            </a:endParaRPr>
          </a:p>
        </p:txBody>
      </p:sp>
      <p:sp>
        <p:nvSpPr>
          <p:cNvPr id="40" name="object 40"/>
          <p:cNvSpPr txBox="1"/>
          <p:nvPr/>
        </p:nvSpPr>
        <p:spPr>
          <a:xfrm>
            <a:off x="362267" y="2930826"/>
            <a:ext cx="175882" cy="986367"/>
          </a:xfrm>
          <a:prstGeom prst="rect">
            <a:avLst/>
          </a:prstGeom>
        </p:spPr>
        <p:txBody>
          <a:bodyPr vert="vert270" wrap="square" lIns="0" tIns="0" rIns="0" bIns="0" rtlCol="0">
            <a:spAutoFit/>
          </a:bodyPr>
          <a:lstStyle/>
          <a:p>
            <a:pPr marL="12095"/>
            <a:r>
              <a:rPr sz="1143" b="1" dirty="0">
                <a:latin typeface="Arial"/>
                <a:cs typeface="Arial"/>
              </a:rPr>
              <a:t>60/61+</a:t>
            </a:r>
            <a:r>
              <a:rPr sz="1143" b="1" spc="-38" dirty="0">
                <a:latin typeface="Arial"/>
                <a:cs typeface="Arial"/>
              </a:rPr>
              <a:t> </a:t>
            </a:r>
            <a:r>
              <a:rPr sz="1143" b="1" spc="-5" dirty="0">
                <a:latin typeface="Arial"/>
                <a:cs typeface="Arial"/>
              </a:rPr>
              <a:t>D</a:t>
            </a:r>
            <a:r>
              <a:rPr sz="1143" b="1" dirty="0">
                <a:latin typeface="Arial"/>
                <a:cs typeface="Arial"/>
              </a:rPr>
              <a:t>PD %</a:t>
            </a:r>
            <a:endParaRPr sz="1143">
              <a:latin typeface="Arial"/>
              <a:cs typeface="Arial"/>
            </a:endParaRPr>
          </a:p>
        </p:txBody>
      </p:sp>
      <p:sp>
        <p:nvSpPr>
          <p:cNvPr id="41" name="object 41"/>
          <p:cNvSpPr txBox="1"/>
          <p:nvPr/>
        </p:nvSpPr>
        <p:spPr>
          <a:xfrm>
            <a:off x="6509658" y="1321443"/>
            <a:ext cx="1296005" cy="205121"/>
          </a:xfrm>
          <a:prstGeom prst="rect">
            <a:avLst/>
          </a:prstGeom>
        </p:spPr>
        <p:txBody>
          <a:bodyPr vert="horz" wrap="square" lIns="0" tIns="0" rIns="0" bIns="0" rtlCol="0">
            <a:spAutoFit/>
          </a:bodyPr>
          <a:lstStyle/>
          <a:p>
            <a:pPr marL="12095"/>
            <a:r>
              <a:rPr sz="1333" b="1" spc="-5" dirty="0">
                <a:solidFill>
                  <a:srgbClr val="FF0000"/>
                </a:solidFill>
                <a:latin typeface="Arial"/>
                <a:cs typeface="Arial"/>
              </a:rPr>
              <a:t>P</a:t>
            </a:r>
            <a:r>
              <a:rPr sz="1333" b="1" spc="5" dirty="0">
                <a:solidFill>
                  <a:srgbClr val="FF0000"/>
                </a:solidFill>
                <a:latin typeface="Arial"/>
                <a:cs typeface="Arial"/>
              </a:rPr>
              <a:t>r</a:t>
            </a:r>
            <a:r>
              <a:rPr sz="1333" b="1" spc="-10" dirty="0">
                <a:solidFill>
                  <a:srgbClr val="FF0000"/>
                </a:solidFill>
                <a:latin typeface="Arial"/>
                <a:cs typeface="Arial"/>
              </a:rPr>
              <a:t>opo</a:t>
            </a:r>
            <a:r>
              <a:rPr sz="1333" b="1" spc="-5" dirty="0">
                <a:solidFill>
                  <a:srgbClr val="FF0000"/>
                </a:solidFill>
                <a:latin typeface="Arial"/>
                <a:cs typeface="Arial"/>
              </a:rPr>
              <a:t>se</a:t>
            </a:r>
            <a:r>
              <a:rPr sz="1333" b="1" dirty="0">
                <a:solidFill>
                  <a:srgbClr val="FF0000"/>
                </a:solidFill>
                <a:latin typeface="Arial"/>
                <a:cs typeface="Arial"/>
              </a:rPr>
              <a:t>d</a:t>
            </a:r>
            <a:r>
              <a:rPr sz="1333" b="1" spc="-24" dirty="0">
                <a:solidFill>
                  <a:srgbClr val="FF0000"/>
                </a:solidFill>
                <a:latin typeface="Arial"/>
                <a:cs typeface="Arial"/>
              </a:rPr>
              <a:t> </a:t>
            </a:r>
            <a:r>
              <a:rPr sz="1333" b="1" spc="5" dirty="0">
                <a:solidFill>
                  <a:srgbClr val="FF0000"/>
                </a:solidFill>
                <a:latin typeface="Arial"/>
                <a:cs typeface="Arial"/>
              </a:rPr>
              <a:t>li</a:t>
            </a:r>
            <a:r>
              <a:rPr sz="1333" b="1" spc="-5" dirty="0">
                <a:solidFill>
                  <a:srgbClr val="FF0000"/>
                </a:solidFill>
                <a:latin typeface="Arial"/>
                <a:cs typeface="Arial"/>
              </a:rPr>
              <a:t>m</a:t>
            </a:r>
            <a:r>
              <a:rPr sz="1333" b="1" spc="5" dirty="0">
                <a:solidFill>
                  <a:srgbClr val="FF0000"/>
                </a:solidFill>
                <a:latin typeface="Arial"/>
                <a:cs typeface="Arial"/>
              </a:rPr>
              <a:t>i</a:t>
            </a:r>
            <a:r>
              <a:rPr sz="1333" b="1" dirty="0">
                <a:solidFill>
                  <a:srgbClr val="FF0000"/>
                </a:solidFill>
                <a:latin typeface="Arial"/>
                <a:cs typeface="Arial"/>
              </a:rPr>
              <a:t>ts</a:t>
            </a:r>
            <a:endParaRPr sz="1333">
              <a:latin typeface="Arial"/>
              <a:cs typeface="Arial"/>
            </a:endParaRPr>
          </a:p>
        </p:txBody>
      </p:sp>
      <p:sp>
        <p:nvSpPr>
          <p:cNvPr id="43" name="object 43"/>
          <p:cNvSpPr txBox="1"/>
          <p:nvPr/>
        </p:nvSpPr>
        <p:spPr>
          <a:xfrm>
            <a:off x="382921" y="1321443"/>
            <a:ext cx="5285014" cy="384721"/>
          </a:xfrm>
          <a:prstGeom prst="rect">
            <a:avLst/>
          </a:prstGeom>
        </p:spPr>
        <p:txBody>
          <a:bodyPr vert="horz" wrap="square" lIns="0" tIns="0" rIns="0" bIns="0" rtlCol="0">
            <a:spAutoFit/>
          </a:bodyPr>
          <a:lstStyle/>
          <a:p>
            <a:pPr marL="12095">
              <a:lnSpc>
                <a:spcPts val="1486"/>
              </a:lnSpc>
            </a:pPr>
            <a:r>
              <a:rPr sz="1333" b="1" spc="-43" dirty="0">
                <a:solidFill>
                  <a:srgbClr val="FF0000"/>
                </a:solidFill>
                <a:latin typeface="Arial"/>
                <a:cs typeface="Arial"/>
              </a:rPr>
              <a:t>A</a:t>
            </a:r>
            <a:r>
              <a:rPr sz="1333" b="1" spc="-10" dirty="0">
                <a:solidFill>
                  <a:srgbClr val="FF0000"/>
                </a:solidFill>
                <a:latin typeface="Arial"/>
                <a:cs typeface="Arial"/>
              </a:rPr>
              <a:t>u</a:t>
            </a:r>
            <a:r>
              <a:rPr sz="1333" b="1" dirty="0">
                <a:solidFill>
                  <a:srgbClr val="FF0000"/>
                </a:solidFill>
                <a:latin typeface="Arial"/>
                <a:cs typeface="Arial"/>
              </a:rPr>
              <a:t>to</a:t>
            </a:r>
            <a:r>
              <a:rPr sz="1333" b="1" spc="19" dirty="0">
                <a:solidFill>
                  <a:srgbClr val="FF0000"/>
                </a:solidFill>
                <a:latin typeface="Arial"/>
                <a:cs typeface="Arial"/>
              </a:rPr>
              <a:t> </a:t>
            </a:r>
            <a:r>
              <a:rPr sz="1333" b="1" spc="-5" dirty="0">
                <a:solidFill>
                  <a:srgbClr val="FF0000"/>
                </a:solidFill>
                <a:latin typeface="Arial"/>
                <a:cs typeface="Arial"/>
              </a:rPr>
              <a:t>60</a:t>
            </a:r>
            <a:r>
              <a:rPr sz="1333" b="1" spc="5" dirty="0">
                <a:solidFill>
                  <a:srgbClr val="FF0000"/>
                </a:solidFill>
                <a:latin typeface="Arial"/>
                <a:cs typeface="Arial"/>
              </a:rPr>
              <a:t>/</a:t>
            </a:r>
            <a:r>
              <a:rPr sz="1333" b="1" spc="-5" dirty="0">
                <a:solidFill>
                  <a:srgbClr val="FF0000"/>
                </a:solidFill>
                <a:latin typeface="Arial"/>
                <a:cs typeface="Arial"/>
              </a:rPr>
              <a:t>61+</a:t>
            </a:r>
            <a:r>
              <a:rPr sz="1333" b="1" spc="-10" dirty="0">
                <a:solidFill>
                  <a:srgbClr val="FF0000"/>
                </a:solidFill>
                <a:latin typeface="Arial"/>
                <a:cs typeface="Arial"/>
              </a:rPr>
              <a:t>D</a:t>
            </a:r>
            <a:r>
              <a:rPr sz="1333" b="1" spc="-5" dirty="0">
                <a:solidFill>
                  <a:srgbClr val="FF0000"/>
                </a:solidFill>
                <a:latin typeface="Arial"/>
                <a:cs typeface="Arial"/>
              </a:rPr>
              <a:t>P</a:t>
            </a:r>
            <a:r>
              <a:rPr sz="1333" b="1" dirty="0">
                <a:solidFill>
                  <a:srgbClr val="FF0000"/>
                </a:solidFill>
                <a:latin typeface="Arial"/>
                <a:cs typeface="Arial"/>
              </a:rPr>
              <a:t>D</a:t>
            </a:r>
            <a:r>
              <a:rPr sz="1333" b="1" spc="-33" dirty="0">
                <a:solidFill>
                  <a:srgbClr val="FF0000"/>
                </a:solidFill>
                <a:latin typeface="Arial"/>
                <a:cs typeface="Arial"/>
              </a:rPr>
              <a:t> </a:t>
            </a:r>
            <a:r>
              <a:rPr sz="1333" b="1" dirty="0">
                <a:solidFill>
                  <a:srgbClr val="FF0000"/>
                </a:solidFill>
                <a:latin typeface="Arial"/>
                <a:cs typeface="Arial"/>
              </a:rPr>
              <a:t>–</a:t>
            </a:r>
            <a:r>
              <a:rPr sz="1333" b="1" spc="-5" dirty="0">
                <a:solidFill>
                  <a:srgbClr val="FF0000"/>
                </a:solidFill>
                <a:latin typeface="Arial"/>
                <a:cs typeface="Arial"/>
              </a:rPr>
              <a:t> </a:t>
            </a:r>
            <a:r>
              <a:rPr sz="1333" b="1" spc="-10" dirty="0">
                <a:solidFill>
                  <a:srgbClr val="FF0000"/>
                </a:solidFill>
                <a:latin typeface="Arial"/>
                <a:cs typeface="Arial"/>
              </a:rPr>
              <a:t>Co</a:t>
            </a:r>
            <a:r>
              <a:rPr sz="1333" b="1" spc="-5" dirty="0">
                <a:solidFill>
                  <a:srgbClr val="FF0000"/>
                </a:solidFill>
                <a:latin typeface="Arial"/>
                <a:cs typeface="Arial"/>
              </a:rPr>
              <a:t>m</a:t>
            </a:r>
            <a:r>
              <a:rPr sz="1333" b="1" spc="-10" dirty="0">
                <a:solidFill>
                  <a:srgbClr val="FF0000"/>
                </a:solidFill>
                <a:latin typeface="Arial"/>
                <a:cs typeface="Arial"/>
              </a:rPr>
              <a:t>p</a:t>
            </a:r>
            <a:r>
              <a:rPr sz="1333" b="1" spc="-5" dirty="0">
                <a:solidFill>
                  <a:srgbClr val="FF0000"/>
                </a:solidFill>
                <a:latin typeface="Arial"/>
                <a:cs typeface="Arial"/>
              </a:rPr>
              <a:t>a</a:t>
            </a:r>
            <a:r>
              <a:rPr sz="1333" b="1" spc="5" dirty="0">
                <a:solidFill>
                  <a:srgbClr val="FF0000"/>
                </a:solidFill>
                <a:latin typeface="Arial"/>
                <a:cs typeface="Arial"/>
              </a:rPr>
              <a:t>ri</a:t>
            </a:r>
            <a:r>
              <a:rPr sz="1333" b="1" spc="-5" dirty="0">
                <a:solidFill>
                  <a:srgbClr val="FF0000"/>
                </a:solidFill>
                <a:latin typeface="Arial"/>
                <a:cs typeface="Arial"/>
              </a:rPr>
              <a:t>s</a:t>
            </a:r>
            <a:r>
              <a:rPr sz="1333" b="1" spc="-10" dirty="0">
                <a:solidFill>
                  <a:srgbClr val="FF0000"/>
                </a:solidFill>
                <a:latin typeface="Arial"/>
                <a:cs typeface="Arial"/>
              </a:rPr>
              <a:t>o</a:t>
            </a:r>
            <a:r>
              <a:rPr sz="1333" b="1" dirty="0">
                <a:solidFill>
                  <a:srgbClr val="FF0000"/>
                </a:solidFill>
                <a:latin typeface="Arial"/>
                <a:cs typeface="Arial"/>
              </a:rPr>
              <a:t>n</a:t>
            </a:r>
            <a:r>
              <a:rPr sz="1333" b="1" spc="-24" dirty="0">
                <a:solidFill>
                  <a:srgbClr val="FF0000"/>
                </a:solidFill>
                <a:latin typeface="Arial"/>
                <a:cs typeface="Arial"/>
              </a:rPr>
              <a:t> </a:t>
            </a:r>
            <a:r>
              <a:rPr sz="1333" b="1" dirty="0">
                <a:solidFill>
                  <a:srgbClr val="FF0000"/>
                </a:solidFill>
                <a:latin typeface="Arial"/>
                <a:cs typeface="Arial"/>
              </a:rPr>
              <a:t>to</a:t>
            </a:r>
            <a:r>
              <a:rPr sz="1333" b="1" spc="-24" dirty="0">
                <a:solidFill>
                  <a:srgbClr val="FF0000"/>
                </a:solidFill>
                <a:latin typeface="Arial"/>
                <a:cs typeface="Arial"/>
              </a:rPr>
              <a:t> </a:t>
            </a:r>
            <a:r>
              <a:rPr sz="1333" b="1" spc="-10" dirty="0">
                <a:solidFill>
                  <a:srgbClr val="FF0000"/>
                </a:solidFill>
                <a:latin typeface="Arial"/>
                <a:cs typeface="Arial"/>
              </a:rPr>
              <a:t>bu</a:t>
            </a:r>
            <a:r>
              <a:rPr sz="1333" b="1" spc="-5" dirty="0">
                <a:solidFill>
                  <a:srgbClr val="FF0000"/>
                </a:solidFill>
                <a:latin typeface="Arial"/>
                <a:cs typeface="Arial"/>
              </a:rPr>
              <a:t>s</a:t>
            </a:r>
            <a:r>
              <a:rPr sz="1333" b="1" spc="5" dirty="0">
                <a:solidFill>
                  <a:srgbClr val="FF0000"/>
                </a:solidFill>
                <a:latin typeface="Arial"/>
                <a:cs typeface="Arial"/>
              </a:rPr>
              <a:t>i</a:t>
            </a:r>
            <a:r>
              <a:rPr sz="1333" b="1" spc="-10" dirty="0">
                <a:solidFill>
                  <a:srgbClr val="FF0000"/>
                </a:solidFill>
                <a:latin typeface="Arial"/>
                <a:cs typeface="Arial"/>
              </a:rPr>
              <a:t>n</a:t>
            </a:r>
            <a:r>
              <a:rPr sz="1333" b="1" spc="-5" dirty="0">
                <a:solidFill>
                  <a:srgbClr val="FF0000"/>
                </a:solidFill>
                <a:latin typeface="Arial"/>
                <a:cs typeface="Arial"/>
              </a:rPr>
              <a:t>es</a:t>
            </a:r>
            <a:r>
              <a:rPr sz="1333" b="1" dirty="0">
                <a:solidFill>
                  <a:srgbClr val="FF0000"/>
                </a:solidFill>
                <a:latin typeface="Arial"/>
                <a:cs typeface="Arial"/>
              </a:rPr>
              <a:t>s</a:t>
            </a:r>
            <a:r>
              <a:rPr sz="1333" b="1" spc="-29" dirty="0">
                <a:solidFill>
                  <a:srgbClr val="FF0000"/>
                </a:solidFill>
                <a:latin typeface="Arial"/>
                <a:cs typeface="Arial"/>
              </a:rPr>
              <a:t> </a:t>
            </a:r>
            <a:r>
              <a:rPr sz="1333" b="1" dirty="0">
                <a:solidFill>
                  <a:srgbClr val="FF0000"/>
                </a:solidFill>
                <a:latin typeface="Arial"/>
                <a:cs typeface="Arial"/>
              </a:rPr>
              <a:t>f</a:t>
            </a:r>
            <a:r>
              <a:rPr sz="1333" b="1" spc="-10" dirty="0">
                <a:solidFill>
                  <a:srgbClr val="FF0000"/>
                </a:solidFill>
                <a:latin typeface="Arial"/>
                <a:cs typeface="Arial"/>
              </a:rPr>
              <a:t>o</a:t>
            </a:r>
            <a:r>
              <a:rPr sz="1333" b="1" spc="5" dirty="0">
                <a:solidFill>
                  <a:srgbClr val="FF0000"/>
                </a:solidFill>
                <a:latin typeface="Arial"/>
                <a:cs typeface="Arial"/>
              </a:rPr>
              <a:t>r</a:t>
            </a:r>
            <a:r>
              <a:rPr sz="1333" b="1" spc="-5" dirty="0">
                <a:solidFill>
                  <a:srgbClr val="FF0000"/>
                </a:solidFill>
                <a:latin typeface="Arial"/>
                <a:cs typeface="Arial"/>
              </a:rPr>
              <a:t>ecas</a:t>
            </a:r>
            <a:r>
              <a:rPr sz="1333" b="1" dirty="0">
                <a:solidFill>
                  <a:srgbClr val="FF0000"/>
                </a:solidFill>
                <a:latin typeface="Arial"/>
                <a:cs typeface="Arial"/>
              </a:rPr>
              <a:t>ts</a:t>
            </a:r>
            <a:endParaRPr sz="1333">
              <a:latin typeface="Arial"/>
              <a:cs typeface="Arial"/>
            </a:endParaRPr>
          </a:p>
          <a:p>
            <a:pPr marL="12095">
              <a:lnSpc>
                <a:spcPts val="1486"/>
              </a:lnSpc>
            </a:pPr>
            <a:r>
              <a:rPr sz="1333" dirty="0">
                <a:solidFill>
                  <a:srgbClr val="FF0000"/>
                </a:solidFill>
                <a:latin typeface="Arial"/>
                <a:cs typeface="Arial"/>
              </a:rPr>
              <a:t>%,</a:t>
            </a:r>
            <a:r>
              <a:rPr sz="1333" spc="-5" dirty="0">
                <a:solidFill>
                  <a:srgbClr val="FF0000"/>
                </a:solidFill>
                <a:latin typeface="Arial"/>
                <a:cs typeface="Arial"/>
              </a:rPr>
              <a:t> </a:t>
            </a:r>
            <a:r>
              <a:rPr sz="1333" dirty="0">
                <a:solidFill>
                  <a:srgbClr val="FF0000"/>
                </a:solidFill>
                <a:latin typeface="Arial"/>
                <a:cs typeface="Arial"/>
              </a:rPr>
              <a:t>E</a:t>
            </a:r>
            <a:r>
              <a:rPr sz="1333" spc="-19" dirty="0">
                <a:solidFill>
                  <a:srgbClr val="FF0000"/>
                </a:solidFill>
                <a:latin typeface="Arial"/>
                <a:cs typeface="Arial"/>
              </a:rPr>
              <a:t>x</a:t>
            </a:r>
            <a:r>
              <a:rPr sz="1333" dirty="0">
                <a:solidFill>
                  <a:srgbClr val="FF0000"/>
                </a:solidFill>
                <a:latin typeface="Arial"/>
                <a:cs typeface="Arial"/>
              </a:rPr>
              <a:t>i</a:t>
            </a:r>
            <a:r>
              <a:rPr sz="1333" spc="5" dirty="0">
                <a:solidFill>
                  <a:srgbClr val="FF0000"/>
                </a:solidFill>
                <a:latin typeface="Arial"/>
                <a:cs typeface="Arial"/>
              </a:rPr>
              <a:t>st</a:t>
            </a:r>
            <a:r>
              <a:rPr sz="1333" dirty="0">
                <a:solidFill>
                  <a:srgbClr val="FF0000"/>
                </a:solidFill>
                <a:latin typeface="Arial"/>
                <a:cs typeface="Arial"/>
              </a:rPr>
              <a:t>i</a:t>
            </a:r>
            <a:r>
              <a:rPr sz="1333" spc="-5" dirty="0">
                <a:solidFill>
                  <a:srgbClr val="FF0000"/>
                </a:solidFill>
                <a:latin typeface="Arial"/>
                <a:cs typeface="Arial"/>
              </a:rPr>
              <a:t>n</a:t>
            </a:r>
            <a:r>
              <a:rPr sz="1333" dirty="0">
                <a:solidFill>
                  <a:srgbClr val="FF0000"/>
                </a:solidFill>
                <a:latin typeface="Arial"/>
                <a:cs typeface="Arial"/>
              </a:rPr>
              <a:t>g</a:t>
            </a:r>
            <a:r>
              <a:rPr sz="1333" spc="-19" dirty="0">
                <a:solidFill>
                  <a:srgbClr val="FF0000"/>
                </a:solidFill>
                <a:latin typeface="Arial"/>
                <a:cs typeface="Arial"/>
              </a:rPr>
              <a:t> </a:t>
            </a:r>
            <a:r>
              <a:rPr sz="1333" spc="-5" dirty="0">
                <a:solidFill>
                  <a:srgbClr val="FF0000"/>
                </a:solidFill>
                <a:latin typeface="Arial"/>
                <a:cs typeface="Arial"/>
              </a:rPr>
              <a:t>po</a:t>
            </a:r>
            <a:r>
              <a:rPr sz="1333" dirty="0">
                <a:solidFill>
                  <a:srgbClr val="FF0000"/>
                </a:solidFill>
                <a:latin typeface="Arial"/>
                <a:cs typeface="Arial"/>
              </a:rPr>
              <a:t>r</a:t>
            </a:r>
            <a:r>
              <a:rPr sz="1333" spc="5" dirty="0">
                <a:solidFill>
                  <a:srgbClr val="FF0000"/>
                </a:solidFill>
                <a:latin typeface="Arial"/>
                <a:cs typeface="Arial"/>
              </a:rPr>
              <a:t>tf</a:t>
            </a:r>
            <a:r>
              <a:rPr sz="1333" spc="-5" dirty="0">
                <a:solidFill>
                  <a:srgbClr val="FF0000"/>
                </a:solidFill>
                <a:latin typeface="Arial"/>
                <a:cs typeface="Arial"/>
              </a:rPr>
              <a:t>o</a:t>
            </a:r>
            <a:r>
              <a:rPr sz="1333" dirty="0">
                <a:solidFill>
                  <a:srgbClr val="FF0000"/>
                </a:solidFill>
                <a:latin typeface="Arial"/>
                <a:cs typeface="Arial"/>
              </a:rPr>
              <a:t>li</a:t>
            </a:r>
            <a:r>
              <a:rPr sz="1333" spc="-5" dirty="0">
                <a:solidFill>
                  <a:srgbClr val="FF0000"/>
                </a:solidFill>
                <a:latin typeface="Arial"/>
                <a:cs typeface="Arial"/>
              </a:rPr>
              <a:t>o</a:t>
            </a:r>
            <a:r>
              <a:rPr sz="1333" dirty="0">
                <a:solidFill>
                  <a:srgbClr val="FF0000"/>
                </a:solidFill>
                <a:latin typeface="Arial"/>
                <a:cs typeface="Arial"/>
              </a:rPr>
              <a:t>,</a:t>
            </a:r>
            <a:r>
              <a:rPr sz="1333" spc="-38" dirty="0">
                <a:solidFill>
                  <a:srgbClr val="FF0000"/>
                </a:solidFill>
                <a:latin typeface="Arial"/>
                <a:cs typeface="Arial"/>
              </a:rPr>
              <a:t> </a:t>
            </a:r>
            <a:r>
              <a:rPr sz="1333" spc="-5" dirty="0">
                <a:solidFill>
                  <a:srgbClr val="FF0000"/>
                </a:solidFill>
                <a:latin typeface="Arial"/>
                <a:cs typeface="Arial"/>
              </a:rPr>
              <a:t>Bu</a:t>
            </a:r>
            <a:r>
              <a:rPr sz="1333" spc="5" dirty="0">
                <a:solidFill>
                  <a:srgbClr val="FF0000"/>
                </a:solidFill>
                <a:latin typeface="Arial"/>
                <a:cs typeface="Arial"/>
              </a:rPr>
              <a:t>s</a:t>
            </a:r>
            <a:r>
              <a:rPr sz="1333" dirty="0">
                <a:solidFill>
                  <a:srgbClr val="FF0000"/>
                </a:solidFill>
                <a:latin typeface="Arial"/>
                <a:cs typeface="Arial"/>
              </a:rPr>
              <a:t>i</a:t>
            </a:r>
            <a:r>
              <a:rPr sz="1333" spc="-5" dirty="0">
                <a:solidFill>
                  <a:srgbClr val="FF0000"/>
                </a:solidFill>
                <a:latin typeface="Arial"/>
                <a:cs typeface="Arial"/>
              </a:rPr>
              <a:t>ne</a:t>
            </a:r>
            <a:r>
              <a:rPr sz="1333" spc="5" dirty="0">
                <a:solidFill>
                  <a:srgbClr val="FF0000"/>
                </a:solidFill>
                <a:latin typeface="Arial"/>
                <a:cs typeface="Arial"/>
              </a:rPr>
              <a:t>s</a:t>
            </a:r>
            <a:r>
              <a:rPr sz="1333" dirty="0">
                <a:solidFill>
                  <a:srgbClr val="FF0000"/>
                </a:solidFill>
                <a:latin typeface="Arial"/>
                <a:cs typeface="Arial"/>
              </a:rPr>
              <a:t>s</a:t>
            </a:r>
            <a:r>
              <a:rPr sz="1333" spc="-38" dirty="0">
                <a:solidFill>
                  <a:srgbClr val="FF0000"/>
                </a:solidFill>
                <a:latin typeface="Arial"/>
                <a:cs typeface="Arial"/>
              </a:rPr>
              <a:t> </a:t>
            </a:r>
            <a:r>
              <a:rPr sz="1333" spc="5" dirty="0">
                <a:solidFill>
                  <a:srgbClr val="FF0000"/>
                </a:solidFill>
                <a:latin typeface="Arial"/>
                <a:cs typeface="Arial"/>
              </a:rPr>
              <a:t>f</a:t>
            </a:r>
            <a:r>
              <a:rPr sz="1333" spc="-5" dirty="0">
                <a:solidFill>
                  <a:srgbClr val="FF0000"/>
                </a:solidFill>
                <a:latin typeface="Arial"/>
                <a:cs typeface="Arial"/>
              </a:rPr>
              <a:t>o</a:t>
            </a:r>
            <a:r>
              <a:rPr sz="1333" dirty="0">
                <a:solidFill>
                  <a:srgbClr val="FF0000"/>
                </a:solidFill>
                <a:latin typeface="Arial"/>
                <a:cs typeface="Arial"/>
              </a:rPr>
              <a:t>r</a:t>
            </a:r>
            <a:r>
              <a:rPr sz="1333" spc="-5" dirty="0">
                <a:solidFill>
                  <a:srgbClr val="FF0000"/>
                </a:solidFill>
                <a:latin typeface="Arial"/>
                <a:cs typeface="Arial"/>
              </a:rPr>
              <a:t>e</a:t>
            </a:r>
            <a:r>
              <a:rPr sz="1333" spc="5" dirty="0">
                <a:solidFill>
                  <a:srgbClr val="FF0000"/>
                </a:solidFill>
                <a:latin typeface="Arial"/>
                <a:cs typeface="Arial"/>
              </a:rPr>
              <a:t>c</a:t>
            </a:r>
            <a:r>
              <a:rPr sz="1333" spc="-5" dirty="0">
                <a:solidFill>
                  <a:srgbClr val="FF0000"/>
                </a:solidFill>
                <a:latin typeface="Arial"/>
                <a:cs typeface="Arial"/>
              </a:rPr>
              <a:t>a</a:t>
            </a:r>
            <a:r>
              <a:rPr sz="1333" spc="-10" dirty="0">
                <a:solidFill>
                  <a:srgbClr val="FF0000"/>
                </a:solidFill>
                <a:latin typeface="Arial"/>
                <a:cs typeface="Arial"/>
              </a:rPr>
              <a:t>st</a:t>
            </a:r>
            <a:r>
              <a:rPr sz="1333" spc="-5" dirty="0">
                <a:solidFill>
                  <a:srgbClr val="FF0000"/>
                </a:solidFill>
                <a:latin typeface="Arial"/>
                <a:cs typeface="Arial"/>
              </a:rPr>
              <a:t>e</a:t>
            </a:r>
            <a:r>
              <a:rPr sz="1333" dirty="0">
                <a:solidFill>
                  <a:srgbClr val="FF0000"/>
                </a:solidFill>
                <a:latin typeface="Arial"/>
                <a:cs typeface="Arial"/>
              </a:rPr>
              <a:t>d</a:t>
            </a:r>
            <a:r>
              <a:rPr sz="1333" spc="-43" dirty="0">
                <a:solidFill>
                  <a:srgbClr val="FF0000"/>
                </a:solidFill>
                <a:latin typeface="Arial"/>
                <a:cs typeface="Arial"/>
              </a:rPr>
              <a:t> </a:t>
            </a:r>
            <a:r>
              <a:rPr sz="1333" dirty="0">
                <a:solidFill>
                  <a:srgbClr val="FF0000"/>
                </a:solidFill>
                <a:latin typeface="Arial"/>
                <a:cs typeface="Arial"/>
              </a:rPr>
              <a:t>l</a:t>
            </a:r>
            <a:r>
              <a:rPr sz="1333" spc="-5" dirty="0">
                <a:solidFill>
                  <a:srgbClr val="FF0000"/>
                </a:solidFill>
                <a:latin typeface="Arial"/>
                <a:cs typeface="Arial"/>
              </a:rPr>
              <a:t>o</a:t>
            </a:r>
            <a:r>
              <a:rPr sz="1333" spc="5" dirty="0">
                <a:solidFill>
                  <a:srgbClr val="FF0000"/>
                </a:solidFill>
                <a:latin typeface="Arial"/>
                <a:cs typeface="Arial"/>
              </a:rPr>
              <a:t>s</a:t>
            </a:r>
            <a:r>
              <a:rPr sz="1333" dirty="0">
                <a:solidFill>
                  <a:srgbClr val="FF0000"/>
                </a:solidFill>
                <a:latin typeface="Arial"/>
                <a:cs typeface="Arial"/>
              </a:rPr>
              <a:t>s</a:t>
            </a:r>
            <a:r>
              <a:rPr sz="1333" spc="-24" dirty="0">
                <a:solidFill>
                  <a:srgbClr val="FF0000"/>
                </a:solidFill>
                <a:latin typeface="Arial"/>
                <a:cs typeface="Arial"/>
              </a:rPr>
              <a:t> </a:t>
            </a:r>
            <a:r>
              <a:rPr sz="1333" dirty="0">
                <a:solidFill>
                  <a:srgbClr val="FF0000"/>
                </a:solidFill>
                <a:latin typeface="Arial"/>
                <a:cs typeface="Arial"/>
              </a:rPr>
              <a:t>r</a:t>
            </a:r>
            <a:r>
              <a:rPr sz="1333" spc="-5" dirty="0">
                <a:solidFill>
                  <a:srgbClr val="FF0000"/>
                </a:solidFill>
                <a:latin typeface="Arial"/>
                <a:cs typeface="Arial"/>
              </a:rPr>
              <a:t>a</a:t>
            </a:r>
            <a:r>
              <a:rPr sz="1333" spc="5" dirty="0">
                <a:solidFill>
                  <a:srgbClr val="FF0000"/>
                </a:solidFill>
                <a:latin typeface="Arial"/>
                <a:cs typeface="Arial"/>
              </a:rPr>
              <a:t>t</a:t>
            </a:r>
            <a:r>
              <a:rPr sz="1333" dirty="0">
                <a:solidFill>
                  <a:srgbClr val="FF0000"/>
                </a:solidFill>
                <a:latin typeface="Arial"/>
                <a:cs typeface="Arial"/>
              </a:rPr>
              <a:t>e</a:t>
            </a:r>
            <a:r>
              <a:rPr sz="1333" spc="-19" dirty="0">
                <a:solidFill>
                  <a:srgbClr val="FF0000"/>
                </a:solidFill>
                <a:latin typeface="Arial"/>
                <a:cs typeface="Arial"/>
              </a:rPr>
              <a:t> v</a:t>
            </a:r>
            <a:r>
              <a:rPr sz="1333" dirty="0">
                <a:solidFill>
                  <a:srgbClr val="FF0000"/>
                </a:solidFill>
                <a:latin typeface="Arial"/>
                <a:cs typeface="Arial"/>
              </a:rPr>
              <a:t>s</a:t>
            </a:r>
            <a:r>
              <a:rPr sz="1333" spc="10" dirty="0">
                <a:solidFill>
                  <a:srgbClr val="FF0000"/>
                </a:solidFill>
                <a:latin typeface="Arial"/>
                <a:cs typeface="Arial"/>
              </a:rPr>
              <a:t> </a:t>
            </a:r>
            <a:r>
              <a:rPr sz="1333" spc="-5" dirty="0">
                <a:solidFill>
                  <a:srgbClr val="FF0000"/>
                </a:solidFill>
                <a:latin typeface="Arial"/>
                <a:cs typeface="Arial"/>
              </a:rPr>
              <a:t>201</a:t>
            </a:r>
            <a:r>
              <a:rPr sz="1333" dirty="0">
                <a:solidFill>
                  <a:srgbClr val="FF0000"/>
                </a:solidFill>
                <a:latin typeface="Arial"/>
                <a:cs typeface="Arial"/>
              </a:rPr>
              <a:t>6</a:t>
            </a:r>
            <a:r>
              <a:rPr sz="1333" spc="-29" dirty="0">
                <a:solidFill>
                  <a:srgbClr val="FF0000"/>
                </a:solidFill>
                <a:latin typeface="Arial"/>
                <a:cs typeface="Arial"/>
              </a:rPr>
              <a:t> </a:t>
            </a:r>
            <a:r>
              <a:rPr sz="1333" spc="-10" dirty="0">
                <a:solidFill>
                  <a:srgbClr val="FF0000"/>
                </a:solidFill>
                <a:latin typeface="Arial"/>
                <a:cs typeface="Arial"/>
              </a:rPr>
              <a:t>D</a:t>
            </a:r>
            <a:r>
              <a:rPr sz="1333" dirty="0">
                <a:solidFill>
                  <a:srgbClr val="FF0000"/>
                </a:solidFill>
                <a:latin typeface="Arial"/>
                <a:cs typeface="Arial"/>
              </a:rPr>
              <a:t>PD li</a:t>
            </a:r>
            <a:r>
              <a:rPr sz="1333" spc="-10" dirty="0">
                <a:solidFill>
                  <a:srgbClr val="FF0000"/>
                </a:solidFill>
                <a:latin typeface="Arial"/>
                <a:cs typeface="Arial"/>
              </a:rPr>
              <a:t>m</a:t>
            </a:r>
            <a:r>
              <a:rPr sz="1333" dirty="0">
                <a:solidFill>
                  <a:srgbClr val="FF0000"/>
                </a:solidFill>
                <a:latin typeface="Arial"/>
                <a:cs typeface="Arial"/>
              </a:rPr>
              <a:t>i</a:t>
            </a:r>
            <a:r>
              <a:rPr sz="1333" spc="5" dirty="0">
                <a:solidFill>
                  <a:srgbClr val="FF0000"/>
                </a:solidFill>
                <a:latin typeface="Arial"/>
                <a:cs typeface="Arial"/>
              </a:rPr>
              <a:t>t</a:t>
            </a:r>
            <a:r>
              <a:rPr sz="1333" dirty="0">
                <a:solidFill>
                  <a:srgbClr val="FF0000"/>
                </a:solidFill>
                <a:latin typeface="Arial"/>
                <a:cs typeface="Arial"/>
              </a:rPr>
              <a:t>s</a:t>
            </a:r>
            <a:endParaRPr sz="1333">
              <a:latin typeface="Arial"/>
              <a:cs typeface="Arial"/>
            </a:endParaRPr>
          </a:p>
        </p:txBody>
      </p:sp>
      <p:graphicFrame>
        <p:nvGraphicFramePr>
          <p:cNvPr id="42" name="object 42"/>
          <p:cNvGraphicFramePr>
            <a:graphicFrameLocks noGrp="1"/>
          </p:cNvGraphicFramePr>
          <p:nvPr>
            <p:extLst/>
          </p:nvPr>
        </p:nvGraphicFramePr>
        <p:xfrm>
          <a:off x="6525381" y="2443238"/>
          <a:ext cx="2231148" cy="913229"/>
        </p:xfrm>
        <a:graphic>
          <a:graphicData uri="http://schemas.openxmlformats.org/drawingml/2006/table">
            <a:tbl>
              <a:tblPr firstRow="1" bandRow="1">
                <a:tableStyleId>{2D5ABB26-0587-4C30-8999-92F81FD0307C}</a:tableStyleId>
              </a:tblPr>
              <a:tblGrid>
                <a:gridCol w="1201599"/>
                <a:gridCol w="1029549"/>
              </a:tblGrid>
              <a:tr h="274402">
                <a:tc>
                  <a:txBody>
                    <a:bodyPr/>
                    <a:lstStyle/>
                    <a:p>
                      <a:pPr marL="91440">
                        <a:lnSpc>
                          <a:spcPct val="100000"/>
                        </a:lnSpc>
                      </a:pPr>
                      <a:r>
                        <a:rPr sz="1000" b="1" spc="-5" dirty="0">
                          <a:solidFill>
                            <a:srgbClr val="FFFFFF"/>
                          </a:solidFill>
                          <a:latin typeface="Arial"/>
                          <a:cs typeface="Arial"/>
                        </a:rPr>
                        <a:t>L</a:t>
                      </a:r>
                      <a:r>
                        <a:rPr sz="1000" b="1" spc="5" dirty="0">
                          <a:solidFill>
                            <a:srgbClr val="FFFFFF"/>
                          </a:solidFill>
                          <a:latin typeface="Arial"/>
                          <a:cs typeface="Arial"/>
                        </a:rPr>
                        <a:t>i</a:t>
                      </a:r>
                      <a:r>
                        <a:rPr sz="1000" b="1" dirty="0">
                          <a:solidFill>
                            <a:srgbClr val="FFFFFF"/>
                          </a:solidFill>
                          <a:latin typeface="Arial"/>
                          <a:cs typeface="Arial"/>
                        </a:rPr>
                        <a:t>m</a:t>
                      </a:r>
                      <a:r>
                        <a:rPr sz="1000" b="1" spc="5" dirty="0">
                          <a:solidFill>
                            <a:srgbClr val="FFFFFF"/>
                          </a:solidFill>
                          <a:latin typeface="Arial"/>
                          <a:cs typeface="Arial"/>
                        </a:rPr>
                        <a:t>it</a:t>
                      </a:r>
                      <a:endParaRPr sz="1000" dirty="0">
                        <a:latin typeface="Arial"/>
                        <a:cs typeface="Arial"/>
                      </a:endParaRPr>
                    </a:p>
                  </a:txBody>
                  <a:tcPr marL="0" marR="0" marT="0" marB="0">
                    <a:lnB w="12700">
                      <a:solidFill>
                        <a:srgbClr val="C0C0C0"/>
                      </a:solidFill>
                      <a:prstDash val="solid"/>
                    </a:lnB>
                    <a:solidFill>
                      <a:srgbClr val="FF0000"/>
                    </a:solidFill>
                  </a:tcPr>
                </a:tc>
                <a:tc>
                  <a:txBody>
                    <a:bodyPr/>
                    <a:lstStyle/>
                    <a:p>
                      <a:pPr marL="244475">
                        <a:lnSpc>
                          <a:spcPct val="100000"/>
                        </a:lnSpc>
                      </a:pPr>
                      <a:r>
                        <a:rPr sz="1000" b="1" spc="-5" dirty="0">
                          <a:solidFill>
                            <a:srgbClr val="FFFFFF"/>
                          </a:solidFill>
                          <a:latin typeface="Arial"/>
                          <a:cs typeface="Arial"/>
                        </a:rPr>
                        <a:t>Va</a:t>
                      </a:r>
                      <a:r>
                        <a:rPr sz="1000" b="1" spc="5" dirty="0">
                          <a:solidFill>
                            <a:srgbClr val="FFFFFF"/>
                          </a:solidFill>
                          <a:latin typeface="Arial"/>
                          <a:cs typeface="Arial"/>
                        </a:rPr>
                        <a:t>l</a:t>
                      </a:r>
                      <a:r>
                        <a:rPr sz="1000" b="1" spc="-5" dirty="0">
                          <a:solidFill>
                            <a:srgbClr val="FFFFFF"/>
                          </a:solidFill>
                          <a:latin typeface="Arial"/>
                          <a:cs typeface="Arial"/>
                        </a:rPr>
                        <a:t>ue</a:t>
                      </a:r>
                      <a:endParaRPr sz="1000">
                        <a:latin typeface="Arial"/>
                        <a:cs typeface="Arial"/>
                      </a:endParaRPr>
                    </a:p>
                  </a:txBody>
                  <a:tcPr marL="0" marR="0" marT="0" marB="0">
                    <a:lnB w="12700">
                      <a:solidFill>
                        <a:srgbClr val="C0C0C0"/>
                      </a:solidFill>
                      <a:prstDash val="solid"/>
                    </a:lnB>
                    <a:solidFill>
                      <a:srgbClr val="FF0000"/>
                    </a:solidFill>
                  </a:tcPr>
                </a:tc>
              </a:tr>
              <a:tr h="319413">
                <a:tc>
                  <a:txBody>
                    <a:bodyPr/>
                    <a:lstStyle/>
                    <a:p>
                      <a:pPr marL="90805">
                        <a:lnSpc>
                          <a:spcPct val="100000"/>
                        </a:lnSpc>
                      </a:pPr>
                      <a:r>
                        <a:rPr sz="1000" b="1" spc="-5" dirty="0">
                          <a:solidFill>
                            <a:srgbClr val="FF0000"/>
                          </a:solidFill>
                          <a:latin typeface="Arial"/>
                          <a:cs typeface="Arial"/>
                        </a:rPr>
                        <a:t>Re</a:t>
                      </a:r>
                      <a:r>
                        <a:rPr sz="1000" b="1" dirty="0">
                          <a:solidFill>
                            <a:srgbClr val="FF0000"/>
                          </a:solidFill>
                          <a:latin typeface="Arial"/>
                          <a:cs typeface="Arial"/>
                        </a:rPr>
                        <a:t>d </a:t>
                      </a:r>
                      <a:r>
                        <a:rPr sz="1000" b="1" spc="5" dirty="0">
                          <a:solidFill>
                            <a:srgbClr val="FF0000"/>
                          </a:solidFill>
                          <a:latin typeface="Arial"/>
                          <a:cs typeface="Arial"/>
                        </a:rPr>
                        <a:t>li</a:t>
                      </a:r>
                      <a:r>
                        <a:rPr sz="1000" b="1" dirty="0">
                          <a:solidFill>
                            <a:srgbClr val="FF0000"/>
                          </a:solidFill>
                          <a:latin typeface="Arial"/>
                          <a:cs typeface="Arial"/>
                        </a:rPr>
                        <a:t>m</a:t>
                      </a:r>
                      <a:r>
                        <a:rPr sz="1000" b="1" spc="-10" dirty="0">
                          <a:solidFill>
                            <a:srgbClr val="FF0000"/>
                          </a:solidFill>
                          <a:latin typeface="Arial"/>
                          <a:cs typeface="Arial"/>
                        </a:rPr>
                        <a:t>i</a:t>
                      </a:r>
                      <a:r>
                        <a:rPr sz="1000" b="1" dirty="0">
                          <a:solidFill>
                            <a:srgbClr val="FF0000"/>
                          </a:solidFill>
                          <a:latin typeface="Arial"/>
                          <a:cs typeface="Arial"/>
                        </a:rPr>
                        <a:t>t</a:t>
                      </a:r>
                      <a:endParaRPr sz="1000">
                        <a:latin typeface="Arial"/>
                        <a:cs typeface="Arial"/>
                      </a:endParaRPr>
                    </a:p>
                  </a:txBody>
                  <a:tcPr marL="0" marR="0" marT="0" marB="0">
                    <a:lnT w="12700">
                      <a:solidFill>
                        <a:srgbClr val="C0C0C0"/>
                      </a:solidFill>
                      <a:prstDash val="solid"/>
                    </a:lnT>
                    <a:lnB w="12700">
                      <a:solidFill>
                        <a:srgbClr val="C0C0C0"/>
                      </a:solidFill>
                      <a:prstDash val="solid"/>
                    </a:lnB>
                  </a:tcPr>
                </a:tc>
                <a:tc>
                  <a:txBody>
                    <a:bodyPr/>
                    <a:lstStyle/>
                    <a:p>
                      <a:pPr marL="243840">
                        <a:lnSpc>
                          <a:spcPct val="100000"/>
                        </a:lnSpc>
                      </a:pPr>
                      <a:r>
                        <a:rPr sz="1000" b="1" spc="-5" dirty="0">
                          <a:solidFill>
                            <a:srgbClr val="FF0000"/>
                          </a:solidFill>
                          <a:latin typeface="Arial"/>
                          <a:cs typeface="Arial"/>
                        </a:rPr>
                        <a:t>5</a:t>
                      </a:r>
                      <a:r>
                        <a:rPr sz="1000" b="1" spc="5" dirty="0">
                          <a:solidFill>
                            <a:srgbClr val="FF0000"/>
                          </a:solidFill>
                          <a:latin typeface="Arial"/>
                          <a:cs typeface="Arial"/>
                        </a:rPr>
                        <a:t>.</a:t>
                      </a:r>
                      <a:r>
                        <a:rPr sz="1000" b="1" spc="-5" dirty="0">
                          <a:solidFill>
                            <a:srgbClr val="FF0000"/>
                          </a:solidFill>
                          <a:latin typeface="Arial"/>
                          <a:cs typeface="Arial"/>
                        </a:rPr>
                        <a:t>3%</a:t>
                      </a:r>
                      <a:endParaRPr sz="1000">
                        <a:latin typeface="Arial"/>
                        <a:cs typeface="Arial"/>
                      </a:endParaRPr>
                    </a:p>
                  </a:txBody>
                  <a:tcPr marL="0" marR="0" marT="0" marB="0">
                    <a:lnT w="12700">
                      <a:solidFill>
                        <a:srgbClr val="C0C0C0"/>
                      </a:solidFill>
                      <a:prstDash val="solid"/>
                    </a:lnT>
                    <a:lnB w="12700">
                      <a:solidFill>
                        <a:srgbClr val="C0C0C0"/>
                      </a:solidFill>
                      <a:prstDash val="solid"/>
                    </a:lnB>
                  </a:tcPr>
                </a:tc>
              </a:tr>
              <a:tr h="319414">
                <a:tc>
                  <a:txBody>
                    <a:bodyPr/>
                    <a:lstStyle/>
                    <a:p>
                      <a:pPr marL="90805">
                        <a:lnSpc>
                          <a:spcPct val="100000"/>
                        </a:lnSpc>
                      </a:pPr>
                      <a:r>
                        <a:rPr sz="1000" b="1" spc="-45" dirty="0">
                          <a:solidFill>
                            <a:srgbClr val="E29815"/>
                          </a:solidFill>
                          <a:latin typeface="Arial"/>
                          <a:cs typeface="Arial"/>
                        </a:rPr>
                        <a:t>A</a:t>
                      </a:r>
                      <a:r>
                        <a:rPr sz="1000" b="1" dirty="0">
                          <a:solidFill>
                            <a:srgbClr val="E29815"/>
                          </a:solidFill>
                          <a:latin typeface="Arial"/>
                          <a:cs typeface="Arial"/>
                        </a:rPr>
                        <a:t>m</a:t>
                      </a:r>
                      <a:r>
                        <a:rPr sz="1000" b="1" spc="-5" dirty="0">
                          <a:solidFill>
                            <a:srgbClr val="E29815"/>
                          </a:solidFill>
                          <a:latin typeface="Arial"/>
                          <a:cs typeface="Arial"/>
                        </a:rPr>
                        <a:t>be</a:t>
                      </a:r>
                      <a:r>
                        <a:rPr sz="1000" b="1" dirty="0">
                          <a:solidFill>
                            <a:srgbClr val="E29815"/>
                          </a:solidFill>
                          <a:latin typeface="Arial"/>
                          <a:cs typeface="Arial"/>
                        </a:rPr>
                        <a:t>r</a:t>
                      </a:r>
                      <a:r>
                        <a:rPr sz="1000" b="1" spc="30" dirty="0">
                          <a:solidFill>
                            <a:srgbClr val="E29815"/>
                          </a:solidFill>
                          <a:latin typeface="Arial"/>
                          <a:cs typeface="Arial"/>
                        </a:rPr>
                        <a:t> </a:t>
                      </a:r>
                      <a:r>
                        <a:rPr sz="1000" b="1" dirty="0">
                          <a:solidFill>
                            <a:srgbClr val="E29815"/>
                          </a:solidFill>
                          <a:latin typeface="Arial"/>
                          <a:cs typeface="Arial"/>
                        </a:rPr>
                        <a:t>tr</a:t>
                      </a:r>
                      <a:r>
                        <a:rPr sz="1000" b="1" spc="5" dirty="0">
                          <a:solidFill>
                            <a:srgbClr val="E29815"/>
                          </a:solidFill>
                          <a:latin typeface="Arial"/>
                          <a:cs typeface="Arial"/>
                        </a:rPr>
                        <a:t>i</a:t>
                      </a:r>
                      <a:r>
                        <a:rPr sz="1000" b="1" spc="-5" dirty="0">
                          <a:solidFill>
                            <a:srgbClr val="E29815"/>
                          </a:solidFill>
                          <a:latin typeface="Arial"/>
                          <a:cs typeface="Arial"/>
                        </a:rPr>
                        <a:t>gger</a:t>
                      </a:r>
                      <a:endParaRPr sz="1000">
                        <a:latin typeface="Arial"/>
                        <a:cs typeface="Arial"/>
                      </a:endParaRPr>
                    </a:p>
                  </a:txBody>
                  <a:tcPr marL="0" marR="0" marT="0" marB="0">
                    <a:lnT w="12700">
                      <a:solidFill>
                        <a:srgbClr val="C0C0C0"/>
                      </a:solidFill>
                      <a:prstDash val="solid"/>
                    </a:lnT>
                    <a:lnB w="12700">
                      <a:solidFill>
                        <a:srgbClr val="C0C0C0"/>
                      </a:solidFill>
                      <a:prstDash val="solid"/>
                    </a:lnB>
                  </a:tcPr>
                </a:tc>
                <a:tc>
                  <a:txBody>
                    <a:bodyPr/>
                    <a:lstStyle/>
                    <a:p>
                      <a:pPr marL="243840">
                        <a:lnSpc>
                          <a:spcPct val="100000"/>
                        </a:lnSpc>
                      </a:pPr>
                      <a:r>
                        <a:rPr sz="1000" b="1" spc="-5" dirty="0" smtClean="0">
                          <a:solidFill>
                            <a:srgbClr val="E29815"/>
                          </a:solidFill>
                          <a:latin typeface="Arial"/>
                          <a:cs typeface="Arial"/>
                        </a:rPr>
                        <a:t>5</a:t>
                      </a:r>
                      <a:r>
                        <a:rPr sz="1000" b="1" spc="5" dirty="0" smtClean="0">
                          <a:solidFill>
                            <a:srgbClr val="E29815"/>
                          </a:solidFill>
                          <a:latin typeface="Arial"/>
                          <a:cs typeface="Arial"/>
                        </a:rPr>
                        <a:t>.</a:t>
                      </a:r>
                      <a:r>
                        <a:rPr lang="en-US" sz="1000" b="1" spc="-5" dirty="0" smtClean="0">
                          <a:solidFill>
                            <a:srgbClr val="E29815"/>
                          </a:solidFill>
                          <a:latin typeface="Arial"/>
                          <a:cs typeface="Arial"/>
                        </a:rPr>
                        <a:t>1</a:t>
                      </a:r>
                      <a:r>
                        <a:rPr sz="1000" b="1" spc="-5" dirty="0" smtClean="0">
                          <a:solidFill>
                            <a:srgbClr val="E29815"/>
                          </a:solidFill>
                          <a:latin typeface="Arial"/>
                          <a:cs typeface="Arial"/>
                        </a:rPr>
                        <a:t>%</a:t>
                      </a:r>
                      <a:endParaRPr sz="1000" dirty="0">
                        <a:latin typeface="Arial"/>
                        <a:cs typeface="Arial"/>
                      </a:endParaRPr>
                    </a:p>
                  </a:txBody>
                  <a:tcPr marL="0" marR="0" marT="0" marB="0">
                    <a:lnT w="12700">
                      <a:solidFill>
                        <a:srgbClr val="C0C0C0"/>
                      </a:solidFill>
                      <a:prstDash val="solid"/>
                    </a:lnT>
                    <a:lnB w="12700">
                      <a:solidFill>
                        <a:srgbClr val="C0C0C0"/>
                      </a:solidFill>
                      <a:prstDash val="solid"/>
                    </a:lnB>
                  </a:tcPr>
                </a:tc>
              </a:tr>
            </a:tbl>
          </a:graphicData>
        </a:graphic>
      </p:graphicFrame>
      <p:sp>
        <p:nvSpPr>
          <p:cNvPr id="2" name="Footer Placeholder 1"/>
          <p:cNvSpPr>
            <a:spLocks noGrp="1"/>
          </p:cNvSpPr>
          <p:nvPr>
            <p:ph type="ftr" sz="quarter" idx="11"/>
          </p:nvPr>
        </p:nvSpPr>
        <p:spPr/>
        <p:txBody>
          <a:bodyPr/>
          <a:lstStyle/>
          <a:p>
            <a:r>
              <a:rPr lang="en-US" smtClean="0">
                <a:solidFill>
                  <a:prstClr val="white">
                    <a:lumMod val="50000"/>
                  </a:prstClr>
                </a:solidFill>
              </a:rPr>
              <a:t>Proprietary and Confidential</a:t>
            </a:r>
            <a:endParaRPr lang="en-US" dirty="0">
              <a:solidFill>
                <a:prstClr val="white">
                  <a:lumMod val="50000"/>
                </a:prstClr>
              </a:solidFill>
            </a:endParaRPr>
          </a:p>
        </p:txBody>
      </p:sp>
      <p:sp>
        <p:nvSpPr>
          <p:cNvPr id="3" name="Slide Number Placeholder 2"/>
          <p:cNvSpPr>
            <a:spLocks noGrp="1"/>
          </p:cNvSpPr>
          <p:nvPr>
            <p:ph type="sldNum" sz="quarter" idx="12"/>
          </p:nvPr>
        </p:nvSpPr>
        <p:spPr/>
        <p:txBody>
          <a:bodyPr/>
          <a:lstStyle/>
          <a:p>
            <a:fld id="{CCC40B8E-6D79-4604-8F47-CB61FCAC13A7}" type="slidenum">
              <a:rPr lang="en-US" smtClean="0">
                <a:solidFill>
                  <a:prstClr val="black">
                    <a:tint val="75000"/>
                  </a:prstClr>
                </a:solidFill>
              </a:rPr>
              <a:pPr/>
              <a:t>13</a:t>
            </a:fld>
            <a:endParaRPr lang="en-US" dirty="0">
              <a:solidFill>
                <a:prstClr val="black">
                  <a:tint val="75000"/>
                </a:prstClr>
              </a:solidFill>
            </a:endParaRPr>
          </a:p>
        </p:txBody>
      </p:sp>
    </p:spTree>
    <p:extLst>
      <p:ext uri="{BB962C8B-B14F-4D97-AF65-F5344CB8AC3E}">
        <p14:creationId xmlns:p14="http://schemas.microsoft.com/office/powerpoint/2010/main" val="6002687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2384" y="3044388"/>
            <a:ext cx="6362700" cy="400110"/>
          </a:xfrm>
          <a:prstGeom prst="rect">
            <a:avLst/>
          </a:prstGeom>
          <a:noFill/>
        </p:spPr>
        <p:txBody>
          <a:bodyPr wrap="square" rtlCol="0">
            <a:spAutoFit/>
          </a:bodyPr>
          <a:lstStyle/>
          <a:p>
            <a:r>
              <a:rPr lang="en-US" sz="2000" b="1" dirty="0" smtClean="0">
                <a:solidFill>
                  <a:srgbClr val="FF0000"/>
                </a:solidFill>
                <a:latin typeface="Arial" panose="020B0604020202020204" pitchFamily="34" charset="0"/>
                <a:cs typeface="Arial" panose="020B0604020202020204" pitchFamily="34" charset="0"/>
              </a:rPr>
              <a:t>APPENDIX B: 2016 Proposed Metric Graphs</a:t>
            </a:r>
            <a:endParaRPr lang="en-US" sz="2000" b="1" dirty="0">
              <a:solidFill>
                <a:srgbClr val="FF0000"/>
              </a:solidFill>
              <a:latin typeface="Arial" panose="020B0604020202020204" pitchFamily="34" charset="0"/>
              <a:cs typeface="Arial" panose="020B0604020202020204" pitchFamily="34" charset="0"/>
            </a:endParaRPr>
          </a:p>
        </p:txBody>
      </p:sp>
      <p:sp>
        <p:nvSpPr>
          <p:cNvPr id="6" name="Footer Placeholder 5"/>
          <p:cNvSpPr>
            <a:spLocks noGrp="1"/>
          </p:cNvSpPr>
          <p:nvPr>
            <p:ph type="ftr" sz="quarter" idx="3"/>
          </p:nvPr>
        </p:nvSpPr>
        <p:spPr/>
        <p:txBody>
          <a:bodyPr/>
          <a:lstStyle/>
          <a:p>
            <a:pPr eaLnBrk="1" fontAlgn="auto" hangingPunct="1">
              <a:spcBef>
                <a:spcPts val="0"/>
              </a:spcBef>
              <a:spcAft>
                <a:spcPts val="0"/>
              </a:spcAft>
            </a:pPr>
            <a:r>
              <a:rPr lang="en-US" smtClean="0">
                <a:solidFill>
                  <a:prstClr val="white">
                    <a:lumMod val="50000"/>
                  </a:prstClr>
                </a:solidFill>
              </a:rPr>
              <a:t>Proprietary and Confidential</a:t>
            </a:r>
            <a:endParaRPr lang="en-US" dirty="0">
              <a:solidFill>
                <a:prstClr val="white">
                  <a:lumMod val="50000"/>
                </a:prstClr>
              </a:solidFill>
            </a:endParaRPr>
          </a:p>
        </p:txBody>
      </p:sp>
    </p:spTree>
    <p:extLst>
      <p:ext uri="{BB962C8B-B14F-4D97-AF65-F5344CB8AC3E}">
        <p14:creationId xmlns:p14="http://schemas.microsoft.com/office/powerpoint/2010/main" val="39141136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title="="/>
          <p:cNvGraphicFramePr>
            <a:graphicFrameLocks/>
          </p:cNvGraphicFramePr>
          <p:nvPr>
            <p:extLst>
              <p:ext uri="{D42A27DB-BD31-4B8C-83A1-F6EECF244321}">
                <p14:modId xmlns:p14="http://schemas.microsoft.com/office/powerpoint/2010/main" val="506940142"/>
              </p:ext>
            </p:extLst>
          </p:nvPr>
        </p:nvGraphicFramePr>
        <p:xfrm>
          <a:off x="261144" y="827251"/>
          <a:ext cx="4114800" cy="2513444"/>
        </p:xfrm>
        <a:graphic>
          <a:graphicData uri="http://schemas.openxmlformats.org/drawingml/2006/chart">
            <c:chart xmlns:c="http://schemas.openxmlformats.org/drawingml/2006/chart" xmlns:r="http://schemas.openxmlformats.org/officeDocument/2006/relationships" r:id="rId2"/>
          </a:graphicData>
        </a:graphic>
      </p:graphicFrame>
      <p:sp>
        <p:nvSpPr>
          <p:cNvPr id="6" name="1 Título"/>
          <p:cNvSpPr txBox="1">
            <a:spLocks/>
          </p:cNvSpPr>
          <p:nvPr/>
        </p:nvSpPr>
        <p:spPr bwMode="gray">
          <a:xfrm>
            <a:off x="261144" y="235983"/>
            <a:ext cx="8621712" cy="417512"/>
          </a:xfrm>
          <a:prstGeom prst="rect">
            <a:avLst/>
          </a:prstGeom>
        </p:spPr>
        <p:txBody>
          <a:bodyPr/>
          <a:lstStyle>
            <a:lvl1pPr algn="l" defTabSz="914400" rtl="0" eaLnBrk="1" latinLnBrk="0" hangingPunct="1">
              <a:spcBef>
                <a:spcPct val="0"/>
              </a:spcBef>
              <a:buNone/>
              <a:defRPr sz="2200" kern="1200">
                <a:solidFill>
                  <a:schemeClr val="tx1"/>
                </a:solidFill>
                <a:latin typeface="+mj-lt"/>
                <a:ea typeface="+mj-ea"/>
                <a:cs typeface="+mj-cs"/>
              </a:defRPr>
            </a:lvl1pPr>
          </a:lstStyle>
          <a:p>
            <a:pPr fontAlgn="base">
              <a:spcAft>
                <a:spcPct val="0"/>
              </a:spcAft>
            </a:pPr>
            <a:r>
              <a:rPr lang="en-GB" sz="2000" b="1" dirty="0" smtClean="0">
                <a:solidFill>
                  <a:srgbClr val="000000"/>
                </a:solidFill>
                <a:latin typeface="Arial" panose="020B0604020202020204" pitchFamily="34" charset="0"/>
                <a:cs typeface="Arial" panose="020B0604020202020204" pitchFamily="34" charset="0"/>
              </a:rPr>
              <a:t>2016 Proposed New Metrics</a:t>
            </a:r>
            <a:endParaRPr lang="en-GB" sz="2000" b="1" dirty="0">
              <a:solidFill>
                <a:srgbClr val="000000"/>
              </a:solidFill>
              <a:latin typeface="Arial" panose="020B0604020202020204" pitchFamily="34" charset="0"/>
              <a:cs typeface="Arial" panose="020B0604020202020204" pitchFamily="34" charset="0"/>
            </a:endParaRPr>
          </a:p>
        </p:txBody>
      </p:sp>
      <p:sp>
        <p:nvSpPr>
          <p:cNvPr id="7" name="TextBox 6"/>
          <p:cNvSpPr txBox="1"/>
          <p:nvPr/>
        </p:nvSpPr>
        <p:spPr>
          <a:xfrm>
            <a:off x="261144" y="6005377"/>
            <a:ext cx="6730206" cy="830997"/>
          </a:xfrm>
          <a:prstGeom prst="rect">
            <a:avLst/>
          </a:prstGeom>
          <a:noFill/>
        </p:spPr>
        <p:txBody>
          <a:bodyPr wrap="square" rtlCol="0">
            <a:spAutoFit/>
          </a:bodyPr>
          <a:lstStyle/>
          <a:p>
            <a:r>
              <a:rPr lang="en-US" sz="1200" b="1" dirty="0" smtClean="0">
                <a:latin typeface="Arial" panose="020B0604020202020204" pitchFamily="34" charset="0"/>
                <a:cs typeface="Arial" panose="020B0604020202020204" pitchFamily="34" charset="0"/>
              </a:rPr>
              <a:t>Note:</a:t>
            </a:r>
            <a:r>
              <a:rPr lang="en-US" sz="1200" dirty="0" smtClean="0">
                <a:latin typeface="Arial" panose="020B0604020202020204" pitchFamily="34" charset="0"/>
                <a:cs typeface="Arial" panose="020B0604020202020204" pitchFamily="34" charset="0"/>
              </a:rPr>
              <a:t> Graphs for the following metrics are not shown due to the lack of historical data: Total Capital Ratio – Stressed, Tier 1 Leverage Ratio – Stressed, Net Charge-Off – Auto  - New Originations (after Mar’ 16), Open MRIAs, MRIAs Missed Milestones, &amp; Legacy Tier 1 models in production w/o appropriate approval.</a:t>
            </a:r>
            <a:endParaRPr lang="en-US" sz="1200" dirty="0">
              <a:latin typeface="Arial" panose="020B0604020202020204" pitchFamily="34" charset="0"/>
              <a:cs typeface="Arial" panose="020B0604020202020204" pitchFamily="34" charset="0"/>
            </a:endParaRPr>
          </a:p>
        </p:txBody>
      </p:sp>
      <p:graphicFrame>
        <p:nvGraphicFramePr>
          <p:cNvPr id="9" name="Chart 8" title="="/>
          <p:cNvGraphicFramePr>
            <a:graphicFrameLocks/>
          </p:cNvGraphicFramePr>
          <p:nvPr>
            <p:extLst>
              <p:ext uri="{D42A27DB-BD31-4B8C-83A1-F6EECF244321}">
                <p14:modId xmlns:p14="http://schemas.microsoft.com/office/powerpoint/2010/main" val="312404658"/>
              </p:ext>
            </p:extLst>
          </p:nvPr>
        </p:nvGraphicFramePr>
        <p:xfrm>
          <a:off x="4505325" y="827252"/>
          <a:ext cx="4114800" cy="2513443"/>
        </p:xfrm>
        <a:graphic>
          <a:graphicData uri="http://schemas.openxmlformats.org/drawingml/2006/chart">
            <c:chart xmlns:c="http://schemas.openxmlformats.org/drawingml/2006/chart" xmlns:r="http://schemas.openxmlformats.org/officeDocument/2006/relationships" r:id="rId3"/>
          </a:graphicData>
        </a:graphic>
      </p:graphicFrame>
      <p:sp>
        <p:nvSpPr>
          <p:cNvPr id="4" name="Footer Placeholder 3"/>
          <p:cNvSpPr>
            <a:spLocks noGrp="1"/>
          </p:cNvSpPr>
          <p:nvPr>
            <p:ph type="ftr" sz="quarter" idx="11"/>
          </p:nvPr>
        </p:nvSpPr>
        <p:spPr/>
        <p:txBody>
          <a:bodyPr/>
          <a:lstStyle/>
          <a:p>
            <a:r>
              <a:rPr lang="en-US" smtClean="0">
                <a:solidFill>
                  <a:prstClr val="white">
                    <a:lumMod val="50000"/>
                  </a:prstClr>
                </a:solidFill>
              </a:rPr>
              <a:t>Proprietary and Confidential</a:t>
            </a:r>
            <a:endParaRPr lang="en-US" dirty="0">
              <a:solidFill>
                <a:prstClr val="white">
                  <a:lumMod val="50000"/>
                </a:prstClr>
              </a:solidFill>
            </a:endParaRPr>
          </a:p>
        </p:txBody>
      </p:sp>
      <p:sp>
        <p:nvSpPr>
          <p:cNvPr id="5" name="Slide Number Placeholder 4"/>
          <p:cNvSpPr>
            <a:spLocks noGrp="1"/>
          </p:cNvSpPr>
          <p:nvPr>
            <p:ph type="sldNum" sz="quarter" idx="12"/>
          </p:nvPr>
        </p:nvSpPr>
        <p:spPr/>
        <p:txBody>
          <a:bodyPr/>
          <a:lstStyle/>
          <a:p>
            <a:fld id="{CCC40B8E-6D79-4604-8F47-CB61FCAC13A7}" type="slidenum">
              <a:rPr lang="en-US" smtClean="0">
                <a:solidFill>
                  <a:prstClr val="black">
                    <a:tint val="75000"/>
                  </a:prstClr>
                </a:solidFill>
              </a:rPr>
              <a:pPr/>
              <a:t>15</a:t>
            </a:fld>
            <a:endParaRPr lang="en-US" dirty="0">
              <a:solidFill>
                <a:prstClr val="black">
                  <a:tint val="75000"/>
                </a:prstClr>
              </a:solidFill>
            </a:endParaRPr>
          </a:p>
        </p:txBody>
      </p:sp>
    </p:spTree>
    <p:extLst>
      <p:ext uri="{BB962C8B-B14F-4D97-AF65-F5344CB8AC3E}">
        <p14:creationId xmlns:p14="http://schemas.microsoft.com/office/powerpoint/2010/main" val="36996314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bwMode="gray">
          <a:xfrm>
            <a:off x="261144" y="235983"/>
            <a:ext cx="8621712" cy="417512"/>
          </a:xfrm>
          <a:prstGeom prst="rect">
            <a:avLst/>
          </a:prstGeom>
        </p:spPr>
        <p:txBody>
          <a:bodyPr/>
          <a:lstStyle>
            <a:lvl1pPr algn="l" defTabSz="914400" rtl="0" eaLnBrk="1" latinLnBrk="0" hangingPunct="1">
              <a:spcBef>
                <a:spcPct val="0"/>
              </a:spcBef>
              <a:buNone/>
              <a:defRPr sz="2200" kern="1200">
                <a:solidFill>
                  <a:schemeClr val="tx1"/>
                </a:solidFill>
                <a:latin typeface="+mj-lt"/>
                <a:ea typeface="+mj-ea"/>
                <a:cs typeface="+mj-cs"/>
              </a:defRPr>
            </a:lvl1pPr>
          </a:lstStyle>
          <a:p>
            <a:pPr fontAlgn="base">
              <a:spcAft>
                <a:spcPct val="0"/>
              </a:spcAft>
            </a:pPr>
            <a:r>
              <a:rPr lang="en-GB" sz="2000" b="1" dirty="0" smtClean="0">
                <a:solidFill>
                  <a:srgbClr val="000000"/>
                </a:solidFill>
                <a:latin typeface="Arial" panose="020B0604020202020204" pitchFamily="34" charset="0"/>
                <a:cs typeface="Arial" panose="020B0604020202020204" pitchFamily="34" charset="0"/>
              </a:rPr>
              <a:t>2016 Proposed CCAR Metric Graphs</a:t>
            </a:r>
            <a:endParaRPr lang="en-GB" sz="2000" b="1" dirty="0">
              <a:solidFill>
                <a:srgbClr val="000000"/>
              </a:solidFill>
              <a:latin typeface="Arial" panose="020B0604020202020204" pitchFamily="34" charset="0"/>
              <a:cs typeface="Arial" panose="020B0604020202020204" pitchFamily="34" charset="0"/>
            </a:endParaRPr>
          </a:p>
        </p:txBody>
      </p:sp>
      <p:sp>
        <p:nvSpPr>
          <p:cNvPr id="5" name="TextBox 4"/>
          <p:cNvSpPr txBox="1"/>
          <p:nvPr/>
        </p:nvSpPr>
        <p:spPr>
          <a:xfrm>
            <a:off x="261144" y="6027003"/>
            <a:ext cx="6730206" cy="830997"/>
          </a:xfrm>
          <a:prstGeom prst="rect">
            <a:avLst/>
          </a:prstGeom>
          <a:noFill/>
        </p:spPr>
        <p:txBody>
          <a:bodyPr wrap="square" lIns="0" rtlCol="0">
            <a:spAutoFit/>
          </a:bodyPr>
          <a:lstStyle/>
          <a:p>
            <a:r>
              <a:rPr lang="en-US" sz="1200" b="1" dirty="0" smtClean="0">
                <a:latin typeface="Arial" panose="020B0604020202020204" pitchFamily="34" charset="0"/>
                <a:cs typeface="Arial" panose="020B0604020202020204" pitchFamily="34" charset="0"/>
              </a:rPr>
              <a:t>Note:</a:t>
            </a:r>
            <a:r>
              <a:rPr lang="en-US" sz="1200" dirty="0" smtClean="0">
                <a:latin typeface="Arial" panose="020B0604020202020204" pitchFamily="34" charset="0"/>
                <a:cs typeface="Arial" panose="020B0604020202020204" pitchFamily="34" charset="0"/>
              </a:rPr>
              <a:t> Graphs for the following metrics are not shown due to the lack of historical data: Common Equity Tier 1 Ratio – Stressed, Tangible Common Equity Ratio – Stressed, Residual Value Deterioration, Impairment to Pre-Provision Net Revenue (PPNR), Total Credit Losses – Auto, &amp; Total Credit Losses - Unsecured</a:t>
            </a:r>
            <a:endParaRPr lang="en-US" sz="1200" dirty="0">
              <a:latin typeface="Arial" panose="020B0604020202020204" pitchFamily="34" charset="0"/>
              <a:cs typeface="Arial" panose="020B0604020202020204" pitchFamily="34" charset="0"/>
            </a:endParaRPr>
          </a:p>
        </p:txBody>
      </p:sp>
      <p:graphicFrame>
        <p:nvGraphicFramePr>
          <p:cNvPr id="6" name="Chart 5" title="="/>
          <p:cNvGraphicFramePr>
            <a:graphicFrameLocks/>
          </p:cNvGraphicFramePr>
          <p:nvPr>
            <p:extLst>
              <p:ext uri="{D42A27DB-BD31-4B8C-83A1-F6EECF244321}">
                <p14:modId xmlns:p14="http://schemas.microsoft.com/office/powerpoint/2010/main" val="1088869778"/>
              </p:ext>
            </p:extLst>
          </p:nvPr>
        </p:nvGraphicFramePr>
        <p:xfrm>
          <a:off x="4591048" y="802649"/>
          <a:ext cx="4114800" cy="25146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977216076"/>
              </p:ext>
            </p:extLst>
          </p:nvPr>
        </p:nvGraphicFramePr>
        <p:xfrm>
          <a:off x="4591049" y="3460518"/>
          <a:ext cx="4114798" cy="1475231"/>
        </p:xfrm>
        <a:graphic>
          <a:graphicData uri="http://schemas.openxmlformats.org/drawingml/2006/table">
            <a:tbl>
              <a:tblPr firstRow="1" bandRow="1"/>
              <a:tblGrid>
                <a:gridCol w="1623678"/>
                <a:gridCol w="622780"/>
                <a:gridCol w="622780"/>
                <a:gridCol w="622780"/>
                <a:gridCol w="622780"/>
              </a:tblGrid>
              <a:tr h="377951">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GB" sz="900" b="1" dirty="0" smtClean="0">
                          <a:solidFill>
                            <a:schemeClr val="tx1"/>
                          </a:solidFill>
                          <a:latin typeface="Arial" panose="020B0604020202020204" pitchFamily="34" charset="0"/>
                          <a:cs typeface="Arial" panose="020B0604020202020204" pitchFamily="34" charset="0"/>
                        </a:rPr>
                        <a:t>Metric</a:t>
                      </a:r>
                      <a:endParaRPr lang="en-GB" sz="900" b="1"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C7C6C6"/>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GB" sz="900" b="1" dirty="0" smtClean="0">
                          <a:solidFill>
                            <a:schemeClr val="tx1"/>
                          </a:solidFill>
                          <a:latin typeface="Arial" panose="020B0604020202020204" pitchFamily="34" charset="0"/>
                          <a:cs typeface="Arial" panose="020B0604020202020204" pitchFamily="34" charset="0"/>
                        </a:rPr>
                        <a:t>2015 Amber</a:t>
                      </a:r>
                      <a:endParaRPr lang="en-GB" sz="900" b="1"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GB" sz="900" b="1" dirty="0" smtClean="0">
                          <a:solidFill>
                            <a:schemeClr val="tx1"/>
                          </a:solidFill>
                          <a:latin typeface="Arial" panose="020B0604020202020204" pitchFamily="34" charset="0"/>
                          <a:cs typeface="Arial" panose="020B0604020202020204" pitchFamily="34" charset="0"/>
                        </a:rPr>
                        <a:t>2015 Red</a:t>
                      </a:r>
                      <a:endParaRPr lang="en-GB" sz="900" b="1"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GB" sz="900" b="1" dirty="0" smtClean="0">
                          <a:solidFill>
                            <a:schemeClr val="tx1"/>
                          </a:solidFill>
                          <a:latin typeface="Arial" panose="020B0604020202020204" pitchFamily="34" charset="0"/>
                          <a:cs typeface="Arial" panose="020B0604020202020204" pitchFamily="34" charset="0"/>
                        </a:rPr>
                        <a:t>2016 Amber</a:t>
                      </a:r>
                      <a:endParaRPr lang="en-GB" sz="900" b="1"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GB" sz="900" b="1" dirty="0" smtClean="0">
                          <a:solidFill>
                            <a:schemeClr val="tx1"/>
                          </a:solidFill>
                          <a:latin typeface="Arial" panose="020B0604020202020204" pitchFamily="34" charset="0"/>
                          <a:cs typeface="Arial" panose="020B0604020202020204" pitchFamily="34" charset="0"/>
                        </a:rPr>
                        <a:t>2016 Red</a:t>
                      </a:r>
                      <a:endParaRPr lang="en-GB" sz="900" b="1"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52478">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900" b="1" dirty="0" smtClean="0">
                          <a:solidFill>
                            <a:schemeClr val="tx1"/>
                          </a:solidFill>
                          <a:latin typeface="Arial" panose="020B0604020202020204" pitchFamily="34" charset="0"/>
                          <a:cs typeface="Arial" panose="020B0604020202020204" pitchFamily="34" charset="0"/>
                        </a:rPr>
                        <a:t>Common Equity Tier 1 Ratio</a:t>
                      </a:r>
                      <a:r>
                        <a:rPr lang="en-GB" sz="900" b="1" baseline="0" dirty="0">
                          <a:solidFill>
                            <a:schemeClr val="tx1"/>
                          </a:solidFill>
                          <a:latin typeface="Arial" panose="020B0604020202020204" pitchFamily="34" charset="0"/>
                          <a:cs typeface="Arial" panose="020B0604020202020204" pitchFamily="34" charset="0"/>
                        </a:rPr>
                        <a:t> </a:t>
                      </a:r>
                      <a:r>
                        <a:rPr lang="en-GB" sz="900" b="1" baseline="0" dirty="0" smtClean="0">
                          <a:solidFill>
                            <a:schemeClr val="tx1"/>
                          </a:solidFill>
                          <a:latin typeface="Arial" panose="020B0604020202020204" pitchFamily="34" charset="0"/>
                          <a:cs typeface="Arial" panose="020B0604020202020204" pitchFamily="34" charset="0"/>
                        </a:rPr>
                        <a:t>- Base</a:t>
                      </a:r>
                      <a:endParaRPr lang="en-GB" sz="900" b="1" dirty="0" smtClean="0">
                        <a:solidFill>
                          <a:schemeClr val="tx1"/>
                        </a:solidFill>
                        <a:latin typeface="Arial" panose="020B0604020202020204" pitchFamily="34" charset="0"/>
                        <a:cs typeface="Arial" panose="020B0604020202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10.00%</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E48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GB" sz="900" b="0" dirty="0" smtClean="0">
                          <a:solidFill>
                            <a:schemeClr val="tx1"/>
                          </a:solidFill>
                          <a:latin typeface="Arial" panose="020B0604020202020204" pitchFamily="34" charset="0"/>
                          <a:cs typeface="Arial" panose="020B0604020202020204" pitchFamily="34" charset="0"/>
                        </a:rPr>
                        <a:t>8.75%</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9B9B"/>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GB" sz="900" b="0" dirty="0" smtClean="0">
                          <a:solidFill>
                            <a:schemeClr val="tx1"/>
                          </a:solidFill>
                          <a:latin typeface="Arial" panose="020B0604020202020204" pitchFamily="34" charset="0"/>
                          <a:cs typeface="Arial" panose="020B0604020202020204" pitchFamily="34" charset="0"/>
                        </a:rPr>
                        <a:t>11.00%</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E48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baseline="0" dirty="0" smtClean="0">
                          <a:solidFill>
                            <a:schemeClr val="tx1"/>
                          </a:solidFill>
                          <a:latin typeface="Arial" panose="020B0604020202020204" pitchFamily="34" charset="0"/>
                          <a:cs typeface="Arial" panose="020B0604020202020204" pitchFamily="34" charset="0"/>
                        </a:rPr>
                        <a:t>9.45%</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9B9B"/>
                    </a:solidFill>
                  </a:tcPr>
                </a:tc>
              </a:tr>
              <a:tr h="352478">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a:r>
                        <a:rPr lang="en-GB" sz="900" b="1" dirty="0" smtClean="0">
                          <a:solidFill>
                            <a:schemeClr val="tx1"/>
                          </a:solidFill>
                          <a:latin typeface="Arial" panose="020B0604020202020204" pitchFamily="34" charset="0"/>
                          <a:cs typeface="Arial" panose="020B0604020202020204" pitchFamily="34" charset="0"/>
                        </a:rPr>
                        <a:t>Tangible</a:t>
                      </a:r>
                      <a:r>
                        <a:rPr lang="en-GB" sz="900" b="1" baseline="0" dirty="0" smtClean="0">
                          <a:solidFill>
                            <a:schemeClr val="tx1"/>
                          </a:solidFill>
                          <a:latin typeface="Arial" panose="020B0604020202020204" pitchFamily="34" charset="0"/>
                          <a:cs typeface="Arial" panose="020B0604020202020204" pitchFamily="34" charset="0"/>
                        </a:rPr>
                        <a:t> Common Equity Ratio - Base</a:t>
                      </a:r>
                      <a:endParaRPr lang="en-GB" sz="900" b="1"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10.50%</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E48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GB" sz="900" b="0" dirty="0" smtClean="0">
                          <a:solidFill>
                            <a:schemeClr val="tx1"/>
                          </a:solidFill>
                          <a:latin typeface="Arial" panose="020B0604020202020204" pitchFamily="34" charset="0"/>
                          <a:cs typeface="Arial" panose="020B0604020202020204" pitchFamily="34" charset="0"/>
                        </a:rPr>
                        <a:t>9.25%</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9B9B"/>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GB" sz="900" b="0" dirty="0" smtClean="0">
                          <a:solidFill>
                            <a:schemeClr val="tx1"/>
                          </a:solidFill>
                          <a:latin typeface="Arial" panose="020B0604020202020204" pitchFamily="34" charset="0"/>
                          <a:cs typeface="Arial" panose="020B0604020202020204" pitchFamily="34" charset="0"/>
                        </a:rPr>
                        <a:t>11.50%</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E48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baseline="0" dirty="0" smtClean="0">
                          <a:solidFill>
                            <a:schemeClr val="tx1"/>
                          </a:solidFill>
                          <a:latin typeface="Arial" panose="020B0604020202020204" pitchFamily="34" charset="0"/>
                          <a:cs typeface="Arial" panose="020B0604020202020204" pitchFamily="34" charset="0"/>
                        </a:rPr>
                        <a:t>10.25%</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9B9B"/>
                    </a:solidFill>
                  </a:tcPr>
                </a:tc>
              </a:tr>
              <a:tr h="3524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900" b="1" dirty="0" smtClean="0">
                          <a:solidFill>
                            <a:schemeClr val="tx1"/>
                          </a:solidFill>
                          <a:latin typeface="Arial" panose="020B0604020202020204" pitchFamily="34" charset="0"/>
                          <a:cs typeface="Arial" panose="020B0604020202020204" pitchFamily="34" charset="0"/>
                        </a:rPr>
                        <a:t>Net</a:t>
                      </a:r>
                      <a:r>
                        <a:rPr lang="en-GB" sz="900" b="1" baseline="0" dirty="0" smtClean="0">
                          <a:solidFill>
                            <a:schemeClr val="tx1"/>
                          </a:solidFill>
                          <a:latin typeface="Arial" panose="020B0604020202020204" pitchFamily="34" charset="0"/>
                          <a:cs typeface="Arial" panose="020B0604020202020204" pitchFamily="34" charset="0"/>
                        </a:rPr>
                        <a:t> Charge-Off – Auto – Full Portfolio</a:t>
                      </a:r>
                      <a:endParaRPr lang="en-GB" sz="900" b="1" dirty="0" smtClean="0">
                        <a:solidFill>
                          <a:schemeClr val="tx1"/>
                        </a:solidFill>
                        <a:latin typeface="Arial" panose="020B0604020202020204" pitchFamily="34" charset="0"/>
                        <a:cs typeface="Arial" panose="020B0604020202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7.90%</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E48F"/>
                    </a:solid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8.60%</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9B9B"/>
                    </a:solid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9.30%</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E48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baseline="0" dirty="0" smtClean="0">
                          <a:solidFill>
                            <a:schemeClr val="tx1"/>
                          </a:solidFill>
                          <a:latin typeface="Arial" panose="020B0604020202020204" pitchFamily="34" charset="0"/>
                          <a:cs typeface="Arial" panose="020B0604020202020204" pitchFamily="34" charset="0"/>
                        </a:rPr>
                        <a:t>9.60%</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9B9B"/>
                    </a:solidFill>
                  </a:tcPr>
                </a:tc>
              </a:tr>
            </a:tbl>
          </a:graphicData>
        </a:graphic>
      </p:graphicFrame>
      <p:graphicFrame>
        <p:nvGraphicFramePr>
          <p:cNvPr id="9" name="Chart 8" title="="/>
          <p:cNvGraphicFramePr>
            <a:graphicFrameLocks/>
          </p:cNvGraphicFramePr>
          <p:nvPr>
            <p:extLst>
              <p:ext uri="{D42A27DB-BD31-4B8C-83A1-F6EECF244321}">
                <p14:modId xmlns:p14="http://schemas.microsoft.com/office/powerpoint/2010/main" val="1944603137"/>
              </p:ext>
            </p:extLst>
          </p:nvPr>
        </p:nvGraphicFramePr>
        <p:xfrm>
          <a:off x="261144" y="802649"/>
          <a:ext cx="4114800" cy="25146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title="="/>
          <p:cNvGraphicFramePr>
            <a:graphicFrameLocks/>
          </p:cNvGraphicFramePr>
          <p:nvPr>
            <p:extLst>
              <p:ext uri="{D42A27DB-BD31-4B8C-83A1-F6EECF244321}">
                <p14:modId xmlns:p14="http://schemas.microsoft.com/office/powerpoint/2010/main" val="4079411792"/>
              </p:ext>
            </p:extLst>
          </p:nvPr>
        </p:nvGraphicFramePr>
        <p:xfrm>
          <a:off x="261144" y="3460518"/>
          <a:ext cx="4114800" cy="2514600"/>
        </p:xfrm>
        <a:graphic>
          <a:graphicData uri="http://schemas.openxmlformats.org/drawingml/2006/chart">
            <c:chart xmlns:c="http://schemas.openxmlformats.org/drawingml/2006/chart" xmlns:r="http://schemas.openxmlformats.org/officeDocument/2006/relationships" r:id="rId4"/>
          </a:graphicData>
        </a:graphic>
      </p:graphicFrame>
      <p:sp>
        <p:nvSpPr>
          <p:cNvPr id="4" name="Footer Placeholder 3"/>
          <p:cNvSpPr>
            <a:spLocks noGrp="1"/>
          </p:cNvSpPr>
          <p:nvPr>
            <p:ph type="ftr" sz="quarter" idx="11"/>
          </p:nvPr>
        </p:nvSpPr>
        <p:spPr/>
        <p:txBody>
          <a:bodyPr/>
          <a:lstStyle/>
          <a:p>
            <a:pPr eaLnBrk="1" fontAlgn="auto" hangingPunct="1">
              <a:spcBef>
                <a:spcPts val="0"/>
              </a:spcBef>
              <a:spcAft>
                <a:spcPts val="0"/>
              </a:spcAft>
            </a:pPr>
            <a:r>
              <a:rPr lang="en-US" smtClean="0">
                <a:solidFill>
                  <a:prstClr val="white">
                    <a:lumMod val="50000"/>
                  </a:prstClr>
                </a:solidFill>
              </a:rPr>
              <a:t>Proprietary and Confidential</a:t>
            </a:r>
            <a:endParaRPr lang="en-US" dirty="0">
              <a:solidFill>
                <a:prstClr val="white">
                  <a:lumMod val="50000"/>
                </a:prstClr>
              </a:solidFill>
            </a:endParaRPr>
          </a:p>
        </p:txBody>
      </p:sp>
      <p:sp>
        <p:nvSpPr>
          <p:cNvPr id="8" name="Slide Number Placeholder 7"/>
          <p:cNvSpPr>
            <a:spLocks noGrp="1"/>
          </p:cNvSpPr>
          <p:nvPr>
            <p:ph type="sldNum" sz="quarter" idx="12"/>
          </p:nvPr>
        </p:nvSpPr>
        <p:spPr/>
        <p:txBody>
          <a:bodyPr/>
          <a:lstStyle/>
          <a:p>
            <a:pPr eaLnBrk="1" fontAlgn="auto" hangingPunct="1">
              <a:spcBef>
                <a:spcPts val="0"/>
              </a:spcBef>
              <a:spcAft>
                <a:spcPts val="0"/>
              </a:spcAft>
            </a:pPr>
            <a:fld id="{CCC40B8E-6D79-4604-8F47-CB61FCAC13A7}" type="slidenum">
              <a:rPr lang="en-US" smtClean="0">
                <a:solidFill>
                  <a:prstClr val="black">
                    <a:tint val="75000"/>
                  </a:prstClr>
                </a:solidFill>
                <a:latin typeface="Calibri"/>
              </a:rPr>
              <a:pPr eaLnBrk="1" fontAlgn="auto" hangingPunct="1">
                <a:spcBef>
                  <a:spcPts val="0"/>
                </a:spcBef>
                <a:spcAft>
                  <a:spcPts val="0"/>
                </a:spcAft>
              </a:pPr>
              <a:t>16</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16586365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p:cNvSpPr>
          <p:nvPr/>
        </p:nvSpPr>
        <p:spPr bwMode="gray">
          <a:xfrm>
            <a:off x="261144" y="235983"/>
            <a:ext cx="8621712" cy="417512"/>
          </a:xfrm>
          <a:prstGeom prst="rect">
            <a:avLst/>
          </a:prstGeom>
        </p:spPr>
        <p:txBody>
          <a:bodyPr/>
          <a:lstStyle>
            <a:lvl1pPr algn="l" defTabSz="914400" rtl="0" eaLnBrk="1" latinLnBrk="0" hangingPunct="1">
              <a:spcBef>
                <a:spcPct val="0"/>
              </a:spcBef>
              <a:buNone/>
              <a:defRPr sz="2200" kern="1200">
                <a:solidFill>
                  <a:schemeClr val="tx1"/>
                </a:solidFill>
                <a:latin typeface="+mj-lt"/>
                <a:ea typeface="+mj-ea"/>
                <a:cs typeface="+mj-cs"/>
              </a:defRPr>
            </a:lvl1pPr>
          </a:lstStyle>
          <a:p>
            <a:pPr fontAlgn="base">
              <a:spcAft>
                <a:spcPct val="0"/>
              </a:spcAft>
            </a:pPr>
            <a:r>
              <a:rPr lang="en-GB" sz="2000" b="1" dirty="0" smtClean="0">
                <a:solidFill>
                  <a:srgbClr val="000000"/>
                </a:solidFill>
                <a:latin typeface="Arial" panose="020B0604020202020204" pitchFamily="34" charset="0"/>
                <a:cs typeface="Arial" panose="020B0604020202020204" pitchFamily="34" charset="0"/>
              </a:rPr>
              <a:t>2016 Proposed Non-CCAR Metric Graphs (Same)</a:t>
            </a:r>
            <a:endParaRPr lang="en-GB" sz="2000" b="1" dirty="0">
              <a:solidFill>
                <a:srgbClr val="000000"/>
              </a:solidFill>
              <a:latin typeface="Arial" panose="020B0604020202020204" pitchFamily="34" charset="0"/>
              <a:cs typeface="Arial" panose="020B0604020202020204" pitchFamily="34" charset="0"/>
            </a:endParaRPr>
          </a:p>
        </p:txBody>
      </p:sp>
      <p:graphicFrame>
        <p:nvGraphicFramePr>
          <p:cNvPr id="3" name="Chart 2"/>
          <p:cNvGraphicFramePr>
            <a:graphicFrameLocks/>
          </p:cNvGraphicFramePr>
          <p:nvPr>
            <p:extLst>
              <p:ext uri="{D42A27DB-BD31-4B8C-83A1-F6EECF244321}">
                <p14:modId xmlns:p14="http://schemas.microsoft.com/office/powerpoint/2010/main" val="2873669653"/>
              </p:ext>
            </p:extLst>
          </p:nvPr>
        </p:nvGraphicFramePr>
        <p:xfrm>
          <a:off x="261144" y="874014"/>
          <a:ext cx="4114800" cy="25146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p:cNvGraphicFramePr>
            <a:graphicFrameLocks/>
          </p:cNvGraphicFramePr>
          <p:nvPr>
            <p:extLst>
              <p:ext uri="{D42A27DB-BD31-4B8C-83A1-F6EECF244321}">
                <p14:modId xmlns:p14="http://schemas.microsoft.com/office/powerpoint/2010/main" val="684796869"/>
              </p:ext>
            </p:extLst>
          </p:nvPr>
        </p:nvGraphicFramePr>
        <p:xfrm>
          <a:off x="4572000" y="874014"/>
          <a:ext cx="4114800" cy="25146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a:graphicFrameLocks/>
          </p:cNvGraphicFramePr>
          <p:nvPr>
            <p:extLst>
              <p:ext uri="{D42A27DB-BD31-4B8C-83A1-F6EECF244321}">
                <p14:modId xmlns:p14="http://schemas.microsoft.com/office/powerpoint/2010/main" val="2032277011"/>
              </p:ext>
            </p:extLst>
          </p:nvPr>
        </p:nvGraphicFramePr>
        <p:xfrm>
          <a:off x="261144" y="3534938"/>
          <a:ext cx="4114800" cy="2514600"/>
        </p:xfrm>
        <a:graphic>
          <a:graphicData uri="http://schemas.openxmlformats.org/drawingml/2006/chart">
            <c:chart xmlns:c="http://schemas.openxmlformats.org/drawingml/2006/chart" xmlns:r="http://schemas.openxmlformats.org/officeDocument/2006/relationships" r:id="rId4"/>
          </a:graphicData>
        </a:graphic>
      </p:graphicFrame>
      <p:sp>
        <p:nvSpPr>
          <p:cNvPr id="7" name="Footer Placeholder 6"/>
          <p:cNvSpPr>
            <a:spLocks noGrp="1"/>
          </p:cNvSpPr>
          <p:nvPr>
            <p:ph type="ftr" sz="quarter" idx="11"/>
          </p:nvPr>
        </p:nvSpPr>
        <p:spPr/>
        <p:txBody>
          <a:bodyPr/>
          <a:lstStyle/>
          <a:p>
            <a:pPr eaLnBrk="1" fontAlgn="auto" hangingPunct="1">
              <a:spcBef>
                <a:spcPts val="0"/>
              </a:spcBef>
              <a:spcAft>
                <a:spcPts val="0"/>
              </a:spcAft>
            </a:pPr>
            <a:r>
              <a:rPr lang="en-US" smtClean="0">
                <a:solidFill>
                  <a:prstClr val="white">
                    <a:lumMod val="50000"/>
                  </a:prstClr>
                </a:solidFill>
              </a:rPr>
              <a:t>Proprietary and Confidential</a:t>
            </a:r>
            <a:endParaRPr lang="en-US" dirty="0">
              <a:solidFill>
                <a:prstClr val="white">
                  <a:lumMod val="50000"/>
                </a:prstClr>
              </a:solidFill>
            </a:endParaRPr>
          </a:p>
        </p:txBody>
      </p:sp>
      <p:sp>
        <p:nvSpPr>
          <p:cNvPr id="8" name="Slide Number Placeholder 7"/>
          <p:cNvSpPr>
            <a:spLocks noGrp="1"/>
          </p:cNvSpPr>
          <p:nvPr>
            <p:ph type="sldNum" sz="quarter" idx="12"/>
          </p:nvPr>
        </p:nvSpPr>
        <p:spPr/>
        <p:txBody>
          <a:bodyPr/>
          <a:lstStyle/>
          <a:p>
            <a:pPr eaLnBrk="1" fontAlgn="auto" hangingPunct="1">
              <a:spcBef>
                <a:spcPts val="0"/>
              </a:spcBef>
              <a:spcAft>
                <a:spcPts val="0"/>
              </a:spcAft>
            </a:pPr>
            <a:fld id="{CCC40B8E-6D79-4604-8F47-CB61FCAC13A7}" type="slidenum">
              <a:rPr lang="en-US" smtClean="0">
                <a:solidFill>
                  <a:prstClr val="black">
                    <a:tint val="75000"/>
                  </a:prstClr>
                </a:solidFill>
                <a:latin typeface="Calibri"/>
              </a:rPr>
              <a:pPr eaLnBrk="1" fontAlgn="auto" hangingPunct="1">
                <a:spcBef>
                  <a:spcPts val="0"/>
                </a:spcBef>
                <a:spcAft>
                  <a:spcPts val="0"/>
                </a:spcAft>
              </a:pPr>
              <a:t>17</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31615204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p:cNvSpPr>
          <p:nvPr/>
        </p:nvSpPr>
        <p:spPr bwMode="gray">
          <a:xfrm>
            <a:off x="261144" y="235983"/>
            <a:ext cx="8621712" cy="417512"/>
          </a:xfrm>
          <a:prstGeom prst="rect">
            <a:avLst/>
          </a:prstGeom>
        </p:spPr>
        <p:txBody>
          <a:bodyPr/>
          <a:lstStyle>
            <a:lvl1pPr algn="l" defTabSz="914400" rtl="0" eaLnBrk="1" latinLnBrk="0" hangingPunct="1">
              <a:spcBef>
                <a:spcPct val="0"/>
              </a:spcBef>
              <a:buNone/>
              <a:defRPr sz="2200" kern="1200">
                <a:solidFill>
                  <a:schemeClr val="tx1"/>
                </a:solidFill>
                <a:latin typeface="+mj-lt"/>
                <a:ea typeface="+mj-ea"/>
                <a:cs typeface="+mj-cs"/>
              </a:defRPr>
            </a:lvl1pPr>
          </a:lstStyle>
          <a:p>
            <a:pPr fontAlgn="base">
              <a:spcAft>
                <a:spcPct val="0"/>
              </a:spcAft>
            </a:pPr>
            <a:r>
              <a:rPr lang="en-GB" sz="2000" b="1" dirty="0" smtClean="0">
                <a:solidFill>
                  <a:srgbClr val="000000"/>
                </a:solidFill>
                <a:latin typeface="Arial" panose="020B0604020202020204" pitchFamily="34" charset="0"/>
                <a:cs typeface="Arial" panose="020B0604020202020204" pitchFamily="34" charset="0"/>
              </a:rPr>
              <a:t>2016 Proposed Non-CCAR Metric Graphs (Changes)</a:t>
            </a:r>
            <a:endParaRPr lang="en-GB" sz="2000" b="1" dirty="0">
              <a:solidFill>
                <a:srgbClr val="000000"/>
              </a:solidFill>
              <a:latin typeface="Arial" panose="020B0604020202020204" pitchFamily="34" charset="0"/>
              <a:cs typeface="Arial" panose="020B0604020202020204" pitchFamily="34" charset="0"/>
            </a:endParaRPr>
          </a:p>
        </p:txBody>
      </p:sp>
      <p:sp>
        <p:nvSpPr>
          <p:cNvPr id="3" name="TextBox 2"/>
          <p:cNvSpPr txBox="1"/>
          <p:nvPr/>
        </p:nvSpPr>
        <p:spPr>
          <a:xfrm>
            <a:off x="80102" y="6393852"/>
            <a:ext cx="8943140" cy="230832"/>
          </a:xfrm>
          <a:prstGeom prst="rect">
            <a:avLst/>
          </a:prstGeom>
          <a:noFill/>
        </p:spPr>
        <p:txBody>
          <a:bodyPr wrap="square" lIns="0" rtlCol="0">
            <a:spAutoFit/>
          </a:bodyPr>
          <a:lstStyle/>
          <a:p>
            <a:r>
              <a:rPr lang="en-US" sz="900" b="1" dirty="0" smtClean="0">
                <a:latin typeface="Arial" panose="020B0604020202020204" pitchFamily="34" charset="0"/>
                <a:cs typeface="Arial" panose="020B0604020202020204" pitchFamily="34" charset="0"/>
              </a:rPr>
              <a:t>Note:</a:t>
            </a:r>
            <a:r>
              <a:rPr lang="en-US" sz="900" dirty="0" smtClean="0">
                <a:latin typeface="Arial" panose="020B0604020202020204" pitchFamily="34" charset="0"/>
                <a:cs typeface="Arial" panose="020B0604020202020204" pitchFamily="34" charset="0"/>
              </a:rPr>
              <a:t> Graphs for the following metrics are not shown due to the lack of historical data: NII Sensitivity (+/- 100 bps) &amp; MVE Sensitivity (+/- 100 bps)</a:t>
            </a:r>
            <a:endParaRPr lang="en-US" sz="900" dirty="0">
              <a:latin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925831919"/>
              </p:ext>
            </p:extLst>
          </p:nvPr>
        </p:nvGraphicFramePr>
        <p:xfrm>
          <a:off x="261144" y="773020"/>
          <a:ext cx="4253710" cy="960120"/>
        </p:xfrm>
        <a:graphic>
          <a:graphicData uri="http://schemas.openxmlformats.org/drawingml/2006/table">
            <a:tbl>
              <a:tblPr firstRow="1" bandRow="1"/>
              <a:tblGrid>
                <a:gridCol w="2024858"/>
                <a:gridCol w="557213"/>
                <a:gridCol w="557213"/>
                <a:gridCol w="557213"/>
                <a:gridCol w="557213"/>
              </a:tblGrid>
              <a:tr h="22710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GB" sz="900" b="1" dirty="0" smtClean="0">
                          <a:solidFill>
                            <a:schemeClr val="tx1"/>
                          </a:solidFill>
                          <a:latin typeface="Arial" panose="020B0604020202020204" pitchFamily="34" charset="0"/>
                          <a:cs typeface="Arial" panose="020B0604020202020204" pitchFamily="34" charset="0"/>
                        </a:rPr>
                        <a:t>Metric</a:t>
                      </a:r>
                      <a:endParaRPr lang="en-GB" sz="900" b="1"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C7C6C6"/>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GB" sz="900" b="1" dirty="0" smtClean="0">
                          <a:solidFill>
                            <a:schemeClr val="tx1"/>
                          </a:solidFill>
                          <a:latin typeface="Arial" panose="020B0604020202020204" pitchFamily="34" charset="0"/>
                          <a:cs typeface="Arial" panose="020B0604020202020204" pitchFamily="34" charset="0"/>
                        </a:rPr>
                        <a:t>2015 Amber</a:t>
                      </a:r>
                      <a:endParaRPr lang="en-GB" sz="900" b="1"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GB" sz="900" b="1" dirty="0" smtClean="0">
                          <a:solidFill>
                            <a:schemeClr val="tx1"/>
                          </a:solidFill>
                          <a:latin typeface="Arial" panose="020B0604020202020204" pitchFamily="34" charset="0"/>
                          <a:cs typeface="Arial" panose="020B0604020202020204" pitchFamily="34" charset="0"/>
                        </a:rPr>
                        <a:t>2015 Red</a:t>
                      </a:r>
                      <a:endParaRPr lang="en-GB" sz="900" b="1"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GB" sz="900" b="1" dirty="0" smtClean="0">
                          <a:solidFill>
                            <a:schemeClr val="tx1"/>
                          </a:solidFill>
                          <a:latin typeface="Arial" panose="020B0604020202020204" pitchFamily="34" charset="0"/>
                          <a:cs typeface="Arial" panose="020B0604020202020204" pitchFamily="34" charset="0"/>
                        </a:rPr>
                        <a:t>2016 Amber</a:t>
                      </a:r>
                      <a:endParaRPr lang="en-GB" sz="900" b="1"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GB" sz="900" b="1" dirty="0" smtClean="0">
                          <a:solidFill>
                            <a:schemeClr val="tx1"/>
                          </a:solidFill>
                          <a:latin typeface="Arial" panose="020B0604020202020204" pitchFamily="34" charset="0"/>
                          <a:cs typeface="Arial" panose="020B0604020202020204" pitchFamily="34" charset="0"/>
                        </a:rPr>
                        <a:t>2016 Red</a:t>
                      </a:r>
                      <a:endParaRPr lang="en-GB" sz="900" b="1"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indent="0" algn="l" defTabSz="914400" rtl="0" eaLnBrk="1" fontAlgn="ctr" latinLnBrk="0" hangingPunct="1">
                        <a:lnSpc>
                          <a:spcPct val="100000"/>
                        </a:lnSpc>
                        <a:spcBef>
                          <a:spcPts val="0"/>
                        </a:spcBef>
                        <a:spcAft>
                          <a:spcPts val="0"/>
                        </a:spcAft>
                        <a:buClrTx/>
                        <a:buSzTx/>
                        <a:buFontTx/>
                        <a:buNone/>
                        <a:tabLst/>
                        <a:defRPr/>
                      </a:pPr>
                      <a:r>
                        <a:rPr lang="en-US" sz="900" b="1" i="0" u="none" strike="noStrike" dirty="0" smtClean="0">
                          <a:solidFill>
                            <a:srgbClr val="000000"/>
                          </a:solidFill>
                          <a:effectLst/>
                          <a:latin typeface="Arial" panose="020B0604020202020204" pitchFamily="34" charset="0"/>
                        </a:rPr>
                        <a:t>Material Operational Risk Events</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900" b="0" kern="1200" baseline="0" dirty="0" smtClean="0">
                          <a:solidFill>
                            <a:schemeClr val="tx1"/>
                          </a:solidFill>
                          <a:latin typeface="Arial" panose="020B0604020202020204" pitchFamily="34" charset="0"/>
                          <a:ea typeface="+mn-ea"/>
                          <a:cs typeface="Arial" panose="020B0604020202020204" pitchFamily="34" charset="0"/>
                        </a:rPr>
                        <a:t>3</a:t>
                      </a:r>
                      <a:endParaRPr lang="en-GB" sz="900" b="0" kern="1200" baseline="0" dirty="0">
                        <a:solidFill>
                          <a:schemeClr val="tx1"/>
                        </a:solidFill>
                        <a:latin typeface="Arial" panose="020B0604020202020204" pitchFamily="34" charset="0"/>
                        <a:ea typeface="+mn-ea"/>
                        <a:cs typeface="Arial" panose="020B0604020202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E48F">
                        <a:alpha val="50196"/>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0" kern="1200" baseline="0" dirty="0" smtClean="0">
                          <a:solidFill>
                            <a:schemeClr val="tx1"/>
                          </a:solidFill>
                          <a:latin typeface="Arial" panose="020B0604020202020204" pitchFamily="34" charset="0"/>
                          <a:ea typeface="+mn-ea"/>
                          <a:cs typeface="Arial" panose="020B0604020202020204" pitchFamily="34" charset="0"/>
                        </a:rPr>
                        <a:t>6</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9B9B">
                        <a:alpha val="50196"/>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0" kern="1200" baseline="0" dirty="0" smtClean="0">
                          <a:solidFill>
                            <a:schemeClr val="tx1"/>
                          </a:solidFill>
                          <a:latin typeface="Arial" panose="020B0604020202020204" pitchFamily="34" charset="0"/>
                          <a:ea typeface="+mn-ea"/>
                          <a:cs typeface="Arial" panose="020B0604020202020204" pitchFamily="34" charset="0"/>
                        </a:rPr>
                        <a:t>5</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E48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0" kern="1200" baseline="0" dirty="0" smtClean="0">
                          <a:solidFill>
                            <a:schemeClr val="tx1"/>
                          </a:solidFill>
                          <a:latin typeface="Arial" panose="020B0604020202020204" pitchFamily="34" charset="0"/>
                          <a:ea typeface="+mn-ea"/>
                          <a:cs typeface="Arial" panose="020B0604020202020204" pitchFamily="34" charset="0"/>
                        </a:rPr>
                        <a:t>7</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9B9B"/>
                    </a:solidFill>
                  </a:tcPr>
                </a:tc>
              </a:tr>
              <a:tr h="12804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1" kern="1200" baseline="0" dirty="0" smtClean="0">
                          <a:solidFill>
                            <a:schemeClr val="tx1"/>
                          </a:solidFill>
                          <a:latin typeface="Arial" panose="020B0604020202020204" pitchFamily="34" charset="0"/>
                          <a:ea typeface="+mn-ea"/>
                          <a:cs typeface="Arial" panose="020B0604020202020204" pitchFamily="34" charset="0"/>
                        </a:rPr>
                        <a:t>Gross Operational Risk Losses / Gross Margin</a:t>
                      </a:r>
                      <a:endParaRPr lang="en-US" sz="900" b="1" kern="1200" baseline="0" dirty="0">
                        <a:solidFill>
                          <a:schemeClr val="tx1"/>
                        </a:solidFill>
                        <a:latin typeface="Arial" panose="020B0604020202020204" pitchFamily="34" charset="0"/>
                        <a:ea typeface="+mn-ea"/>
                        <a:cs typeface="Arial" panose="020B0604020202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kern="1200" baseline="0" dirty="0" smtClean="0">
                          <a:solidFill>
                            <a:schemeClr val="tx1"/>
                          </a:solidFill>
                          <a:latin typeface="Arial" panose="020B0604020202020204" pitchFamily="34" charset="0"/>
                          <a:ea typeface="+mn-ea"/>
                          <a:cs typeface="Arial" panose="020B0604020202020204" pitchFamily="34" charset="0"/>
                        </a:rPr>
                        <a:t>3.00%</a:t>
                      </a:r>
                      <a:endParaRPr lang="en-US" sz="900" b="0" kern="1200" baseline="0" dirty="0">
                        <a:solidFill>
                          <a:schemeClr val="tx1"/>
                        </a:solidFill>
                        <a:latin typeface="Arial" panose="020B0604020202020204" pitchFamily="34" charset="0"/>
                        <a:ea typeface="+mn-ea"/>
                        <a:cs typeface="Arial" panose="020B0604020202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E48F">
                        <a:alpha val="50196"/>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kern="1200" baseline="0" dirty="0" smtClean="0">
                          <a:solidFill>
                            <a:schemeClr val="tx1"/>
                          </a:solidFill>
                          <a:latin typeface="Arial" panose="020B0604020202020204" pitchFamily="34" charset="0"/>
                          <a:ea typeface="+mn-ea"/>
                          <a:cs typeface="Arial" panose="020B0604020202020204" pitchFamily="34" charset="0"/>
                        </a:rPr>
                        <a:t>5.00%</a:t>
                      </a:r>
                      <a:endParaRPr lang="en-US" sz="900" b="0" kern="1200" baseline="0" dirty="0">
                        <a:solidFill>
                          <a:schemeClr val="tx1"/>
                        </a:solidFill>
                        <a:latin typeface="Arial" panose="020B0604020202020204" pitchFamily="34" charset="0"/>
                        <a:ea typeface="+mn-ea"/>
                        <a:cs typeface="Arial" panose="020B0604020202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9B9B">
                        <a:alpha val="50196"/>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kern="1200" baseline="0" dirty="0" smtClean="0">
                          <a:solidFill>
                            <a:schemeClr val="tx1"/>
                          </a:solidFill>
                          <a:latin typeface="Arial" panose="020B0604020202020204" pitchFamily="34" charset="0"/>
                          <a:ea typeface="+mn-ea"/>
                          <a:cs typeface="Arial" panose="020B0604020202020204" pitchFamily="34" charset="0"/>
                        </a:rPr>
                        <a:t>1.00%</a:t>
                      </a:r>
                      <a:endParaRPr lang="en-US" sz="900" b="0" kern="1200" baseline="0" dirty="0">
                        <a:solidFill>
                          <a:schemeClr val="tx1"/>
                        </a:solidFill>
                        <a:latin typeface="Arial" panose="020B0604020202020204" pitchFamily="34" charset="0"/>
                        <a:ea typeface="+mn-ea"/>
                        <a:cs typeface="Arial" panose="020B0604020202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E48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kern="1200" baseline="0" dirty="0" smtClean="0">
                          <a:solidFill>
                            <a:schemeClr val="tx1"/>
                          </a:solidFill>
                          <a:latin typeface="Arial" panose="020B0604020202020204" pitchFamily="34" charset="0"/>
                          <a:ea typeface="+mn-ea"/>
                          <a:cs typeface="Arial" panose="020B0604020202020204" pitchFamily="34" charset="0"/>
                        </a:rPr>
                        <a:t>1.75%</a:t>
                      </a:r>
                      <a:endParaRPr lang="en-US" sz="900" b="0" kern="1200" baseline="0" dirty="0">
                        <a:solidFill>
                          <a:schemeClr val="tx1"/>
                        </a:solidFill>
                        <a:latin typeface="Arial" panose="020B0604020202020204" pitchFamily="34" charset="0"/>
                        <a:ea typeface="+mn-ea"/>
                        <a:cs typeface="Arial" panose="020B0604020202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9B9B"/>
                    </a:solidFill>
                  </a:tcPr>
                </a:tc>
              </a:tr>
            </a:tbl>
          </a:graphicData>
        </a:graphic>
      </p:graphicFrame>
      <p:graphicFrame>
        <p:nvGraphicFramePr>
          <p:cNvPr id="10" name="Chart 9"/>
          <p:cNvGraphicFramePr>
            <a:graphicFrameLocks/>
          </p:cNvGraphicFramePr>
          <p:nvPr>
            <p:extLst>
              <p:ext uri="{D42A27DB-BD31-4B8C-83A1-F6EECF244321}">
                <p14:modId xmlns:p14="http://schemas.microsoft.com/office/powerpoint/2010/main" val="2633141492"/>
              </p:ext>
            </p:extLst>
          </p:nvPr>
        </p:nvGraphicFramePr>
        <p:xfrm>
          <a:off x="4630896" y="1794466"/>
          <a:ext cx="4251960" cy="2286000"/>
        </p:xfrm>
        <a:graphic>
          <a:graphicData uri="http://schemas.openxmlformats.org/drawingml/2006/chart">
            <c:chart xmlns:c="http://schemas.openxmlformats.org/drawingml/2006/chart" xmlns:r="http://schemas.openxmlformats.org/officeDocument/2006/relationships" r:id="rId2"/>
          </a:graphicData>
        </a:graphic>
      </p:graphicFrame>
      <p:sp>
        <p:nvSpPr>
          <p:cNvPr id="8" name="Rectangle 7"/>
          <p:cNvSpPr/>
          <p:nvPr/>
        </p:nvSpPr>
        <p:spPr>
          <a:xfrm>
            <a:off x="80102" y="6624684"/>
            <a:ext cx="6987447" cy="230832"/>
          </a:xfrm>
          <a:prstGeom prst="rect">
            <a:avLst/>
          </a:prstGeom>
        </p:spPr>
        <p:txBody>
          <a:bodyPr wrap="square" lIns="0">
            <a:spAutoFit/>
          </a:bodyPr>
          <a:lstStyle/>
          <a:p>
            <a:r>
              <a:rPr lang="en-US" sz="900" dirty="0" smtClean="0">
                <a:latin typeface="Arial" panose="020B0604020202020204" pitchFamily="34" charset="0"/>
                <a:cs typeface="Arial" panose="020B0604020202020204" pitchFamily="34" charset="0"/>
              </a:rPr>
              <a:t>¹For </a:t>
            </a:r>
            <a:r>
              <a:rPr lang="en-US" sz="900" dirty="0">
                <a:latin typeface="Arial" panose="020B0604020202020204" pitchFamily="34" charset="0"/>
                <a:cs typeface="Arial" panose="020B0604020202020204" pitchFamily="34" charset="0"/>
              </a:rPr>
              <a:t>Available Committed Liquidity, the actual is based from the 2016 RAS proposed calculation</a:t>
            </a:r>
          </a:p>
        </p:txBody>
      </p:sp>
      <p:graphicFrame>
        <p:nvGraphicFramePr>
          <p:cNvPr id="9" name="Chart 8"/>
          <p:cNvGraphicFramePr>
            <a:graphicFrameLocks/>
          </p:cNvGraphicFramePr>
          <p:nvPr>
            <p:extLst>
              <p:ext uri="{D42A27DB-BD31-4B8C-83A1-F6EECF244321}">
                <p14:modId xmlns:p14="http://schemas.microsoft.com/office/powerpoint/2010/main" val="231485343"/>
              </p:ext>
            </p:extLst>
          </p:nvPr>
        </p:nvGraphicFramePr>
        <p:xfrm>
          <a:off x="270014" y="4084191"/>
          <a:ext cx="4251960" cy="228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p:cNvGraphicFramePr>
            <a:graphicFrameLocks/>
          </p:cNvGraphicFramePr>
          <p:nvPr>
            <p:extLst>
              <p:ext uri="{D42A27DB-BD31-4B8C-83A1-F6EECF244321}">
                <p14:modId xmlns:p14="http://schemas.microsoft.com/office/powerpoint/2010/main" val="1566111402"/>
              </p:ext>
            </p:extLst>
          </p:nvPr>
        </p:nvGraphicFramePr>
        <p:xfrm>
          <a:off x="270014" y="1778122"/>
          <a:ext cx="4251960" cy="2286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Chart 12" title="="/>
          <p:cNvGraphicFramePr>
            <a:graphicFrameLocks/>
          </p:cNvGraphicFramePr>
          <p:nvPr>
            <p:extLst>
              <p:ext uri="{D42A27DB-BD31-4B8C-83A1-F6EECF244321}">
                <p14:modId xmlns:p14="http://schemas.microsoft.com/office/powerpoint/2010/main" val="123661417"/>
              </p:ext>
            </p:extLst>
          </p:nvPr>
        </p:nvGraphicFramePr>
        <p:xfrm>
          <a:off x="4630896" y="4084191"/>
          <a:ext cx="4251960" cy="2286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4211429824"/>
              </p:ext>
            </p:extLst>
          </p:nvPr>
        </p:nvGraphicFramePr>
        <p:xfrm>
          <a:off x="4630895" y="773020"/>
          <a:ext cx="4251961" cy="960120"/>
        </p:xfrm>
        <a:graphic>
          <a:graphicData uri="http://schemas.openxmlformats.org/drawingml/2006/table">
            <a:tbl>
              <a:tblPr firstRow="1" bandRow="1"/>
              <a:tblGrid>
                <a:gridCol w="1895261"/>
                <a:gridCol w="589175"/>
                <a:gridCol w="589175"/>
                <a:gridCol w="589175"/>
                <a:gridCol w="589175"/>
              </a:tblGrid>
              <a:tr h="415066">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GB" sz="900" b="1" dirty="0" smtClean="0">
                          <a:solidFill>
                            <a:schemeClr val="tx1"/>
                          </a:solidFill>
                          <a:latin typeface="Arial" panose="020B0604020202020204" pitchFamily="34" charset="0"/>
                          <a:cs typeface="Arial" panose="020B0604020202020204" pitchFamily="34" charset="0"/>
                        </a:rPr>
                        <a:t>Metric</a:t>
                      </a:r>
                      <a:endParaRPr lang="en-GB" sz="900" b="1"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C7C6C6"/>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GB" sz="900" b="1" dirty="0" smtClean="0">
                          <a:solidFill>
                            <a:schemeClr val="tx1"/>
                          </a:solidFill>
                          <a:latin typeface="Arial" panose="020B0604020202020204" pitchFamily="34" charset="0"/>
                          <a:cs typeface="Arial" panose="020B0604020202020204" pitchFamily="34" charset="0"/>
                        </a:rPr>
                        <a:t>2015 Amber</a:t>
                      </a:r>
                      <a:endParaRPr lang="en-GB" sz="900" b="1"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GB" sz="900" b="1" dirty="0" smtClean="0">
                          <a:solidFill>
                            <a:schemeClr val="tx1"/>
                          </a:solidFill>
                          <a:latin typeface="Arial" panose="020B0604020202020204" pitchFamily="34" charset="0"/>
                          <a:cs typeface="Arial" panose="020B0604020202020204" pitchFamily="34" charset="0"/>
                        </a:rPr>
                        <a:t>2015 Red</a:t>
                      </a:r>
                      <a:endParaRPr lang="en-GB" sz="900" b="1"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GB" sz="900" b="1" dirty="0" smtClean="0">
                          <a:solidFill>
                            <a:schemeClr val="tx1"/>
                          </a:solidFill>
                          <a:latin typeface="Arial" panose="020B0604020202020204" pitchFamily="34" charset="0"/>
                          <a:cs typeface="Arial" panose="020B0604020202020204" pitchFamily="34" charset="0"/>
                        </a:rPr>
                        <a:t>2016 Amber</a:t>
                      </a:r>
                      <a:endParaRPr lang="en-GB" sz="900" b="1"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GB" sz="900" b="1" dirty="0" smtClean="0">
                          <a:solidFill>
                            <a:schemeClr val="tx1"/>
                          </a:solidFill>
                          <a:latin typeface="Arial" panose="020B0604020202020204" pitchFamily="34" charset="0"/>
                          <a:cs typeface="Arial" panose="020B0604020202020204" pitchFamily="34" charset="0"/>
                        </a:rPr>
                        <a:t>2016 Red</a:t>
                      </a:r>
                      <a:endParaRPr lang="en-GB" sz="900" b="1"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39846">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900" b="1" kern="1200" baseline="0" dirty="0" smtClean="0">
                          <a:solidFill>
                            <a:schemeClr val="tx1"/>
                          </a:solidFill>
                          <a:latin typeface="Arial" panose="020B0604020202020204" pitchFamily="34" charset="0"/>
                          <a:ea typeface="+mn-ea"/>
                          <a:cs typeface="Arial" panose="020B0604020202020204" pitchFamily="34" charset="0"/>
                        </a:rPr>
                        <a:t>Available Committed Liquidity</a:t>
                      </a:r>
                      <a:endParaRPr lang="en-GB" sz="900" b="1" kern="1200" baseline="0" dirty="0">
                        <a:solidFill>
                          <a:schemeClr val="tx1"/>
                        </a:solidFill>
                        <a:latin typeface="Arial" panose="020B0604020202020204" pitchFamily="34" charset="0"/>
                        <a:ea typeface="+mn-ea"/>
                        <a:cs typeface="Arial" panose="020B0604020202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900" b="0" kern="1200" baseline="0" dirty="0" smtClean="0">
                          <a:solidFill>
                            <a:schemeClr val="tx1"/>
                          </a:solidFill>
                          <a:latin typeface="Arial" panose="020B0604020202020204" pitchFamily="34" charset="0"/>
                          <a:ea typeface="+mn-ea"/>
                          <a:cs typeface="Arial" panose="020B0604020202020204" pitchFamily="34" charset="0"/>
                        </a:rPr>
                        <a:t>6</a:t>
                      </a:r>
                      <a:endParaRPr lang="en-GB" sz="900" b="0" kern="1200" baseline="0" dirty="0">
                        <a:solidFill>
                          <a:schemeClr val="tx1"/>
                        </a:solidFill>
                        <a:latin typeface="Arial" panose="020B0604020202020204" pitchFamily="34" charset="0"/>
                        <a:ea typeface="+mn-ea"/>
                        <a:cs typeface="Arial" panose="020B0604020202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E48F">
                        <a:alpha val="50196"/>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0" kern="1200" baseline="0" dirty="0" smtClean="0">
                          <a:solidFill>
                            <a:schemeClr val="tx1"/>
                          </a:solidFill>
                          <a:latin typeface="Arial" panose="020B0604020202020204" pitchFamily="34" charset="0"/>
                          <a:ea typeface="+mn-ea"/>
                          <a:cs typeface="Arial" panose="020B0604020202020204" pitchFamily="34" charset="0"/>
                        </a:rPr>
                        <a:t>5</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9B9B">
                        <a:alpha val="50196"/>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0" kern="1200" baseline="0" dirty="0" smtClean="0">
                          <a:solidFill>
                            <a:schemeClr val="tx1"/>
                          </a:solidFill>
                          <a:latin typeface="Arial" panose="020B0604020202020204" pitchFamily="34" charset="0"/>
                          <a:ea typeface="+mn-ea"/>
                          <a:cs typeface="Arial" panose="020B0604020202020204" pitchFamily="34" charset="0"/>
                        </a:rPr>
                        <a:t>4</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E48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0" kern="1200" baseline="0" dirty="0" smtClean="0">
                          <a:solidFill>
                            <a:schemeClr val="tx1"/>
                          </a:solidFill>
                          <a:latin typeface="Arial" panose="020B0604020202020204" pitchFamily="34" charset="0"/>
                          <a:ea typeface="+mn-ea"/>
                          <a:cs typeface="Arial" panose="020B0604020202020204" pitchFamily="34" charset="0"/>
                        </a:rPr>
                        <a:t>3</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9B9B"/>
                    </a:solidFill>
                  </a:tcPr>
                </a:tc>
              </a:tr>
              <a:tr h="3052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900" b="1" dirty="0" smtClean="0">
                          <a:solidFill>
                            <a:schemeClr val="tx1"/>
                          </a:solidFill>
                          <a:latin typeface="Arial" panose="020B0604020202020204" pitchFamily="34" charset="0"/>
                          <a:cs typeface="Arial" panose="020B0604020202020204" pitchFamily="34" charset="0"/>
                        </a:rPr>
                        <a:t>Net Residual Risk / CRLIT</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(5.00)%</a:t>
                      </a:r>
                    </a:p>
                  </a:txBody>
                  <a:tcPr marL="45720" marR="457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E48F">
                        <a:alpha val="50196"/>
                      </a:srgbClr>
                    </a:solid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(9.00)%</a:t>
                      </a:r>
                    </a:p>
                  </a:txBody>
                  <a:tcPr marL="45720" marR="457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9B9B">
                        <a:alpha val="50196"/>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(3.00)%</a:t>
                      </a:r>
                    </a:p>
                  </a:txBody>
                  <a:tcPr marL="45720" marR="457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E48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900" b="0" dirty="0" smtClean="0">
                          <a:solidFill>
                            <a:schemeClr val="tx1"/>
                          </a:solidFill>
                          <a:latin typeface="Arial" panose="020B0604020202020204" pitchFamily="34" charset="0"/>
                          <a:cs typeface="Arial" panose="020B0604020202020204" pitchFamily="34" charset="0"/>
                        </a:rPr>
                        <a:t>(5.00)%</a:t>
                      </a:r>
                    </a:p>
                  </a:txBody>
                  <a:tcPr marL="45720" marR="4572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9B9B"/>
                    </a:solidFill>
                  </a:tcPr>
                </a:tc>
              </a:tr>
            </a:tbl>
          </a:graphicData>
        </a:graphic>
      </p:graphicFrame>
      <p:sp>
        <p:nvSpPr>
          <p:cNvPr id="6" name="Footer Placeholder 5"/>
          <p:cNvSpPr>
            <a:spLocks noGrp="1"/>
          </p:cNvSpPr>
          <p:nvPr>
            <p:ph type="ftr" sz="quarter" idx="11"/>
          </p:nvPr>
        </p:nvSpPr>
        <p:spPr/>
        <p:txBody>
          <a:bodyPr/>
          <a:lstStyle/>
          <a:p>
            <a:pPr eaLnBrk="1" fontAlgn="auto" hangingPunct="1">
              <a:spcBef>
                <a:spcPts val="0"/>
              </a:spcBef>
              <a:spcAft>
                <a:spcPts val="0"/>
              </a:spcAft>
            </a:pPr>
            <a:r>
              <a:rPr lang="en-US" smtClean="0">
                <a:solidFill>
                  <a:prstClr val="white">
                    <a:lumMod val="50000"/>
                  </a:prstClr>
                </a:solidFill>
              </a:rPr>
              <a:t>Proprietary and Confidential</a:t>
            </a:r>
            <a:endParaRPr lang="en-US" dirty="0">
              <a:solidFill>
                <a:prstClr val="white">
                  <a:lumMod val="50000"/>
                </a:prstClr>
              </a:solidFill>
            </a:endParaRPr>
          </a:p>
        </p:txBody>
      </p:sp>
      <p:sp>
        <p:nvSpPr>
          <p:cNvPr id="7" name="Slide Number Placeholder 6"/>
          <p:cNvSpPr>
            <a:spLocks noGrp="1"/>
          </p:cNvSpPr>
          <p:nvPr>
            <p:ph type="sldNum" sz="quarter" idx="12"/>
          </p:nvPr>
        </p:nvSpPr>
        <p:spPr/>
        <p:txBody>
          <a:bodyPr/>
          <a:lstStyle/>
          <a:p>
            <a:pPr eaLnBrk="1" fontAlgn="auto" hangingPunct="1">
              <a:spcBef>
                <a:spcPts val="0"/>
              </a:spcBef>
              <a:spcAft>
                <a:spcPts val="0"/>
              </a:spcAft>
            </a:pPr>
            <a:fld id="{CCC40B8E-6D79-4604-8F47-CB61FCAC13A7}" type="slidenum">
              <a:rPr lang="en-US" smtClean="0">
                <a:solidFill>
                  <a:prstClr val="black">
                    <a:tint val="75000"/>
                  </a:prstClr>
                </a:solidFill>
                <a:latin typeface="Calibri"/>
              </a:rPr>
              <a:pPr eaLnBrk="1" fontAlgn="auto" hangingPunct="1">
                <a:spcBef>
                  <a:spcPts val="0"/>
                </a:spcBef>
                <a:spcAft>
                  <a:spcPts val="0"/>
                </a:spcAft>
              </a:pPr>
              <a:t>18</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23506111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7701" y="3119889"/>
            <a:ext cx="7048501" cy="400110"/>
          </a:xfrm>
          <a:prstGeom prst="rect">
            <a:avLst/>
          </a:prstGeom>
          <a:noFill/>
        </p:spPr>
        <p:txBody>
          <a:bodyPr wrap="square" rtlCol="0">
            <a:spAutoFit/>
          </a:bodyPr>
          <a:lstStyle/>
          <a:p>
            <a:r>
              <a:rPr lang="en-US" sz="2000" b="1" dirty="0" smtClean="0">
                <a:solidFill>
                  <a:srgbClr val="FF0000"/>
                </a:solidFill>
                <a:latin typeface="Arial" panose="020B0604020202020204" pitchFamily="34" charset="0"/>
                <a:cs typeface="Arial" panose="020B0604020202020204" pitchFamily="34" charset="0"/>
              </a:rPr>
              <a:t>APPENDIX C: 2016 Qualitative Statements</a:t>
            </a:r>
            <a:endParaRPr lang="en-US" sz="2000" b="1" dirty="0">
              <a:solidFill>
                <a:srgbClr val="FF0000"/>
              </a:solidFill>
              <a:latin typeface="Arial" panose="020B0604020202020204" pitchFamily="34" charset="0"/>
              <a:cs typeface="Arial" panose="020B0604020202020204" pitchFamily="34" charset="0"/>
            </a:endParaRPr>
          </a:p>
        </p:txBody>
      </p:sp>
      <p:sp>
        <p:nvSpPr>
          <p:cNvPr id="6" name="Footer Placeholder 5"/>
          <p:cNvSpPr>
            <a:spLocks noGrp="1"/>
          </p:cNvSpPr>
          <p:nvPr>
            <p:ph type="ftr" sz="quarter" idx="3"/>
          </p:nvPr>
        </p:nvSpPr>
        <p:spPr/>
        <p:txBody>
          <a:bodyPr/>
          <a:lstStyle/>
          <a:p>
            <a:pPr eaLnBrk="1" fontAlgn="auto" hangingPunct="1">
              <a:spcBef>
                <a:spcPts val="0"/>
              </a:spcBef>
              <a:spcAft>
                <a:spcPts val="0"/>
              </a:spcAft>
            </a:pPr>
            <a:r>
              <a:rPr lang="en-US" smtClean="0">
                <a:solidFill>
                  <a:prstClr val="white">
                    <a:lumMod val="50000"/>
                  </a:prstClr>
                </a:solidFill>
              </a:rPr>
              <a:t>Proprietary and Confidential</a:t>
            </a:r>
            <a:endParaRPr lang="en-US" dirty="0">
              <a:solidFill>
                <a:prstClr val="white">
                  <a:lumMod val="50000"/>
                </a:prstClr>
              </a:solidFill>
            </a:endParaRPr>
          </a:p>
        </p:txBody>
      </p:sp>
    </p:spTree>
    <p:extLst>
      <p:ext uri="{BB962C8B-B14F-4D97-AF65-F5344CB8AC3E}">
        <p14:creationId xmlns:p14="http://schemas.microsoft.com/office/powerpoint/2010/main" val="14800812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245383" y="880871"/>
            <a:ext cx="7982752" cy="579539"/>
            <a:chOff x="606230" y="1073366"/>
            <a:chExt cx="7982752" cy="640080"/>
          </a:xfrm>
        </p:grpSpPr>
        <p:sp>
          <p:nvSpPr>
            <p:cNvPr id="48" name="17 Rectángulo redondeado"/>
            <p:cNvSpPr/>
            <p:nvPr/>
          </p:nvSpPr>
          <p:spPr>
            <a:xfrm>
              <a:off x="1095370" y="1079039"/>
              <a:ext cx="7272885" cy="585440"/>
            </a:xfrm>
            <a:prstGeom prst="roundRect">
              <a:avLst/>
            </a:prstGeom>
            <a:solidFill>
              <a:sysClr val="window" lastClr="FFFFFF">
                <a:lumMod val="75000"/>
              </a:sysClr>
            </a:solidFill>
            <a:ln w="12700" cap="flat" cmpd="sng" algn="ctr">
              <a:noFill/>
              <a:prstDash val="solid"/>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tlCol="0" anchor="ctr"/>
            <a:lstStyle/>
            <a:p>
              <a:pPr algn="ctr">
                <a:defRPr/>
              </a:pPr>
              <a:endParaRPr lang="en-US" sz="1400" kern="0" dirty="0">
                <a:solidFill>
                  <a:srgbClr val="FFFFFF"/>
                </a:solidFill>
                <a:latin typeface="Arial" panose="020B0604020202020204" pitchFamily="34" charset="0"/>
                <a:cs typeface="Arial" panose="020B0604020202020204" pitchFamily="34" charset="0"/>
              </a:endParaRPr>
            </a:p>
          </p:txBody>
        </p:sp>
        <p:grpSp>
          <p:nvGrpSpPr>
            <p:cNvPr id="49" name="21 Grupo"/>
            <p:cNvGrpSpPr/>
            <p:nvPr/>
          </p:nvGrpSpPr>
          <p:grpSpPr>
            <a:xfrm>
              <a:off x="606230" y="1073366"/>
              <a:ext cx="640080" cy="640080"/>
              <a:chOff x="1554076" y="1086644"/>
              <a:chExt cx="792088" cy="792088"/>
            </a:xfrm>
            <a:solidFill>
              <a:srgbClr val="C00000"/>
            </a:solidFill>
          </p:grpSpPr>
          <p:sp>
            <p:nvSpPr>
              <p:cNvPr id="51" name="19 Elipse"/>
              <p:cNvSpPr/>
              <p:nvPr/>
            </p:nvSpPr>
            <p:spPr>
              <a:xfrm>
                <a:off x="1554076" y="1086644"/>
                <a:ext cx="792088" cy="792088"/>
              </a:xfrm>
              <a:prstGeom prst="ellipse">
                <a:avLst/>
              </a:prstGeom>
              <a:solidFill>
                <a:sysClr val="window" lastClr="FFFFFF">
                  <a:lumMod val="75000"/>
                </a:sysClr>
              </a:solidFill>
              <a:ln w="12700" cap="flat" cmpd="sng" algn="ctr">
                <a:noFill/>
                <a:prstDash val="solid"/>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tlCol="0" anchor="ctr"/>
              <a:lstStyle/>
              <a:p>
                <a:pPr algn="ctr">
                  <a:defRPr/>
                </a:pPr>
                <a:endParaRPr lang="en-US" sz="1400" kern="0" dirty="0">
                  <a:solidFill>
                    <a:srgbClr val="FFFFFF"/>
                  </a:solidFill>
                  <a:latin typeface="Arial" panose="020B0604020202020204" pitchFamily="34" charset="0"/>
                  <a:cs typeface="Arial" panose="020B0604020202020204" pitchFamily="34" charset="0"/>
                </a:endParaRPr>
              </a:p>
            </p:txBody>
          </p:sp>
          <p:sp>
            <p:nvSpPr>
              <p:cNvPr id="52" name="20 CuadroTexto"/>
              <p:cNvSpPr txBox="1"/>
              <p:nvPr/>
            </p:nvSpPr>
            <p:spPr>
              <a:xfrm>
                <a:off x="1731566" y="1260178"/>
                <a:ext cx="437107" cy="435090"/>
              </a:xfrm>
              <a:prstGeom prst="rect">
                <a:avLst/>
              </a:prstGeom>
              <a:noFill/>
            </p:spPr>
            <p:txBody>
              <a:bodyPr wrap="square" rtlCol="0">
                <a:spAutoFit/>
              </a:bodyPr>
              <a:lstStyle/>
              <a:p>
                <a:pPr algn="ctr">
                  <a:defRPr/>
                </a:pPr>
                <a:r>
                  <a:rPr lang="en-US" sz="1400" b="1" kern="0" dirty="0" smtClean="0">
                    <a:solidFill>
                      <a:srgbClr val="FFFFFF"/>
                    </a:solidFill>
                    <a:latin typeface="Arial" panose="020B0604020202020204" pitchFamily="34" charset="0"/>
                    <a:ea typeface="ＭＳ Ｐゴシック" pitchFamily="1" charset="-128"/>
                    <a:cs typeface="Arial" panose="020B0604020202020204" pitchFamily="34" charset="0"/>
                  </a:rPr>
                  <a:t>1</a:t>
                </a:r>
                <a:endParaRPr lang="en-US" sz="1400" b="1" kern="0" dirty="0">
                  <a:solidFill>
                    <a:srgbClr val="FFFFFF"/>
                  </a:solidFill>
                  <a:latin typeface="Arial" panose="020B0604020202020204" pitchFamily="34" charset="0"/>
                  <a:ea typeface="ＭＳ Ｐゴシック" pitchFamily="1" charset="-128"/>
                  <a:cs typeface="Arial" panose="020B0604020202020204" pitchFamily="34" charset="0"/>
                </a:endParaRPr>
              </a:p>
            </p:txBody>
          </p:sp>
        </p:grpSp>
        <p:sp>
          <p:nvSpPr>
            <p:cNvPr id="50" name="22 CuadroTexto"/>
            <p:cNvSpPr txBox="1">
              <a:spLocks/>
            </p:cNvSpPr>
            <p:nvPr/>
          </p:nvSpPr>
          <p:spPr>
            <a:xfrm>
              <a:off x="1371478" y="1097430"/>
              <a:ext cx="7217504" cy="523220"/>
            </a:xfrm>
            <a:prstGeom prst="rect">
              <a:avLst/>
            </a:prstGeom>
            <a:noFill/>
          </p:spPr>
          <p:txBody>
            <a:bodyPr wrap="none" rtlCol="0">
              <a:noAutofit/>
            </a:bodyPr>
            <a:lstStyle/>
            <a:p>
              <a:r>
                <a:rPr lang="en-US" sz="1400" b="1" dirty="0">
                  <a:solidFill>
                    <a:srgbClr val="FFFFFF"/>
                  </a:solidFill>
                  <a:latin typeface="Arial" panose="020B0604020202020204" pitchFamily="34" charset="0"/>
                  <a:ea typeface="ＭＳ Ｐゴシック" pitchFamily="1" charset="-128"/>
                  <a:cs typeface="Arial" panose="020B0604020202020204" pitchFamily="34" charset="0"/>
                </a:rPr>
                <a:t>2016 RAS Metric </a:t>
              </a:r>
              <a:r>
                <a:rPr lang="en-US" sz="1400" b="1" dirty="0" smtClean="0">
                  <a:solidFill>
                    <a:srgbClr val="FFFFFF"/>
                  </a:solidFill>
                  <a:latin typeface="Arial" panose="020B0604020202020204" pitchFamily="34" charset="0"/>
                  <a:ea typeface="ＭＳ Ｐゴシック" pitchFamily="1" charset="-128"/>
                  <a:cs typeface="Arial" panose="020B0604020202020204" pitchFamily="34" charset="0"/>
                </a:rPr>
                <a:t>Breakdown</a:t>
              </a:r>
              <a:r>
                <a:rPr lang="en-US" sz="1400" b="1" dirty="0">
                  <a:solidFill>
                    <a:srgbClr val="FFFFFF"/>
                  </a:solidFill>
                  <a:latin typeface="Arial" panose="020B0604020202020204" pitchFamily="34" charset="0"/>
                  <a:ea typeface="ＭＳ Ｐゴシック" pitchFamily="1" charset="-128"/>
                  <a:cs typeface="Arial" panose="020B0604020202020204" pitchFamily="34" charset="0"/>
                </a:rPr>
                <a:t>	</a:t>
              </a:r>
              <a:r>
                <a:rPr lang="en-US" sz="1400" b="1" dirty="0" smtClean="0">
                  <a:solidFill>
                    <a:srgbClr val="FFFFFF"/>
                  </a:solidFill>
                  <a:latin typeface="Arial" panose="020B0604020202020204" pitchFamily="34" charset="0"/>
                  <a:ea typeface="ＭＳ Ｐゴシック" pitchFamily="1" charset="-128"/>
                  <a:cs typeface="Arial" panose="020B0604020202020204" pitchFamily="34" charset="0"/>
                </a:rPr>
                <a:t>				3</a:t>
              </a:r>
              <a:endParaRPr lang="en-US" sz="1400" b="1" dirty="0">
                <a:solidFill>
                  <a:srgbClr val="FFFFFF"/>
                </a:solidFill>
                <a:latin typeface="Arial" panose="020B0604020202020204" pitchFamily="34" charset="0"/>
                <a:ea typeface="ＭＳ Ｐゴシック" pitchFamily="1" charset="-128"/>
                <a:cs typeface="Arial" panose="020B0604020202020204" pitchFamily="34" charset="0"/>
              </a:endParaRPr>
            </a:p>
          </p:txBody>
        </p:sp>
      </p:grpSp>
      <p:sp>
        <p:nvSpPr>
          <p:cNvPr id="53" name="Rectangle 18"/>
          <p:cNvSpPr>
            <a:spLocks noChangeArrowheads="1"/>
          </p:cNvSpPr>
          <p:nvPr/>
        </p:nvSpPr>
        <p:spPr bwMode="auto">
          <a:xfrm>
            <a:off x="289168" y="275490"/>
            <a:ext cx="885483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r>
              <a:rPr lang="en-US" sz="2000" b="1" dirty="0" smtClean="0">
                <a:solidFill>
                  <a:srgbClr val="000000"/>
                </a:solidFill>
                <a:ea typeface="ＭＳ Ｐゴシック" pitchFamily="1" charset="-128"/>
              </a:rPr>
              <a:t>Agenda</a:t>
            </a:r>
            <a:endParaRPr lang="en-US" sz="2000" b="1" dirty="0">
              <a:solidFill>
                <a:srgbClr val="000000"/>
              </a:solidFill>
              <a:ea typeface="ＭＳ Ｐゴシック" pitchFamily="1" charset="-128"/>
            </a:endParaRPr>
          </a:p>
          <a:p>
            <a:endParaRPr lang="en-US" sz="2000" b="1" dirty="0">
              <a:solidFill>
                <a:srgbClr val="000000"/>
              </a:solidFill>
              <a:ea typeface="ＭＳ Ｐゴシック" pitchFamily="1" charset="-128"/>
            </a:endParaRPr>
          </a:p>
        </p:txBody>
      </p:sp>
      <p:grpSp>
        <p:nvGrpSpPr>
          <p:cNvPr id="9" name="Group 8"/>
          <p:cNvGrpSpPr/>
          <p:nvPr/>
        </p:nvGrpSpPr>
        <p:grpSpPr>
          <a:xfrm>
            <a:off x="245383" y="1640985"/>
            <a:ext cx="7982752" cy="579539"/>
            <a:chOff x="606230" y="1073366"/>
            <a:chExt cx="7982752" cy="640080"/>
          </a:xfrm>
        </p:grpSpPr>
        <p:sp>
          <p:nvSpPr>
            <p:cNvPr id="10" name="17 Rectángulo redondeado"/>
            <p:cNvSpPr/>
            <p:nvPr/>
          </p:nvSpPr>
          <p:spPr>
            <a:xfrm>
              <a:off x="1095370" y="1079039"/>
              <a:ext cx="7272885" cy="585440"/>
            </a:xfrm>
            <a:prstGeom prst="roundRect">
              <a:avLst/>
            </a:prstGeom>
            <a:solidFill>
              <a:sysClr val="window" lastClr="FFFFFF">
                <a:lumMod val="75000"/>
              </a:sysClr>
            </a:solidFill>
            <a:ln w="12700" cap="flat" cmpd="sng" algn="ctr">
              <a:noFill/>
              <a:prstDash val="solid"/>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tlCol="0" anchor="ctr"/>
            <a:lstStyle/>
            <a:p>
              <a:pPr algn="ctr">
                <a:defRPr/>
              </a:pPr>
              <a:endParaRPr lang="en-US" sz="1400" kern="0" dirty="0">
                <a:solidFill>
                  <a:srgbClr val="FFFFFF"/>
                </a:solidFill>
                <a:latin typeface="Arial" panose="020B0604020202020204" pitchFamily="34" charset="0"/>
                <a:cs typeface="Arial" panose="020B0604020202020204" pitchFamily="34" charset="0"/>
              </a:endParaRPr>
            </a:p>
          </p:txBody>
        </p:sp>
        <p:grpSp>
          <p:nvGrpSpPr>
            <p:cNvPr id="11" name="21 Grupo"/>
            <p:cNvGrpSpPr/>
            <p:nvPr/>
          </p:nvGrpSpPr>
          <p:grpSpPr>
            <a:xfrm>
              <a:off x="606230" y="1073366"/>
              <a:ext cx="640080" cy="640080"/>
              <a:chOff x="1554076" y="1086644"/>
              <a:chExt cx="792088" cy="792088"/>
            </a:xfrm>
            <a:solidFill>
              <a:srgbClr val="C00000"/>
            </a:solidFill>
          </p:grpSpPr>
          <p:sp>
            <p:nvSpPr>
              <p:cNvPr id="13" name="19 Elipse"/>
              <p:cNvSpPr/>
              <p:nvPr/>
            </p:nvSpPr>
            <p:spPr>
              <a:xfrm>
                <a:off x="1554076" y="1086644"/>
                <a:ext cx="792088" cy="792088"/>
              </a:xfrm>
              <a:prstGeom prst="ellipse">
                <a:avLst/>
              </a:prstGeom>
              <a:solidFill>
                <a:sysClr val="window" lastClr="FFFFFF">
                  <a:lumMod val="75000"/>
                </a:sysClr>
              </a:solidFill>
              <a:ln w="12700" cap="flat" cmpd="sng" algn="ctr">
                <a:noFill/>
                <a:prstDash val="solid"/>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tlCol="0" anchor="ctr"/>
              <a:lstStyle/>
              <a:p>
                <a:pPr algn="ctr">
                  <a:defRPr/>
                </a:pPr>
                <a:endParaRPr lang="en-US" sz="1400" kern="0" dirty="0">
                  <a:solidFill>
                    <a:srgbClr val="FFFFFF"/>
                  </a:solidFill>
                  <a:latin typeface="Arial" panose="020B0604020202020204" pitchFamily="34" charset="0"/>
                  <a:cs typeface="Arial" panose="020B0604020202020204" pitchFamily="34" charset="0"/>
                </a:endParaRPr>
              </a:p>
            </p:txBody>
          </p:sp>
          <p:sp>
            <p:nvSpPr>
              <p:cNvPr id="14" name="20 CuadroTexto"/>
              <p:cNvSpPr txBox="1"/>
              <p:nvPr/>
            </p:nvSpPr>
            <p:spPr>
              <a:xfrm>
                <a:off x="1731566" y="1238354"/>
                <a:ext cx="437107" cy="435090"/>
              </a:xfrm>
              <a:prstGeom prst="rect">
                <a:avLst/>
              </a:prstGeom>
              <a:noFill/>
            </p:spPr>
            <p:txBody>
              <a:bodyPr wrap="square" rtlCol="0">
                <a:spAutoFit/>
              </a:bodyPr>
              <a:lstStyle/>
              <a:p>
                <a:pPr algn="ctr">
                  <a:defRPr/>
                </a:pPr>
                <a:r>
                  <a:rPr lang="en-US" sz="1400" b="1" kern="0" dirty="0" smtClean="0">
                    <a:solidFill>
                      <a:srgbClr val="FFFFFF"/>
                    </a:solidFill>
                    <a:latin typeface="Arial" panose="020B0604020202020204" pitchFamily="34" charset="0"/>
                    <a:ea typeface="ＭＳ Ｐゴシック" pitchFamily="1" charset="-128"/>
                    <a:cs typeface="Arial" panose="020B0604020202020204" pitchFamily="34" charset="0"/>
                  </a:rPr>
                  <a:t>2</a:t>
                </a:r>
                <a:endParaRPr lang="en-US" sz="1400" b="1" kern="0" dirty="0">
                  <a:solidFill>
                    <a:srgbClr val="FFFFFF"/>
                  </a:solidFill>
                  <a:latin typeface="Arial" panose="020B0604020202020204" pitchFamily="34" charset="0"/>
                  <a:ea typeface="ＭＳ Ｐゴシック" pitchFamily="1" charset="-128"/>
                  <a:cs typeface="Arial" panose="020B0604020202020204" pitchFamily="34" charset="0"/>
                </a:endParaRPr>
              </a:p>
            </p:txBody>
          </p:sp>
        </p:grpSp>
        <p:sp>
          <p:nvSpPr>
            <p:cNvPr id="12" name="22 CuadroTexto"/>
            <p:cNvSpPr txBox="1">
              <a:spLocks/>
            </p:cNvSpPr>
            <p:nvPr/>
          </p:nvSpPr>
          <p:spPr>
            <a:xfrm>
              <a:off x="1371478" y="1110150"/>
              <a:ext cx="7217504" cy="523220"/>
            </a:xfrm>
            <a:prstGeom prst="rect">
              <a:avLst/>
            </a:prstGeom>
            <a:noFill/>
          </p:spPr>
          <p:txBody>
            <a:bodyPr wrap="none" rtlCol="0">
              <a:noAutofit/>
            </a:bodyPr>
            <a:lstStyle/>
            <a:p>
              <a:r>
                <a:rPr lang="en-GB" sz="1400" b="1" dirty="0">
                  <a:solidFill>
                    <a:schemeClr val="bg1"/>
                  </a:solidFill>
                  <a:latin typeface="Arial" panose="020B0604020202020204" pitchFamily="34" charset="0"/>
                  <a:cs typeface="Arial" panose="020B0604020202020204" pitchFamily="34" charset="0"/>
                </a:rPr>
                <a:t>2016 Proposed RAS Changes: </a:t>
              </a:r>
              <a:r>
                <a:rPr lang="en-GB" sz="1400" b="1" dirty="0" smtClean="0">
                  <a:solidFill>
                    <a:schemeClr val="bg1"/>
                  </a:solidFill>
                  <a:latin typeface="Arial" panose="020B0604020202020204" pitchFamily="34" charset="0"/>
                  <a:cs typeface="Arial" panose="020B0604020202020204" pitchFamily="34" charset="0"/>
                </a:rPr>
                <a:t>Summary				4</a:t>
              </a:r>
              <a:endParaRPr lang="en-GB" sz="1400" b="1" dirty="0">
                <a:solidFill>
                  <a:schemeClr val="bg1"/>
                </a:solidFill>
                <a:latin typeface="Arial" panose="020B0604020202020204" pitchFamily="34" charset="0"/>
                <a:cs typeface="Arial" panose="020B0604020202020204" pitchFamily="34" charset="0"/>
              </a:endParaRPr>
            </a:p>
            <a:p>
              <a:r>
                <a:rPr lang="en-US" sz="1400" b="1" dirty="0" smtClean="0">
                  <a:solidFill>
                    <a:srgbClr val="FFFFFF"/>
                  </a:solidFill>
                  <a:latin typeface="Arial" panose="020B0604020202020204" pitchFamily="34" charset="0"/>
                  <a:ea typeface="ＭＳ Ｐゴシック" pitchFamily="1" charset="-128"/>
                  <a:cs typeface="Arial" panose="020B0604020202020204" pitchFamily="34" charset="0"/>
                </a:rPr>
                <a:t>	</a:t>
              </a:r>
              <a:endParaRPr lang="en-US" sz="1400" b="1" dirty="0">
                <a:solidFill>
                  <a:srgbClr val="FFFFFF"/>
                </a:solidFill>
                <a:latin typeface="Arial" panose="020B0604020202020204" pitchFamily="34" charset="0"/>
                <a:ea typeface="ＭＳ Ｐゴシック" pitchFamily="1" charset="-128"/>
                <a:cs typeface="Arial" panose="020B0604020202020204" pitchFamily="34" charset="0"/>
              </a:endParaRPr>
            </a:p>
          </p:txBody>
        </p:sp>
      </p:grpSp>
      <p:grpSp>
        <p:nvGrpSpPr>
          <p:cNvPr id="27" name="Group 26"/>
          <p:cNvGrpSpPr/>
          <p:nvPr/>
        </p:nvGrpSpPr>
        <p:grpSpPr>
          <a:xfrm>
            <a:off x="245383" y="2401099"/>
            <a:ext cx="7982752" cy="579539"/>
            <a:chOff x="606230" y="1073366"/>
            <a:chExt cx="7982752" cy="640080"/>
          </a:xfrm>
        </p:grpSpPr>
        <p:sp>
          <p:nvSpPr>
            <p:cNvPr id="28" name="17 Rectángulo redondeado"/>
            <p:cNvSpPr/>
            <p:nvPr/>
          </p:nvSpPr>
          <p:spPr>
            <a:xfrm>
              <a:off x="1095370" y="1079039"/>
              <a:ext cx="7272885" cy="585440"/>
            </a:xfrm>
            <a:prstGeom prst="roundRect">
              <a:avLst/>
            </a:prstGeom>
            <a:solidFill>
              <a:sysClr val="window" lastClr="FFFFFF">
                <a:lumMod val="75000"/>
              </a:sysClr>
            </a:solidFill>
            <a:ln w="12700" cap="flat" cmpd="sng" algn="ctr">
              <a:noFill/>
              <a:prstDash val="solid"/>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tlCol="0" anchor="ctr"/>
            <a:lstStyle/>
            <a:p>
              <a:pPr algn="ctr">
                <a:defRPr/>
              </a:pPr>
              <a:endParaRPr lang="en-US" sz="1400" kern="0" dirty="0">
                <a:solidFill>
                  <a:srgbClr val="FFFFFF"/>
                </a:solidFill>
                <a:latin typeface="Arial" panose="020B0604020202020204" pitchFamily="34" charset="0"/>
                <a:cs typeface="Arial" panose="020B0604020202020204" pitchFamily="34" charset="0"/>
              </a:endParaRPr>
            </a:p>
          </p:txBody>
        </p:sp>
        <p:grpSp>
          <p:nvGrpSpPr>
            <p:cNvPr id="29" name="21 Grupo"/>
            <p:cNvGrpSpPr/>
            <p:nvPr/>
          </p:nvGrpSpPr>
          <p:grpSpPr>
            <a:xfrm>
              <a:off x="606230" y="1073366"/>
              <a:ext cx="640080" cy="640080"/>
              <a:chOff x="1554076" y="1086644"/>
              <a:chExt cx="792088" cy="792088"/>
            </a:xfrm>
            <a:solidFill>
              <a:srgbClr val="C00000"/>
            </a:solidFill>
          </p:grpSpPr>
          <p:sp>
            <p:nvSpPr>
              <p:cNvPr id="31" name="19 Elipse"/>
              <p:cNvSpPr/>
              <p:nvPr/>
            </p:nvSpPr>
            <p:spPr>
              <a:xfrm>
                <a:off x="1554076" y="1086644"/>
                <a:ext cx="792088" cy="792088"/>
              </a:xfrm>
              <a:prstGeom prst="ellipse">
                <a:avLst/>
              </a:prstGeom>
              <a:solidFill>
                <a:sysClr val="window" lastClr="FFFFFF">
                  <a:lumMod val="75000"/>
                </a:sysClr>
              </a:solidFill>
              <a:ln w="12700" cap="flat" cmpd="sng" algn="ctr">
                <a:noFill/>
                <a:prstDash val="solid"/>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tlCol="0" anchor="ctr"/>
              <a:lstStyle/>
              <a:p>
                <a:pPr algn="ctr">
                  <a:defRPr/>
                </a:pPr>
                <a:endParaRPr lang="en-US" sz="1400" kern="0" dirty="0">
                  <a:solidFill>
                    <a:srgbClr val="FFFFFF"/>
                  </a:solidFill>
                  <a:latin typeface="Arial" panose="020B0604020202020204" pitchFamily="34" charset="0"/>
                  <a:cs typeface="Arial" panose="020B0604020202020204" pitchFamily="34" charset="0"/>
                </a:endParaRPr>
              </a:p>
            </p:txBody>
          </p:sp>
          <p:sp>
            <p:nvSpPr>
              <p:cNvPr id="32" name="20 CuadroTexto"/>
              <p:cNvSpPr txBox="1"/>
              <p:nvPr/>
            </p:nvSpPr>
            <p:spPr>
              <a:xfrm>
                <a:off x="1731566" y="1238354"/>
                <a:ext cx="437107" cy="435090"/>
              </a:xfrm>
              <a:prstGeom prst="rect">
                <a:avLst/>
              </a:prstGeom>
              <a:noFill/>
            </p:spPr>
            <p:txBody>
              <a:bodyPr wrap="square" rtlCol="0">
                <a:spAutoFit/>
              </a:bodyPr>
              <a:lstStyle/>
              <a:p>
                <a:pPr algn="ctr">
                  <a:defRPr/>
                </a:pPr>
                <a:r>
                  <a:rPr lang="en-US" sz="1400" b="1" kern="0" dirty="0">
                    <a:solidFill>
                      <a:srgbClr val="FFFFFF"/>
                    </a:solidFill>
                    <a:latin typeface="Arial" panose="020B0604020202020204" pitchFamily="34" charset="0"/>
                    <a:ea typeface="ＭＳ Ｐゴシック" pitchFamily="1" charset="-128"/>
                    <a:cs typeface="Arial" panose="020B0604020202020204" pitchFamily="34" charset="0"/>
                  </a:rPr>
                  <a:t>3</a:t>
                </a:r>
              </a:p>
            </p:txBody>
          </p:sp>
        </p:grpSp>
        <p:sp>
          <p:nvSpPr>
            <p:cNvPr id="30" name="22 CuadroTexto"/>
            <p:cNvSpPr txBox="1">
              <a:spLocks/>
            </p:cNvSpPr>
            <p:nvPr/>
          </p:nvSpPr>
          <p:spPr>
            <a:xfrm>
              <a:off x="1371478" y="1110150"/>
              <a:ext cx="7217504" cy="523220"/>
            </a:xfrm>
            <a:prstGeom prst="rect">
              <a:avLst/>
            </a:prstGeom>
            <a:noFill/>
          </p:spPr>
          <p:txBody>
            <a:bodyPr wrap="none" rtlCol="0">
              <a:noAutofit/>
            </a:bodyPr>
            <a:lstStyle/>
            <a:p>
              <a:r>
                <a:rPr lang="en-US" sz="1400" b="1" dirty="0">
                  <a:solidFill>
                    <a:srgbClr val="FFFFFF"/>
                  </a:solidFill>
                  <a:latin typeface="Arial" panose="020B0604020202020204" pitchFamily="34" charset="0"/>
                  <a:ea typeface="ＭＳ Ｐゴシック" pitchFamily="1" charset="-128"/>
                  <a:cs typeface="Arial" panose="020B0604020202020204" pitchFamily="34" charset="0"/>
                </a:rPr>
                <a:t>Part 1: Proposed Metric Additions and </a:t>
              </a:r>
              <a:r>
                <a:rPr lang="en-US" sz="1400" b="1" dirty="0" smtClean="0">
                  <a:solidFill>
                    <a:srgbClr val="FFFFFF"/>
                  </a:solidFill>
                  <a:latin typeface="Arial" panose="020B0604020202020204" pitchFamily="34" charset="0"/>
                  <a:ea typeface="ＭＳ Ｐゴシック" pitchFamily="1" charset="-128"/>
                  <a:cs typeface="Arial" panose="020B0604020202020204" pitchFamily="34" charset="0"/>
                </a:rPr>
                <a:t>Removals			5</a:t>
              </a:r>
              <a:endParaRPr lang="en-US" sz="1400" b="1" dirty="0">
                <a:solidFill>
                  <a:srgbClr val="FFFFFF"/>
                </a:solidFill>
                <a:latin typeface="Arial" panose="020B0604020202020204" pitchFamily="34" charset="0"/>
                <a:ea typeface="ＭＳ Ｐゴシック" pitchFamily="1" charset="-128"/>
                <a:cs typeface="Arial" panose="020B0604020202020204" pitchFamily="34" charset="0"/>
              </a:endParaRPr>
            </a:p>
            <a:p>
              <a:r>
                <a:rPr lang="en-US" sz="1400" b="1" dirty="0" smtClean="0">
                  <a:solidFill>
                    <a:srgbClr val="FFFFFF"/>
                  </a:solidFill>
                  <a:latin typeface="Arial" panose="020B0604020202020204" pitchFamily="34" charset="0"/>
                  <a:ea typeface="ＭＳ Ｐゴシック" pitchFamily="1" charset="-128"/>
                  <a:cs typeface="Arial" panose="020B0604020202020204" pitchFamily="34" charset="0"/>
                </a:rPr>
                <a:t>	</a:t>
              </a:r>
              <a:endParaRPr lang="en-US" sz="1400" b="1" dirty="0">
                <a:solidFill>
                  <a:srgbClr val="FFFFFF"/>
                </a:solidFill>
                <a:latin typeface="Arial" panose="020B0604020202020204" pitchFamily="34" charset="0"/>
                <a:ea typeface="ＭＳ Ｐゴシック" pitchFamily="1" charset="-128"/>
                <a:cs typeface="Arial" panose="020B0604020202020204" pitchFamily="34" charset="0"/>
              </a:endParaRPr>
            </a:p>
          </p:txBody>
        </p:sp>
      </p:grpSp>
      <p:grpSp>
        <p:nvGrpSpPr>
          <p:cNvPr id="33" name="Group 32"/>
          <p:cNvGrpSpPr/>
          <p:nvPr/>
        </p:nvGrpSpPr>
        <p:grpSpPr>
          <a:xfrm>
            <a:off x="245383" y="3161213"/>
            <a:ext cx="7982752" cy="579539"/>
            <a:chOff x="606230" y="1073366"/>
            <a:chExt cx="7982752" cy="640080"/>
          </a:xfrm>
        </p:grpSpPr>
        <p:sp>
          <p:nvSpPr>
            <p:cNvPr id="34" name="17 Rectángulo redondeado"/>
            <p:cNvSpPr/>
            <p:nvPr/>
          </p:nvSpPr>
          <p:spPr>
            <a:xfrm>
              <a:off x="1095370" y="1079039"/>
              <a:ext cx="7272885" cy="585440"/>
            </a:xfrm>
            <a:prstGeom prst="roundRect">
              <a:avLst/>
            </a:prstGeom>
            <a:solidFill>
              <a:sysClr val="window" lastClr="FFFFFF">
                <a:lumMod val="75000"/>
              </a:sysClr>
            </a:solidFill>
            <a:ln w="12700" cap="flat" cmpd="sng" algn="ctr">
              <a:noFill/>
              <a:prstDash val="solid"/>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tlCol="0" anchor="ctr"/>
            <a:lstStyle/>
            <a:p>
              <a:pPr algn="ctr">
                <a:defRPr/>
              </a:pPr>
              <a:endParaRPr lang="en-US" sz="1400" kern="0" dirty="0">
                <a:solidFill>
                  <a:srgbClr val="FFFFFF"/>
                </a:solidFill>
                <a:latin typeface="Arial" panose="020B0604020202020204" pitchFamily="34" charset="0"/>
                <a:cs typeface="Arial" panose="020B0604020202020204" pitchFamily="34" charset="0"/>
              </a:endParaRPr>
            </a:p>
          </p:txBody>
        </p:sp>
        <p:grpSp>
          <p:nvGrpSpPr>
            <p:cNvPr id="35" name="21 Grupo"/>
            <p:cNvGrpSpPr/>
            <p:nvPr/>
          </p:nvGrpSpPr>
          <p:grpSpPr>
            <a:xfrm>
              <a:off x="606230" y="1073366"/>
              <a:ext cx="640080" cy="640080"/>
              <a:chOff x="1554076" y="1086644"/>
              <a:chExt cx="792088" cy="792088"/>
            </a:xfrm>
            <a:solidFill>
              <a:srgbClr val="C00000"/>
            </a:solidFill>
          </p:grpSpPr>
          <p:sp>
            <p:nvSpPr>
              <p:cNvPr id="37" name="19 Elipse"/>
              <p:cNvSpPr/>
              <p:nvPr/>
            </p:nvSpPr>
            <p:spPr>
              <a:xfrm>
                <a:off x="1554076" y="1086644"/>
                <a:ext cx="792088" cy="792088"/>
              </a:xfrm>
              <a:prstGeom prst="ellipse">
                <a:avLst/>
              </a:prstGeom>
              <a:solidFill>
                <a:sysClr val="window" lastClr="FFFFFF">
                  <a:lumMod val="75000"/>
                </a:sysClr>
              </a:solidFill>
              <a:ln w="12700" cap="flat" cmpd="sng" algn="ctr">
                <a:noFill/>
                <a:prstDash val="solid"/>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tlCol="0" anchor="ctr"/>
              <a:lstStyle/>
              <a:p>
                <a:pPr algn="ctr">
                  <a:defRPr/>
                </a:pPr>
                <a:endParaRPr lang="en-US" sz="1400" kern="0" dirty="0">
                  <a:solidFill>
                    <a:srgbClr val="FFFFFF"/>
                  </a:solidFill>
                  <a:latin typeface="Arial" panose="020B0604020202020204" pitchFamily="34" charset="0"/>
                  <a:cs typeface="Arial" panose="020B0604020202020204" pitchFamily="34" charset="0"/>
                </a:endParaRPr>
              </a:p>
            </p:txBody>
          </p:sp>
          <p:sp>
            <p:nvSpPr>
              <p:cNvPr id="38" name="20 CuadroTexto"/>
              <p:cNvSpPr txBox="1"/>
              <p:nvPr/>
            </p:nvSpPr>
            <p:spPr>
              <a:xfrm>
                <a:off x="1731566" y="1238354"/>
                <a:ext cx="437107" cy="435090"/>
              </a:xfrm>
              <a:prstGeom prst="rect">
                <a:avLst/>
              </a:prstGeom>
              <a:noFill/>
            </p:spPr>
            <p:txBody>
              <a:bodyPr wrap="square" rtlCol="0">
                <a:spAutoFit/>
              </a:bodyPr>
              <a:lstStyle/>
              <a:p>
                <a:pPr algn="ctr">
                  <a:defRPr/>
                </a:pPr>
                <a:r>
                  <a:rPr lang="en-US" sz="1400" b="1" kern="0" dirty="0" smtClean="0">
                    <a:solidFill>
                      <a:srgbClr val="FFFFFF"/>
                    </a:solidFill>
                    <a:latin typeface="Arial" panose="020B0604020202020204" pitchFamily="34" charset="0"/>
                    <a:ea typeface="ＭＳ Ｐゴシック" pitchFamily="1" charset="-128"/>
                    <a:cs typeface="Arial" panose="020B0604020202020204" pitchFamily="34" charset="0"/>
                  </a:rPr>
                  <a:t>4</a:t>
                </a:r>
                <a:endParaRPr lang="en-US" sz="1400" b="1" kern="0" dirty="0">
                  <a:solidFill>
                    <a:srgbClr val="FFFFFF"/>
                  </a:solidFill>
                  <a:latin typeface="Arial" panose="020B0604020202020204" pitchFamily="34" charset="0"/>
                  <a:ea typeface="ＭＳ Ｐゴシック" pitchFamily="1" charset="-128"/>
                  <a:cs typeface="Arial" panose="020B0604020202020204" pitchFamily="34" charset="0"/>
                </a:endParaRPr>
              </a:p>
            </p:txBody>
          </p:sp>
        </p:grpSp>
        <p:sp>
          <p:nvSpPr>
            <p:cNvPr id="36" name="22 CuadroTexto"/>
            <p:cNvSpPr txBox="1">
              <a:spLocks/>
            </p:cNvSpPr>
            <p:nvPr/>
          </p:nvSpPr>
          <p:spPr>
            <a:xfrm>
              <a:off x="1371478" y="1110150"/>
              <a:ext cx="7217504" cy="523220"/>
            </a:xfrm>
            <a:prstGeom prst="rect">
              <a:avLst/>
            </a:prstGeom>
            <a:noFill/>
          </p:spPr>
          <p:txBody>
            <a:bodyPr wrap="none" rtlCol="0">
              <a:noAutofit/>
            </a:bodyPr>
            <a:lstStyle/>
            <a:p>
              <a:r>
                <a:rPr lang="en-US" sz="1400" b="1" dirty="0">
                  <a:solidFill>
                    <a:srgbClr val="FFFFFF"/>
                  </a:solidFill>
                  <a:latin typeface="Arial" panose="020B0604020202020204" pitchFamily="34" charset="0"/>
                  <a:ea typeface="ＭＳ Ｐゴシック" pitchFamily="1" charset="-128"/>
                  <a:cs typeface="Arial" panose="020B0604020202020204" pitchFamily="34" charset="0"/>
                </a:rPr>
                <a:t>Part 2: Current CCAR </a:t>
              </a:r>
              <a:r>
                <a:rPr lang="en-US" sz="1400" b="1" dirty="0" smtClean="0">
                  <a:solidFill>
                    <a:srgbClr val="FFFFFF"/>
                  </a:solidFill>
                  <a:latin typeface="Arial" panose="020B0604020202020204" pitchFamily="34" charset="0"/>
                  <a:ea typeface="ＭＳ Ｐゴシック" pitchFamily="1" charset="-128"/>
                  <a:cs typeface="Arial" panose="020B0604020202020204" pitchFamily="34" charset="0"/>
                </a:rPr>
                <a:t>metrics - Proposed </a:t>
              </a:r>
              <a:r>
                <a:rPr lang="en-US" sz="1400" b="1" dirty="0">
                  <a:solidFill>
                    <a:srgbClr val="FFFFFF"/>
                  </a:solidFill>
                  <a:latin typeface="Arial" panose="020B0604020202020204" pitchFamily="34" charset="0"/>
                  <a:ea typeface="ＭＳ Ｐゴシック" pitchFamily="1" charset="-128"/>
                  <a:cs typeface="Arial" panose="020B0604020202020204" pitchFamily="34" charset="0"/>
                </a:rPr>
                <a:t>Limit and calculation </a:t>
              </a:r>
              <a:r>
                <a:rPr lang="en-US" sz="1400" b="1" dirty="0" smtClean="0">
                  <a:solidFill>
                    <a:srgbClr val="FFFFFF"/>
                  </a:solidFill>
                  <a:latin typeface="Arial" panose="020B0604020202020204" pitchFamily="34" charset="0"/>
                  <a:ea typeface="ＭＳ Ｐゴシック" pitchFamily="1" charset="-128"/>
                  <a:cs typeface="Arial" panose="020B0604020202020204" pitchFamily="34" charset="0"/>
                </a:rPr>
                <a:t>changes	6	</a:t>
              </a:r>
              <a:endParaRPr lang="en-US" sz="1400" b="1" dirty="0">
                <a:solidFill>
                  <a:srgbClr val="FFFFFF"/>
                </a:solidFill>
                <a:latin typeface="Arial" panose="020B0604020202020204" pitchFamily="34" charset="0"/>
                <a:ea typeface="ＭＳ Ｐゴシック" pitchFamily="1" charset="-128"/>
                <a:cs typeface="Arial" panose="020B0604020202020204" pitchFamily="34" charset="0"/>
              </a:endParaRPr>
            </a:p>
          </p:txBody>
        </p:sp>
      </p:grpSp>
      <p:grpSp>
        <p:nvGrpSpPr>
          <p:cNvPr id="39" name="Group 38"/>
          <p:cNvGrpSpPr/>
          <p:nvPr/>
        </p:nvGrpSpPr>
        <p:grpSpPr>
          <a:xfrm>
            <a:off x="245383" y="3921327"/>
            <a:ext cx="7982752" cy="579540"/>
            <a:chOff x="606230" y="1073366"/>
            <a:chExt cx="7982752" cy="640081"/>
          </a:xfrm>
        </p:grpSpPr>
        <p:sp>
          <p:nvSpPr>
            <p:cNvPr id="40" name="17 Rectángulo redondeado"/>
            <p:cNvSpPr/>
            <p:nvPr/>
          </p:nvSpPr>
          <p:spPr>
            <a:xfrm>
              <a:off x="1095370" y="1079039"/>
              <a:ext cx="7272885" cy="585440"/>
            </a:xfrm>
            <a:prstGeom prst="roundRect">
              <a:avLst/>
            </a:prstGeom>
            <a:solidFill>
              <a:sysClr val="window" lastClr="FFFFFF">
                <a:lumMod val="75000"/>
              </a:sysClr>
            </a:solidFill>
            <a:ln w="12700" cap="flat" cmpd="sng" algn="ctr">
              <a:noFill/>
              <a:prstDash val="solid"/>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tlCol="0" anchor="ctr"/>
            <a:lstStyle/>
            <a:p>
              <a:pPr algn="ctr">
                <a:defRPr/>
              </a:pPr>
              <a:endParaRPr lang="en-US" sz="1400" kern="0" dirty="0">
                <a:solidFill>
                  <a:srgbClr val="FFFFFF"/>
                </a:solidFill>
                <a:latin typeface="Arial" panose="020B0604020202020204" pitchFamily="34" charset="0"/>
                <a:cs typeface="Arial" panose="020B0604020202020204" pitchFamily="34" charset="0"/>
              </a:endParaRPr>
            </a:p>
          </p:txBody>
        </p:sp>
        <p:grpSp>
          <p:nvGrpSpPr>
            <p:cNvPr id="41" name="21 Grupo"/>
            <p:cNvGrpSpPr/>
            <p:nvPr/>
          </p:nvGrpSpPr>
          <p:grpSpPr>
            <a:xfrm>
              <a:off x="606230" y="1073366"/>
              <a:ext cx="640080" cy="640081"/>
              <a:chOff x="1554076" y="1086644"/>
              <a:chExt cx="792088" cy="792089"/>
            </a:xfrm>
            <a:solidFill>
              <a:srgbClr val="C00000"/>
            </a:solidFill>
          </p:grpSpPr>
          <p:sp>
            <p:nvSpPr>
              <p:cNvPr id="43" name="19 Elipse"/>
              <p:cNvSpPr/>
              <p:nvPr/>
            </p:nvSpPr>
            <p:spPr>
              <a:xfrm>
                <a:off x="1554076" y="1086644"/>
                <a:ext cx="792088" cy="792089"/>
              </a:xfrm>
              <a:prstGeom prst="ellipse">
                <a:avLst/>
              </a:prstGeom>
              <a:solidFill>
                <a:sysClr val="window" lastClr="FFFFFF">
                  <a:lumMod val="75000"/>
                </a:sysClr>
              </a:solidFill>
              <a:ln w="12700" cap="flat" cmpd="sng" algn="ctr">
                <a:noFill/>
                <a:prstDash val="solid"/>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tlCol="0" anchor="ctr"/>
              <a:lstStyle/>
              <a:p>
                <a:pPr algn="ctr">
                  <a:defRPr/>
                </a:pPr>
                <a:endParaRPr lang="en-US" sz="1400" kern="0" dirty="0">
                  <a:solidFill>
                    <a:srgbClr val="FFFFFF"/>
                  </a:solidFill>
                  <a:latin typeface="Arial" panose="020B0604020202020204" pitchFamily="34" charset="0"/>
                  <a:cs typeface="Arial" panose="020B0604020202020204" pitchFamily="34" charset="0"/>
                </a:endParaRPr>
              </a:p>
            </p:txBody>
          </p:sp>
          <p:sp>
            <p:nvSpPr>
              <p:cNvPr id="44" name="20 CuadroTexto"/>
              <p:cNvSpPr txBox="1"/>
              <p:nvPr/>
            </p:nvSpPr>
            <p:spPr>
              <a:xfrm>
                <a:off x="1731566" y="1238354"/>
                <a:ext cx="437107" cy="435090"/>
              </a:xfrm>
              <a:prstGeom prst="rect">
                <a:avLst/>
              </a:prstGeom>
              <a:noFill/>
            </p:spPr>
            <p:txBody>
              <a:bodyPr wrap="square" rtlCol="0">
                <a:spAutoFit/>
              </a:bodyPr>
              <a:lstStyle/>
              <a:p>
                <a:pPr algn="ctr">
                  <a:defRPr/>
                </a:pPr>
                <a:r>
                  <a:rPr lang="en-US" sz="1400" b="1" kern="0" dirty="0" smtClean="0">
                    <a:solidFill>
                      <a:srgbClr val="FFFFFF"/>
                    </a:solidFill>
                    <a:latin typeface="Arial" panose="020B0604020202020204" pitchFamily="34" charset="0"/>
                    <a:ea typeface="ＭＳ Ｐゴシック" pitchFamily="1" charset="-128"/>
                    <a:cs typeface="Arial" panose="020B0604020202020204" pitchFamily="34" charset="0"/>
                  </a:rPr>
                  <a:t>5</a:t>
                </a:r>
                <a:endParaRPr lang="en-US" sz="1400" b="1" kern="0" dirty="0">
                  <a:solidFill>
                    <a:srgbClr val="FFFFFF"/>
                  </a:solidFill>
                  <a:latin typeface="Arial" panose="020B0604020202020204" pitchFamily="34" charset="0"/>
                  <a:ea typeface="ＭＳ Ｐゴシック" pitchFamily="1" charset="-128"/>
                  <a:cs typeface="Arial" panose="020B0604020202020204" pitchFamily="34" charset="0"/>
                </a:endParaRPr>
              </a:p>
            </p:txBody>
          </p:sp>
        </p:grpSp>
        <p:sp>
          <p:nvSpPr>
            <p:cNvPr id="42" name="22 CuadroTexto"/>
            <p:cNvSpPr txBox="1">
              <a:spLocks/>
            </p:cNvSpPr>
            <p:nvPr/>
          </p:nvSpPr>
          <p:spPr>
            <a:xfrm>
              <a:off x="1371478" y="1110150"/>
              <a:ext cx="7217504" cy="523220"/>
            </a:xfrm>
            <a:prstGeom prst="rect">
              <a:avLst/>
            </a:prstGeom>
            <a:noFill/>
          </p:spPr>
          <p:txBody>
            <a:bodyPr wrap="none" rtlCol="0">
              <a:noAutofit/>
            </a:bodyPr>
            <a:lstStyle/>
            <a:p>
              <a:r>
                <a:rPr lang="en-US" sz="1400" b="1" dirty="0">
                  <a:solidFill>
                    <a:srgbClr val="FFFFFF"/>
                  </a:solidFill>
                  <a:latin typeface="Arial" panose="020B0604020202020204" pitchFamily="34" charset="0"/>
                  <a:ea typeface="ＭＳ Ｐゴシック" pitchFamily="1" charset="-128"/>
                  <a:cs typeface="Arial" panose="020B0604020202020204" pitchFamily="34" charset="0"/>
                </a:rPr>
                <a:t>Part 3: Non-CCAR metrics – Proposed Limit and calculation </a:t>
              </a:r>
              <a:r>
                <a:rPr lang="en-US" sz="1400" b="1" dirty="0" smtClean="0">
                  <a:solidFill>
                    <a:srgbClr val="FFFFFF"/>
                  </a:solidFill>
                  <a:latin typeface="Arial" panose="020B0604020202020204" pitchFamily="34" charset="0"/>
                  <a:ea typeface="ＭＳ Ｐゴシック" pitchFamily="1" charset="-128"/>
                  <a:cs typeface="Arial" panose="020B0604020202020204" pitchFamily="34" charset="0"/>
                </a:rPr>
                <a:t>changes	7</a:t>
              </a:r>
              <a:endParaRPr lang="en-US" sz="1400" b="1" dirty="0">
                <a:solidFill>
                  <a:srgbClr val="FFFFFF"/>
                </a:solidFill>
                <a:latin typeface="Arial" panose="020B0604020202020204" pitchFamily="34" charset="0"/>
                <a:ea typeface="ＭＳ Ｐゴシック" pitchFamily="1" charset="-128"/>
                <a:cs typeface="Arial" panose="020B0604020202020204" pitchFamily="34" charset="0"/>
              </a:endParaRPr>
            </a:p>
            <a:p>
              <a:r>
                <a:rPr lang="en-US" sz="1400" b="1" dirty="0" smtClean="0">
                  <a:solidFill>
                    <a:srgbClr val="FFFFFF"/>
                  </a:solidFill>
                  <a:latin typeface="Arial" panose="020B0604020202020204" pitchFamily="34" charset="0"/>
                  <a:ea typeface="ＭＳ Ｐゴシック" pitchFamily="1" charset="-128"/>
                  <a:cs typeface="Arial" panose="020B0604020202020204" pitchFamily="34" charset="0"/>
                </a:rPr>
                <a:t>	</a:t>
              </a:r>
              <a:endParaRPr lang="en-US" sz="1400" b="1" dirty="0">
                <a:solidFill>
                  <a:srgbClr val="FFFFFF"/>
                </a:solidFill>
                <a:latin typeface="Arial" panose="020B0604020202020204" pitchFamily="34" charset="0"/>
                <a:ea typeface="ＭＳ Ｐゴシック" pitchFamily="1" charset="-128"/>
                <a:cs typeface="Arial" panose="020B0604020202020204" pitchFamily="34" charset="0"/>
              </a:endParaRPr>
            </a:p>
          </p:txBody>
        </p:sp>
      </p:grpSp>
      <p:sp>
        <p:nvSpPr>
          <p:cNvPr id="2" name="Footer Placeholder 1"/>
          <p:cNvSpPr>
            <a:spLocks noGrp="1"/>
          </p:cNvSpPr>
          <p:nvPr>
            <p:ph type="ftr" sz="quarter" idx="11"/>
          </p:nvPr>
        </p:nvSpPr>
        <p:spPr>
          <a:prstGeom prst="rect">
            <a:avLst/>
          </a:prstGeom>
        </p:spPr>
        <p:txBody>
          <a:bodyPr/>
          <a:lstStyle/>
          <a:p>
            <a:r>
              <a:rPr lang="en-US" dirty="0" smtClean="0">
                <a:solidFill>
                  <a:prstClr val="white">
                    <a:lumMod val="50000"/>
                  </a:prstClr>
                </a:solidFill>
              </a:rPr>
              <a:t>Proprietary and Confidential</a:t>
            </a:r>
            <a:endParaRPr lang="en-US" dirty="0">
              <a:solidFill>
                <a:prstClr val="white">
                  <a:lumMod val="50000"/>
                </a:prstClr>
              </a:solidFill>
            </a:endParaRPr>
          </a:p>
        </p:txBody>
      </p:sp>
      <p:sp>
        <p:nvSpPr>
          <p:cNvPr id="46" name="Slide Number Placeholder 4"/>
          <p:cNvSpPr>
            <a:spLocks noGrp="1"/>
          </p:cNvSpPr>
          <p:nvPr>
            <p:ph type="sldNum" sz="quarter" idx="12"/>
          </p:nvPr>
        </p:nvSpPr>
        <p:spPr>
          <a:xfrm>
            <a:off x="6868199" y="162943"/>
            <a:ext cx="2057400" cy="365125"/>
          </a:xfrm>
        </p:spPr>
        <p:txBody>
          <a:bodyPr/>
          <a:lstStyle/>
          <a:p>
            <a:r>
              <a:rPr lang="en-US" dirty="0" smtClean="0">
                <a:solidFill>
                  <a:prstClr val="black">
                    <a:tint val="75000"/>
                  </a:prstClr>
                </a:solidFill>
              </a:rPr>
              <a:t>2</a:t>
            </a:r>
            <a:endParaRPr lang="en-US" dirty="0">
              <a:solidFill>
                <a:prstClr val="black">
                  <a:tint val="75000"/>
                </a:prstClr>
              </a:solidFill>
            </a:endParaRPr>
          </a:p>
        </p:txBody>
      </p:sp>
      <p:grpSp>
        <p:nvGrpSpPr>
          <p:cNvPr id="47" name="Group 46"/>
          <p:cNvGrpSpPr/>
          <p:nvPr/>
        </p:nvGrpSpPr>
        <p:grpSpPr>
          <a:xfrm>
            <a:off x="245383" y="4681442"/>
            <a:ext cx="7982752" cy="579539"/>
            <a:chOff x="606230" y="1073366"/>
            <a:chExt cx="7982752" cy="640080"/>
          </a:xfrm>
        </p:grpSpPr>
        <p:sp>
          <p:nvSpPr>
            <p:cNvPr id="54" name="17 Rectángulo redondeado"/>
            <p:cNvSpPr/>
            <p:nvPr/>
          </p:nvSpPr>
          <p:spPr>
            <a:xfrm>
              <a:off x="1095370" y="1079039"/>
              <a:ext cx="7272885" cy="585440"/>
            </a:xfrm>
            <a:prstGeom prst="roundRect">
              <a:avLst/>
            </a:prstGeom>
            <a:solidFill>
              <a:sysClr val="window" lastClr="FFFFFF">
                <a:lumMod val="75000"/>
              </a:sysClr>
            </a:solidFill>
            <a:ln w="12700" cap="flat" cmpd="sng" algn="ctr">
              <a:noFill/>
              <a:prstDash val="solid"/>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tlCol="0" anchor="ctr"/>
            <a:lstStyle/>
            <a:p>
              <a:pPr algn="ctr">
                <a:defRPr/>
              </a:pPr>
              <a:endParaRPr lang="en-US" sz="1400" kern="0" dirty="0">
                <a:solidFill>
                  <a:srgbClr val="FFFFFF"/>
                </a:solidFill>
                <a:latin typeface="Arial" panose="020B0604020202020204" pitchFamily="34" charset="0"/>
                <a:cs typeface="Arial" panose="020B0604020202020204" pitchFamily="34" charset="0"/>
              </a:endParaRPr>
            </a:p>
          </p:txBody>
        </p:sp>
        <p:grpSp>
          <p:nvGrpSpPr>
            <p:cNvPr id="55" name="21 Grupo"/>
            <p:cNvGrpSpPr/>
            <p:nvPr/>
          </p:nvGrpSpPr>
          <p:grpSpPr>
            <a:xfrm>
              <a:off x="606230" y="1073366"/>
              <a:ext cx="640080" cy="640080"/>
              <a:chOff x="1554076" y="1086644"/>
              <a:chExt cx="792088" cy="792088"/>
            </a:xfrm>
            <a:solidFill>
              <a:srgbClr val="C00000"/>
            </a:solidFill>
          </p:grpSpPr>
          <p:sp>
            <p:nvSpPr>
              <p:cNvPr id="57" name="19 Elipse"/>
              <p:cNvSpPr/>
              <p:nvPr/>
            </p:nvSpPr>
            <p:spPr>
              <a:xfrm>
                <a:off x="1554076" y="1086644"/>
                <a:ext cx="792088" cy="792088"/>
              </a:xfrm>
              <a:prstGeom prst="ellipse">
                <a:avLst/>
              </a:prstGeom>
              <a:solidFill>
                <a:sysClr val="window" lastClr="FFFFFF">
                  <a:lumMod val="75000"/>
                </a:sysClr>
              </a:solidFill>
              <a:ln w="12700" cap="flat" cmpd="sng" algn="ctr">
                <a:noFill/>
                <a:prstDash val="solid"/>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tlCol="0" anchor="ctr"/>
              <a:lstStyle/>
              <a:p>
                <a:pPr algn="ctr">
                  <a:defRPr/>
                </a:pPr>
                <a:endParaRPr lang="en-US" sz="1400" kern="0" dirty="0">
                  <a:solidFill>
                    <a:srgbClr val="FFFFFF"/>
                  </a:solidFill>
                  <a:latin typeface="Arial" panose="020B0604020202020204" pitchFamily="34" charset="0"/>
                  <a:cs typeface="Arial" panose="020B0604020202020204" pitchFamily="34" charset="0"/>
                </a:endParaRPr>
              </a:p>
            </p:txBody>
          </p:sp>
          <p:sp>
            <p:nvSpPr>
              <p:cNvPr id="58" name="20 CuadroTexto"/>
              <p:cNvSpPr txBox="1"/>
              <p:nvPr/>
            </p:nvSpPr>
            <p:spPr>
              <a:xfrm>
                <a:off x="1762998" y="1250575"/>
                <a:ext cx="437107" cy="410647"/>
              </a:xfrm>
              <a:prstGeom prst="rect">
                <a:avLst/>
              </a:prstGeom>
              <a:noFill/>
            </p:spPr>
            <p:txBody>
              <a:bodyPr wrap="square" rtlCol="0">
                <a:spAutoFit/>
              </a:bodyPr>
              <a:lstStyle/>
              <a:p>
                <a:pPr algn="ctr">
                  <a:defRPr/>
                </a:pPr>
                <a:r>
                  <a:rPr lang="en-US" sz="1400" b="1" kern="0" dirty="0">
                    <a:solidFill>
                      <a:srgbClr val="FFFFFF"/>
                    </a:solidFill>
                    <a:latin typeface="Arial" panose="020B0604020202020204" pitchFamily="34" charset="0"/>
                    <a:ea typeface="ＭＳ Ｐゴシック" pitchFamily="1" charset="-128"/>
                    <a:cs typeface="Arial" panose="020B0604020202020204" pitchFamily="34" charset="0"/>
                  </a:rPr>
                  <a:t>6</a:t>
                </a:r>
              </a:p>
            </p:txBody>
          </p:sp>
        </p:grpSp>
        <p:sp>
          <p:nvSpPr>
            <p:cNvPr id="56" name="22 CuadroTexto"/>
            <p:cNvSpPr txBox="1">
              <a:spLocks/>
            </p:cNvSpPr>
            <p:nvPr/>
          </p:nvSpPr>
          <p:spPr>
            <a:xfrm>
              <a:off x="1371478" y="1110150"/>
              <a:ext cx="7217504" cy="523220"/>
            </a:xfrm>
            <a:prstGeom prst="rect">
              <a:avLst/>
            </a:prstGeom>
            <a:noFill/>
          </p:spPr>
          <p:txBody>
            <a:bodyPr wrap="none" rtlCol="0">
              <a:noAutofit/>
            </a:bodyPr>
            <a:lstStyle/>
            <a:p>
              <a:r>
                <a:rPr lang="en-US" sz="1400" b="1" dirty="0">
                  <a:solidFill>
                    <a:srgbClr val="FFFFFF"/>
                  </a:solidFill>
                  <a:latin typeface="Arial" panose="020B0604020202020204" pitchFamily="34" charset="0"/>
                  <a:ea typeface="ＭＳ Ｐゴシック" pitchFamily="1" charset="-128"/>
                  <a:cs typeface="Arial" panose="020B0604020202020204" pitchFamily="34" charset="0"/>
                </a:rPr>
                <a:t>Appendix </a:t>
              </a:r>
              <a:r>
                <a:rPr lang="en-US" sz="1400" b="1" dirty="0" smtClean="0">
                  <a:solidFill>
                    <a:srgbClr val="FFFFFF"/>
                  </a:solidFill>
                  <a:latin typeface="Arial" panose="020B0604020202020204" pitchFamily="34" charset="0"/>
                  <a:ea typeface="ＭＳ Ｐゴシック" pitchFamily="1" charset="-128"/>
                  <a:cs typeface="Arial" panose="020B0604020202020204" pitchFamily="34" charset="0"/>
                </a:rPr>
                <a:t>					</a:t>
              </a:r>
              <a:r>
                <a:rPr lang="en-US" sz="1400" b="1" dirty="0" smtClean="0">
                  <a:solidFill>
                    <a:srgbClr val="FFFFFF"/>
                  </a:solidFill>
                  <a:latin typeface="Arial" panose="020B0604020202020204" pitchFamily="34" charset="0"/>
                  <a:ea typeface="ＭＳ Ｐゴシック" pitchFamily="1" charset="-128"/>
                  <a:cs typeface="Arial" panose="020B0604020202020204" pitchFamily="34" charset="0"/>
                </a:rPr>
                <a:t>		8</a:t>
              </a:r>
              <a:r>
                <a:rPr lang="en-US" sz="1400" b="1" dirty="0" smtClean="0">
                  <a:solidFill>
                    <a:srgbClr val="FFFFFF"/>
                  </a:solidFill>
                  <a:latin typeface="Arial" panose="020B0604020202020204" pitchFamily="34" charset="0"/>
                  <a:ea typeface="ＭＳ Ｐゴシック" pitchFamily="1" charset="-128"/>
                  <a:cs typeface="Arial" panose="020B0604020202020204" pitchFamily="34" charset="0"/>
                </a:rPr>
                <a:t>	</a:t>
              </a:r>
              <a:endParaRPr lang="en-US" sz="1400" b="1" dirty="0">
                <a:solidFill>
                  <a:srgbClr val="FFFFFF"/>
                </a:solidFill>
                <a:latin typeface="Arial" panose="020B0604020202020204" pitchFamily="34" charset="0"/>
                <a:ea typeface="ＭＳ Ｐゴシック" pitchFamily="1" charset="-128"/>
                <a:cs typeface="Arial" panose="020B0604020202020204" pitchFamily="34" charset="0"/>
              </a:endParaRPr>
            </a:p>
          </p:txBody>
        </p:sp>
      </p:grpSp>
    </p:spTree>
    <p:extLst>
      <p:ext uri="{BB962C8B-B14F-4D97-AF65-F5344CB8AC3E}">
        <p14:creationId xmlns:p14="http://schemas.microsoft.com/office/powerpoint/2010/main" val="27034997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396464212"/>
              </p:ext>
            </p:extLst>
          </p:nvPr>
        </p:nvGraphicFramePr>
        <p:xfrm>
          <a:off x="331790" y="989685"/>
          <a:ext cx="8472826" cy="4548184"/>
        </p:xfrm>
        <a:graphic>
          <a:graphicData uri="http://schemas.openxmlformats.org/drawingml/2006/table">
            <a:tbl>
              <a:tblPr/>
              <a:tblGrid>
                <a:gridCol w="1603714"/>
                <a:gridCol w="6869112"/>
              </a:tblGrid>
              <a:tr h="201391">
                <a:tc>
                  <a:txBody>
                    <a:bodyPr/>
                    <a:lstStyle/>
                    <a:p>
                      <a:pPr algn="l" rtl="0" fontAlgn="ctr"/>
                      <a:r>
                        <a:rPr lang="en-US" sz="1100" b="1" i="0" u="none" strike="noStrike" dirty="0" smtClean="0">
                          <a:solidFill>
                            <a:srgbClr val="FF0000"/>
                          </a:solidFill>
                          <a:effectLst/>
                          <a:latin typeface="Arial" panose="020B0604020202020204" pitchFamily="34" charset="0"/>
                          <a:cs typeface="Arial" panose="020B0604020202020204" pitchFamily="34" charset="0"/>
                        </a:rPr>
                        <a:t>Risk type</a:t>
                      </a:r>
                      <a:endParaRPr lang="en-US" sz="1100" b="1" i="0" u="none" strike="noStrike" dirty="0">
                        <a:solidFill>
                          <a:srgbClr val="FF0000"/>
                        </a:solidFill>
                        <a:effectLst/>
                        <a:latin typeface="Arial" panose="020B0604020202020204" pitchFamily="34" charset="0"/>
                        <a:cs typeface="Arial" panose="020B0604020202020204" pitchFamily="34" charset="0"/>
                      </a:endParaRPr>
                    </a:p>
                  </a:txBody>
                  <a:tcPr marL="0" marR="9070" marT="9070" marB="0" anchor="ctr">
                    <a:lnL>
                      <a:noFill/>
                    </a:lnL>
                    <a:lnR>
                      <a:noFill/>
                    </a:lnR>
                    <a:lnT>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100" b="1" i="0" u="none" strike="noStrike" dirty="0" smtClean="0">
                          <a:solidFill>
                            <a:srgbClr val="FF0000"/>
                          </a:solidFill>
                          <a:effectLst/>
                          <a:latin typeface="Arial" panose="020B0604020202020204" pitchFamily="34" charset="0"/>
                          <a:cs typeface="Arial" panose="020B0604020202020204" pitchFamily="34" charset="0"/>
                        </a:rPr>
                        <a:t>Qualitative statement</a:t>
                      </a:r>
                      <a:endParaRPr lang="en-US" sz="1100" b="1" i="0" u="none" strike="noStrike" dirty="0">
                        <a:solidFill>
                          <a:srgbClr val="FF0000"/>
                        </a:solidFill>
                        <a:effectLst/>
                        <a:latin typeface="Arial" panose="020B0604020202020204" pitchFamily="34" charset="0"/>
                        <a:cs typeface="Arial" panose="020B0604020202020204" pitchFamily="34" charset="0"/>
                      </a:endParaRPr>
                    </a:p>
                  </a:txBody>
                  <a:tcPr marL="163259" marR="9070" marT="9070" marB="0" anchor="ctr">
                    <a:lnL>
                      <a:noFill/>
                    </a:lnL>
                    <a:lnR>
                      <a:noFill/>
                    </a:lnR>
                    <a:lnT>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584231">
                <a:tc>
                  <a:txBody>
                    <a:bodyPr/>
                    <a:lstStyle/>
                    <a:p>
                      <a:pPr algn="l" rtl="0" fontAlgn="ctr"/>
                      <a:r>
                        <a:rPr lang="en-US" sz="1100" b="1" i="0" u="none" strike="noStrike" dirty="0" smtClean="0">
                          <a:solidFill>
                            <a:schemeClr val="tx1"/>
                          </a:solidFill>
                          <a:effectLst/>
                          <a:latin typeface="Arial" panose="020B0604020202020204" pitchFamily="34" charset="0"/>
                          <a:cs typeface="Arial" panose="020B0604020202020204" pitchFamily="34" charset="0"/>
                        </a:rPr>
                        <a:t>Capital adequacy</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9070" marT="9070" marB="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100" b="0" i="0" u="none" strike="noStrike" dirty="0">
                          <a:solidFill>
                            <a:srgbClr val="000000"/>
                          </a:solidFill>
                          <a:effectLst/>
                          <a:latin typeface="Arial" panose="020B0604020202020204" pitchFamily="34" charset="0"/>
                          <a:cs typeface="Arial" panose="020B0604020202020204" pitchFamily="34" charset="0"/>
                        </a:rPr>
                        <a:t>SC will hold sufficient capital to satisfy current and future regulatory and internal capital requirements, to ensure continuous access to capital markets and to withstand the impact of potential losses in an economic downturn.</a:t>
                      </a:r>
                    </a:p>
                  </a:txBody>
                  <a:tcPr marL="163259" marR="9070" marT="9070" marB="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201391">
                <a:tc rowSpan="5">
                  <a:txBody>
                    <a:bodyPr/>
                    <a:lstStyle/>
                    <a:p>
                      <a:pPr algn="l" rtl="0" fontAlgn="ctr"/>
                      <a:r>
                        <a:rPr lang="en-US" sz="1100" b="1" i="0" u="none" strike="noStrike" kern="1200" dirty="0" smtClean="0">
                          <a:solidFill>
                            <a:schemeClr val="tx1"/>
                          </a:solidFill>
                          <a:effectLst/>
                          <a:latin typeface="Arial" panose="020B0604020202020204" pitchFamily="34" charset="0"/>
                          <a:ea typeface="+mn-ea"/>
                          <a:cs typeface="Arial" panose="020B0604020202020204" pitchFamily="34" charset="0"/>
                        </a:rPr>
                        <a:t>Credit risk</a:t>
                      </a:r>
                      <a:endParaRPr lang="en-US" sz="1100" b="1"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0" marR="9070" marT="9070" marB="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100" b="0" i="0" u="none" strike="noStrike" dirty="0">
                          <a:solidFill>
                            <a:srgbClr val="000000"/>
                          </a:solidFill>
                          <a:effectLst/>
                          <a:latin typeface="Arial" panose="020B0604020202020204" pitchFamily="34" charset="0"/>
                          <a:cs typeface="Arial" panose="020B0604020202020204" pitchFamily="34" charset="0"/>
                        </a:rPr>
                        <a:t>SC is willing to take credit risks that it understands and that fall within its risk appetite.</a:t>
                      </a:r>
                    </a:p>
                  </a:txBody>
                  <a:tcPr marL="163259" marR="9070" marT="9070" marB="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392810">
                <a:tc vMerge="1">
                  <a:txBody>
                    <a:bodyPr/>
                    <a:lstStyle/>
                    <a:p>
                      <a:pPr algn="l" rtl="0" fontAlgn="ctr"/>
                      <a:endParaRPr lang="en-US" sz="1100" b="1" i="0" u="none" strike="noStrike" dirty="0">
                        <a:solidFill>
                          <a:schemeClr val="tx1"/>
                        </a:solidFill>
                        <a:effectLst/>
                        <a:latin typeface="+mj-lt"/>
                      </a:endParaRPr>
                    </a:p>
                  </a:txBody>
                  <a:tcPr marL="171450" marR="9525" marT="9525" marB="0" anchor="ctr"/>
                </a:tc>
                <a:tc>
                  <a:txBody>
                    <a:bodyPr/>
                    <a:lstStyle/>
                    <a:p>
                      <a:pPr algn="l" rtl="0" fontAlgn="ctr"/>
                      <a:r>
                        <a:rPr lang="en-US" sz="1100" b="0" i="0" u="none" strike="noStrike" dirty="0">
                          <a:solidFill>
                            <a:srgbClr val="000000"/>
                          </a:solidFill>
                          <a:effectLst/>
                          <a:latin typeface="Arial" panose="020B0604020202020204" pitchFamily="34" charset="0"/>
                          <a:cs typeface="Arial" panose="020B0604020202020204" pitchFamily="34" charset="0"/>
                        </a:rPr>
                        <a:t>SC will focus on lending products for which in-house knowledge and skills exist from a risk perspective and on which credit risk can be measured and managed.</a:t>
                      </a:r>
                    </a:p>
                  </a:txBody>
                  <a:tcPr marL="163259" marR="9070" marT="9070" marB="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392810">
                <a:tc vMerge="1">
                  <a:txBody>
                    <a:bodyPr/>
                    <a:lstStyle/>
                    <a:p>
                      <a:pPr algn="l" rtl="0" fontAlgn="ctr"/>
                      <a:endParaRPr lang="en-US" sz="1100" b="1" i="0" u="none" strike="noStrike" dirty="0">
                        <a:solidFill>
                          <a:schemeClr val="tx1"/>
                        </a:solidFill>
                        <a:effectLst/>
                        <a:latin typeface="+mj-lt"/>
                      </a:endParaRPr>
                    </a:p>
                  </a:txBody>
                  <a:tcPr marL="171450" marR="9525" marT="9525" marB="0" anchor="ctr"/>
                </a:tc>
                <a:tc>
                  <a:txBody>
                    <a:bodyPr/>
                    <a:lstStyle/>
                    <a:p>
                      <a:pPr algn="l" rtl="0" fontAlgn="ctr"/>
                      <a:r>
                        <a:rPr lang="en-US" sz="1100" b="0" i="0" u="none" strike="noStrike" dirty="0">
                          <a:solidFill>
                            <a:srgbClr val="000000"/>
                          </a:solidFill>
                          <a:effectLst/>
                          <a:latin typeface="Arial" panose="020B0604020202020204" pitchFamily="34" charset="0"/>
                          <a:cs typeface="Arial" panose="020B0604020202020204" pitchFamily="34" charset="0"/>
                        </a:rPr>
                        <a:t>SC will monitor and manage portfolio quality and concentrations, including borrower and collateral quality, portfolio diversification across product, geography, collateral type, and client segment.</a:t>
                      </a:r>
                    </a:p>
                  </a:txBody>
                  <a:tcPr marL="163259" marR="9070" marT="9070" marB="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201391">
                <a:tc vMerge="1">
                  <a:txBody>
                    <a:bodyPr/>
                    <a:lstStyle/>
                    <a:p>
                      <a:pPr algn="l" rtl="0" fontAlgn="ctr"/>
                      <a:endParaRPr lang="en-US" sz="1100" b="1" i="0" u="none" strike="noStrike" dirty="0">
                        <a:solidFill>
                          <a:schemeClr val="tx1"/>
                        </a:solidFill>
                        <a:effectLst/>
                        <a:latin typeface="+mj-lt"/>
                      </a:endParaRPr>
                    </a:p>
                  </a:txBody>
                  <a:tcPr marL="171450" marR="9525" marT="9525" marB="0" anchor="ctr"/>
                </a:tc>
                <a:tc>
                  <a:txBody>
                    <a:bodyPr/>
                    <a:lstStyle/>
                    <a:p>
                      <a:pPr algn="l" rtl="0" fontAlgn="ctr"/>
                      <a:r>
                        <a:rPr lang="en-US" sz="1100" b="0" i="0" u="none" strike="noStrike" dirty="0">
                          <a:solidFill>
                            <a:srgbClr val="000000"/>
                          </a:solidFill>
                          <a:effectLst/>
                          <a:latin typeface="Arial" panose="020B0604020202020204" pitchFamily="34" charset="0"/>
                          <a:cs typeface="Arial" panose="020B0604020202020204" pitchFamily="34" charset="0"/>
                        </a:rPr>
                        <a:t>SC will carefully monitor and manage the size of its subprime portfolio.</a:t>
                      </a:r>
                    </a:p>
                  </a:txBody>
                  <a:tcPr marL="163259" marR="9070" marT="9070" marB="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392810">
                <a:tc vMerge="1">
                  <a:txBody>
                    <a:bodyPr/>
                    <a:lstStyle/>
                    <a:p>
                      <a:pPr algn="l" rtl="0" fontAlgn="ctr"/>
                      <a:endParaRPr lang="en-US" sz="1100" b="1" i="0" u="none" strike="noStrike" dirty="0">
                        <a:solidFill>
                          <a:schemeClr val="tx1"/>
                        </a:solidFill>
                        <a:effectLst/>
                        <a:latin typeface="+mj-lt"/>
                      </a:endParaRPr>
                    </a:p>
                  </a:txBody>
                  <a:tcPr marL="171450" marR="9525" marT="9525" marB="0" anchor="ctr"/>
                </a:tc>
                <a:tc>
                  <a:txBody>
                    <a:bodyPr/>
                    <a:lstStyle/>
                    <a:p>
                      <a:pPr algn="l" rtl="0" fontAlgn="ctr"/>
                      <a:r>
                        <a:rPr lang="en-US" sz="1100" b="0" i="0" u="none" strike="noStrike" dirty="0">
                          <a:solidFill>
                            <a:srgbClr val="000000"/>
                          </a:solidFill>
                          <a:effectLst/>
                          <a:latin typeface="Arial" panose="020B0604020202020204" pitchFamily="34" charset="0"/>
                          <a:cs typeface="Arial" panose="020B0604020202020204" pitchFamily="34" charset="0"/>
                        </a:rPr>
                        <a:t>SC will ensure that the volume of realized and projected loan losses under both baseline and stress does not threaten its capital position and its ability to meet its regulatory requirements.</a:t>
                      </a:r>
                    </a:p>
                  </a:txBody>
                  <a:tcPr marL="163259" marR="9070" marT="9070" marB="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531498">
                <a:tc>
                  <a:txBody>
                    <a:bodyPr/>
                    <a:lstStyle/>
                    <a:p>
                      <a:pPr algn="l" rtl="0" fontAlgn="ctr"/>
                      <a:r>
                        <a:rPr lang="en-US" sz="1100" b="1" i="0" u="none" strike="noStrike" dirty="0" smtClean="0">
                          <a:solidFill>
                            <a:schemeClr val="tx1"/>
                          </a:solidFill>
                          <a:effectLst/>
                          <a:latin typeface="Arial" panose="020B0604020202020204" pitchFamily="34" charset="0"/>
                          <a:cs typeface="Arial" panose="020B0604020202020204" pitchFamily="34" charset="0"/>
                        </a:rPr>
                        <a:t>Residual Value risk</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9070" marT="9070" marB="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u="none" strike="noStrike" dirty="0" smtClean="0">
                          <a:effectLst/>
                          <a:latin typeface="Arial" panose="020B0604020202020204" pitchFamily="34" charset="0"/>
                          <a:cs typeface="Arial" panose="020B0604020202020204" pitchFamily="34" charset="0"/>
                        </a:rPr>
                        <a:t>SC </a:t>
                      </a:r>
                      <a:r>
                        <a:rPr lang="en-US" sz="1100" u="none" strike="noStrike" dirty="0">
                          <a:effectLst/>
                          <a:latin typeface="Arial" panose="020B0604020202020204" pitchFamily="34" charset="0"/>
                          <a:cs typeface="Arial" panose="020B0604020202020204" pitchFamily="34" charset="0"/>
                        </a:rPr>
                        <a:t>will ensure that losses from residual value risk due to adverse market movements impacting the value of vehicles or from the mispricing of vehicle leases do not threaten its capital strength under baseline or stress.</a:t>
                      </a:r>
                      <a:endParaRPr lang="en-US" sz="1100" b="0" i="0" u="none" strike="noStrike" dirty="0">
                        <a:solidFill>
                          <a:srgbClr val="FF0000"/>
                        </a:solidFill>
                        <a:effectLst/>
                        <a:latin typeface="Arial" panose="020B0604020202020204" pitchFamily="34" charset="0"/>
                        <a:cs typeface="Arial" panose="020B0604020202020204" pitchFamily="34" charset="0"/>
                      </a:endParaRPr>
                    </a:p>
                  </a:txBody>
                  <a:tcPr marL="163259" marR="9070" marT="9070" marB="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2810">
                <a:tc rowSpan="2">
                  <a:txBody>
                    <a:bodyPr/>
                    <a:lstStyle/>
                    <a:p>
                      <a:pPr algn="l" rtl="0" fontAlgn="ctr"/>
                      <a:r>
                        <a:rPr lang="en-US" sz="1100" b="1" i="0" u="none" strike="noStrike" dirty="0" smtClean="0">
                          <a:solidFill>
                            <a:schemeClr val="tx1"/>
                          </a:solidFill>
                          <a:effectLst/>
                          <a:latin typeface="Arial" panose="020B0604020202020204" pitchFamily="34" charset="0"/>
                          <a:cs typeface="Arial" panose="020B0604020202020204" pitchFamily="34" charset="0"/>
                        </a:rPr>
                        <a:t>Liquidity / Funding</a:t>
                      </a:r>
                      <a:r>
                        <a:rPr lang="en-US" sz="1100" b="1" i="0" u="none" strike="noStrike" baseline="0" dirty="0" smtClean="0">
                          <a:solidFill>
                            <a:schemeClr val="tx1"/>
                          </a:solidFill>
                          <a:effectLst/>
                          <a:latin typeface="Arial" panose="020B0604020202020204" pitchFamily="34" charset="0"/>
                          <a:cs typeface="Arial" panose="020B0604020202020204" pitchFamily="34" charset="0"/>
                        </a:rPr>
                        <a:t> risk</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9070" marT="9070" marB="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a:solidFill>
                            <a:srgbClr val="000000"/>
                          </a:solidFill>
                          <a:effectLst/>
                          <a:latin typeface="Arial" panose="020B0604020202020204" pitchFamily="34" charset="0"/>
                          <a:cs typeface="Arial" panose="020B0604020202020204" pitchFamily="34" charset="0"/>
                        </a:rPr>
                        <a:t>SC will ensure that it holds sufficient High Quality Liquid Assets and has an effective Contingency Funding Plan to withstand liquidity shortfalls in a severe stress scenario.</a:t>
                      </a:r>
                    </a:p>
                  </a:txBody>
                  <a:tcPr marL="163259" marR="9070" marT="9070" marB="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01391">
                <a:tc vMerge="1">
                  <a:txBody>
                    <a:bodyPr/>
                    <a:lstStyle/>
                    <a:p>
                      <a:pPr algn="l" rtl="0" fontAlgn="ctr"/>
                      <a:endParaRPr lang="en-US" sz="1100" b="1" i="0" u="none" strike="noStrike" dirty="0">
                        <a:solidFill>
                          <a:schemeClr val="tx1"/>
                        </a:solidFill>
                        <a:effectLst/>
                        <a:latin typeface="+mj-lt"/>
                      </a:endParaRPr>
                    </a:p>
                  </a:txBody>
                  <a:tcPr marL="171450" marR="9525" marT="9525" marB="0" anchor="ctr">
                    <a:solidFill>
                      <a:schemeClr val="bg1"/>
                    </a:solidFill>
                  </a:tcPr>
                </a:tc>
                <a:tc>
                  <a:txBody>
                    <a:bodyPr/>
                    <a:lstStyle/>
                    <a:p>
                      <a:pPr algn="l" rtl="0" fontAlgn="ctr"/>
                      <a:r>
                        <a:rPr lang="en-US" sz="1100" b="0" i="0" u="none" strike="noStrike" dirty="0">
                          <a:solidFill>
                            <a:srgbClr val="000000"/>
                          </a:solidFill>
                          <a:effectLst/>
                          <a:latin typeface="Arial" panose="020B0604020202020204" pitchFamily="34" charset="0"/>
                          <a:cs typeface="Arial" panose="020B0604020202020204" pitchFamily="34" charset="0"/>
                        </a:rPr>
                        <a:t>SC will diversify its funding sources and minimize its dependence on capital markets.</a:t>
                      </a:r>
                    </a:p>
                  </a:txBody>
                  <a:tcPr marL="163259" marR="9070" marT="9070" marB="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2810">
                <a:tc rowSpan="2">
                  <a:txBody>
                    <a:bodyPr/>
                    <a:lstStyle/>
                    <a:p>
                      <a:pPr algn="l" rtl="0" fontAlgn="ctr"/>
                      <a:r>
                        <a:rPr lang="en-US" sz="1100" b="1" i="0" u="none" strike="noStrike" dirty="0" smtClean="0">
                          <a:solidFill>
                            <a:schemeClr val="tx1"/>
                          </a:solidFill>
                          <a:effectLst/>
                          <a:latin typeface="Arial" panose="020B0604020202020204" pitchFamily="34" charset="0"/>
                          <a:cs typeface="Arial" panose="020B0604020202020204" pitchFamily="34" charset="0"/>
                        </a:rPr>
                        <a:t>Interest Rate risk</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9070" marT="9070" marB="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a:solidFill>
                            <a:srgbClr val="000000"/>
                          </a:solidFill>
                          <a:effectLst/>
                          <a:latin typeface="Arial" panose="020B0604020202020204" pitchFamily="34" charset="0"/>
                          <a:cs typeface="Arial" panose="020B0604020202020204" pitchFamily="34" charset="0"/>
                        </a:rPr>
                        <a:t>SC will conservatively manage its Interest Rate Risk exposures, setting a maximum for the sensitivity of the net interest income and market value of equity to interest rates.</a:t>
                      </a:r>
                    </a:p>
                  </a:txBody>
                  <a:tcPr marL="163259" marR="9070" marT="9070" marB="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70031">
                <a:tc vMerge="1">
                  <a:txBody>
                    <a:bodyPr/>
                    <a:lstStyle/>
                    <a:p>
                      <a:pPr algn="l" rtl="0" fontAlgn="ctr"/>
                      <a:endParaRPr lang="en-US" sz="1100" b="1" i="0" u="none" strike="noStrike" dirty="0">
                        <a:solidFill>
                          <a:schemeClr val="tx1"/>
                        </a:solidFill>
                        <a:effectLst/>
                        <a:latin typeface="+mj-lt"/>
                      </a:endParaRPr>
                    </a:p>
                  </a:txBody>
                  <a:tcPr marL="171450" marR="9525" marT="9525" marB="0" anchor="ctr">
                    <a:solidFill>
                      <a:schemeClr val="bg1"/>
                    </a:solidFill>
                  </a:tcPr>
                </a:tc>
                <a:tc>
                  <a:txBody>
                    <a:bodyPr/>
                    <a:lstStyle/>
                    <a:p>
                      <a:pPr algn="l" rtl="0" fontAlgn="ctr"/>
                      <a:r>
                        <a:rPr lang="en-US" sz="1100" b="0" i="0" u="none" strike="noStrike" dirty="0" smtClean="0">
                          <a:solidFill>
                            <a:srgbClr val="000000"/>
                          </a:solidFill>
                          <a:effectLst/>
                          <a:latin typeface="Arial" panose="020B0604020202020204" pitchFamily="34" charset="0"/>
                          <a:cs typeface="Arial" panose="020B0604020202020204" pitchFamily="34" charset="0"/>
                        </a:rPr>
                        <a:t>To minimize its exposure to Interest Rate Risk, SC will hedge via instruments that it understands.</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163259" marR="9070" marT="9070" marB="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92810">
                <a:tc>
                  <a:txBody>
                    <a:bodyPr/>
                    <a:lstStyle/>
                    <a:p>
                      <a:pPr algn="l" rtl="0" fontAlgn="ctr"/>
                      <a:r>
                        <a:rPr lang="en-US" sz="1100" b="1" i="0" u="none" strike="noStrike" dirty="0" smtClean="0">
                          <a:solidFill>
                            <a:schemeClr val="tx1"/>
                          </a:solidFill>
                          <a:effectLst/>
                          <a:latin typeface="Arial" panose="020B0604020202020204" pitchFamily="34" charset="0"/>
                          <a:cs typeface="Arial" panose="020B0604020202020204" pitchFamily="34" charset="0"/>
                        </a:rPr>
                        <a:t>Mark-to-Market Portfolio risk</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9070" marT="9070" marB="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u="none" strike="noStrike" dirty="0" smtClean="0">
                          <a:effectLst/>
                          <a:latin typeface="Arial" panose="020B0604020202020204" pitchFamily="34" charset="0"/>
                          <a:cs typeface="Arial" panose="020B0604020202020204" pitchFamily="34" charset="0"/>
                        </a:rPr>
                        <a:t>SC </a:t>
                      </a:r>
                      <a:r>
                        <a:rPr lang="en-US" sz="1100" u="none" strike="noStrike" dirty="0">
                          <a:effectLst/>
                          <a:latin typeface="Arial" panose="020B0604020202020204" pitchFamily="34" charset="0"/>
                          <a:cs typeface="Arial" panose="020B0604020202020204" pitchFamily="34" charset="0"/>
                        </a:rPr>
                        <a:t>will maintain a low risk profile on all fair value activities to protect against losses due to adverse market movements.</a:t>
                      </a:r>
                      <a:endParaRPr lang="en-US" sz="1100" b="0" i="0" u="none" strike="noStrike" dirty="0">
                        <a:solidFill>
                          <a:srgbClr val="FF0000"/>
                        </a:solidFill>
                        <a:effectLst/>
                        <a:latin typeface="Arial" panose="020B0604020202020204" pitchFamily="34" charset="0"/>
                        <a:cs typeface="Arial" panose="020B0604020202020204" pitchFamily="34" charset="0"/>
                      </a:endParaRPr>
                    </a:p>
                  </a:txBody>
                  <a:tcPr marL="163259" marR="9070" marT="9070" marB="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4" name="Content Placeholder 3"/>
          <p:cNvSpPr>
            <a:spLocks noGrp="1"/>
          </p:cNvSpPr>
          <p:nvPr>
            <p:ph sz="quarter" idx="4294967295"/>
          </p:nvPr>
        </p:nvSpPr>
        <p:spPr>
          <a:xfrm>
            <a:off x="234892" y="343381"/>
            <a:ext cx="8251825" cy="434975"/>
          </a:xfrm>
          <a:prstGeom prst="rect">
            <a:avLst/>
          </a:prstGeom>
        </p:spPr>
        <p:txBody>
          <a:bodyPr/>
          <a:lstStyle/>
          <a:p>
            <a:pPr marL="0" lvl="0" indent="0">
              <a:buNone/>
            </a:pPr>
            <a:r>
              <a:rPr lang="en-US" sz="2400" b="1" kern="0" dirty="0">
                <a:solidFill>
                  <a:srgbClr val="000000"/>
                </a:solidFill>
                <a:latin typeface="Arial"/>
                <a:ea typeface="ＭＳ Ｐゴシック"/>
              </a:rPr>
              <a:t>2016 Qualitative statements (1/2</a:t>
            </a:r>
            <a:r>
              <a:rPr lang="en-US" sz="2400" b="1" kern="0" dirty="0" smtClean="0">
                <a:solidFill>
                  <a:srgbClr val="000000"/>
                </a:solidFill>
                <a:latin typeface="Arial"/>
                <a:ea typeface="ＭＳ Ｐゴシック"/>
              </a:rPr>
              <a:t>)</a:t>
            </a:r>
            <a:endParaRPr lang="en-US" sz="2400" b="1" kern="0" dirty="0">
              <a:solidFill>
                <a:srgbClr val="000000"/>
              </a:solidFill>
              <a:latin typeface="Arial"/>
              <a:ea typeface="ＭＳ Ｐゴシック"/>
            </a:endParaRPr>
          </a:p>
        </p:txBody>
      </p:sp>
      <p:sp>
        <p:nvSpPr>
          <p:cNvPr id="2" name="Footer Placeholder 1"/>
          <p:cNvSpPr>
            <a:spLocks noGrp="1"/>
          </p:cNvSpPr>
          <p:nvPr>
            <p:ph type="ftr" sz="quarter" idx="11"/>
          </p:nvPr>
        </p:nvSpPr>
        <p:spPr/>
        <p:txBody>
          <a:bodyPr/>
          <a:lstStyle/>
          <a:p>
            <a:r>
              <a:rPr lang="en-US" smtClean="0">
                <a:solidFill>
                  <a:prstClr val="white">
                    <a:lumMod val="50000"/>
                  </a:prstClr>
                </a:solidFill>
              </a:rPr>
              <a:t>Proprietary and Confidential</a:t>
            </a:r>
            <a:endParaRPr lang="en-US" dirty="0">
              <a:solidFill>
                <a:prstClr val="white">
                  <a:lumMod val="50000"/>
                </a:prstClr>
              </a:solidFill>
            </a:endParaRPr>
          </a:p>
        </p:txBody>
      </p:sp>
      <p:sp>
        <p:nvSpPr>
          <p:cNvPr id="5" name="Slide Number Placeholder 4"/>
          <p:cNvSpPr>
            <a:spLocks noGrp="1"/>
          </p:cNvSpPr>
          <p:nvPr>
            <p:ph type="sldNum" sz="quarter" idx="12"/>
          </p:nvPr>
        </p:nvSpPr>
        <p:spPr/>
        <p:txBody>
          <a:bodyPr/>
          <a:lstStyle/>
          <a:p>
            <a:fld id="{CCC40B8E-6D79-4604-8F47-CB61FCAC13A7}" type="slidenum">
              <a:rPr lang="en-US" smtClean="0">
                <a:solidFill>
                  <a:prstClr val="black">
                    <a:tint val="75000"/>
                  </a:prstClr>
                </a:solidFill>
              </a:rPr>
              <a:pPr/>
              <a:t>20</a:t>
            </a:fld>
            <a:endParaRPr lang="en-US" dirty="0">
              <a:solidFill>
                <a:prstClr val="black">
                  <a:tint val="75000"/>
                </a:prstClr>
              </a:solidFill>
            </a:endParaRPr>
          </a:p>
        </p:txBody>
      </p:sp>
    </p:spTree>
    <p:extLst>
      <p:ext uri="{BB962C8B-B14F-4D97-AF65-F5344CB8AC3E}">
        <p14:creationId xmlns:p14="http://schemas.microsoft.com/office/powerpoint/2010/main" val="34359180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4294967295"/>
          </p:nvPr>
        </p:nvSpPr>
        <p:spPr>
          <a:xfrm>
            <a:off x="218113" y="368548"/>
            <a:ext cx="8251825" cy="434975"/>
          </a:xfrm>
          <a:prstGeom prst="rect">
            <a:avLst/>
          </a:prstGeom>
        </p:spPr>
        <p:txBody>
          <a:bodyPr/>
          <a:lstStyle/>
          <a:p>
            <a:pPr marL="0" lvl="0" indent="0">
              <a:buNone/>
            </a:pPr>
            <a:r>
              <a:rPr lang="en-US" sz="2400" b="1" kern="0" dirty="0">
                <a:solidFill>
                  <a:srgbClr val="000000"/>
                </a:solidFill>
                <a:latin typeface="Arial"/>
                <a:ea typeface="ＭＳ Ｐゴシック"/>
              </a:rPr>
              <a:t>2016 Qualitative statements (2/2</a:t>
            </a:r>
            <a:r>
              <a:rPr lang="en-US" sz="2400" b="1" kern="0" dirty="0" smtClean="0">
                <a:solidFill>
                  <a:srgbClr val="000000"/>
                </a:solidFill>
                <a:latin typeface="Arial"/>
                <a:ea typeface="ＭＳ Ｐゴシック"/>
              </a:rPr>
              <a:t>)</a:t>
            </a:r>
            <a:endParaRPr lang="en-US" sz="2400" b="1" kern="0" dirty="0">
              <a:solidFill>
                <a:srgbClr val="000000"/>
              </a:solidFill>
              <a:latin typeface="Arial"/>
              <a:ea typeface="ＭＳ Ｐゴシック"/>
            </a:endParaRPr>
          </a:p>
        </p:txBody>
      </p:sp>
      <p:graphicFrame>
        <p:nvGraphicFramePr>
          <p:cNvPr id="5" name="Table 4"/>
          <p:cNvGraphicFramePr>
            <a:graphicFrameLocks noGrp="1"/>
          </p:cNvGraphicFramePr>
          <p:nvPr>
            <p:extLst>
              <p:ext uri="{D42A27DB-BD31-4B8C-83A1-F6EECF244321}">
                <p14:modId xmlns:p14="http://schemas.microsoft.com/office/powerpoint/2010/main" val="3758951909"/>
              </p:ext>
            </p:extLst>
          </p:nvPr>
        </p:nvGraphicFramePr>
        <p:xfrm>
          <a:off x="331790" y="979957"/>
          <a:ext cx="8472826" cy="4441242"/>
        </p:xfrm>
        <a:graphic>
          <a:graphicData uri="http://schemas.openxmlformats.org/drawingml/2006/table">
            <a:tbl>
              <a:tblPr/>
              <a:tblGrid>
                <a:gridCol w="1603714"/>
                <a:gridCol w="6869112"/>
              </a:tblGrid>
              <a:tr h="201391">
                <a:tc>
                  <a:txBody>
                    <a:bodyPr/>
                    <a:lstStyle/>
                    <a:p>
                      <a:pPr algn="l" rtl="0" fontAlgn="ctr"/>
                      <a:r>
                        <a:rPr lang="en-US" sz="1100" b="1" i="0" u="none" strike="noStrike" dirty="0" smtClean="0">
                          <a:solidFill>
                            <a:srgbClr val="FF0000"/>
                          </a:solidFill>
                          <a:effectLst/>
                          <a:latin typeface="Arial" panose="020B0604020202020204" pitchFamily="34" charset="0"/>
                          <a:cs typeface="Arial" panose="020B0604020202020204" pitchFamily="34" charset="0"/>
                        </a:rPr>
                        <a:t>Risk type</a:t>
                      </a:r>
                      <a:endParaRPr lang="en-US" sz="1100" b="1" i="0" u="none" strike="noStrike" dirty="0">
                        <a:solidFill>
                          <a:srgbClr val="FF0000"/>
                        </a:solidFill>
                        <a:effectLst/>
                        <a:latin typeface="Arial" panose="020B0604020202020204" pitchFamily="34" charset="0"/>
                        <a:cs typeface="Arial" panose="020B0604020202020204" pitchFamily="34" charset="0"/>
                      </a:endParaRPr>
                    </a:p>
                  </a:txBody>
                  <a:tcPr marL="0" marR="9070" marT="9070" marB="0" anchor="ctr">
                    <a:lnL>
                      <a:noFill/>
                    </a:lnL>
                    <a:lnR>
                      <a:noFill/>
                    </a:lnR>
                    <a:lnT>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100" b="1" i="0" u="none" strike="noStrike" dirty="0" smtClean="0">
                          <a:solidFill>
                            <a:srgbClr val="FF0000"/>
                          </a:solidFill>
                          <a:effectLst/>
                          <a:latin typeface="Arial" panose="020B0604020202020204" pitchFamily="34" charset="0"/>
                          <a:cs typeface="Arial" panose="020B0604020202020204" pitchFamily="34" charset="0"/>
                        </a:rPr>
                        <a:t>Qualitative statement</a:t>
                      </a:r>
                      <a:endParaRPr lang="en-US" sz="1100" b="1" i="0" u="none" strike="noStrike" dirty="0">
                        <a:solidFill>
                          <a:srgbClr val="FF0000"/>
                        </a:solidFill>
                        <a:effectLst/>
                        <a:latin typeface="Arial" panose="020B0604020202020204" pitchFamily="34" charset="0"/>
                        <a:cs typeface="Arial" panose="020B0604020202020204" pitchFamily="34" charset="0"/>
                      </a:endParaRPr>
                    </a:p>
                  </a:txBody>
                  <a:tcPr marL="163259" marR="9070" marT="9070" marB="0" anchor="ctr">
                    <a:lnL>
                      <a:noFill/>
                    </a:lnL>
                    <a:lnR>
                      <a:noFill/>
                    </a:lnR>
                    <a:lnT>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584231">
                <a:tc rowSpan="3">
                  <a:txBody>
                    <a:bodyPr/>
                    <a:lstStyle/>
                    <a:p>
                      <a:pPr algn="l" rtl="0" fontAlgn="ctr"/>
                      <a:r>
                        <a:rPr lang="en-US" sz="1100" b="1" i="0" u="none" strike="noStrike" dirty="0" smtClean="0">
                          <a:solidFill>
                            <a:schemeClr val="tx1"/>
                          </a:solidFill>
                          <a:effectLst/>
                          <a:latin typeface="Arial" panose="020B0604020202020204" pitchFamily="34" charset="0"/>
                          <a:cs typeface="Arial" panose="020B0604020202020204" pitchFamily="34" charset="0"/>
                        </a:rPr>
                        <a:t>Strategic risk</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9070" marT="9070" marB="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100" b="0" i="0" u="none" strike="noStrike" dirty="0">
                          <a:solidFill>
                            <a:srgbClr val="000000"/>
                          </a:solidFill>
                          <a:effectLst/>
                          <a:latin typeface="Arial" panose="020B0604020202020204" pitchFamily="34" charset="0"/>
                          <a:cs typeface="Arial" panose="020B0604020202020204" pitchFamily="34" charset="0"/>
                        </a:rPr>
                        <a:t>SC strives to deliver consistent performance through pragmatic risk-taking. SC will not place an undue amount of earnings or capital at risk for an entity of its size, complexity, and risk profile in any stress scenario.</a:t>
                      </a:r>
                    </a:p>
                  </a:txBody>
                  <a:tcPr marL="163259" marR="9070" marT="9070" marB="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357355">
                <a:tc vMerge="1">
                  <a:txBody>
                    <a:bodyPr/>
                    <a:lstStyle/>
                    <a:p>
                      <a:pPr algn="l" rtl="0" fontAlgn="ctr"/>
                      <a:endParaRPr lang="en-US" sz="1100" b="1" i="0" u="none" strike="noStrike" dirty="0">
                        <a:solidFill>
                          <a:schemeClr val="tx1"/>
                        </a:solidFill>
                        <a:effectLst/>
                        <a:latin typeface="+mj-lt"/>
                      </a:endParaRPr>
                    </a:p>
                  </a:txBody>
                  <a:tcPr marL="171450" marR="9525" marT="9525" marB="0"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100" b="0" i="0" u="none" strike="noStrike" dirty="0">
                          <a:solidFill>
                            <a:srgbClr val="000000"/>
                          </a:solidFill>
                          <a:effectLst/>
                          <a:latin typeface="Arial" panose="020B0604020202020204" pitchFamily="34" charset="0"/>
                          <a:cs typeface="Arial" panose="020B0604020202020204" pitchFamily="34" charset="0"/>
                        </a:rPr>
                        <a:t>SC will ensure that adequate governance and oversight processes and controls are in place for all business activities, products, and services.</a:t>
                      </a:r>
                    </a:p>
                  </a:txBody>
                  <a:tcPr marL="163259" marR="9070" marT="9070" marB="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392810">
                <a:tc vMerge="1">
                  <a:txBody>
                    <a:bodyPr/>
                    <a:lstStyle/>
                    <a:p>
                      <a:pPr algn="l" rtl="0" fontAlgn="ctr"/>
                      <a:endParaRPr lang="en-US" sz="1100" b="1" i="0" u="none" strike="noStrike" dirty="0">
                        <a:solidFill>
                          <a:schemeClr val="tx1"/>
                        </a:solidFill>
                        <a:effectLst/>
                        <a:latin typeface="+mj-lt"/>
                      </a:endParaRPr>
                    </a:p>
                  </a:txBody>
                  <a:tcPr marL="171450" marR="9525" marT="9525" marB="0" anchor="ctr"/>
                </a:tc>
                <a:tc>
                  <a:txBody>
                    <a:bodyPr/>
                    <a:lstStyle/>
                    <a:p>
                      <a:pPr algn="l" rtl="0" fontAlgn="ctr"/>
                      <a:r>
                        <a:rPr lang="en-US" sz="1100" b="0" i="0" u="none" strike="noStrike" dirty="0">
                          <a:solidFill>
                            <a:srgbClr val="000000"/>
                          </a:solidFill>
                          <a:effectLst/>
                          <a:latin typeface="Arial" panose="020B0604020202020204" pitchFamily="34" charset="0"/>
                          <a:cs typeface="Arial" panose="020B0604020202020204" pitchFamily="34" charset="0"/>
                        </a:rPr>
                        <a:t>SC’s strategic planning process will both consider and work with the risk appetite setting, capital planning, and recovery and resolution planning processes.</a:t>
                      </a:r>
                    </a:p>
                  </a:txBody>
                  <a:tcPr marL="163259" marR="9070" marT="9070" marB="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392810">
                <a:tc rowSpan="2">
                  <a:txBody>
                    <a:bodyPr/>
                    <a:lstStyle/>
                    <a:p>
                      <a:pPr algn="l" rtl="0" fontAlgn="ctr"/>
                      <a:r>
                        <a:rPr lang="en-US" sz="1100" b="1" i="0" u="none" strike="noStrike" dirty="0" smtClean="0">
                          <a:solidFill>
                            <a:schemeClr val="tx1"/>
                          </a:solidFill>
                          <a:effectLst/>
                          <a:latin typeface="Arial" panose="020B0604020202020204" pitchFamily="34" charset="0"/>
                          <a:cs typeface="Arial" panose="020B0604020202020204" pitchFamily="34" charset="0"/>
                        </a:rPr>
                        <a:t>Operational</a:t>
                      </a:r>
                      <a:r>
                        <a:rPr lang="en-US" sz="1100" b="1" i="0" u="none" strike="noStrike" baseline="0" dirty="0" smtClean="0">
                          <a:solidFill>
                            <a:schemeClr val="tx1"/>
                          </a:solidFill>
                          <a:effectLst/>
                          <a:latin typeface="Arial" panose="020B0604020202020204" pitchFamily="34" charset="0"/>
                          <a:cs typeface="Arial" panose="020B0604020202020204" pitchFamily="34" charset="0"/>
                        </a:rPr>
                        <a:t> risk</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9070" marT="9070" marB="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100" b="0" i="0" u="none" strike="noStrike" dirty="0">
                          <a:solidFill>
                            <a:srgbClr val="000000"/>
                          </a:solidFill>
                          <a:effectLst/>
                          <a:latin typeface="Arial" panose="020B0604020202020204" pitchFamily="34" charset="0"/>
                          <a:cs typeface="Arial" panose="020B0604020202020204" pitchFamily="34" charset="0"/>
                        </a:rPr>
                        <a:t>SC has a risk-averse approach to operational risk but recognizes that it is inherent in all products, activities, processes and systems and must be adequately managed to meet business objectives.</a:t>
                      </a:r>
                    </a:p>
                  </a:txBody>
                  <a:tcPr marL="163259" marR="9070" marT="9070" marB="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357355">
                <a:tc vMerge="1">
                  <a:txBody>
                    <a:bodyPr/>
                    <a:lstStyle/>
                    <a:p>
                      <a:pPr algn="l" rtl="0" fontAlgn="ctr"/>
                      <a:endParaRPr lang="en-US" sz="1100" b="1" i="0" u="none" strike="noStrike" dirty="0">
                        <a:solidFill>
                          <a:schemeClr val="tx1"/>
                        </a:solidFill>
                        <a:effectLst/>
                        <a:latin typeface="+mj-lt"/>
                      </a:endParaRPr>
                    </a:p>
                  </a:txBody>
                  <a:tcPr marL="171450" marR="9525" marT="9525" marB="0" anchor="ctr"/>
                </a:tc>
                <a:tc>
                  <a:txBody>
                    <a:bodyPr/>
                    <a:lstStyle/>
                    <a:p>
                      <a:pPr algn="l" rtl="0" fontAlgn="ctr"/>
                      <a:r>
                        <a:rPr lang="en-US" sz="1100" b="0" i="0" u="none" strike="noStrike" dirty="0">
                          <a:solidFill>
                            <a:srgbClr val="000000"/>
                          </a:solidFill>
                          <a:effectLst/>
                          <a:latin typeface="Arial" panose="020B0604020202020204" pitchFamily="34" charset="0"/>
                          <a:cs typeface="Arial" panose="020B0604020202020204" pitchFamily="34" charset="0"/>
                        </a:rPr>
                        <a:t>SC is committed to implementing practices and controls that will minimize losses incurred from inadequate or failed internal processes, people, and systems or from external events.</a:t>
                      </a:r>
                    </a:p>
                  </a:txBody>
                  <a:tcPr marL="163259" marR="9070" marT="9070" marB="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183213">
                <a:tc rowSpan="3">
                  <a:txBody>
                    <a:bodyPr/>
                    <a:lstStyle/>
                    <a:p>
                      <a:pPr algn="l" rtl="0" fontAlgn="ctr"/>
                      <a:r>
                        <a:rPr lang="en-US" sz="1100" b="1" i="0" u="none" strike="noStrike" dirty="0" smtClean="0">
                          <a:solidFill>
                            <a:schemeClr val="tx1"/>
                          </a:solidFill>
                          <a:effectLst/>
                          <a:latin typeface="Arial" panose="020B0604020202020204" pitchFamily="34" charset="0"/>
                          <a:cs typeface="Arial" panose="020B0604020202020204" pitchFamily="34" charset="0"/>
                        </a:rPr>
                        <a:t>Model risk</a:t>
                      </a:r>
                      <a:endParaRPr lang="en-US" sz="1100" b="1" i="0" u="none" strike="noStrike" dirty="0">
                        <a:solidFill>
                          <a:schemeClr val="tx1"/>
                        </a:solidFill>
                        <a:effectLst/>
                        <a:latin typeface="Arial" panose="020B0604020202020204" pitchFamily="34" charset="0"/>
                        <a:cs typeface="Arial" panose="020B0604020202020204" pitchFamily="34" charset="0"/>
                      </a:endParaRPr>
                    </a:p>
                  </a:txBody>
                  <a:tcPr marL="0" marR="9070" marT="9070" marB="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100" b="0" i="0" u="none" strike="noStrike" dirty="0">
                          <a:solidFill>
                            <a:srgbClr val="000000"/>
                          </a:solidFill>
                          <a:effectLst/>
                          <a:latin typeface="Arial" panose="020B0604020202020204" pitchFamily="34" charset="0"/>
                          <a:cs typeface="Arial" panose="020B0604020202020204" pitchFamily="34" charset="0"/>
                        </a:rPr>
                        <a:t>SC will enforce model monitoring standards in line with industry practices and regulatory requirements.</a:t>
                      </a:r>
                    </a:p>
                  </a:txBody>
                  <a:tcPr marL="163259" marR="9070" marT="9070" marB="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r>
              <a:tr h="266931">
                <a:tc vMerge="1">
                  <a:txBody>
                    <a:bodyPr/>
                    <a:lstStyle/>
                    <a:p>
                      <a:pPr algn="l" rtl="0" fontAlgn="ctr"/>
                      <a:endParaRPr lang="en-US" sz="1100" b="1" i="0" u="none" strike="noStrike" dirty="0">
                        <a:solidFill>
                          <a:schemeClr val="tx1"/>
                        </a:solidFill>
                        <a:effectLst/>
                        <a:latin typeface="+mj-lt"/>
                      </a:endParaRPr>
                    </a:p>
                  </a:txBody>
                  <a:tcPr marL="171450" marR="9525" marT="9525" marB="0"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a:solidFill>
                            <a:srgbClr val="000000"/>
                          </a:solidFill>
                          <a:effectLst/>
                          <a:latin typeface="Arial" panose="020B0604020202020204" pitchFamily="34" charset="0"/>
                          <a:cs typeface="Arial" panose="020B0604020202020204" pitchFamily="34" charset="0"/>
                        </a:rPr>
                        <a:t>SC will allocate more resources to those models with the highest risk level (Tier 1).</a:t>
                      </a:r>
                    </a:p>
                  </a:txBody>
                  <a:tcPr marL="163259" marR="9070" marT="9070" marB="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05585">
                <a:tc vMerge="1">
                  <a:txBody>
                    <a:bodyPr/>
                    <a:lstStyle/>
                    <a:p>
                      <a:pPr algn="l" rtl="0" fontAlgn="ctr"/>
                      <a:endParaRPr lang="en-US" sz="1100" b="1" i="0" u="none" strike="noStrike" dirty="0">
                        <a:solidFill>
                          <a:schemeClr val="tx1"/>
                        </a:solidFill>
                        <a:effectLst/>
                        <a:latin typeface="+mj-lt"/>
                      </a:endParaRPr>
                    </a:p>
                  </a:txBody>
                  <a:tcPr marL="171450" marR="9525" marT="9525" marB="0"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a:solidFill>
                            <a:srgbClr val="000000"/>
                          </a:solidFill>
                          <a:effectLst/>
                          <a:latin typeface="Arial" panose="020B0604020202020204" pitchFamily="34" charset="0"/>
                          <a:cs typeface="Arial" panose="020B0604020202020204" pitchFamily="34" charset="0"/>
                        </a:rPr>
                        <a:t>SC will ensure no new models are used or put into production without the appropriate approval.</a:t>
                      </a:r>
                    </a:p>
                  </a:txBody>
                  <a:tcPr marL="163259" marR="9070" marT="9070" marB="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57355">
                <a:tc rowSpan="4">
                  <a:txBody>
                    <a:bodyPr/>
                    <a:lstStyle/>
                    <a:p>
                      <a:pPr algn="l" rtl="0" fontAlgn="ctr"/>
                      <a:r>
                        <a:rPr lang="en-US" sz="1100" b="1" i="0" u="none" strike="noStrike" kern="1200" dirty="0" smtClean="0">
                          <a:solidFill>
                            <a:schemeClr val="tx1"/>
                          </a:solidFill>
                          <a:effectLst/>
                          <a:latin typeface="Arial" panose="020B0604020202020204" pitchFamily="34" charset="0"/>
                          <a:ea typeface="+mn-ea"/>
                          <a:cs typeface="Arial" panose="020B0604020202020204" pitchFamily="34" charset="0"/>
                        </a:rPr>
                        <a:t>Compliance &amp; Reputational</a:t>
                      </a:r>
                      <a:r>
                        <a:rPr lang="en-US" sz="1100" b="1" i="0" u="none" strike="noStrike" kern="1200" baseline="0" dirty="0" smtClean="0">
                          <a:solidFill>
                            <a:schemeClr val="tx1"/>
                          </a:solidFill>
                          <a:effectLst/>
                          <a:latin typeface="Arial" panose="020B0604020202020204" pitchFamily="34" charset="0"/>
                          <a:ea typeface="+mn-ea"/>
                          <a:cs typeface="Arial" panose="020B0604020202020204" pitchFamily="34" charset="0"/>
                        </a:rPr>
                        <a:t> risk</a:t>
                      </a:r>
                      <a:endParaRPr lang="en-US" sz="1100" b="1"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0" marR="9070" marT="9070" marB="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a:solidFill>
                            <a:srgbClr val="000000"/>
                          </a:solidFill>
                          <a:effectLst/>
                          <a:latin typeface="Arial" panose="020B0604020202020204" pitchFamily="34" charset="0"/>
                          <a:cs typeface="Arial" panose="020B0604020202020204" pitchFamily="34" charset="0"/>
                        </a:rPr>
                        <a:t>SC aims to comply fully with the letter and spirit of all applicable laws and regulatory standards that apply to its operations and it will ensure the timely remediation of any regulatory finding.</a:t>
                      </a:r>
                    </a:p>
                  </a:txBody>
                  <a:tcPr marL="163259" marR="9070" marT="9070" marB="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31498">
                <a:tc vMerge="1">
                  <a:txBody>
                    <a:bodyPr/>
                    <a:lstStyle/>
                    <a:p>
                      <a:pPr algn="l" rtl="0" fontAlgn="ctr"/>
                      <a:endParaRPr lang="en-US" sz="1100" b="1" i="0" u="none" strike="noStrike" dirty="0">
                        <a:solidFill>
                          <a:schemeClr val="tx1"/>
                        </a:solidFill>
                        <a:effectLst/>
                        <a:latin typeface="+mj-lt"/>
                      </a:endParaRPr>
                    </a:p>
                  </a:txBody>
                  <a:tcPr marL="171450" marR="9525" marT="9525" marB="0"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a:solidFill>
                            <a:srgbClr val="000000"/>
                          </a:solidFill>
                          <a:effectLst/>
                          <a:latin typeface="Arial" panose="020B0604020202020204" pitchFamily="34" charset="0"/>
                          <a:cs typeface="Arial" panose="020B0604020202020204" pitchFamily="34" charset="0"/>
                        </a:rPr>
                        <a:t>SC will treat its customers fairly, abide by consumer protection laws and regulations and will not pursue any business or maintain any practices that may damage its reputation with customers, employees, or other stakeholders.</a:t>
                      </a:r>
                    </a:p>
                  </a:txBody>
                  <a:tcPr marL="163259" marR="9070" marT="9070" marB="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57355">
                <a:tc vMerge="1">
                  <a:txBody>
                    <a:bodyPr/>
                    <a:lstStyle/>
                    <a:p>
                      <a:pPr algn="l" rtl="0" fontAlgn="ctr"/>
                      <a:endParaRPr lang="en-US" sz="1100" b="1" i="0" u="none" strike="noStrike" dirty="0">
                        <a:solidFill>
                          <a:schemeClr val="tx1"/>
                        </a:solidFill>
                        <a:effectLst/>
                        <a:latin typeface="+mj-lt"/>
                      </a:endParaRPr>
                    </a:p>
                  </a:txBody>
                  <a:tcPr marL="171450" marR="9525" marT="9525" marB="0" anchor="ctr">
                    <a:solidFill>
                      <a:schemeClr val="bg1"/>
                    </a:solidFill>
                  </a:tcPr>
                </a:tc>
                <a:tc>
                  <a:txBody>
                    <a:bodyPr/>
                    <a:lstStyle/>
                    <a:p>
                      <a:pPr algn="l" rtl="0" fontAlgn="ctr"/>
                      <a:r>
                        <a:rPr lang="en-US" sz="1100" b="0" i="0" u="none" strike="noStrike" dirty="0">
                          <a:solidFill>
                            <a:srgbClr val="000000"/>
                          </a:solidFill>
                          <a:effectLst/>
                          <a:latin typeface="Arial" panose="020B0604020202020204" pitchFamily="34" charset="0"/>
                          <a:cs typeface="Arial" panose="020B0604020202020204" pitchFamily="34" charset="0"/>
                        </a:rPr>
                        <a:t>SC will not knowingly conduct business with individuals or entities it believes to be engaged in inappropriate behavior, money laundering, terrorist financing, corruption or other illicit financial activities.</a:t>
                      </a:r>
                    </a:p>
                  </a:txBody>
                  <a:tcPr marL="163259" marR="9070" marT="9070" marB="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53353">
                <a:tc vMerge="1">
                  <a:txBody>
                    <a:bodyPr/>
                    <a:lstStyle/>
                    <a:p>
                      <a:pPr algn="l" rtl="0" fontAlgn="ctr"/>
                      <a:endParaRPr lang="en-US" sz="1100" b="1" i="0" u="none" strike="noStrike" dirty="0">
                        <a:solidFill>
                          <a:schemeClr val="tx1"/>
                        </a:solidFill>
                        <a:effectLst/>
                        <a:latin typeface="+mj-lt"/>
                      </a:endParaRPr>
                    </a:p>
                  </a:txBody>
                  <a:tcPr marL="171450" marR="9525" marT="9525" marB="0" anchor="ctr">
                    <a:lnL>
                      <a:noFill/>
                    </a:lnL>
                    <a:lnR>
                      <a:noFill/>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fontAlgn="ctr"/>
                      <a:r>
                        <a:rPr lang="en-US" sz="1100" b="0" i="0" u="none" strike="noStrike" dirty="0">
                          <a:solidFill>
                            <a:srgbClr val="000000"/>
                          </a:solidFill>
                          <a:effectLst/>
                          <a:latin typeface="Arial" panose="020B0604020202020204" pitchFamily="34" charset="0"/>
                          <a:cs typeface="Arial" panose="020B0604020202020204" pitchFamily="34" charset="0"/>
                        </a:rPr>
                        <a:t>SC expects that its employees will act with the highest ethical standards at all times.</a:t>
                      </a:r>
                    </a:p>
                  </a:txBody>
                  <a:tcPr marL="163259" marR="9070" marT="9070" marB="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2" name="Footer Placeholder 1"/>
          <p:cNvSpPr>
            <a:spLocks noGrp="1"/>
          </p:cNvSpPr>
          <p:nvPr>
            <p:ph type="ftr" sz="quarter" idx="11"/>
          </p:nvPr>
        </p:nvSpPr>
        <p:spPr/>
        <p:txBody>
          <a:bodyPr/>
          <a:lstStyle/>
          <a:p>
            <a:r>
              <a:rPr lang="en-US" smtClean="0">
                <a:solidFill>
                  <a:prstClr val="white">
                    <a:lumMod val="50000"/>
                  </a:prstClr>
                </a:solidFill>
              </a:rPr>
              <a:t>Proprietary and Confidential</a:t>
            </a:r>
            <a:endParaRPr lang="en-US" dirty="0">
              <a:solidFill>
                <a:prstClr val="white">
                  <a:lumMod val="50000"/>
                </a:prstClr>
              </a:solidFill>
            </a:endParaRPr>
          </a:p>
        </p:txBody>
      </p:sp>
      <p:sp>
        <p:nvSpPr>
          <p:cNvPr id="3" name="Slide Number Placeholder 2"/>
          <p:cNvSpPr>
            <a:spLocks noGrp="1"/>
          </p:cNvSpPr>
          <p:nvPr>
            <p:ph type="sldNum" sz="quarter" idx="12"/>
          </p:nvPr>
        </p:nvSpPr>
        <p:spPr/>
        <p:txBody>
          <a:bodyPr/>
          <a:lstStyle/>
          <a:p>
            <a:fld id="{CCC40B8E-6D79-4604-8F47-CB61FCAC13A7}" type="slidenum">
              <a:rPr lang="en-US" smtClean="0">
                <a:solidFill>
                  <a:prstClr val="black">
                    <a:tint val="75000"/>
                  </a:prstClr>
                </a:solidFill>
              </a:rPr>
              <a:pPr/>
              <a:t>21</a:t>
            </a:fld>
            <a:endParaRPr lang="en-US" dirty="0">
              <a:solidFill>
                <a:prstClr val="black">
                  <a:tint val="75000"/>
                </a:prstClr>
              </a:solidFill>
            </a:endParaRPr>
          </a:p>
        </p:txBody>
      </p:sp>
    </p:spTree>
    <p:extLst>
      <p:ext uri="{BB962C8B-B14F-4D97-AF65-F5344CB8AC3E}">
        <p14:creationId xmlns:p14="http://schemas.microsoft.com/office/powerpoint/2010/main" val="3620017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9699" y="3103111"/>
            <a:ext cx="6627446" cy="400110"/>
          </a:xfrm>
          <a:prstGeom prst="rect">
            <a:avLst/>
          </a:prstGeom>
          <a:noFill/>
        </p:spPr>
        <p:txBody>
          <a:bodyPr wrap="square" rtlCol="0">
            <a:spAutoFit/>
          </a:bodyPr>
          <a:lstStyle/>
          <a:p>
            <a:r>
              <a:rPr lang="en-US" sz="2000" b="1" dirty="0" smtClean="0">
                <a:solidFill>
                  <a:srgbClr val="FF0000"/>
                </a:solidFill>
                <a:latin typeface="Arial" panose="020B0604020202020204" pitchFamily="34" charset="0"/>
                <a:cs typeface="Arial" panose="020B0604020202020204" pitchFamily="34" charset="0"/>
              </a:rPr>
              <a:t>APPENDIX D: Complementary metrics</a:t>
            </a:r>
            <a:endParaRPr lang="en-US" sz="2000" b="1" dirty="0">
              <a:solidFill>
                <a:srgbClr val="FF0000"/>
              </a:solidFill>
              <a:latin typeface="Arial" panose="020B0604020202020204" pitchFamily="34" charset="0"/>
              <a:cs typeface="Arial" panose="020B0604020202020204" pitchFamily="34" charset="0"/>
            </a:endParaRPr>
          </a:p>
        </p:txBody>
      </p:sp>
      <p:sp>
        <p:nvSpPr>
          <p:cNvPr id="6" name="Footer Placeholder 5"/>
          <p:cNvSpPr>
            <a:spLocks noGrp="1"/>
          </p:cNvSpPr>
          <p:nvPr>
            <p:ph type="ftr" sz="quarter" idx="3"/>
          </p:nvPr>
        </p:nvSpPr>
        <p:spPr/>
        <p:txBody>
          <a:bodyPr/>
          <a:lstStyle/>
          <a:p>
            <a:pPr eaLnBrk="1" fontAlgn="auto" hangingPunct="1">
              <a:spcBef>
                <a:spcPts val="0"/>
              </a:spcBef>
              <a:spcAft>
                <a:spcPts val="0"/>
              </a:spcAft>
            </a:pPr>
            <a:r>
              <a:rPr lang="en-US" smtClean="0">
                <a:solidFill>
                  <a:prstClr val="white">
                    <a:lumMod val="50000"/>
                  </a:prstClr>
                </a:solidFill>
              </a:rPr>
              <a:t>Proprietary and Confidential</a:t>
            </a:r>
            <a:endParaRPr lang="en-US" dirty="0">
              <a:solidFill>
                <a:prstClr val="white">
                  <a:lumMod val="50000"/>
                </a:prstClr>
              </a:solidFill>
            </a:endParaRPr>
          </a:p>
        </p:txBody>
      </p:sp>
    </p:spTree>
    <p:extLst>
      <p:ext uri="{BB962C8B-B14F-4D97-AF65-F5344CB8AC3E}">
        <p14:creationId xmlns:p14="http://schemas.microsoft.com/office/powerpoint/2010/main" val="29272537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2398416592"/>
              </p:ext>
            </p:extLst>
          </p:nvPr>
        </p:nvGraphicFramePr>
        <p:xfrm>
          <a:off x="251670" y="4311132"/>
          <a:ext cx="8467027" cy="2014553"/>
        </p:xfrm>
        <a:graphic>
          <a:graphicData uri="http://schemas.openxmlformats.org/drawingml/2006/table">
            <a:tbl>
              <a:tblPr firstRow="1" bandRow="1"/>
              <a:tblGrid>
                <a:gridCol w="1291380"/>
                <a:gridCol w="1971675"/>
                <a:gridCol w="3162300"/>
                <a:gridCol w="778686"/>
                <a:gridCol w="1262986"/>
              </a:tblGrid>
              <a:tr h="243538">
                <a:tc>
                  <a:txBody>
                    <a:bodyPr/>
                    <a:lstStyle/>
                    <a:p>
                      <a:pPr>
                        <a:lnSpc>
                          <a:spcPct val="100000"/>
                        </a:lnSpc>
                        <a:spcBef>
                          <a:spcPts val="200"/>
                        </a:spcBef>
                        <a:spcAft>
                          <a:spcPts val="200"/>
                        </a:spcAft>
                      </a:pPr>
                      <a:r>
                        <a:rPr lang="en-US" sz="1100" b="1" dirty="0" smtClean="0">
                          <a:solidFill>
                            <a:srgbClr val="FF0000"/>
                          </a:solidFill>
                          <a:latin typeface="Arial" panose="020B0604020202020204" pitchFamily="34" charset="0"/>
                          <a:cs typeface="Arial" panose="020B0604020202020204" pitchFamily="34" charset="0"/>
                        </a:rPr>
                        <a:t>Metric</a:t>
                      </a:r>
                      <a:endParaRPr lang="en-US" sz="1100" b="1" dirty="0">
                        <a:solidFill>
                          <a:srgbClr val="FF0000"/>
                        </a:solidFill>
                        <a:latin typeface="Arial" panose="020B0604020202020204" pitchFamily="34" charset="0"/>
                        <a:cs typeface="Arial" panose="020B0604020202020204" pitchFamily="34" charset="0"/>
                      </a:endParaRPr>
                    </a:p>
                  </a:txBody>
                  <a:tcPr marL="0" marR="0" anchor="b">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1" dirty="0" smtClean="0">
                          <a:solidFill>
                            <a:srgbClr val="FF0000"/>
                          </a:solidFill>
                          <a:latin typeface="Arial" panose="020B0604020202020204" pitchFamily="34" charset="0"/>
                          <a:cs typeface="Arial" panose="020B0604020202020204" pitchFamily="34" charset="0"/>
                        </a:rPr>
                        <a:t>Issue</a:t>
                      </a:r>
                      <a:endParaRPr lang="en-US" sz="1100" b="1" dirty="0">
                        <a:solidFill>
                          <a:srgbClr val="FF0000"/>
                        </a:solidFill>
                        <a:latin typeface="Arial" panose="020B0604020202020204" pitchFamily="34" charset="0"/>
                        <a:cs typeface="Arial" panose="020B0604020202020204" pitchFamily="34" charset="0"/>
                      </a:endParaRPr>
                    </a:p>
                  </a:txBody>
                  <a:tcPr marL="0" marR="0" anchor="b">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1" dirty="0" smtClean="0">
                          <a:solidFill>
                            <a:srgbClr val="FF0000"/>
                          </a:solidFill>
                          <a:latin typeface="Arial" panose="020B0604020202020204" pitchFamily="34" charset="0"/>
                          <a:cs typeface="Arial" panose="020B0604020202020204" pitchFamily="34" charset="0"/>
                        </a:rPr>
                        <a:t>Resolution Plan</a:t>
                      </a:r>
                      <a:endParaRPr lang="en-US" sz="1100" b="1" dirty="0">
                        <a:solidFill>
                          <a:srgbClr val="FF0000"/>
                        </a:solidFill>
                        <a:latin typeface="Arial" panose="020B0604020202020204" pitchFamily="34" charset="0"/>
                        <a:cs typeface="Arial" panose="020B0604020202020204" pitchFamily="34" charset="0"/>
                      </a:endParaRPr>
                    </a:p>
                  </a:txBody>
                  <a:tcPr marL="0" marR="0" anchor="b">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1" dirty="0" smtClean="0">
                          <a:solidFill>
                            <a:srgbClr val="FF0000"/>
                          </a:solidFill>
                          <a:latin typeface="Arial" panose="020B0604020202020204" pitchFamily="34" charset="0"/>
                          <a:cs typeface="Arial" panose="020B0604020202020204" pitchFamily="34" charset="0"/>
                        </a:rPr>
                        <a:t>Time</a:t>
                      </a:r>
                      <a:r>
                        <a:rPr lang="en-US" sz="1100" b="1" baseline="0" dirty="0" smtClean="0">
                          <a:solidFill>
                            <a:srgbClr val="FF0000"/>
                          </a:solidFill>
                          <a:latin typeface="Arial" panose="020B0604020202020204" pitchFamily="34" charset="0"/>
                          <a:cs typeface="Arial" panose="020B0604020202020204" pitchFamily="34" charset="0"/>
                        </a:rPr>
                        <a:t> to Resolution</a:t>
                      </a:r>
                      <a:endParaRPr lang="en-US" sz="1100" b="1" dirty="0">
                        <a:solidFill>
                          <a:srgbClr val="FF0000"/>
                        </a:solidFill>
                        <a:latin typeface="Arial" panose="020B0604020202020204" pitchFamily="34" charset="0"/>
                        <a:cs typeface="Arial" panose="020B0604020202020204" pitchFamily="34" charset="0"/>
                      </a:endParaRPr>
                    </a:p>
                  </a:txBody>
                  <a:tcPr marL="0" marR="0" anchor="b">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1" dirty="0" smtClean="0">
                          <a:solidFill>
                            <a:srgbClr val="FF0000"/>
                          </a:solidFill>
                          <a:latin typeface="Arial" panose="020B0604020202020204" pitchFamily="34" charset="0"/>
                          <a:cs typeface="Arial" panose="020B0604020202020204" pitchFamily="34" charset="0"/>
                        </a:rPr>
                        <a:t>Accountable T&amp;O Executive</a:t>
                      </a:r>
                      <a:endParaRPr lang="en-US" sz="1100" b="1" dirty="0">
                        <a:solidFill>
                          <a:srgbClr val="FF0000"/>
                        </a:solidFill>
                        <a:latin typeface="Arial" panose="020B0604020202020204" pitchFamily="34" charset="0"/>
                        <a:cs typeface="Arial" panose="020B0604020202020204" pitchFamily="34" charset="0"/>
                      </a:endParaRPr>
                    </a:p>
                  </a:txBody>
                  <a:tcPr marL="0" marR="0" anchor="b">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607393">
                <a:tc>
                  <a:txBody>
                    <a:bodyPr/>
                    <a:lstStyle/>
                    <a:p>
                      <a:pPr>
                        <a:lnSpc>
                          <a:spcPct val="100000"/>
                        </a:lnSpc>
                        <a:spcBef>
                          <a:spcPts val="200"/>
                        </a:spcBef>
                        <a:spcAft>
                          <a:spcPts val="200"/>
                        </a:spcAft>
                      </a:pPr>
                      <a:r>
                        <a:rPr lang="en-US" sz="1100" b="0" i="0" dirty="0" smtClean="0">
                          <a:solidFill>
                            <a:schemeClr val="tx1"/>
                          </a:solidFill>
                          <a:latin typeface="Arial" panose="020B0604020202020204" pitchFamily="34" charset="0"/>
                          <a:cs typeface="Arial" panose="020B0604020202020204" pitchFamily="34" charset="0"/>
                        </a:rPr>
                        <a:t>Systems with Obsolete Operating Systems (%)</a:t>
                      </a:r>
                      <a:endParaRPr lang="en-US" sz="1100" b="0" i="0" dirty="0">
                        <a:solidFill>
                          <a:schemeClr val="tx1"/>
                        </a:solidFill>
                        <a:latin typeface="Arial" panose="020B0604020202020204" pitchFamily="34" charset="0"/>
                        <a:cs typeface="Arial" panose="020B0604020202020204" pitchFamily="34" charset="0"/>
                      </a:endParaRPr>
                    </a:p>
                  </a:txBody>
                  <a:tcPr marL="0" marR="45720">
                    <a:lnL>
                      <a:noFill/>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SC T&amp;O have tool in place but work is required to configure the reporting to address this.</a:t>
                      </a:r>
                      <a:endParaRPr lang="en-US" sz="1100" b="0" dirty="0">
                        <a:latin typeface="Arial" panose="020B0604020202020204" pitchFamily="34" charset="0"/>
                        <a:cs typeface="Arial" panose="020B0604020202020204" pitchFamily="34" charset="0"/>
                      </a:endParaRPr>
                    </a:p>
                  </a:txBody>
                  <a:tcPr marL="0" marR="45720">
                    <a:lnL>
                      <a:noFill/>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Configuration of CMDB tool to capture population of data for reporting of obsolete operating systems.  This will begin at end of Q2 2016.</a:t>
                      </a:r>
                      <a:endParaRPr lang="en-US" sz="1100" b="0" dirty="0">
                        <a:latin typeface="Arial" panose="020B0604020202020204" pitchFamily="34" charset="0"/>
                        <a:cs typeface="Arial" panose="020B0604020202020204" pitchFamily="34" charset="0"/>
                      </a:endParaRPr>
                    </a:p>
                  </a:txBody>
                  <a:tcPr marL="0" marR="45720">
                    <a:lnL>
                      <a:noFill/>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6/30/16 </a:t>
                      </a:r>
                      <a:endParaRPr lang="en-US" sz="1100" b="0" dirty="0">
                        <a:latin typeface="Arial" panose="020B0604020202020204" pitchFamily="34" charset="0"/>
                        <a:cs typeface="Arial" panose="020B0604020202020204" pitchFamily="34" charset="0"/>
                      </a:endParaRPr>
                    </a:p>
                  </a:txBody>
                  <a:tcPr marL="0" marR="45720">
                    <a:lnL>
                      <a:noFill/>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Jim Brewster</a:t>
                      </a:r>
                      <a:endParaRPr lang="en-US" sz="1100" b="0" dirty="0">
                        <a:latin typeface="Arial" panose="020B0604020202020204" pitchFamily="34" charset="0"/>
                        <a:cs typeface="Arial" panose="020B0604020202020204" pitchFamily="34" charset="0"/>
                      </a:endParaRPr>
                    </a:p>
                  </a:txBody>
                  <a:tcPr marL="0" marR="45720">
                    <a:lnL>
                      <a:noFill/>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284021">
                <a:tc>
                  <a:txBody>
                    <a:bodyPr/>
                    <a:lstStyle/>
                    <a:p>
                      <a:pPr>
                        <a:lnSpc>
                          <a:spcPct val="100000"/>
                        </a:lnSpc>
                        <a:spcBef>
                          <a:spcPts val="200"/>
                        </a:spcBef>
                        <a:spcAft>
                          <a:spcPts val="200"/>
                        </a:spcAft>
                      </a:pPr>
                      <a:r>
                        <a:rPr lang="en-US" sz="1100" b="0" i="0" dirty="0" smtClean="0">
                          <a:solidFill>
                            <a:schemeClr val="tx1"/>
                          </a:solidFill>
                          <a:latin typeface="Arial" panose="020B0604020202020204" pitchFamily="34" charset="0"/>
                          <a:cs typeface="Arial" panose="020B0604020202020204" pitchFamily="34" charset="0"/>
                        </a:rPr>
                        <a:t>Servers with Security</a:t>
                      </a:r>
                      <a:r>
                        <a:rPr lang="en-US" sz="1100" b="0" i="0" baseline="0" dirty="0" smtClean="0">
                          <a:solidFill>
                            <a:schemeClr val="tx1"/>
                          </a:solidFill>
                          <a:latin typeface="Arial" panose="020B0604020202020204" pitchFamily="34" charset="0"/>
                          <a:cs typeface="Arial" panose="020B0604020202020204" pitchFamily="34" charset="0"/>
                        </a:rPr>
                        <a:t> Compliant Operating Systems</a:t>
                      </a:r>
                      <a:endParaRPr lang="en-US" sz="1100" b="0" i="0" dirty="0">
                        <a:solidFill>
                          <a:schemeClr val="tx1"/>
                        </a:solidFill>
                        <a:latin typeface="Arial" panose="020B0604020202020204" pitchFamily="34" charset="0"/>
                        <a:cs typeface="Arial" panose="020B0604020202020204" pitchFamily="34" charset="0"/>
                      </a:endParaRPr>
                    </a:p>
                  </a:txBody>
                  <a:tcPr marL="0" marR="45720">
                    <a:lnL>
                      <a:noFill/>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SC T&amp;O does not currently have a solution in place to capture and monitor Compliance.</a:t>
                      </a:r>
                      <a:endParaRPr lang="en-US" sz="1100" b="0" dirty="0">
                        <a:latin typeface="Arial" panose="020B0604020202020204" pitchFamily="34" charset="0"/>
                        <a:cs typeface="Arial" panose="020B0604020202020204" pitchFamily="34" charset="0"/>
                      </a:endParaRPr>
                    </a:p>
                  </a:txBody>
                  <a:tcPr marL="0" marR="45720">
                    <a:lnL>
                      <a:noFill/>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SC IT is implementing a configuration management compliance assessment solution.</a:t>
                      </a:r>
                    </a:p>
                    <a:p>
                      <a:pPr algn="l">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This solution is planned to be in production by end of Q3 2016.  Reporting on compliance of production servers will commence in Q4 2016.</a:t>
                      </a:r>
                    </a:p>
                  </a:txBody>
                  <a:tcPr marL="0" marR="45720">
                    <a:lnL>
                      <a:noFill/>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10/31/16</a:t>
                      </a:r>
                      <a:endParaRPr lang="en-US" sz="1100" b="0" dirty="0">
                        <a:latin typeface="Arial" panose="020B0604020202020204" pitchFamily="34" charset="0"/>
                        <a:cs typeface="Arial" panose="020B0604020202020204" pitchFamily="34" charset="0"/>
                      </a:endParaRPr>
                    </a:p>
                  </a:txBody>
                  <a:tcPr marL="0" marR="45720">
                    <a:lnL>
                      <a:noFill/>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Steve Harvey</a:t>
                      </a:r>
                      <a:endParaRPr lang="en-US" sz="1100" b="0" dirty="0">
                        <a:latin typeface="Arial" panose="020B0604020202020204" pitchFamily="34" charset="0"/>
                        <a:cs typeface="Arial" panose="020B0604020202020204" pitchFamily="34" charset="0"/>
                      </a:endParaRPr>
                    </a:p>
                  </a:txBody>
                  <a:tcPr marL="0" marR="45720">
                    <a:lnL>
                      <a:noFill/>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253857425"/>
              </p:ext>
            </p:extLst>
          </p:nvPr>
        </p:nvGraphicFramePr>
        <p:xfrm>
          <a:off x="251670" y="1080114"/>
          <a:ext cx="8467026" cy="3093720"/>
        </p:xfrm>
        <a:graphic>
          <a:graphicData uri="http://schemas.openxmlformats.org/drawingml/2006/table">
            <a:tbl>
              <a:tblPr firstRow="1" bandRow="1"/>
              <a:tblGrid>
                <a:gridCol w="1416491"/>
                <a:gridCol w="2537636"/>
                <a:gridCol w="1058147"/>
                <a:gridCol w="980176"/>
                <a:gridCol w="1237288"/>
                <a:gridCol w="1237288"/>
              </a:tblGrid>
              <a:tr h="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nSpc>
                          <a:spcPct val="100000"/>
                        </a:lnSpc>
                        <a:spcBef>
                          <a:spcPts val="200"/>
                        </a:spcBef>
                        <a:spcAft>
                          <a:spcPts val="200"/>
                        </a:spcAft>
                      </a:pPr>
                      <a:r>
                        <a:rPr lang="en-US" sz="1100" b="1" dirty="0" smtClean="0">
                          <a:solidFill>
                            <a:srgbClr val="FF0000"/>
                          </a:solidFill>
                          <a:latin typeface="Arial" panose="020B0604020202020204" pitchFamily="34" charset="0"/>
                          <a:cs typeface="Arial" panose="020B0604020202020204" pitchFamily="34" charset="0"/>
                        </a:rPr>
                        <a:t>Risk type</a:t>
                      </a:r>
                      <a:endParaRPr lang="en-US" sz="1100" b="1" dirty="0">
                        <a:solidFill>
                          <a:srgbClr val="FF0000"/>
                        </a:solidFill>
                        <a:latin typeface="Arial" panose="020B0604020202020204" pitchFamily="34" charset="0"/>
                        <a:cs typeface="Arial" panose="020B0604020202020204" pitchFamily="34" charset="0"/>
                      </a:endParaRPr>
                    </a:p>
                  </a:txBody>
                  <a:tcPr marL="0" marR="45720" anchor="b">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100" b="1" dirty="0" smtClean="0">
                          <a:solidFill>
                            <a:srgbClr val="FF0000"/>
                          </a:solidFill>
                          <a:latin typeface="Arial" panose="020B0604020202020204" pitchFamily="34" charset="0"/>
                          <a:cs typeface="Arial" panose="020B0604020202020204" pitchFamily="34" charset="0"/>
                        </a:rPr>
                        <a:t>Metric</a:t>
                      </a:r>
                      <a:endParaRPr lang="en-US" sz="1100" b="1" dirty="0">
                        <a:solidFill>
                          <a:srgbClr val="FF0000"/>
                        </a:solidFill>
                        <a:latin typeface="Arial" panose="020B0604020202020204" pitchFamily="34" charset="0"/>
                        <a:cs typeface="Arial" panose="020B0604020202020204" pitchFamily="34" charset="0"/>
                      </a:endParaRPr>
                    </a:p>
                  </a:txBody>
                  <a:tcPr marL="45720" marR="45720" anchor="b">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1" dirty="0" smtClean="0">
                          <a:solidFill>
                            <a:srgbClr val="FF0000"/>
                          </a:solidFill>
                          <a:latin typeface="Arial" panose="020B0604020202020204" pitchFamily="34" charset="0"/>
                          <a:cs typeface="Arial" panose="020B0604020202020204" pitchFamily="34" charset="0"/>
                        </a:rPr>
                        <a:t>Frequency</a:t>
                      </a:r>
                      <a:endParaRPr lang="en-US" sz="1100" b="1" dirty="0">
                        <a:solidFill>
                          <a:srgbClr val="FF0000"/>
                        </a:solidFill>
                        <a:latin typeface="Arial" panose="020B0604020202020204" pitchFamily="34" charset="0"/>
                        <a:cs typeface="Arial" panose="020B0604020202020204" pitchFamily="34" charset="0"/>
                      </a:endParaRPr>
                    </a:p>
                  </a:txBody>
                  <a:tcPr marL="45720" marR="45720" anchor="b">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1" dirty="0" smtClean="0">
                          <a:solidFill>
                            <a:srgbClr val="FF0000"/>
                          </a:solidFill>
                          <a:latin typeface="Arial" panose="020B0604020202020204" pitchFamily="34" charset="0"/>
                          <a:cs typeface="Arial" panose="020B0604020202020204" pitchFamily="34" charset="0"/>
                        </a:rPr>
                        <a:t>Portfolio</a:t>
                      </a:r>
                      <a:endParaRPr lang="en-US" sz="1100" b="1" dirty="0">
                        <a:solidFill>
                          <a:srgbClr val="FF0000"/>
                        </a:solidFill>
                        <a:latin typeface="Arial" panose="020B0604020202020204" pitchFamily="34" charset="0"/>
                        <a:cs typeface="Arial" panose="020B0604020202020204" pitchFamily="34" charset="0"/>
                      </a:endParaRPr>
                    </a:p>
                  </a:txBody>
                  <a:tcPr marL="45720" marR="45720" anchor="b">
                    <a:lnL>
                      <a:noFill/>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spcBef>
                          <a:spcPts val="200"/>
                        </a:spcBef>
                        <a:spcAft>
                          <a:spcPts val="200"/>
                        </a:spcAft>
                      </a:pPr>
                      <a:r>
                        <a:rPr lang="en-US" sz="1100" b="1" kern="1200" dirty="0" smtClean="0">
                          <a:solidFill>
                            <a:schemeClr val="tx1"/>
                          </a:solidFill>
                          <a:latin typeface="Arial" panose="020B0604020202020204" pitchFamily="34" charset="0"/>
                          <a:ea typeface="ＭＳ Ｐゴシック"/>
                          <a:cs typeface="Arial" panose="020B0604020202020204" pitchFamily="34" charset="0"/>
                        </a:rPr>
                        <a:t>Actual</a:t>
                      </a:r>
                      <a:endParaRPr lang="en-US" sz="1100" b="1" kern="1200" dirty="0">
                        <a:solidFill>
                          <a:schemeClr val="tx1"/>
                        </a:solidFill>
                        <a:latin typeface="Arial" panose="020B0604020202020204" pitchFamily="34" charset="0"/>
                        <a:ea typeface="ＭＳ Ｐゴシック"/>
                        <a:cs typeface="Arial" panose="020B0604020202020204" pitchFamily="34" charset="0"/>
                      </a:endParaRPr>
                    </a:p>
                  </a:txBody>
                  <a:tcPr marL="45720" marR="45720" anchor="b">
                    <a:lnL w="1270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lnSpc>
                          <a:spcPct val="100000"/>
                        </a:lnSpc>
                        <a:spcBef>
                          <a:spcPts val="200"/>
                        </a:spcBef>
                        <a:spcAft>
                          <a:spcPts val="200"/>
                        </a:spcAft>
                      </a:pPr>
                      <a:r>
                        <a:rPr lang="en-US" sz="1100" b="1" kern="1200" dirty="0" smtClean="0">
                          <a:solidFill>
                            <a:schemeClr val="tx1"/>
                          </a:solidFill>
                          <a:latin typeface="Arial" panose="020B0604020202020204" pitchFamily="34" charset="0"/>
                          <a:ea typeface="ＭＳ Ｐゴシック"/>
                          <a:cs typeface="Arial" panose="020B0604020202020204" pitchFamily="34" charset="0"/>
                        </a:rPr>
                        <a:t>Complementary Threshold</a:t>
                      </a:r>
                      <a:endParaRPr lang="en-US" sz="1100" b="1" kern="1200" dirty="0">
                        <a:solidFill>
                          <a:schemeClr val="tx1"/>
                        </a:solidFill>
                        <a:latin typeface="Arial" panose="020B0604020202020204" pitchFamily="34" charset="0"/>
                        <a:ea typeface="ＭＳ Ｐゴシック"/>
                        <a:cs typeface="Arial" panose="020B0604020202020204" pitchFamily="34" charset="0"/>
                      </a:endParaRPr>
                    </a:p>
                  </a:txBody>
                  <a:tcPr marL="45720" marR="45720" anchor="b">
                    <a:lnL w="12700" cap="flat" cmpd="sng" algn="ctr">
                      <a:noFill/>
                      <a:prstDash val="solid"/>
                      <a:round/>
                      <a:headEnd type="none" w="med" len="med"/>
                      <a:tailEnd type="none" w="med" len="med"/>
                    </a:lnL>
                    <a:lnR w="12700" cmpd="sng">
                      <a:noFill/>
                      <a:prstDash val="solid"/>
                    </a:lnR>
                    <a:lnT w="1905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0">
                <a:tc rowSpan="3">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Credit risk</a:t>
                      </a:r>
                      <a:r>
                        <a:rPr lang="en-US" sz="1100" b="1" baseline="0" dirty="0" smtClean="0">
                          <a:solidFill>
                            <a:schemeClr val="tx1"/>
                          </a:solidFill>
                          <a:latin typeface="Arial" panose="020B0604020202020204" pitchFamily="34" charset="0"/>
                          <a:cs typeface="Arial" panose="020B0604020202020204" pitchFamily="34" charset="0"/>
                        </a:rPr>
                        <a:t> (losses)</a:t>
                      </a:r>
                      <a:endParaRPr lang="en-US" sz="1100" b="1" dirty="0" smtClean="0">
                        <a:solidFill>
                          <a:schemeClr val="tx1"/>
                        </a:solidFill>
                        <a:latin typeface="Arial" panose="020B0604020202020204" pitchFamily="34" charset="0"/>
                        <a:cs typeface="Arial" panose="020B0604020202020204" pitchFamily="34" charset="0"/>
                      </a:endParaRPr>
                    </a:p>
                  </a:txBody>
                  <a:tcPr marL="0" marR="45720">
                    <a:lnL w="1905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200"/>
                        </a:spcBef>
                        <a:spcAft>
                          <a:spcPts val="200"/>
                        </a:spcAft>
                        <a:buClrTx/>
                        <a:buSzTx/>
                        <a:buFontTx/>
                        <a:buNone/>
                        <a:tabLst/>
                        <a:defRPr/>
                      </a:pPr>
                      <a:r>
                        <a:rPr lang="en-US" sz="1100" b="0" i="0" u="none" strike="noStrike" dirty="0" smtClean="0">
                          <a:solidFill>
                            <a:schemeClr val="tx1"/>
                          </a:solidFill>
                          <a:effectLst/>
                          <a:latin typeface="Arial" panose="020B0604020202020204" pitchFamily="34" charset="0"/>
                          <a:cs typeface="Arial" panose="020B0604020202020204" pitchFamily="34" charset="0"/>
                        </a:rPr>
                        <a:t>Cost</a:t>
                      </a:r>
                      <a:r>
                        <a:rPr lang="en-US" sz="1100" b="0" i="0" u="none" strike="noStrike" baseline="0" dirty="0" smtClean="0">
                          <a:solidFill>
                            <a:schemeClr val="tx1"/>
                          </a:solidFill>
                          <a:effectLst/>
                          <a:latin typeface="Arial" panose="020B0604020202020204" pitchFamily="34" charset="0"/>
                          <a:cs typeface="Arial" panose="020B0604020202020204" pitchFamily="34" charset="0"/>
                        </a:rPr>
                        <a:t> of Credit</a:t>
                      </a:r>
                      <a:endParaRPr lang="en-US" sz="1100" b="0" i="0" u="none" strike="noStrike" dirty="0" smtClean="0">
                        <a:solidFill>
                          <a:schemeClr val="tx1"/>
                        </a:solidFill>
                        <a:effectLst/>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Quarterly</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baseline="0" dirty="0" smtClean="0">
                          <a:latin typeface="Arial" panose="020B0604020202020204" pitchFamily="34" charset="0"/>
                          <a:cs typeface="Arial" panose="020B0604020202020204" pitchFamily="34" charset="0"/>
                        </a:rPr>
                        <a:t>SC</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10.06%</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070" marR="9070" marT="9525" marB="0">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&gt;=11%</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070" marR="9070" marT="9525" marB="0">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GB"/>
                    </a:p>
                  </a:txBody>
                  <a:tcPr/>
                </a:tc>
                <a:tc>
                  <a:txBody>
                    <a:bodyPr/>
                    <a:lstStyle/>
                    <a:p>
                      <a:pPr marL="0" marR="0" indent="0" algn="l" defTabSz="457200" rtl="0" eaLnBrk="1" fontAlgn="b" latinLnBrk="0" hangingPunct="1">
                        <a:lnSpc>
                          <a:spcPct val="100000"/>
                        </a:lnSpc>
                        <a:spcBef>
                          <a:spcPts val="200"/>
                        </a:spcBef>
                        <a:spcAft>
                          <a:spcPts val="200"/>
                        </a:spcAft>
                        <a:buClrTx/>
                        <a:buSzTx/>
                        <a:buFontTx/>
                        <a:buNone/>
                        <a:tabLst/>
                        <a:defRPr/>
                      </a:pPr>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NPL Entries</a:t>
                      </a:r>
                      <a:r>
                        <a:rPr lang="en-US" sz="1100" b="0" i="0" u="none" strike="noStrike" kern="1200" baseline="0" dirty="0" smtClean="0">
                          <a:solidFill>
                            <a:schemeClr val="tx1"/>
                          </a:solidFill>
                          <a:effectLst/>
                          <a:latin typeface="Arial" panose="020B0604020202020204" pitchFamily="34" charset="0"/>
                          <a:ea typeface="+mn-ea"/>
                          <a:cs typeface="Arial" panose="020B0604020202020204" pitchFamily="34" charset="0"/>
                        </a:rPr>
                        <a:t> (VMG)</a:t>
                      </a:r>
                      <a:endParaRPr lang="en-US" sz="11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lnL>
                      <a:noFill/>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Quarterly</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baseline="0" dirty="0" smtClean="0">
                          <a:latin typeface="Arial" panose="020B0604020202020204" pitchFamily="34" charset="0"/>
                          <a:cs typeface="Arial" panose="020B0604020202020204" pitchFamily="34" charset="0"/>
                        </a:rPr>
                        <a:t>SC</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-0.4%</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070" marR="9070" marT="9525" marB="0">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&gt;=0.6%</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070" marR="9070" marT="9525" marB="0">
                    <a:lnL w="12700" cap="flat" cmpd="sng" algn="ctr">
                      <a:solidFill>
                        <a:schemeClr val="bg1"/>
                      </a:solid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GB"/>
                    </a:p>
                  </a:txBody>
                  <a:tcPr/>
                </a:tc>
                <a:tc>
                  <a:txBody>
                    <a:bodyPr/>
                    <a:lstStyle/>
                    <a:p>
                      <a:pPr marL="0" marR="0" indent="0" algn="l" defTabSz="457200" rtl="0" eaLnBrk="1" fontAlgn="b" latinLnBrk="0" hangingPunct="1">
                        <a:lnSpc>
                          <a:spcPct val="100000"/>
                        </a:lnSpc>
                        <a:spcBef>
                          <a:spcPts val="200"/>
                        </a:spcBef>
                        <a:spcAft>
                          <a:spcPts val="200"/>
                        </a:spcAft>
                        <a:buClrTx/>
                        <a:buSzTx/>
                        <a:buFontTx/>
                        <a:buNone/>
                        <a:tabLst/>
                        <a:defRPr/>
                      </a:pPr>
                      <a:r>
                        <a:rPr lang="en-US" sz="1100" b="0" i="0" u="none" strike="noStrike" kern="1200" dirty="0" smtClean="0">
                          <a:solidFill>
                            <a:schemeClr val="tx1"/>
                          </a:solidFill>
                          <a:effectLst/>
                          <a:latin typeface="Arial" panose="020B0604020202020204" pitchFamily="34" charset="0"/>
                          <a:ea typeface="+mn-ea"/>
                          <a:cs typeface="Arial" panose="020B0604020202020204" pitchFamily="34" charset="0"/>
                        </a:rPr>
                        <a:t>NPL Coverage Ratio (%)</a:t>
                      </a:r>
                      <a:endParaRPr lang="en-US" sz="11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lnL>
                      <a:noFill/>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latin typeface="Arial" panose="020B0604020202020204" pitchFamily="34" charset="0"/>
                          <a:cs typeface="Arial" panose="020B0604020202020204" pitchFamily="34" charset="0"/>
                        </a:rPr>
                        <a:t>Quarterly</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baseline="0" dirty="0" smtClean="0">
                          <a:latin typeface="Arial" panose="020B0604020202020204" pitchFamily="34" charset="0"/>
                          <a:cs typeface="Arial" panose="020B0604020202020204" pitchFamily="34" charset="0"/>
                        </a:rPr>
                        <a:t>SC</a:t>
                      </a:r>
                      <a:endParaRPr lang="en-US" sz="1100" b="0" dirty="0">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Arial" panose="020B0604020202020204" pitchFamily="34" charset="0"/>
                          <a:cs typeface="Arial" panose="020B0604020202020204" pitchFamily="34" charset="0"/>
                        </a:rPr>
                        <a:t>398%</a:t>
                      </a:r>
                    </a:p>
                  </a:txBody>
                  <a:tcPr marL="9070" marR="9070" marT="9525" marB="0">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&lt;=250%</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070" marR="9070" marT="9525" marB="0">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rowSpan="6">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r>
                        <a:rPr lang="en-US" sz="1100" b="1" dirty="0" smtClean="0">
                          <a:solidFill>
                            <a:schemeClr val="tx1"/>
                          </a:solidFill>
                          <a:latin typeface="Arial" panose="020B0604020202020204" pitchFamily="34" charset="0"/>
                          <a:cs typeface="Arial" panose="020B0604020202020204" pitchFamily="34" charset="0"/>
                        </a:rPr>
                        <a:t>Operational risk</a:t>
                      </a:r>
                    </a:p>
                  </a:txBody>
                  <a:tcPr marL="0" marR="45720">
                    <a:lnL w="1905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100" b="0" i="0" dirty="0" smtClean="0">
                          <a:solidFill>
                            <a:schemeClr val="tx1"/>
                          </a:solidFill>
                          <a:latin typeface="Arial" panose="020B0604020202020204" pitchFamily="34" charset="0"/>
                          <a:cs typeface="Arial" panose="020B0604020202020204" pitchFamily="34" charset="0"/>
                        </a:rPr>
                        <a:t>Relevant OR Events R1 (number)</a:t>
                      </a:r>
                      <a:endParaRPr lang="en-US" sz="1100" b="0" i="0" dirty="0">
                        <a:solidFill>
                          <a:schemeClr val="tx1"/>
                        </a:solidFill>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Quarterly</a:t>
                      </a:r>
                      <a:endParaRPr lang="en-US" sz="1100" b="0" dirty="0">
                        <a:solidFill>
                          <a:schemeClr val="tx1"/>
                        </a:solidFill>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solidFill>
                            <a:schemeClr val="tx1"/>
                          </a:solidFill>
                          <a:latin typeface="Arial" panose="020B0604020202020204" pitchFamily="34" charset="0"/>
                          <a:cs typeface="Arial" panose="020B0604020202020204" pitchFamily="34" charset="0"/>
                        </a:rPr>
                        <a:t>SC</a:t>
                      </a:r>
                      <a:endParaRPr lang="en-US" sz="1100" b="0" dirty="0">
                        <a:solidFill>
                          <a:schemeClr val="tx1"/>
                        </a:solidFill>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solidFill>
                            <a:schemeClr val="tx1"/>
                          </a:solidFill>
                          <a:latin typeface="Arial" panose="020B0604020202020204" pitchFamily="34" charset="0"/>
                          <a:cs typeface="Arial" panose="020B0604020202020204" pitchFamily="34" charset="0"/>
                        </a:rPr>
                        <a:t>0</a:t>
                      </a:r>
                      <a:endParaRPr lang="en-US" sz="1100" b="0" dirty="0">
                        <a:solidFill>
                          <a:schemeClr val="tx1"/>
                        </a:solidFill>
                        <a:latin typeface="Arial" panose="020B0604020202020204" pitchFamily="34" charset="0"/>
                        <a:cs typeface="Arial" panose="020B0604020202020204" pitchFamily="34" charset="0"/>
                      </a:endParaRPr>
                    </a:p>
                  </a:txBody>
                  <a:tcPr marL="45720" marR="45720">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TBD</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070" marR="9070" marT="9525" marB="0">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GB"/>
                    </a:p>
                  </a:txBody>
                  <a:tcP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100" b="0" i="0" dirty="0" smtClean="0">
                          <a:solidFill>
                            <a:schemeClr val="tx1"/>
                          </a:solidFill>
                          <a:latin typeface="Arial" panose="020B0604020202020204" pitchFamily="34" charset="0"/>
                          <a:cs typeface="Arial" panose="020B0604020202020204" pitchFamily="34" charset="0"/>
                        </a:rPr>
                        <a:t>IT Relevant Incidents</a:t>
                      </a:r>
                      <a:endParaRPr lang="en-US" sz="1100" b="0" i="0" dirty="0">
                        <a:solidFill>
                          <a:schemeClr val="tx1"/>
                        </a:solidFill>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Quarterly</a:t>
                      </a:r>
                      <a:endParaRPr lang="en-US" sz="1100" b="0" dirty="0">
                        <a:solidFill>
                          <a:schemeClr val="tx1"/>
                        </a:solidFill>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solidFill>
                            <a:schemeClr val="tx1"/>
                          </a:solidFill>
                          <a:latin typeface="Arial" panose="020B0604020202020204" pitchFamily="34" charset="0"/>
                          <a:cs typeface="Arial" panose="020B0604020202020204" pitchFamily="34" charset="0"/>
                        </a:rPr>
                        <a:t>SC</a:t>
                      </a:r>
                    </a:p>
                  </a:txBody>
                  <a:tcPr marL="45720" marR="45720">
                    <a:lnL>
                      <a:noFill/>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solidFill>
                            <a:schemeClr val="tx1"/>
                          </a:solidFill>
                          <a:latin typeface="Arial" panose="020B0604020202020204" pitchFamily="34" charset="0"/>
                          <a:cs typeface="Arial" panose="020B0604020202020204" pitchFamily="34" charset="0"/>
                        </a:rPr>
                        <a:t>0</a:t>
                      </a:r>
                    </a:p>
                  </a:txBody>
                  <a:tcPr marL="45720" marR="45720">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TBD</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070" marR="9070" marT="9525" marB="0">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GB"/>
                    </a:p>
                  </a:txBody>
                  <a:tcP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100" b="0" i="0" dirty="0" smtClean="0">
                          <a:solidFill>
                            <a:schemeClr val="tx1"/>
                          </a:solidFill>
                          <a:latin typeface="Arial" panose="020B0604020202020204" pitchFamily="34" charset="0"/>
                          <a:cs typeface="Arial" panose="020B0604020202020204" pitchFamily="34" charset="0"/>
                        </a:rPr>
                        <a:t>IT</a:t>
                      </a:r>
                      <a:r>
                        <a:rPr lang="en-US" sz="1100" b="0" i="0" baseline="0" dirty="0" smtClean="0">
                          <a:solidFill>
                            <a:schemeClr val="tx1"/>
                          </a:solidFill>
                          <a:latin typeface="Arial" panose="020B0604020202020204" pitchFamily="34" charset="0"/>
                          <a:cs typeface="Arial" panose="020B0604020202020204" pitchFamily="34" charset="0"/>
                        </a:rPr>
                        <a:t> Systems Availability (%)</a:t>
                      </a:r>
                      <a:endParaRPr lang="en-US" sz="1100" b="0" i="0" dirty="0">
                        <a:solidFill>
                          <a:schemeClr val="tx1"/>
                        </a:solidFill>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Quarterly</a:t>
                      </a:r>
                      <a:endParaRPr lang="en-US" sz="1100" b="0" dirty="0">
                        <a:solidFill>
                          <a:schemeClr val="tx1"/>
                        </a:solidFill>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solidFill>
                            <a:schemeClr val="tx1"/>
                          </a:solidFill>
                          <a:latin typeface="Arial" panose="020B0604020202020204" pitchFamily="34" charset="0"/>
                          <a:cs typeface="Arial" panose="020B0604020202020204" pitchFamily="34" charset="0"/>
                        </a:rPr>
                        <a:t>SC</a:t>
                      </a:r>
                    </a:p>
                  </a:txBody>
                  <a:tcPr marL="45720" marR="45720">
                    <a:lnL>
                      <a:noFill/>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solidFill>
                            <a:schemeClr val="tx1"/>
                          </a:solidFill>
                          <a:latin typeface="Arial" panose="020B0604020202020204" pitchFamily="34" charset="0"/>
                          <a:cs typeface="Arial" panose="020B0604020202020204" pitchFamily="34" charset="0"/>
                        </a:rPr>
                        <a:t>100%</a:t>
                      </a:r>
                    </a:p>
                  </a:txBody>
                  <a:tcPr marL="45720" marR="45720">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TBD</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070" marR="9070" marT="9525" marB="0">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GB"/>
                    </a:p>
                  </a:txBody>
                  <a:tcP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100" b="0" i="0" dirty="0" smtClean="0">
                          <a:solidFill>
                            <a:schemeClr val="tx1"/>
                          </a:solidFill>
                          <a:latin typeface="Arial" panose="020B0604020202020204" pitchFamily="34" charset="0"/>
                          <a:cs typeface="Arial" panose="020B0604020202020204" pitchFamily="34" charset="0"/>
                        </a:rPr>
                        <a:t>Systems with Obsolete Operating Systems (%)</a:t>
                      </a:r>
                      <a:endParaRPr lang="en-US" sz="1100" b="0" i="0" dirty="0">
                        <a:solidFill>
                          <a:schemeClr val="tx1"/>
                        </a:solidFill>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Quarterly</a:t>
                      </a:r>
                      <a:endParaRPr lang="en-US" sz="1100" b="0" dirty="0">
                        <a:solidFill>
                          <a:schemeClr val="tx1"/>
                        </a:solidFill>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solidFill>
                            <a:schemeClr val="tx1"/>
                          </a:solidFill>
                          <a:latin typeface="Arial" panose="020B0604020202020204" pitchFamily="34" charset="0"/>
                          <a:cs typeface="Arial" panose="020B0604020202020204" pitchFamily="34" charset="0"/>
                        </a:rPr>
                        <a:t>SC</a:t>
                      </a:r>
                    </a:p>
                  </a:txBody>
                  <a:tcPr marL="45720" marR="45720">
                    <a:lnL>
                      <a:noFill/>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solidFill>
                            <a:schemeClr val="tx1"/>
                          </a:solidFill>
                          <a:latin typeface="Arial" panose="020B0604020202020204" pitchFamily="34" charset="0"/>
                          <a:cs typeface="Arial" panose="020B0604020202020204" pitchFamily="34" charset="0"/>
                        </a:rPr>
                        <a:t>N/A</a:t>
                      </a:r>
                    </a:p>
                  </a:txBody>
                  <a:tcPr marL="45720" marR="45720">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TBD</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070" marR="9070" marT="9525" marB="0">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endParaRPr lang="en-GB"/>
                    </a:p>
                  </a:txBody>
                  <a:tcPr>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100" b="0" i="0" dirty="0" smtClean="0">
                          <a:solidFill>
                            <a:schemeClr val="tx1"/>
                          </a:solidFill>
                          <a:latin typeface="Arial" panose="020B0604020202020204" pitchFamily="34" charset="0"/>
                          <a:cs typeface="Arial" panose="020B0604020202020204" pitchFamily="34" charset="0"/>
                        </a:rPr>
                        <a:t>Ethical Hacking Vulnerabilities</a:t>
                      </a:r>
                      <a:endParaRPr lang="en-US" sz="1100" b="0" i="0" dirty="0">
                        <a:solidFill>
                          <a:schemeClr val="tx1"/>
                        </a:solidFill>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Quarterly</a:t>
                      </a:r>
                      <a:endParaRPr lang="en-US" sz="1100" b="0" dirty="0">
                        <a:solidFill>
                          <a:schemeClr val="tx1"/>
                        </a:solidFill>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solidFill>
                            <a:schemeClr val="tx1"/>
                          </a:solidFill>
                          <a:latin typeface="Arial" panose="020B0604020202020204" pitchFamily="34" charset="0"/>
                          <a:cs typeface="Arial" panose="020B0604020202020204" pitchFamily="34" charset="0"/>
                        </a:rPr>
                        <a:t>SC</a:t>
                      </a:r>
                    </a:p>
                  </a:txBody>
                  <a:tcPr marL="45720" marR="45720">
                    <a:lnL>
                      <a:noFill/>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solidFill>
                            <a:schemeClr val="tx1"/>
                          </a:solidFill>
                          <a:latin typeface="Arial" panose="020B0604020202020204" pitchFamily="34" charset="0"/>
                          <a:cs typeface="Arial" panose="020B0604020202020204" pitchFamily="34" charset="0"/>
                        </a:rPr>
                        <a:t>3</a:t>
                      </a:r>
                    </a:p>
                  </a:txBody>
                  <a:tcPr marL="45720" marR="45720">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1100" b="0" i="0" u="none" strike="noStrike" dirty="0" smtClean="0">
                          <a:solidFill>
                            <a:srgbClr val="000000"/>
                          </a:solidFill>
                          <a:effectLst/>
                          <a:latin typeface="Arial" panose="020B0604020202020204" pitchFamily="34" charset="0"/>
                          <a:cs typeface="Arial" panose="020B0604020202020204" pitchFamily="34" charset="0"/>
                        </a:rPr>
                        <a:t>TBD</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070" marR="9070" marT="9525" marB="0">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0">
                <a:tc vMerge="1">
                  <a:txBody>
                    <a:bodyPr/>
                    <a:lstStyle/>
                    <a:p>
                      <a:pPr marL="0" marR="0" indent="0" algn="l" defTabSz="457200" rtl="0" eaLnBrk="1" fontAlgn="auto" latinLnBrk="0" hangingPunct="1">
                        <a:lnSpc>
                          <a:spcPct val="100000"/>
                        </a:lnSpc>
                        <a:spcBef>
                          <a:spcPts val="200"/>
                        </a:spcBef>
                        <a:spcAft>
                          <a:spcPts val="20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0" marR="48014">
                    <a:lnL w="1905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spcBef>
                          <a:spcPts val="200"/>
                        </a:spcBef>
                        <a:spcAft>
                          <a:spcPts val="200"/>
                        </a:spcAft>
                      </a:pPr>
                      <a:r>
                        <a:rPr lang="en-US" sz="1100" b="0" i="0" dirty="0" smtClean="0">
                          <a:solidFill>
                            <a:schemeClr val="tx1"/>
                          </a:solidFill>
                          <a:latin typeface="Arial" panose="020B0604020202020204" pitchFamily="34" charset="0"/>
                          <a:cs typeface="Arial" panose="020B0604020202020204" pitchFamily="34" charset="0"/>
                        </a:rPr>
                        <a:t>Servers with Security</a:t>
                      </a:r>
                      <a:r>
                        <a:rPr lang="en-US" sz="1100" b="0" i="0" baseline="0" dirty="0" smtClean="0">
                          <a:solidFill>
                            <a:schemeClr val="tx1"/>
                          </a:solidFill>
                          <a:latin typeface="Arial" panose="020B0604020202020204" pitchFamily="34" charset="0"/>
                          <a:cs typeface="Arial" panose="020B0604020202020204" pitchFamily="34" charset="0"/>
                        </a:rPr>
                        <a:t> Compliant Operating Systems</a:t>
                      </a:r>
                      <a:endParaRPr lang="en-US" sz="1100" b="0" i="0" dirty="0">
                        <a:solidFill>
                          <a:schemeClr val="tx1"/>
                        </a:solidFill>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Bef>
                          <a:spcPts val="200"/>
                        </a:spcBef>
                        <a:spcAft>
                          <a:spcPts val="200"/>
                        </a:spcAft>
                      </a:pPr>
                      <a:r>
                        <a:rPr lang="en-US" sz="1100" b="0" dirty="0" smtClean="0">
                          <a:solidFill>
                            <a:schemeClr val="tx1"/>
                          </a:solidFill>
                          <a:latin typeface="Arial" panose="020B0604020202020204" pitchFamily="34" charset="0"/>
                          <a:cs typeface="Arial" panose="020B0604020202020204" pitchFamily="34" charset="0"/>
                        </a:rPr>
                        <a:t>Quarterly</a:t>
                      </a:r>
                      <a:endParaRPr lang="en-US" sz="1100" b="0" dirty="0">
                        <a:solidFill>
                          <a:schemeClr val="tx1"/>
                        </a:solidFill>
                        <a:latin typeface="Arial" panose="020B0604020202020204" pitchFamily="34" charset="0"/>
                        <a:cs typeface="Arial" panose="020B0604020202020204" pitchFamily="34" charset="0"/>
                      </a:endParaRPr>
                    </a:p>
                  </a:txBody>
                  <a:tcPr marL="45720" marR="45720">
                    <a:lnL>
                      <a:noFill/>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solidFill>
                            <a:schemeClr val="tx1"/>
                          </a:solidFill>
                          <a:latin typeface="Arial" panose="020B0604020202020204" pitchFamily="34" charset="0"/>
                          <a:cs typeface="Arial" panose="020B0604020202020204" pitchFamily="34" charset="0"/>
                        </a:rPr>
                        <a:t>SC</a:t>
                      </a:r>
                    </a:p>
                  </a:txBody>
                  <a:tcPr marL="45720" marR="45720">
                    <a:lnL>
                      <a:noFill/>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1100" b="0" dirty="0" smtClean="0">
                          <a:solidFill>
                            <a:schemeClr val="tx1"/>
                          </a:solidFill>
                          <a:latin typeface="Arial" panose="020B0604020202020204" pitchFamily="34" charset="0"/>
                          <a:cs typeface="Arial" panose="020B0604020202020204" pitchFamily="34" charset="0"/>
                        </a:rPr>
                        <a:t>N/A</a:t>
                      </a:r>
                    </a:p>
                  </a:txBody>
                  <a:tcPr marL="45720" marR="45720">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ctr"/>
                      <a:r>
                        <a:rPr lang="en-US" sz="1100" b="0" i="0" u="none" strike="noStrike" baseline="0" dirty="0" smtClean="0">
                          <a:solidFill>
                            <a:schemeClr val="tx1"/>
                          </a:solidFill>
                          <a:effectLst/>
                          <a:latin typeface="Arial"/>
                        </a:rPr>
                        <a:t>TBD</a:t>
                      </a:r>
                      <a:endParaRPr lang="en-US" sz="1100" b="0" i="0" u="none" strike="sngStrike" baseline="0" dirty="0">
                        <a:solidFill>
                          <a:schemeClr val="tx1"/>
                        </a:solidFill>
                        <a:effectLst/>
                        <a:latin typeface="Arial"/>
                      </a:endParaRPr>
                    </a:p>
                  </a:txBody>
                  <a:tcPr marL="9070" marR="9070" marT="9525" marB="0">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3" name="Content Placeholder 2"/>
          <p:cNvSpPr>
            <a:spLocks noGrp="1"/>
          </p:cNvSpPr>
          <p:nvPr>
            <p:ph sz="quarter" idx="4294967295"/>
          </p:nvPr>
        </p:nvSpPr>
        <p:spPr>
          <a:xfrm>
            <a:off x="251670" y="262370"/>
            <a:ext cx="8251825" cy="434975"/>
          </a:xfrm>
          <a:prstGeom prst="rect">
            <a:avLst/>
          </a:prstGeom>
        </p:spPr>
        <p:txBody>
          <a:bodyPr/>
          <a:lstStyle/>
          <a:p>
            <a:pPr marL="0" indent="0">
              <a:buNone/>
            </a:pPr>
            <a:r>
              <a:rPr lang="en-US" sz="2400" b="1" dirty="0" smtClean="0">
                <a:latin typeface="Arial" panose="020B0604020202020204" pitchFamily="34" charset="0"/>
                <a:cs typeface="Arial" panose="020B0604020202020204" pitchFamily="34" charset="0"/>
              </a:rPr>
              <a:t>Complementary metrics</a:t>
            </a:r>
            <a:endParaRPr lang="en-GB" sz="2400" b="1" dirty="0">
              <a:latin typeface="Arial" panose="020B0604020202020204" pitchFamily="34" charset="0"/>
              <a:cs typeface="Arial" panose="020B0604020202020204" pitchFamily="34" charset="0"/>
            </a:endParaRPr>
          </a:p>
        </p:txBody>
      </p:sp>
      <p:sp>
        <p:nvSpPr>
          <p:cNvPr id="5" name="Footnote"/>
          <p:cNvSpPr/>
          <p:nvPr/>
        </p:nvSpPr>
        <p:spPr>
          <a:xfrm>
            <a:off x="251670" y="6642725"/>
            <a:ext cx="4762030" cy="123111"/>
          </a:xfrm>
          <a:prstGeom prst="rect">
            <a:avLst/>
          </a:prstGeom>
          <a:extLst/>
        </p:spPr>
        <p:txBody>
          <a:bodyPr vert="horz" wrap="square" lIns="0" tIns="0" rIns="0" bIns="0" numCol="1" anchor="t" anchorCtr="0" compatLnSpc="1">
            <a:prstTxWarp prst="textNoShape">
              <a:avLst/>
            </a:prstTxWarp>
            <a:spAutoFit/>
          </a:bodyPr>
          <a:lstStyle/>
          <a:p>
            <a:pPr algn="l" eaLnBrk="1" hangingPunct="1"/>
            <a:r>
              <a:rPr lang="en-US" sz="800" dirty="0">
                <a:latin typeface="Arial"/>
                <a:ea typeface="ＭＳ Ｐゴシック"/>
                <a:sym typeface="Arial"/>
              </a:rPr>
              <a:t>See Metric Glossary in appendix for metric definitions</a:t>
            </a:r>
          </a:p>
        </p:txBody>
      </p:sp>
      <p:sp>
        <p:nvSpPr>
          <p:cNvPr id="4" name="Footer Placeholder 3"/>
          <p:cNvSpPr>
            <a:spLocks noGrp="1"/>
          </p:cNvSpPr>
          <p:nvPr>
            <p:ph type="ftr" sz="quarter" idx="11"/>
          </p:nvPr>
        </p:nvSpPr>
        <p:spPr/>
        <p:txBody>
          <a:bodyPr/>
          <a:lstStyle/>
          <a:p>
            <a:r>
              <a:rPr lang="en-US" smtClean="0">
                <a:solidFill>
                  <a:prstClr val="white">
                    <a:lumMod val="50000"/>
                  </a:prstClr>
                </a:solidFill>
              </a:rPr>
              <a:t>Proprietary and Confidential</a:t>
            </a:r>
            <a:endParaRPr lang="en-US" dirty="0">
              <a:solidFill>
                <a:prstClr val="white">
                  <a:lumMod val="50000"/>
                </a:prstClr>
              </a:solidFill>
            </a:endParaRPr>
          </a:p>
        </p:txBody>
      </p:sp>
      <p:sp>
        <p:nvSpPr>
          <p:cNvPr id="6" name="Slide Number Placeholder 5"/>
          <p:cNvSpPr>
            <a:spLocks noGrp="1"/>
          </p:cNvSpPr>
          <p:nvPr>
            <p:ph type="sldNum" sz="quarter" idx="12"/>
          </p:nvPr>
        </p:nvSpPr>
        <p:spPr/>
        <p:txBody>
          <a:bodyPr/>
          <a:lstStyle/>
          <a:p>
            <a:fld id="{CCC40B8E-6D79-4604-8F47-CB61FCAC13A7}" type="slidenum">
              <a:rPr lang="en-US" smtClean="0">
                <a:solidFill>
                  <a:prstClr val="black">
                    <a:tint val="75000"/>
                  </a:prstClr>
                </a:solidFill>
              </a:rPr>
              <a:pPr/>
              <a:t>23</a:t>
            </a:fld>
            <a:endParaRPr lang="en-US" dirty="0">
              <a:solidFill>
                <a:prstClr val="black">
                  <a:tint val="75000"/>
                </a:prstClr>
              </a:solidFill>
            </a:endParaRPr>
          </a:p>
        </p:txBody>
      </p:sp>
      <p:sp>
        <p:nvSpPr>
          <p:cNvPr id="8" name="TextBox 7"/>
          <p:cNvSpPr txBox="1"/>
          <p:nvPr/>
        </p:nvSpPr>
        <p:spPr>
          <a:xfrm>
            <a:off x="251670" y="803115"/>
            <a:ext cx="2569684" cy="276999"/>
          </a:xfrm>
          <a:prstGeom prst="rect">
            <a:avLst/>
          </a:prstGeom>
          <a:noFill/>
        </p:spPr>
        <p:txBody>
          <a:bodyPr wrap="square" lIns="0" rtlCol="0">
            <a:spAutoFit/>
          </a:bodyPr>
          <a:lstStyle/>
          <a:p>
            <a:r>
              <a:rPr lang="en-US" sz="1200" b="1" dirty="0" smtClean="0">
                <a:solidFill>
                  <a:srgbClr val="FF0000"/>
                </a:solidFill>
                <a:latin typeface="Arial" panose="020B0604020202020204" pitchFamily="34" charset="0"/>
                <a:cs typeface="Arial" panose="020B0604020202020204" pitchFamily="34" charset="0"/>
              </a:rPr>
              <a:t>Complimentary metrics:</a:t>
            </a:r>
            <a:endParaRPr lang="en-US" sz="1200" b="1" dirty="0">
              <a:solidFill>
                <a:srgbClr val="FF0000"/>
              </a:solidFill>
              <a:latin typeface="Arial" panose="020B0604020202020204" pitchFamily="34" charset="0"/>
              <a:cs typeface="Arial" panose="020B0604020202020204" pitchFamily="34" charset="0"/>
            </a:endParaRPr>
          </a:p>
        </p:txBody>
      </p:sp>
      <p:sp>
        <p:nvSpPr>
          <p:cNvPr id="9" name="TextBox 8"/>
          <p:cNvSpPr txBox="1"/>
          <p:nvPr/>
        </p:nvSpPr>
        <p:spPr>
          <a:xfrm>
            <a:off x="251670" y="4206980"/>
            <a:ext cx="2569684" cy="276999"/>
          </a:xfrm>
          <a:prstGeom prst="rect">
            <a:avLst/>
          </a:prstGeom>
          <a:noFill/>
        </p:spPr>
        <p:txBody>
          <a:bodyPr wrap="square" lIns="0" rtlCol="0">
            <a:spAutoFit/>
          </a:bodyPr>
          <a:lstStyle/>
          <a:p>
            <a:r>
              <a:rPr lang="en-US" sz="1200" b="1" dirty="0" smtClean="0">
                <a:solidFill>
                  <a:srgbClr val="FF0000"/>
                </a:solidFill>
                <a:latin typeface="Arial" panose="020B0604020202020204" pitchFamily="34" charset="0"/>
                <a:cs typeface="Arial" panose="020B0604020202020204" pitchFamily="34" charset="0"/>
              </a:rPr>
              <a:t>Action Plans:</a:t>
            </a:r>
            <a:endParaRPr lang="en-US" sz="1200" b="1" dirty="0">
              <a:solidFill>
                <a:srgbClr val="FF0000"/>
              </a:solidFill>
              <a:latin typeface="Arial" panose="020B0604020202020204" pitchFamily="34" charset="0"/>
              <a:cs typeface="Arial" panose="020B0604020202020204" pitchFamily="34" charset="0"/>
            </a:endParaRPr>
          </a:p>
        </p:txBody>
      </p:sp>
      <p:sp>
        <p:nvSpPr>
          <p:cNvPr id="7" name="TextBox 6"/>
          <p:cNvSpPr txBox="1"/>
          <p:nvPr/>
        </p:nvSpPr>
        <p:spPr>
          <a:xfrm>
            <a:off x="251670" y="6325685"/>
            <a:ext cx="6816950" cy="338554"/>
          </a:xfrm>
          <a:prstGeom prst="rect">
            <a:avLst/>
          </a:prstGeom>
          <a:noFill/>
        </p:spPr>
        <p:txBody>
          <a:bodyPr wrap="square" lIns="0" rtlCol="0">
            <a:spAutoFit/>
          </a:bodyPr>
          <a:lstStyle/>
          <a:p>
            <a:r>
              <a:rPr lang="en-US" sz="800" dirty="0">
                <a:latin typeface="Arial" panose="020B0604020202020204" pitchFamily="34" charset="0"/>
                <a:cs typeface="Arial" panose="020B0604020202020204" pitchFamily="34" charset="0"/>
              </a:rPr>
              <a:t>Note: These metrics are complementary to primary RAS metrics. These metrics are being formally reviewed to establish limits. Any meaningful breach of the threshold will be reported to the appropriate board(s) and Group.”</a:t>
            </a:r>
          </a:p>
        </p:txBody>
      </p:sp>
    </p:spTree>
    <p:extLst>
      <p:ext uri="{BB962C8B-B14F-4D97-AF65-F5344CB8AC3E}">
        <p14:creationId xmlns:p14="http://schemas.microsoft.com/office/powerpoint/2010/main" val="18265168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9699" y="3195389"/>
            <a:ext cx="6627446" cy="400110"/>
          </a:xfrm>
          <a:prstGeom prst="rect">
            <a:avLst/>
          </a:prstGeom>
          <a:noFill/>
        </p:spPr>
        <p:txBody>
          <a:bodyPr wrap="square" rtlCol="0">
            <a:spAutoFit/>
          </a:bodyPr>
          <a:lstStyle/>
          <a:p>
            <a:r>
              <a:rPr lang="en-US" sz="2000" b="1" dirty="0" smtClean="0">
                <a:solidFill>
                  <a:srgbClr val="FF0000"/>
                </a:solidFill>
                <a:latin typeface="Arial" panose="020B0604020202020204" pitchFamily="34" charset="0"/>
                <a:cs typeface="Arial" panose="020B0604020202020204" pitchFamily="34" charset="0"/>
              </a:rPr>
              <a:t>APPENDIX E: Glossary</a:t>
            </a:r>
            <a:endParaRPr lang="en-US" sz="2000" b="1" dirty="0">
              <a:solidFill>
                <a:srgbClr val="FF0000"/>
              </a:solidFill>
              <a:latin typeface="Arial" panose="020B0604020202020204" pitchFamily="34" charset="0"/>
              <a:cs typeface="Arial" panose="020B0604020202020204" pitchFamily="34" charset="0"/>
            </a:endParaRPr>
          </a:p>
        </p:txBody>
      </p:sp>
      <p:sp>
        <p:nvSpPr>
          <p:cNvPr id="6" name="Footer Placeholder 5"/>
          <p:cNvSpPr>
            <a:spLocks noGrp="1"/>
          </p:cNvSpPr>
          <p:nvPr>
            <p:ph type="ftr" sz="quarter" idx="3"/>
          </p:nvPr>
        </p:nvSpPr>
        <p:spPr/>
        <p:txBody>
          <a:bodyPr/>
          <a:lstStyle/>
          <a:p>
            <a:pPr eaLnBrk="1" fontAlgn="auto" hangingPunct="1">
              <a:spcBef>
                <a:spcPts val="0"/>
              </a:spcBef>
              <a:spcAft>
                <a:spcPts val="0"/>
              </a:spcAft>
            </a:pPr>
            <a:r>
              <a:rPr lang="en-US" smtClean="0">
                <a:solidFill>
                  <a:prstClr val="white">
                    <a:lumMod val="50000"/>
                  </a:prstClr>
                </a:solidFill>
              </a:rPr>
              <a:t>Proprietary and Confidential</a:t>
            </a:r>
            <a:endParaRPr lang="en-US" dirty="0">
              <a:solidFill>
                <a:prstClr val="white">
                  <a:lumMod val="50000"/>
                </a:prstClr>
              </a:solidFill>
            </a:endParaRPr>
          </a:p>
        </p:txBody>
      </p:sp>
    </p:spTree>
    <p:extLst>
      <p:ext uri="{BB962C8B-B14F-4D97-AF65-F5344CB8AC3E}">
        <p14:creationId xmlns:p14="http://schemas.microsoft.com/office/powerpoint/2010/main" val="29272537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591384587"/>
              </p:ext>
            </p:extLst>
          </p:nvPr>
        </p:nvGraphicFramePr>
        <p:xfrm>
          <a:off x="332564" y="1470028"/>
          <a:ext cx="8472825" cy="4375329"/>
        </p:xfrm>
        <a:graphic>
          <a:graphicData uri="http://schemas.openxmlformats.org/drawingml/2006/table">
            <a:tbl>
              <a:tblPr firstRow="1" bandRow="1"/>
              <a:tblGrid>
                <a:gridCol w="1395683"/>
                <a:gridCol w="2840730"/>
                <a:gridCol w="4236412"/>
              </a:tblGrid>
              <a:tr h="107879">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1" i="0" u="none" strike="noStrike" dirty="0" smtClean="0">
                          <a:solidFill>
                            <a:srgbClr val="FF0000"/>
                          </a:solidFill>
                          <a:effectLst/>
                          <a:latin typeface="Arial"/>
                        </a:rPr>
                        <a:t>Risk type</a:t>
                      </a:r>
                      <a:endParaRPr lang="en-US" sz="1000" b="1" i="0" u="none" strike="noStrike" dirty="0">
                        <a:solidFill>
                          <a:srgbClr val="FF0000"/>
                        </a:solidFill>
                        <a:effectLst/>
                        <a:latin typeface="Arial"/>
                      </a:endParaRPr>
                    </a:p>
                  </a:txBody>
                  <a:tcPr marL="0" marR="8217"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1" i="0" u="none" strike="noStrike" dirty="0" smtClean="0">
                          <a:solidFill>
                            <a:srgbClr val="FF0000"/>
                          </a:solidFill>
                          <a:effectLst/>
                          <a:latin typeface="Arial"/>
                        </a:rPr>
                        <a:t>Metric</a:t>
                      </a:r>
                      <a:endParaRPr lang="en-US" sz="1000" b="1" i="0" u="none" strike="noStrike" dirty="0">
                        <a:solidFill>
                          <a:srgbClr val="FF0000"/>
                        </a:solidFill>
                        <a:effectLst/>
                        <a:latin typeface="Arial"/>
                      </a:endParaRPr>
                    </a:p>
                  </a:txBody>
                  <a:tcPr marL="8217" marR="8217"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1" i="0" u="none" strike="noStrike" dirty="0" smtClean="0">
                          <a:solidFill>
                            <a:srgbClr val="FF0000"/>
                          </a:solidFill>
                          <a:effectLst/>
                          <a:latin typeface="Arial"/>
                        </a:rPr>
                        <a:t>Definition</a:t>
                      </a:r>
                      <a:endParaRPr lang="en-US" sz="1000" b="1" i="0" u="none" strike="noStrike" dirty="0">
                        <a:solidFill>
                          <a:srgbClr val="FF0000"/>
                        </a:solidFill>
                        <a:effectLst/>
                        <a:latin typeface="Arial"/>
                      </a:endParaRPr>
                    </a:p>
                  </a:txBody>
                  <a:tcPr marL="8217" marR="8217"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210239">
                <a:tc rowSpan="6">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1" i="0" u="none" strike="noStrike" dirty="0" smtClean="0">
                          <a:solidFill>
                            <a:srgbClr val="000000"/>
                          </a:solidFill>
                          <a:effectLst/>
                          <a:latin typeface="Arial"/>
                        </a:rPr>
                        <a:t>Capital adequacy</a:t>
                      </a:r>
                      <a:endParaRPr lang="en-US" sz="1000" b="1" i="0" u="none" strike="noStrike" dirty="0">
                        <a:solidFill>
                          <a:srgbClr val="000000"/>
                        </a:solidFill>
                        <a:effectLst/>
                        <a:latin typeface="Arial"/>
                      </a:endParaRPr>
                    </a:p>
                  </a:txBody>
                  <a:tcPr marL="0" marR="8217"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smtClean="0">
                          <a:effectLst/>
                          <a:latin typeface="Arial"/>
                        </a:rPr>
                        <a:t>Common Equity Tier 1 (CET1) Ratio</a:t>
                      </a:r>
                      <a:endParaRPr lang="en-US" sz="1000" b="0" i="0" u="none" strike="noStrike" dirty="0">
                        <a:effectLst/>
                        <a:latin typeface="Arial"/>
                      </a:endParaRP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0" i="0" u="none" strike="noStrike" dirty="0" smtClean="0">
                          <a:solidFill>
                            <a:srgbClr val="000000"/>
                          </a:solidFill>
                          <a:effectLst/>
                          <a:latin typeface="Arial"/>
                        </a:rPr>
                        <a:t>The minimum ratio of CET1 to Total Risk-Weighted Assets (RWAs) required under BHC Baseline and Stressed conditions</a:t>
                      </a:r>
                      <a:endParaRPr lang="en-US" sz="1000" b="0" i="0" u="none" strike="noStrike" dirty="0">
                        <a:solidFill>
                          <a:srgbClr val="000000"/>
                        </a:solidFill>
                        <a:effectLst/>
                        <a:latin typeface="Arial"/>
                      </a:endParaRPr>
                    </a:p>
                  </a:txBody>
                  <a:tcPr marL="8217" marR="8217"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312600">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endParaRPr lang="en-US" sz="1000" b="1" i="0" u="none" strike="noStrike" dirty="0">
                        <a:solidFill>
                          <a:srgbClr val="000000"/>
                        </a:solidFill>
                        <a:effectLst/>
                        <a:latin typeface="Arial"/>
                      </a:endParaRPr>
                    </a:p>
                  </a:txBody>
                  <a:tcPr marL="0"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smtClean="0">
                          <a:effectLst/>
                          <a:latin typeface="Arial"/>
                        </a:rPr>
                        <a:t>Impairment to Pre-Provision Net Revenue (PPNR)</a:t>
                      </a:r>
                      <a:endParaRPr lang="en-US" sz="1000" b="0" i="0" u="none" strike="noStrike" dirty="0">
                        <a:effectLst/>
                        <a:latin typeface="Arial"/>
                      </a:endParaRP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0" i="0" u="none" strike="noStrike" dirty="0" smtClean="0">
                          <a:solidFill>
                            <a:srgbClr val="000000"/>
                          </a:solidFill>
                          <a:effectLst/>
                          <a:latin typeface="Arial"/>
                        </a:rPr>
                        <a:t>The projected 9Q cumulative increase in PPNR impairment between the CCAR BHC Stress and BHC Baseline scenarios and any available capital surplus under the CCAR BHC Stress scenario </a:t>
                      </a:r>
                      <a:endParaRPr lang="en-US" sz="1000" b="0" i="0" u="none" strike="noStrike" dirty="0">
                        <a:solidFill>
                          <a:srgbClr val="000000"/>
                        </a:solidFill>
                        <a:effectLst/>
                        <a:latin typeface="Arial"/>
                      </a:endParaRPr>
                    </a:p>
                  </a:txBody>
                  <a:tcPr marL="8217" marR="8217"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108758">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endParaRPr lang="en-US" sz="1000" b="1" i="0" u="none" strike="noStrike" dirty="0">
                        <a:solidFill>
                          <a:srgbClr val="000000"/>
                        </a:solidFill>
                        <a:effectLst/>
                        <a:latin typeface="Arial"/>
                      </a:endParaRPr>
                    </a:p>
                  </a:txBody>
                  <a:tcPr marL="0"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smtClean="0">
                          <a:effectLst/>
                          <a:latin typeface="Arial"/>
                        </a:rPr>
                        <a:t>Total Risk Weighted Assets (RWA)</a:t>
                      </a:r>
                      <a:endParaRPr lang="en-US" sz="1000" b="0" i="0" u="none" strike="noStrike" dirty="0">
                        <a:effectLst/>
                        <a:latin typeface="Arial"/>
                      </a:endParaRP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0" i="0" u="none" strike="noStrike" dirty="0" smtClean="0">
                          <a:solidFill>
                            <a:srgbClr val="000000"/>
                          </a:solidFill>
                          <a:effectLst/>
                          <a:latin typeface="Arial"/>
                        </a:rPr>
                        <a:t>The total value of SC Risk Weighted Assets (RWA)</a:t>
                      </a:r>
                      <a:endParaRPr lang="en-US" sz="1000" b="0" i="0" u="none" strike="noStrike" dirty="0">
                        <a:solidFill>
                          <a:srgbClr val="000000"/>
                        </a:solidFill>
                        <a:effectLst/>
                        <a:latin typeface="Arial"/>
                      </a:endParaRPr>
                    </a:p>
                  </a:txBody>
                  <a:tcPr marL="8217" marR="8217"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210239">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endParaRPr lang="en-US" sz="1000" b="1" i="0" u="none" strike="noStrike" dirty="0">
                        <a:solidFill>
                          <a:srgbClr val="000000"/>
                        </a:solidFill>
                        <a:effectLst/>
                        <a:latin typeface="Arial"/>
                      </a:endParaRPr>
                    </a:p>
                  </a:txBody>
                  <a:tcPr marL="0"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smtClean="0">
                          <a:effectLst/>
                          <a:latin typeface="Arial"/>
                        </a:rPr>
                        <a:t>Tangible Common Equity (TCE) Ratio</a:t>
                      </a:r>
                      <a:endParaRPr lang="en-US" sz="1000" b="0" i="0" u="none" strike="noStrike" dirty="0">
                        <a:effectLst/>
                        <a:latin typeface="Arial"/>
                      </a:endParaRP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0" i="0" u="none" strike="noStrike" dirty="0" smtClean="0">
                          <a:solidFill>
                            <a:srgbClr val="000000"/>
                          </a:solidFill>
                          <a:effectLst/>
                          <a:latin typeface="Arial"/>
                        </a:rPr>
                        <a:t>The minimum ratio of TCE to Total Tangible Assets under Baseline and Stressed conditions</a:t>
                      </a:r>
                      <a:endParaRPr lang="en-US" sz="1000" b="0" i="0" u="none" strike="noStrike" dirty="0">
                        <a:solidFill>
                          <a:srgbClr val="000000"/>
                        </a:solidFill>
                        <a:effectLst/>
                        <a:latin typeface="Arial"/>
                      </a:endParaRPr>
                    </a:p>
                  </a:txBody>
                  <a:tcPr marL="8217" marR="8217"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210239">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endParaRPr lang="en-US" sz="1000" b="1" i="0" u="none" strike="noStrike" dirty="0">
                        <a:solidFill>
                          <a:srgbClr val="000000"/>
                        </a:solidFill>
                        <a:effectLst/>
                        <a:latin typeface="Arial"/>
                      </a:endParaRPr>
                    </a:p>
                  </a:txBody>
                  <a:tcPr marL="0"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smtClean="0">
                          <a:effectLst/>
                          <a:latin typeface="Arial"/>
                        </a:rPr>
                        <a:t>Tier 1 Leverage (T1L) Ratio</a:t>
                      </a:r>
                      <a:endParaRPr lang="en-US" sz="1000" b="0" i="0" u="none" strike="noStrike" dirty="0">
                        <a:effectLst/>
                        <a:latin typeface="Arial"/>
                      </a:endParaRP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0" i="0" u="none" strike="noStrike" dirty="0" smtClean="0">
                          <a:solidFill>
                            <a:srgbClr val="000000"/>
                          </a:solidFill>
                          <a:effectLst/>
                          <a:latin typeface="Arial"/>
                        </a:rPr>
                        <a:t>The minimum ratio of T1L to Adjusted Average Assets under Baseline and Stressed conditions</a:t>
                      </a:r>
                      <a:endParaRPr lang="en-US" sz="1000" b="0" i="0" u="none" strike="noStrike" dirty="0">
                        <a:solidFill>
                          <a:srgbClr val="000000"/>
                        </a:solidFill>
                        <a:effectLst/>
                        <a:latin typeface="Arial"/>
                      </a:endParaRPr>
                    </a:p>
                  </a:txBody>
                  <a:tcPr marL="8217" marR="8217"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210239">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endParaRPr lang="en-US" sz="1000" b="1" i="0" u="none" strike="noStrike" dirty="0">
                        <a:solidFill>
                          <a:srgbClr val="000000"/>
                        </a:solidFill>
                        <a:effectLst/>
                        <a:latin typeface="Arial"/>
                      </a:endParaRPr>
                    </a:p>
                  </a:txBody>
                  <a:tcPr marL="0"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smtClean="0">
                          <a:effectLst/>
                          <a:latin typeface="Arial"/>
                        </a:rPr>
                        <a:t>Total Risk-based</a:t>
                      </a:r>
                      <a:r>
                        <a:rPr lang="en-US" sz="1000" b="0" i="0" u="none" strike="noStrike" baseline="0" dirty="0" smtClean="0">
                          <a:effectLst/>
                          <a:latin typeface="Arial"/>
                        </a:rPr>
                        <a:t> </a:t>
                      </a:r>
                      <a:r>
                        <a:rPr lang="en-US" sz="1000" b="0" i="0" u="none" strike="noStrike" dirty="0" smtClean="0">
                          <a:effectLst/>
                          <a:latin typeface="Arial"/>
                        </a:rPr>
                        <a:t>Capital (TRBC) Ratio</a:t>
                      </a:r>
                      <a:endParaRPr lang="en-US" sz="1000" b="0" i="0" u="none" strike="noStrike" dirty="0">
                        <a:effectLst/>
                        <a:latin typeface="Arial"/>
                      </a:endParaRP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0" i="0" u="none" strike="noStrike" dirty="0" smtClean="0">
                          <a:solidFill>
                            <a:srgbClr val="000000"/>
                          </a:solidFill>
                          <a:effectLst/>
                          <a:latin typeface="Arial"/>
                        </a:rPr>
                        <a:t>The minimum ratio of TRBC to Total Risk-Weighted Assets (RWAs) under Baseline and Stressed conditions</a:t>
                      </a:r>
                      <a:endParaRPr lang="en-US" sz="1000" b="0" i="0" u="none" strike="noStrike" dirty="0">
                        <a:solidFill>
                          <a:srgbClr val="000000"/>
                        </a:solidFill>
                        <a:effectLst/>
                        <a:latin typeface="Arial"/>
                      </a:endParaRPr>
                    </a:p>
                  </a:txBody>
                  <a:tcPr marL="8217" marR="8217"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312600">
                <a:tc rowSpan="6">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1" i="0" u="none" strike="noStrike" dirty="0" smtClean="0">
                          <a:solidFill>
                            <a:srgbClr val="000000"/>
                          </a:solidFill>
                          <a:effectLst/>
                          <a:latin typeface="Arial"/>
                        </a:rPr>
                        <a:t>Credit risk</a:t>
                      </a:r>
                      <a:r>
                        <a:rPr lang="en-US" sz="1000" b="1" i="0" u="none" strike="noStrike" baseline="0" dirty="0" smtClean="0">
                          <a:solidFill>
                            <a:srgbClr val="000000"/>
                          </a:solidFill>
                          <a:effectLst/>
                          <a:latin typeface="Arial"/>
                        </a:rPr>
                        <a:t> (losses)</a:t>
                      </a:r>
                      <a:endParaRPr lang="en-US" sz="1000" b="1" i="0" u="none" strike="noStrike" dirty="0">
                        <a:solidFill>
                          <a:srgbClr val="000000"/>
                        </a:solidFill>
                        <a:effectLst/>
                        <a:latin typeface="Arial"/>
                      </a:endParaRPr>
                    </a:p>
                  </a:txBody>
                  <a:tcPr marL="0" marR="8217"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a:effectLst/>
                          <a:latin typeface="Arial"/>
                        </a:rPr>
                        <a:t>60/61+ DPD Rate</a:t>
                      </a: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0" i="0" u="none" strike="noStrike" dirty="0" smtClean="0">
                          <a:solidFill>
                            <a:srgbClr val="000000"/>
                          </a:solidFill>
                          <a:effectLst/>
                          <a:latin typeface="Arial"/>
                        </a:rPr>
                        <a:t>The percentage of total outstanding balances 60+ / 61+ days delinquent. SBNA and BSPR track delinquencies at 60+ days; SC tracks delinquency at 61+ days</a:t>
                      </a:r>
                      <a:endParaRPr lang="en-US" sz="1000" b="0" i="0" u="none" strike="noStrike" dirty="0">
                        <a:solidFill>
                          <a:srgbClr val="000000"/>
                        </a:solidFill>
                        <a:effectLst/>
                        <a:latin typeface="Arial"/>
                      </a:endParaRPr>
                    </a:p>
                  </a:txBody>
                  <a:tcPr marL="8217" marR="8217"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210239">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endParaRPr lang="en-US" sz="1000" b="1" i="0" u="none" strike="noStrike" dirty="0">
                        <a:solidFill>
                          <a:srgbClr val="000000"/>
                        </a:solidFill>
                        <a:effectLst/>
                        <a:latin typeface="Arial"/>
                      </a:endParaRPr>
                    </a:p>
                  </a:txBody>
                  <a:tcPr marL="0"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a:effectLst/>
                          <a:latin typeface="Arial"/>
                        </a:rPr>
                        <a:t>Cost of Credit</a:t>
                      </a: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0" i="0" u="none" strike="noStrike" dirty="0" smtClean="0">
                          <a:solidFill>
                            <a:srgbClr val="000000"/>
                          </a:solidFill>
                          <a:effectLst/>
                          <a:latin typeface="Arial"/>
                        </a:rPr>
                        <a:t>Net credit provisions incurred on a trailing 12 month basis as a percentage of the trailing 12 month average loan portfolio</a:t>
                      </a:r>
                      <a:endParaRPr lang="en-US" sz="1000" b="0" i="0" u="none" strike="noStrike" dirty="0">
                        <a:solidFill>
                          <a:srgbClr val="000000"/>
                        </a:solidFill>
                        <a:effectLst/>
                        <a:latin typeface="Arial"/>
                      </a:endParaRPr>
                    </a:p>
                  </a:txBody>
                  <a:tcPr marL="8217" marR="8217"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210239">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endParaRPr lang="en-US" sz="1000" b="1" i="0" u="none" strike="noStrike" dirty="0">
                        <a:solidFill>
                          <a:srgbClr val="000000"/>
                        </a:solidFill>
                        <a:effectLst/>
                        <a:latin typeface="Arial"/>
                      </a:endParaRPr>
                    </a:p>
                  </a:txBody>
                  <a:tcPr marL="0"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a:effectLst/>
                          <a:latin typeface="Arial"/>
                        </a:rPr>
                        <a:t>Net Charge-off Rate</a:t>
                      </a: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0" i="0" u="none" strike="noStrike" dirty="0" smtClean="0">
                          <a:solidFill>
                            <a:srgbClr val="000000"/>
                          </a:solidFill>
                          <a:effectLst/>
                          <a:latin typeface="Arial"/>
                        </a:rPr>
                        <a:t>12-month trailing net charge-offs (NCOs) as a percentage of 12-month trailing</a:t>
                      </a:r>
                      <a:r>
                        <a:rPr lang="en-US" sz="1000" b="0" i="0" u="none" strike="noStrike" baseline="0" dirty="0" smtClean="0">
                          <a:solidFill>
                            <a:srgbClr val="000000"/>
                          </a:solidFill>
                          <a:effectLst/>
                          <a:latin typeface="Arial"/>
                        </a:rPr>
                        <a:t> average </a:t>
                      </a:r>
                      <a:r>
                        <a:rPr lang="en-US" sz="1000" b="0" i="0" u="none" strike="noStrike" dirty="0" smtClean="0">
                          <a:solidFill>
                            <a:srgbClr val="000000"/>
                          </a:solidFill>
                          <a:effectLst/>
                          <a:latin typeface="Arial"/>
                        </a:rPr>
                        <a:t>outstanding balances</a:t>
                      </a:r>
                      <a:endParaRPr lang="en-US" sz="1000" b="0" i="0" u="none" strike="noStrike" dirty="0">
                        <a:solidFill>
                          <a:srgbClr val="000000"/>
                        </a:solidFill>
                        <a:effectLst/>
                        <a:latin typeface="Arial"/>
                      </a:endParaRPr>
                    </a:p>
                  </a:txBody>
                  <a:tcPr marL="8217" marR="8217"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312600">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endParaRPr lang="en-US" sz="1000" b="1" i="0" u="none" strike="noStrike" dirty="0">
                        <a:solidFill>
                          <a:srgbClr val="000000"/>
                        </a:solidFill>
                        <a:effectLst/>
                        <a:latin typeface="Arial"/>
                      </a:endParaRPr>
                    </a:p>
                  </a:txBody>
                  <a:tcPr marL="0"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a:effectLst/>
                          <a:latin typeface="Arial"/>
                        </a:rPr>
                        <a:t>NPL Coverage ratio (%)</a:t>
                      </a: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0" i="0" u="none" strike="noStrike" dirty="0" smtClean="0">
                          <a:solidFill>
                            <a:srgbClr val="000000"/>
                          </a:solidFill>
                          <a:effectLst/>
                          <a:latin typeface="Arial"/>
                        </a:rPr>
                        <a:t>Measures the level of coverage of non-performing</a:t>
                      </a:r>
                      <a:r>
                        <a:rPr lang="en-US" sz="1000" b="0" i="0" u="none" strike="noStrike" baseline="0" dirty="0" smtClean="0">
                          <a:solidFill>
                            <a:srgbClr val="000000"/>
                          </a:solidFill>
                          <a:effectLst/>
                          <a:latin typeface="Arial"/>
                        </a:rPr>
                        <a:t> loans (</a:t>
                      </a:r>
                      <a:r>
                        <a:rPr lang="en-US" sz="1000" b="0" i="0" u="none" strike="noStrike" dirty="0" smtClean="0">
                          <a:solidFill>
                            <a:srgbClr val="000000"/>
                          </a:solidFill>
                          <a:effectLst/>
                          <a:latin typeface="Arial"/>
                        </a:rPr>
                        <a:t>NPLs) by provision reserves (provision stock) by calculating provision reserves as a percentage of NPLs</a:t>
                      </a:r>
                      <a:endParaRPr lang="en-US" sz="1000" b="0" i="0" u="none" strike="noStrike" dirty="0">
                        <a:solidFill>
                          <a:srgbClr val="000000"/>
                        </a:solidFill>
                        <a:effectLst/>
                        <a:latin typeface="Arial"/>
                      </a:endParaRPr>
                    </a:p>
                  </a:txBody>
                  <a:tcPr marL="8217" marR="8217"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312600">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endParaRPr lang="en-US" sz="1000" b="1" i="0" u="none" strike="noStrike" dirty="0">
                        <a:solidFill>
                          <a:srgbClr val="000000"/>
                        </a:solidFill>
                        <a:effectLst/>
                        <a:latin typeface="Arial"/>
                      </a:endParaRPr>
                    </a:p>
                  </a:txBody>
                  <a:tcPr marL="0"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a:effectLst/>
                          <a:latin typeface="Arial"/>
                        </a:rPr>
                        <a:t>NPL Entries (VMG)</a:t>
                      </a: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0" i="0" u="none" strike="noStrike" dirty="0" smtClean="0">
                          <a:solidFill>
                            <a:srgbClr val="000000"/>
                          </a:solidFill>
                          <a:effectLst/>
                          <a:latin typeface="Arial"/>
                        </a:rPr>
                        <a:t>Measures the credit quality of the portfolio by calculating the volume of net non-performing loans (NPLs) entries as a percentage of average credit exposure of the portfolio</a:t>
                      </a:r>
                      <a:endParaRPr lang="en-US" sz="1000" b="0" i="0" u="none" strike="noStrike" dirty="0">
                        <a:solidFill>
                          <a:srgbClr val="000000"/>
                        </a:solidFill>
                        <a:effectLst/>
                        <a:latin typeface="Arial"/>
                      </a:endParaRPr>
                    </a:p>
                  </a:txBody>
                  <a:tcPr marL="8217" marR="8217"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210239">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endParaRPr lang="en-US" sz="1000" b="1" i="0" u="none" strike="noStrike" dirty="0">
                        <a:solidFill>
                          <a:srgbClr val="000000"/>
                        </a:solidFill>
                        <a:effectLst/>
                        <a:latin typeface="Arial"/>
                      </a:endParaRPr>
                    </a:p>
                  </a:txBody>
                  <a:tcPr marL="0"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a:effectLst/>
                          <a:latin typeface="Arial"/>
                        </a:rPr>
                        <a:t>Total Credit Losses</a:t>
                      </a: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0" i="0" u="none" strike="noStrike" dirty="0" smtClean="0">
                          <a:solidFill>
                            <a:srgbClr val="000000"/>
                          </a:solidFill>
                          <a:effectLst/>
                          <a:latin typeface="Arial"/>
                        </a:rPr>
                        <a:t>9Q stressed cumulative credit losses and any available capital surplus under the CCAR BHC Stress scenario</a:t>
                      </a:r>
                      <a:endParaRPr lang="en-US" sz="1000" b="0" i="0" u="none" strike="noStrike" dirty="0">
                        <a:solidFill>
                          <a:srgbClr val="000000"/>
                        </a:solidFill>
                        <a:effectLst/>
                        <a:latin typeface="Arial"/>
                      </a:endParaRPr>
                    </a:p>
                  </a:txBody>
                  <a:tcPr marL="8217" marR="8217"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 name="Content Placeholder 1"/>
          <p:cNvSpPr>
            <a:spLocks noGrp="1"/>
          </p:cNvSpPr>
          <p:nvPr>
            <p:ph sz="quarter" idx="4294967295"/>
          </p:nvPr>
        </p:nvSpPr>
        <p:spPr>
          <a:xfrm>
            <a:off x="268448" y="351771"/>
            <a:ext cx="8251825" cy="434975"/>
          </a:xfrm>
          <a:prstGeom prst="rect">
            <a:avLst/>
          </a:prstGeom>
        </p:spPr>
        <p:txBody>
          <a:bodyPr/>
          <a:lstStyle/>
          <a:p>
            <a:pPr marL="0" lvl="0" indent="0">
              <a:buNone/>
            </a:pPr>
            <a:r>
              <a:rPr lang="en-US" sz="2400" b="1" kern="0" dirty="0">
                <a:solidFill>
                  <a:srgbClr val="000000"/>
                </a:solidFill>
                <a:latin typeface="Arial"/>
                <a:ea typeface="ＭＳ Ｐゴシック"/>
              </a:rPr>
              <a:t>Metrics Glossary (1/3</a:t>
            </a:r>
            <a:r>
              <a:rPr lang="en-US" sz="2400" b="1" kern="0" dirty="0" smtClean="0">
                <a:solidFill>
                  <a:srgbClr val="000000"/>
                </a:solidFill>
                <a:latin typeface="Arial"/>
                <a:ea typeface="ＭＳ Ｐゴシック"/>
              </a:rPr>
              <a:t>)</a:t>
            </a:r>
            <a:endParaRPr lang="en-US" sz="2400" b="1" kern="0" dirty="0">
              <a:solidFill>
                <a:srgbClr val="000000"/>
              </a:solidFill>
              <a:latin typeface="Arial"/>
              <a:ea typeface="ＭＳ Ｐゴシック"/>
            </a:endParaRPr>
          </a:p>
        </p:txBody>
      </p:sp>
      <p:sp>
        <p:nvSpPr>
          <p:cNvPr id="4" name="Footer Placeholder 3"/>
          <p:cNvSpPr>
            <a:spLocks noGrp="1"/>
          </p:cNvSpPr>
          <p:nvPr>
            <p:ph type="ftr" sz="quarter" idx="11"/>
          </p:nvPr>
        </p:nvSpPr>
        <p:spPr/>
        <p:txBody>
          <a:bodyPr/>
          <a:lstStyle/>
          <a:p>
            <a:r>
              <a:rPr lang="en-US" smtClean="0">
                <a:solidFill>
                  <a:prstClr val="white">
                    <a:lumMod val="50000"/>
                  </a:prstClr>
                </a:solidFill>
              </a:rPr>
              <a:t>Proprietary and Confidential</a:t>
            </a:r>
            <a:endParaRPr lang="en-US" dirty="0">
              <a:solidFill>
                <a:prstClr val="white">
                  <a:lumMod val="50000"/>
                </a:prstClr>
              </a:solidFill>
            </a:endParaRPr>
          </a:p>
        </p:txBody>
      </p:sp>
      <p:sp>
        <p:nvSpPr>
          <p:cNvPr id="5" name="Slide Number Placeholder 4"/>
          <p:cNvSpPr>
            <a:spLocks noGrp="1"/>
          </p:cNvSpPr>
          <p:nvPr>
            <p:ph type="sldNum" sz="quarter" idx="12"/>
          </p:nvPr>
        </p:nvSpPr>
        <p:spPr/>
        <p:txBody>
          <a:bodyPr/>
          <a:lstStyle/>
          <a:p>
            <a:fld id="{CCC40B8E-6D79-4604-8F47-CB61FCAC13A7}" type="slidenum">
              <a:rPr lang="en-US" smtClean="0">
                <a:solidFill>
                  <a:prstClr val="black">
                    <a:tint val="75000"/>
                  </a:prstClr>
                </a:solidFill>
              </a:rPr>
              <a:pPr/>
              <a:t>25</a:t>
            </a:fld>
            <a:endParaRPr lang="en-US" dirty="0">
              <a:solidFill>
                <a:prstClr val="black">
                  <a:tint val="75000"/>
                </a:prstClr>
              </a:solidFill>
            </a:endParaRPr>
          </a:p>
        </p:txBody>
      </p:sp>
    </p:spTree>
    <p:extLst>
      <p:ext uri="{BB962C8B-B14F-4D97-AF65-F5344CB8AC3E}">
        <p14:creationId xmlns:p14="http://schemas.microsoft.com/office/powerpoint/2010/main" val="35051549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4294967295"/>
          </p:nvPr>
        </p:nvSpPr>
        <p:spPr>
          <a:xfrm>
            <a:off x="268448" y="351770"/>
            <a:ext cx="8251825" cy="434975"/>
          </a:xfrm>
          <a:prstGeom prst="rect">
            <a:avLst/>
          </a:prstGeom>
        </p:spPr>
        <p:txBody>
          <a:bodyPr/>
          <a:lstStyle/>
          <a:p>
            <a:pPr marL="0" lvl="0" indent="0">
              <a:buNone/>
            </a:pPr>
            <a:r>
              <a:rPr lang="en-US" sz="2400" b="1" kern="0" dirty="0">
                <a:solidFill>
                  <a:srgbClr val="000000"/>
                </a:solidFill>
                <a:latin typeface="Arial"/>
                <a:ea typeface="ＭＳ Ｐゴシック"/>
              </a:rPr>
              <a:t>Metrics Glossary (2/3</a:t>
            </a:r>
            <a:r>
              <a:rPr lang="en-US" sz="2400" b="1" kern="0" dirty="0" smtClean="0">
                <a:solidFill>
                  <a:srgbClr val="000000"/>
                </a:solidFill>
                <a:latin typeface="Arial"/>
                <a:ea typeface="ＭＳ Ｐゴシック"/>
              </a:rPr>
              <a:t>)</a:t>
            </a:r>
            <a:endParaRPr lang="en-US" sz="2400" b="1" kern="0" dirty="0">
              <a:solidFill>
                <a:srgbClr val="000000"/>
              </a:solidFill>
              <a:latin typeface="Arial"/>
              <a:ea typeface="ＭＳ Ｐゴシック"/>
            </a:endParaRPr>
          </a:p>
        </p:txBody>
      </p:sp>
      <p:graphicFrame>
        <p:nvGraphicFramePr>
          <p:cNvPr id="4" name="Table 3"/>
          <p:cNvGraphicFramePr>
            <a:graphicFrameLocks noGrp="1"/>
          </p:cNvGraphicFramePr>
          <p:nvPr>
            <p:extLst>
              <p:ext uri="{D42A27DB-BD31-4B8C-83A1-F6EECF244321}">
                <p14:modId xmlns:p14="http://schemas.microsoft.com/office/powerpoint/2010/main" val="2065566024"/>
              </p:ext>
            </p:extLst>
          </p:nvPr>
        </p:nvGraphicFramePr>
        <p:xfrm>
          <a:off x="332564" y="1470027"/>
          <a:ext cx="8472825" cy="3765372"/>
        </p:xfrm>
        <a:graphic>
          <a:graphicData uri="http://schemas.openxmlformats.org/drawingml/2006/table">
            <a:tbl>
              <a:tblPr firstRow="1" bandRow="1"/>
              <a:tblGrid>
                <a:gridCol w="1395683"/>
                <a:gridCol w="2840730"/>
                <a:gridCol w="4236412"/>
              </a:tblGrid>
              <a:tr h="160791">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1" i="0" u="none" strike="noStrike" dirty="0" smtClean="0">
                          <a:solidFill>
                            <a:srgbClr val="FF0000"/>
                          </a:solidFill>
                          <a:effectLst/>
                          <a:latin typeface="Arial"/>
                        </a:rPr>
                        <a:t>Risk type</a:t>
                      </a:r>
                      <a:endParaRPr lang="en-US" sz="1000" b="1" i="0" u="none" strike="noStrike" dirty="0">
                        <a:solidFill>
                          <a:srgbClr val="FF0000"/>
                        </a:solidFill>
                        <a:effectLst/>
                        <a:latin typeface="Arial"/>
                      </a:endParaRPr>
                    </a:p>
                  </a:txBody>
                  <a:tcPr marL="0" marR="8217"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1" i="0" u="none" strike="noStrike" dirty="0" smtClean="0">
                          <a:solidFill>
                            <a:srgbClr val="FF0000"/>
                          </a:solidFill>
                          <a:effectLst/>
                          <a:latin typeface="Arial"/>
                        </a:rPr>
                        <a:t>Metric</a:t>
                      </a:r>
                      <a:endParaRPr lang="en-US" sz="1000" b="1" i="0" u="none" strike="noStrike" dirty="0">
                        <a:solidFill>
                          <a:srgbClr val="FF0000"/>
                        </a:solidFill>
                        <a:effectLst/>
                        <a:latin typeface="Arial"/>
                      </a:endParaRPr>
                    </a:p>
                  </a:txBody>
                  <a:tcPr marL="8217" marR="8217"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1" i="0" u="none" strike="noStrike" dirty="0" smtClean="0">
                          <a:solidFill>
                            <a:srgbClr val="FF0000"/>
                          </a:solidFill>
                          <a:effectLst/>
                          <a:latin typeface="Arial"/>
                        </a:rPr>
                        <a:t>Definition</a:t>
                      </a:r>
                      <a:endParaRPr lang="en-US" sz="1000" b="1" i="0" u="none" strike="noStrike" dirty="0">
                        <a:solidFill>
                          <a:srgbClr val="FF0000"/>
                        </a:solidFill>
                        <a:effectLst/>
                        <a:latin typeface="Arial"/>
                      </a:endParaRPr>
                    </a:p>
                  </a:txBody>
                  <a:tcPr marL="8217" marR="8217"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369432">
                <a:tc>
                  <a:txBody>
                    <a:bodyPr/>
                    <a:lstStyle/>
                    <a:p>
                      <a:pPr algn="l" rtl="0" fontAlgn="ctr"/>
                      <a:r>
                        <a:rPr lang="en-US" sz="1000" b="1" i="0" u="none" strike="noStrike" dirty="0" smtClean="0">
                          <a:solidFill>
                            <a:srgbClr val="000000"/>
                          </a:solidFill>
                          <a:effectLst/>
                          <a:latin typeface="Arial"/>
                        </a:rPr>
                        <a:t>Credit risk</a:t>
                      </a:r>
                      <a:r>
                        <a:rPr lang="en-US" sz="1000" b="1" i="0" u="none" strike="noStrike" baseline="0" dirty="0" smtClean="0">
                          <a:solidFill>
                            <a:srgbClr val="000000"/>
                          </a:solidFill>
                          <a:effectLst/>
                          <a:latin typeface="Arial"/>
                        </a:rPr>
                        <a:t> (concentration)</a:t>
                      </a:r>
                      <a:endParaRPr lang="en-US" sz="1000" b="1" i="0" u="none" strike="noStrike" dirty="0">
                        <a:solidFill>
                          <a:srgbClr val="000000"/>
                        </a:solidFill>
                        <a:effectLst/>
                        <a:latin typeface="Arial"/>
                      </a:endParaRPr>
                    </a:p>
                  </a:txBody>
                  <a:tcPr marL="0" marR="8217"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smtClean="0">
                          <a:effectLst/>
                          <a:latin typeface="Arial"/>
                        </a:rPr>
                        <a:t>SC </a:t>
                      </a:r>
                      <a:r>
                        <a:rPr lang="en-US" sz="1000" b="0" i="0" u="none" strike="noStrike" dirty="0">
                          <a:effectLst/>
                          <a:latin typeface="Arial"/>
                        </a:rPr>
                        <a:t>Subprime Assets as % SHUSA Credit Exposure</a:t>
                      </a: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0" i="0" u="none" strike="noStrike" dirty="0" smtClean="0">
                          <a:solidFill>
                            <a:srgbClr val="000000"/>
                          </a:solidFill>
                          <a:effectLst/>
                          <a:latin typeface="Arial"/>
                        </a:rPr>
                        <a:t>The concentration of SC sub-prime assets as a % of total SHUSA consolidated credit exposure</a:t>
                      </a:r>
                      <a:endParaRPr lang="en-US" sz="1000" b="0" i="0" u="none" strike="noStrike" dirty="0">
                        <a:solidFill>
                          <a:srgbClr val="000000"/>
                        </a:solidFill>
                        <a:effectLst/>
                        <a:latin typeface="Arial"/>
                      </a:endParaRPr>
                    </a:p>
                  </a:txBody>
                  <a:tcPr marL="8217" marR="8217"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569457">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1" i="0" u="none" strike="noStrike" dirty="0" smtClean="0">
                          <a:solidFill>
                            <a:srgbClr val="000000"/>
                          </a:solidFill>
                          <a:effectLst/>
                          <a:latin typeface="Arial" panose="020B0604020202020204" pitchFamily="34" charset="0"/>
                          <a:cs typeface="Arial" panose="020B0604020202020204" pitchFamily="34" charset="0"/>
                        </a:rPr>
                        <a:t>Residual</a:t>
                      </a:r>
                      <a:r>
                        <a:rPr lang="en-US" sz="1000" b="1" i="0" u="none" strike="noStrike" baseline="0" dirty="0" smtClean="0">
                          <a:solidFill>
                            <a:srgbClr val="000000"/>
                          </a:solidFill>
                          <a:effectLst/>
                          <a:latin typeface="Arial" panose="020B0604020202020204" pitchFamily="34" charset="0"/>
                          <a:cs typeface="Arial" panose="020B0604020202020204" pitchFamily="34" charset="0"/>
                        </a:rPr>
                        <a:t> value risk</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0" marR="8217"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smtClean="0">
                          <a:effectLst/>
                          <a:latin typeface="Arial" panose="020B0604020202020204" pitchFamily="34" charset="0"/>
                          <a:cs typeface="Arial" panose="020B0604020202020204" pitchFamily="34" charset="0"/>
                        </a:rPr>
                        <a:t>Residual Value Deterioration</a:t>
                      </a:r>
                      <a:endParaRPr lang="en-US" sz="1000" b="0" i="0" u="none" strike="noStrike" dirty="0">
                        <a:effectLst/>
                        <a:latin typeface="Arial" panose="020B0604020202020204" pitchFamily="34" charset="0"/>
                        <a:cs typeface="Arial" panose="020B0604020202020204" pitchFamily="34" charset="0"/>
                      </a:endParaRP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0" i="0" u="none" strike="noStrike" dirty="0" smtClean="0">
                          <a:solidFill>
                            <a:srgbClr val="000000"/>
                          </a:solidFill>
                          <a:effectLst/>
                          <a:latin typeface="Arial" panose="020B0604020202020204" pitchFamily="34" charset="0"/>
                          <a:cs typeface="Arial" panose="020B0604020202020204" pitchFamily="34" charset="0"/>
                        </a:rPr>
                        <a:t>The projected 9Q cumulative increase in Leased Vehicle Expense between the CCAR BHC Stress and BHC Baseline scenarios and any available capital surplus under the CCAR BHC Stress scenario</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8217" marR="8217"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23900">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0"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smtClean="0">
                          <a:effectLst/>
                          <a:latin typeface="Arial" panose="020B0604020202020204" pitchFamily="34" charset="0"/>
                          <a:cs typeface="Arial" panose="020B0604020202020204" pitchFamily="34" charset="0"/>
                        </a:rPr>
                        <a:t>Net Residual Risk / CRLIT</a:t>
                      </a:r>
                      <a:endParaRPr lang="en-US" sz="1000" b="0" i="0" u="none" strike="noStrike" dirty="0">
                        <a:effectLst/>
                        <a:latin typeface="Arial" panose="020B0604020202020204" pitchFamily="34" charset="0"/>
                        <a:cs typeface="Arial" panose="020B0604020202020204" pitchFamily="34" charset="0"/>
                      </a:endParaRP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0" i="0" u="none" strike="noStrike" dirty="0" smtClean="0">
                          <a:solidFill>
                            <a:srgbClr val="000000"/>
                          </a:solidFill>
                          <a:effectLst/>
                          <a:latin typeface="Arial" panose="020B0604020202020204" pitchFamily="34" charset="0"/>
                          <a:cs typeface="Arial" panose="020B0604020202020204" pitchFamily="34" charset="0"/>
                        </a:rPr>
                        <a:t>The implied profit or loss in the residual value of all leased vehicles at the point in time of calculation – the difference between the Forecasted Residual Value (3-month smoothed average) and the Contract Residual less Incentives &amp; Tax (CRLIT) as a proportion of total CRLIT</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8217" marR="8217"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409575">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1" i="0" u="none" strike="noStrike" dirty="0" smtClean="0">
                          <a:solidFill>
                            <a:srgbClr val="000000"/>
                          </a:solidFill>
                          <a:effectLst/>
                          <a:latin typeface="Arial" panose="020B0604020202020204" pitchFamily="34" charset="0"/>
                          <a:cs typeface="Arial" panose="020B0604020202020204" pitchFamily="34" charset="0"/>
                        </a:rPr>
                        <a:t>Liquidity / funding</a:t>
                      </a:r>
                      <a:r>
                        <a:rPr lang="en-US" sz="1000" b="1" i="0" u="none" strike="noStrike" baseline="0" dirty="0" smtClean="0">
                          <a:solidFill>
                            <a:srgbClr val="000000"/>
                          </a:solidFill>
                          <a:effectLst/>
                          <a:latin typeface="Arial" panose="020B0604020202020204" pitchFamily="34" charset="0"/>
                          <a:cs typeface="Arial" panose="020B0604020202020204" pitchFamily="34" charset="0"/>
                        </a:rPr>
                        <a:t> risk</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0" marR="8217"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a:effectLst/>
                          <a:latin typeface="Arial" panose="020B0604020202020204" pitchFamily="34" charset="0"/>
                          <a:cs typeface="Arial" panose="020B0604020202020204" pitchFamily="34" charset="0"/>
                        </a:rPr>
                        <a:t>Available Committed Liquidity </a:t>
                      </a:r>
                      <a:r>
                        <a:rPr lang="en-US" sz="1000" b="0" i="0" u="none" strike="noStrike" dirty="0" smtClean="0">
                          <a:effectLst/>
                          <a:latin typeface="Arial" panose="020B0604020202020204" pitchFamily="34" charset="0"/>
                          <a:cs typeface="Arial" panose="020B0604020202020204" pitchFamily="34" charset="0"/>
                        </a:rPr>
                        <a:t>(</a:t>
                      </a:r>
                      <a:r>
                        <a:rPr lang="en-US" sz="1000" b="0" i="0" u="none" strike="noStrike" dirty="0">
                          <a:effectLst/>
                          <a:latin typeface="Arial" panose="020B0604020202020204" pitchFamily="34" charset="0"/>
                          <a:cs typeface="Arial" panose="020B0604020202020204" pitchFamily="34" charset="0"/>
                        </a:rPr>
                        <a:t>months)</a:t>
                      </a: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1000" b="0" i="0" u="none" strike="noStrike" dirty="0" smtClean="0">
                          <a:solidFill>
                            <a:srgbClr val="000000"/>
                          </a:solidFill>
                          <a:effectLst/>
                          <a:latin typeface="Arial" panose="020B0604020202020204" pitchFamily="34" charset="0"/>
                          <a:cs typeface="Arial" panose="020B0604020202020204" pitchFamily="34" charset="0"/>
                        </a:rPr>
                        <a:t>A measurement of the committed liquidity available to SC against projected net originations</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8217" marR="8217"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609600">
                <a:tc rowSpan="2">
                  <a:txBody>
                    <a:bodyPr/>
                    <a:lstStyle/>
                    <a:p>
                      <a:pPr algn="l" rtl="0" fontAlgn="ctr"/>
                      <a:r>
                        <a:rPr lang="en-US" sz="1000" b="1" i="0" u="none" strike="noStrike" dirty="0" smtClean="0">
                          <a:solidFill>
                            <a:srgbClr val="000000"/>
                          </a:solidFill>
                          <a:effectLst/>
                          <a:latin typeface="Arial" panose="020B0604020202020204" pitchFamily="34" charset="0"/>
                          <a:cs typeface="Arial" panose="020B0604020202020204" pitchFamily="34" charset="0"/>
                        </a:rPr>
                        <a:t>Interest</a:t>
                      </a:r>
                      <a:r>
                        <a:rPr lang="en-US" sz="1000" b="1" i="0" u="none" strike="noStrike" baseline="0" dirty="0" smtClean="0">
                          <a:solidFill>
                            <a:srgbClr val="000000"/>
                          </a:solidFill>
                          <a:effectLst/>
                          <a:latin typeface="Arial" panose="020B0604020202020204" pitchFamily="34" charset="0"/>
                          <a:cs typeface="Arial" panose="020B0604020202020204" pitchFamily="34" charset="0"/>
                        </a:rPr>
                        <a:t> rate risk metrics</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0" marR="8217"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smtClean="0">
                          <a:effectLst/>
                          <a:latin typeface="Arial" panose="020B0604020202020204" pitchFamily="34" charset="0"/>
                          <a:cs typeface="Arial" panose="020B0604020202020204" pitchFamily="34" charset="0"/>
                        </a:rPr>
                        <a:t>Net Interest Income (NII)</a:t>
                      </a:r>
                      <a:r>
                        <a:rPr lang="en-US" sz="1000" b="0" i="0" u="none" strike="noStrike" baseline="0" dirty="0" smtClean="0">
                          <a:effectLst/>
                          <a:latin typeface="Arial" panose="020B0604020202020204" pitchFamily="34" charset="0"/>
                          <a:cs typeface="Arial" panose="020B0604020202020204" pitchFamily="34" charset="0"/>
                        </a:rPr>
                        <a:t> Sensitivity (+/- 100bps)</a:t>
                      </a:r>
                      <a:endParaRPr lang="en-US" sz="1000" b="0" i="0" u="none" strike="noStrike" dirty="0">
                        <a:effectLst/>
                        <a:latin typeface="Arial" panose="020B0604020202020204" pitchFamily="34" charset="0"/>
                        <a:cs typeface="Arial" panose="020B0604020202020204" pitchFamily="34" charset="0"/>
                      </a:endParaRP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b="0" dirty="0" smtClean="0">
                          <a:latin typeface="Arial" panose="020B0604020202020204" pitchFamily="34" charset="0"/>
                          <a:cs typeface="Arial" panose="020B0604020202020204" pitchFamily="34" charset="0"/>
                        </a:rPr>
                        <a:t>A measurement of the directional sensitivity of earnings at risk (NII) due to the repricing interaction of the existing assets and liabilities over time resulting from a particular yield curve shift</a:t>
                      </a:r>
                      <a:endParaRPr lang="en-GB" sz="1000" b="0" dirty="0">
                        <a:latin typeface="Arial" panose="020B0604020202020204" pitchFamily="34" charset="0"/>
                        <a:cs typeface="Arial" panose="020B0604020202020204" pitchFamily="34" charset="0"/>
                      </a:endParaRPr>
                    </a:p>
                  </a:txBody>
                  <a:tcPr marL="8217" marR="8217"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809625">
                <a:tc vMerge="1">
                  <a:txBody>
                    <a:bodyPr/>
                    <a:lstStyle/>
                    <a:p>
                      <a:pPr algn="l" rtl="0" fontAlgn="ct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0"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smtClean="0">
                          <a:effectLst/>
                          <a:latin typeface="Arial" panose="020B0604020202020204" pitchFamily="34" charset="0"/>
                          <a:cs typeface="Arial" panose="020B0604020202020204" pitchFamily="34" charset="0"/>
                        </a:rPr>
                        <a:t>Market Value of</a:t>
                      </a:r>
                      <a:r>
                        <a:rPr lang="en-US" sz="1000" b="0" i="0" u="none" strike="noStrike" baseline="0" dirty="0" smtClean="0">
                          <a:effectLst/>
                          <a:latin typeface="Arial" panose="020B0604020202020204" pitchFamily="34" charset="0"/>
                          <a:cs typeface="Arial" panose="020B0604020202020204" pitchFamily="34" charset="0"/>
                        </a:rPr>
                        <a:t> Equity (MVE) Sensitivity</a:t>
                      </a:r>
                      <a:br>
                        <a:rPr lang="en-US" sz="1000" b="0" i="0" u="none" strike="noStrike" baseline="0" dirty="0" smtClean="0">
                          <a:effectLst/>
                          <a:latin typeface="Arial" panose="020B0604020202020204" pitchFamily="34" charset="0"/>
                          <a:cs typeface="Arial" panose="020B0604020202020204" pitchFamily="34" charset="0"/>
                        </a:rPr>
                      </a:br>
                      <a:r>
                        <a:rPr lang="en-US" sz="1000" b="0" i="0" u="none" strike="noStrike" baseline="0" dirty="0" smtClean="0">
                          <a:effectLst/>
                          <a:latin typeface="Arial" panose="020B0604020202020204" pitchFamily="34" charset="0"/>
                          <a:cs typeface="Arial" panose="020B0604020202020204" pitchFamily="34" charset="0"/>
                        </a:rPr>
                        <a:t>(+/- 100bps)</a:t>
                      </a:r>
                      <a:endParaRPr lang="en-US" sz="1000" b="0" i="0" u="none" strike="noStrike" dirty="0">
                        <a:effectLst/>
                        <a:latin typeface="Arial" panose="020B0604020202020204" pitchFamily="34" charset="0"/>
                        <a:cs typeface="Arial" panose="020B0604020202020204" pitchFamily="34" charset="0"/>
                      </a:endParaRP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b="0" dirty="0" smtClean="0">
                          <a:latin typeface="Arial" panose="020B0604020202020204" pitchFamily="34" charset="0"/>
                          <a:cs typeface="Arial" panose="020B0604020202020204" pitchFamily="34" charset="0"/>
                        </a:rPr>
                        <a:t>A measurement of the directional sensitivity of the market value of equity (MVE) due to the repricing interaction of the existing assets and liabilities over time resulting from a particular yield curve shift.</a:t>
                      </a:r>
                      <a:r>
                        <a:rPr lang="en-US" sz="1000" b="0" baseline="0" dirty="0" smtClean="0">
                          <a:latin typeface="Arial" panose="020B0604020202020204" pitchFamily="34" charset="0"/>
                          <a:cs typeface="Arial" panose="020B0604020202020204" pitchFamily="34" charset="0"/>
                        </a:rPr>
                        <a:t> MVE measures the difference between the current fair value of an asset and the current fair value of liabilities; it serves as a proxy to the market value of SHUSA’s balance sheet</a:t>
                      </a:r>
                      <a:endParaRPr lang="en-GB" sz="1000" b="0" dirty="0">
                        <a:latin typeface="Arial" panose="020B0604020202020204" pitchFamily="34" charset="0"/>
                        <a:cs typeface="Arial" panose="020B0604020202020204" pitchFamily="34" charset="0"/>
                      </a:endParaRPr>
                    </a:p>
                  </a:txBody>
                  <a:tcPr marL="8217" marR="8217"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 name="Footer Placeholder 2"/>
          <p:cNvSpPr>
            <a:spLocks noGrp="1"/>
          </p:cNvSpPr>
          <p:nvPr>
            <p:ph type="ftr" sz="quarter" idx="11"/>
          </p:nvPr>
        </p:nvSpPr>
        <p:spPr/>
        <p:txBody>
          <a:bodyPr/>
          <a:lstStyle/>
          <a:p>
            <a:r>
              <a:rPr lang="en-US" smtClean="0">
                <a:solidFill>
                  <a:prstClr val="white">
                    <a:lumMod val="50000"/>
                  </a:prstClr>
                </a:solidFill>
              </a:rPr>
              <a:t>Proprietary and Confidential</a:t>
            </a:r>
            <a:endParaRPr lang="en-US" dirty="0">
              <a:solidFill>
                <a:prstClr val="white">
                  <a:lumMod val="50000"/>
                </a:prstClr>
              </a:solidFill>
            </a:endParaRPr>
          </a:p>
        </p:txBody>
      </p:sp>
      <p:sp>
        <p:nvSpPr>
          <p:cNvPr id="5" name="Slide Number Placeholder 4"/>
          <p:cNvSpPr>
            <a:spLocks noGrp="1"/>
          </p:cNvSpPr>
          <p:nvPr>
            <p:ph type="sldNum" sz="quarter" idx="12"/>
          </p:nvPr>
        </p:nvSpPr>
        <p:spPr/>
        <p:txBody>
          <a:bodyPr/>
          <a:lstStyle/>
          <a:p>
            <a:fld id="{CCC40B8E-6D79-4604-8F47-CB61FCAC13A7}" type="slidenum">
              <a:rPr lang="en-US" smtClean="0">
                <a:solidFill>
                  <a:prstClr val="black">
                    <a:tint val="75000"/>
                  </a:prstClr>
                </a:solidFill>
              </a:rPr>
              <a:pPr/>
              <a:t>26</a:t>
            </a:fld>
            <a:endParaRPr lang="en-US" dirty="0">
              <a:solidFill>
                <a:prstClr val="black">
                  <a:tint val="75000"/>
                </a:prstClr>
              </a:solidFill>
            </a:endParaRPr>
          </a:p>
        </p:txBody>
      </p:sp>
    </p:spTree>
    <p:extLst>
      <p:ext uri="{BB962C8B-B14F-4D97-AF65-F5344CB8AC3E}">
        <p14:creationId xmlns:p14="http://schemas.microsoft.com/office/powerpoint/2010/main" val="11847725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4294967295"/>
          </p:nvPr>
        </p:nvSpPr>
        <p:spPr>
          <a:xfrm>
            <a:off x="260059" y="326603"/>
            <a:ext cx="8251825" cy="434975"/>
          </a:xfrm>
          <a:prstGeom prst="rect">
            <a:avLst/>
          </a:prstGeom>
        </p:spPr>
        <p:txBody>
          <a:bodyPr/>
          <a:lstStyle/>
          <a:p>
            <a:pPr marL="0" lvl="0" indent="0">
              <a:buNone/>
            </a:pPr>
            <a:r>
              <a:rPr lang="en-US" sz="2400" b="1" kern="0" dirty="0">
                <a:solidFill>
                  <a:srgbClr val="000000"/>
                </a:solidFill>
                <a:latin typeface="Arial"/>
                <a:ea typeface="ＭＳ Ｐゴシック"/>
              </a:rPr>
              <a:t>Metrics Glossary (3/3</a:t>
            </a:r>
            <a:r>
              <a:rPr lang="en-US" sz="2400" b="1" kern="0" dirty="0" smtClean="0">
                <a:solidFill>
                  <a:srgbClr val="000000"/>
                </a:solidFill>
                <a:latin typeface="Arial"/>
                <a:ea typeface="ＭＳ Ｐゴシック"/>
              </a:rPr>
              <a:t>)</a:t>
            </a:r>
            <a:endParaRPr lang="en-US" sz="2400" b="1" kern="0" dirty="0">
              <a:solidFill>
                <a:srgbClr val="000000"/>
              </a:solidFill>
              <a:latin typeface="Arial"/>
              <a:ea typeface="ＭＳ Ｐゴシック"/>
            </a:endParaRPr>
          </a:p>
        </p:txBody>
      </p:sp>
      <p:graphicFrame>
        <p:nvGraphicFramePr>
          <p:cNvPr id="4" name="Table 3"/>
          <p:cNvGraphicFramePr>
            <a:graphicFrameLocks noGrp="1"/>
          </p:cNvGraphicFramePr>
          <p:nvPr>
            <p:extLst>
              <p:ext uri="{D42A27DB-BD31-4B8C-83A1-F6EECF244321}">
                <p14:modId xmlns:p14="http://schemas.microsoft.com/office/powerpoint/2010/main" val="2606154939"/>
              </p:ext>
            </p:extLst>
          </p:nvPr>
        </p:nvGraphicFramePr>
        <p:xfrm>
          <a:off x="332564" y="1470028"/>
          <a:ext cx="8472825" cy="4017261"/>
        </p:xfrm>
        <a:graphic>
          <a:graphicData uri="http://schemas.openxmlformats.org/drawingml/2006/table">
            <a:tbl>
              <a:tblPr firstRow="1" bandRow="1"/>
              <a:tblGrid>
                <a:gridCol w="1395683"/>
                <a:gridCol w="2840730"/>
                <a:gridCol w="4236412"/>
              </a:tblGrid>
              <a:tr h="160791">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1" i="0" u="none" strike="noStrike" dirty="0" smtClean="0">
                          <a:solidFill>
                            <a:srgbClr val="FF0000"/>
                          </a:solidFill>
                          <a:effectLst/>
                          <a:latin typeface="Arial"/>
                        </a:rPr>
                        <a:t>Risk type</a:t>
                      </a:r>
                      <a:endParaRPr lang="en-US" sz="1000" b="1" i="0" u="none" strike="noStrike" dirty="0">
                        <a:solidFill>
                          <a:srgbClr val="FF0000"/>
                        </a:solidFill>
                        <a:effectLst/>
                        <a:latin typeface="Arial"/>
                      </a:endParaRPr>
                    </a:p>
                  </a:txBody>
                  <a:tcPr marL="0" marR="8217"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1" i="0" u="none" strike="noStrike" dirty="0" smtClean="0">
                          <a:solidFill>
                            <a:srgbClr val="FF0000"/>
                          </a:solidFill>
                          <a:effectLst/>
                          <a:latin typeface="Arial"/>
                        </a:rPr>
                        <a:t>Metric</a:t>
                      </a:r>
                      <a:endParaRPr lang="en-US" sz="1000" b="1" i="0" u="none" strike="noStrike" dirty="0">
                        <a:solidFill>
                          <a:srgbClr val="FF0000"/>
                        </a:solidFill>
                        <a:effectLst/>
                        <a:latin typeface="Arial"/>
                      </a:endParaRPr>
                    </a:p>
                  </a:txBody>
                  <a:tcPr marL="8217" marR="8217"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1" i="0" u="none" strike="noStrike" dirty="0" smtClean="0">
                          <a:solidFill>
                            <a:srgbClr val="FF0000"/>
                          </a:solidFill>
                          <a:effectLst/>
                          <a:latin typeface="Arial"/>
                        </a:rPr>
                        <a:t>Definition</a:t>
                      </a:r>
                      <a:endParaRPr lang="en-US" sz="1000" b="1" i="0" u="none" strike="noStrike" dirty="0">
                        <a:solidFill>
                          <a:srgbClr val="FF0000"/>
                        </a:solidFill>
                        <a:effectLst/>
                        <a:latin typeface="Arial"/>
                      </a:endParaRPr>
                    </a:p>
                  </a:txBody>
                  <a:tcPr marL="8217" marR="8217" marT="82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r>
              <a:tr h="0">
                <a:tc rowSpan="7">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1" i="0" u="none" strike="noStrike" dirty="0" smtClean="0">
                          <a:solidFill>
                            <a:srgbClr val="000000"/>
                          </a:solidFill>
                          <a:effectLst/>
                          <a:latin typeface="Arial"/>
                        </a:rPr>
                        <a:t>Operational risk</a:t>
                      </a:r>
                      <a:endParaRPr lang="en-US" sz="1000" b="1" i="0" u="none" strike="noStrike" dirty="0">
                        <a:solidFill>
                          <a:srgbClr val="000000"/>
                        </a:solidFill>
                        <a:effectLst/>
                        <a:latin typeface="Arial"/>
                      </a:endParaRPr>
                    </a:p>
                  </a:txBody>
                  <a:tcPr marL="0" marR="8217"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a:effectLst/>
                          <a:latin typeface="Arial"/>
                        </a:rPr>
                        <a:t>Ethical Hacking Vulnerabilities</a:t>
                      </a: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1000" b="0" i="0" u="none" strike="noStrike" dirty="0" smtClean="0">
                          <a:solidFill>
                            <a:srgbClr val="000000"/>
                          </a:solidFill>
                          <a:effectLst/>
                          <a:latin typeface="Arial"/>
                        </a:rPr>
                        <a:t>The number of high-risk vulnerabilities detected in the tests conducted by the Ethical Hacking service that have not been corrected for more than three months</a:t>
                      </a:r>
                      <a:endParaRPr lang="en-US" sz="1000" b="0" i="0" u="none" strike="noStrike" dirty="0">
                        <a:solidFill>
                          <a:srgbClr val="000000"/>
                        </a:solidFill>
                        <a:effectLst/>
                        <a:latin typeface="Arial"/>
                      </a:endParaRPr>
                    </a:p>
                  </a:txBody>
                  <a:tcPr marL="8217" marR="8217"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r>
              <a:tr h="177065">
                <a:tc vMerge="1">
                  <a:txBody>
                    <a:bodyPr/>
                    <a:lstStyle/>
                    <a:p>
                      <a:pPr algn="l" rtl="0" fontAlgn="ctr"/>
                      <a:endParaRPr lang="en-US" sz="1000" b="1" i="0" u="none" strike="noStrike" dirty="0">
                        <a:solidFill>
                          <a:srgbClr val="000000"/>
                        </a:solidFill>
                        <a:effectLst/>
                        <a:latin typeface="Arial"/>
                      </a:endParaRPr>
                    </a:p>
                  </a:txBody>
                  <a:tcPr marL="0"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smtClean="0">
                          <a:effectLst/>
                          <a:latin typeface="Arial"/>
                        </a:rPr>
                        <a:t>Material Operational Risk Events</a:t>
                      </a:r>
                      <a:endParaRPr lang="en-US" sz="1000" b="0" i="0" u="none" strike="noStrike" dirty="0">
                        <a:effectLst/>
                        <a:latin typeface="Arial"/>
                      </a:endParaRP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b="0" dirty="0" smtClean="0">
                          <a:solidFill>
                            <a:schemeClr val="tx1"/>
                          </a:solidFill>
                          <a:latin typeface="Arial" panose="020B0604020202020204" pitchFamily="34" charset="0"/>
                          <a:cs typeface="Arial" panose="020B0604020202020204" pitchFamily="34" charset="0"/>
                        </a:rPr>
                        <a:t>Alignment with new SHUSA material event impact thresholds.</a:t>
                      </a:r>
                      <a:r>
                        <a:rPr lang="en-GB" sz="1000" b="0" baseline="0" dirty="0" smtClean="0">
                          <a:solidFill>
                            <a:schemeClr val="tx1"/>
                          </a:solidFill>
                          <a:latin typeface="Arial" panose="020B0604020202020204" pitchFamily="34" charset="0"/>
                          <a:cs typeface="Arial" panose="020B0604020202020204" pitchFamily="34" charset="0"/>
                        </a:rPr>
                        <a:t> Includes </a:t>
                      </a:r>
                      <a:r>
                        <a:rPr lang="en-GB" sz="1000" b="0" strike="noStrike" baseline="0" dirty="0" smtClean="0">
                          <a:solidFill>
                            <a:schemeClr val="tx1"/>
                          </a:solidFill>
                          <a:latin typeface="Arial" panose="020B0604020202020204" pitchFamily="34" charset="0"/>
                          <a:cs typeface="Arial" panose="020B0604020202020204" pitchFamily="34" charset="0"/>
                        </a:rPr>
                        <a:t>non financially impacting material events (i.e. customer, regulatory, reputation)</a:t>
                      </a:r>
                      <a:endParaRPr lang="en-GB" sz="1000" b="0" strike="sngStrike" baseline="0" dirty="0" smtClean="0">
                        <a:solidFill>
                          <a:schemeClr val="tx1"/>
                        </a:solidFill>
                        <a:latin typeface="Arial" panose="020B0604020202020204" pitchFamily="34" charset="0"/>
                        <a:cs typeface="Arial" panose="020B0604020202020204" pitchFamily="34" charset="0"/>
                      </a:endParaRPr>
                    </a:p>
                  </a:txBody>
                  <a:tcPr marL="8217" marR="8217"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r>
              <a:tr h="130748">
                <a:tc vMerge="1">
                  <a:txBody>
                    <a:bodyPr/>
                    <a:lstStyle/>
                    <a:p>
                      <a:pPr algn="l" rtl="0" fontAlgn="ctr"/>
                      <a:endParaRPr lang="en-US" sz="1000" b="1" i="0" u="none" strike="noStrike" dirty="0">
                        <a:solidFill>
                          <a:srgbClr val="000000"/>
                        </a:solidFill>
                        <a:effectLst/>
                        <a:latin typeface="Arial"/>
                      </a:endParaRPr>
                    </a:p>
                  </a:txBody>
                  <a:tcPr marL="0"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a:effectLst/>
                          <a:latin typeface="Arial"/>
                        </a:rPr>
                        <a:t>Gross operational risk losses / gross margin</a:t>
                      </a: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1000" b="0" i="0" u="none" strike="noStrike" dirty="0" smtClean="0">
                          <a:solidFill>
                            <a:srgbClr val="000000"/>
                          </a:solidFill>
                          <a:effectLst/>
                          <a:latin typeface="Arial"/>
                        </a:rPr>
                        <a:t>Gross operational risk losses  as a percentage of gross margin within the same period</a:t>
                      </a:r>
                      <a:endParaRPr lang="en-US" sz="1000" b="0" i="0" u="none" strike="noStrike" dirty="0">
                        <a:solidFill>
                          <a:srgbClr val="000000"/>
                        </a:solidFill>
                        <a:effectLst/>
                        <a:latin typeface="Arial"/>
                      </a:endParaRPr>
                    </a:p>
                  </a:txBody>
                  <a:tcPr marL="8217" marR="8217"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r>
              <a:tr h="0">
                <a:tc vMerge="1">
                  <a:txBody>
                    <a:bodyPr/>
                    <a:lstStyle/>
                    <a:p>
                      <a:pPr algn="l" rtl="0" fontAlgn="ctr"/>
                      <a:endParaRPr lang="en-US" sz="1000" b="1" i="0" u="none" strike="noStrike" dirty="0">
                        <a:solidFill>
                          <a:srgbClr val="000000"/>
                        </a:solidFill>
                        <a:effectLst/>
                        <a:latin typeface="Arial"/>
                      </a:endParaRPr>
                    </a:p>
                  </a:txBody>
                  <a:tcPr marL="0"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a:effectLst/>
                          <a:latin typeface="Arial"/>
                        </a:rPr>
                        <a:t>IT Relevant Incidents</a:t>
                      </a: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1000" b="0" i="0" u="none" strike="noStrike" dirty="0" smtClean="0">
                          <a:solidFill>
                            <a:srgbClr val="000000"/>
                          </a:solidFill>
                          <a:effectLst/>
                          <a:latin typeface="Arial"/>
                        </a:rPr>
                        <a:t>The number of infrastructure and software incidents classified as P1 and P2 in the month</a:t>
                      </a:r>
                      <a:endParaRPr lang="en-US" sz="1000" b="0" i="0" u="none" strike="noStrike" dirty="0">
                        <a:solidFill>
                          <a:srgbClr val="000000"/>
                        </a:solidFill>
                        <a:effectLst/>
                        <a:latin typeface="Arial"/>
                      </a:endParaRPr>
                    </a:p>
                  </a:txBody>
                  <a:tcPr marL="8217" marR="8217"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r>
              <a:tr h="0">
                <a:tc vMerge="1">
                  <a:txBody>
                    <a:bodyPr/>
                    <a:lstStyle/>
                    <a:p>
                      <a:pPr algn="l" rtl="0" fontAlgn="ctr"/>
                      <a:endParaRPr lang="en-US" sz="1000" b="1" i="0" u="none" strike="noStrike" dirty="0">
                        <a:solidFill>
                          <a:srgbClr val="000000"/>
                        </a:solidFill>
                        <a:effectLst/>
                        <a:latin typeface="Arial"/>
                      </a:endParaRPr>
                    </a:p>
                  </a:txBody>
                  <a:tcPr marL="0"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a:effectLst/>
                          <a:latin typeface="Arial"/>
                        </a:rPr>
                        <a:t>IT Systems Availability (%)</a:t>
                      </a: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1000" b="0" i="0" u="none" strike="noStrike" dirty="0" smtClean="0">
                          <a:solidFill>
                            <a:srgbClr val="000000"/>
                          </a:solidFill>
                          <a:effectLst/>
                          <a:latin typeface="Arial"/>
                        </a:rPr>
                        <a:t>The availability of critical systems during the month</a:t>
                      </a:r>
                      <a:endParaRPr lang="en-US" sz="1000" b="0" i="0" u="none" strike="noStrike" dirty="0">
                        <a:solidFill>
                          <a:srgbClr val="000000"/>
                        </a:solidFill>
                        <a:effectLst/>
                        <a:latin typeface="Arial"/>
                      </a:endParaRPr>
                    </a:p>
                  </a:txBody>
                  <a:tcPr marL="8217" marR="8217"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r>
              <a:tr h="295289">
                <a:tc vMerge="1">
                  <a:txBody>
                    <a:bodyPr/>
                    <a:lstStyle/>
                    <a:p>
                      <a:pPr algn="l" rtl="0" fontAlgn="ctr"/>
                      <a:endParaRPr lang="en-US" sz="1000" b="1" i="0" u="none" strike="noStrike" dirty="0">
                        <a:solidFill>
                          <a:srgbClr val="000000"/>
                        </a:solidFill>
                        <a:effectLst/>
                        <a:latin typeface="Arial"/>
                      </a:endParaRPr>
                    </a:p>
                  </a:txBody>
                  <a:tcPr marL="0"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a:effectLst/>
                          <a:latin typeface="Arial"/>
                        </a:rPr>
                        <a:t>Relevant OR events R1 (number)</a:t>
                      </a: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1000" b="0" i="0" u="none" strike="noStrike" dirty="0" smtClean="0">
                          <a:solidFill>
                            <a:srgbClr val="000000"/>
                          </a:solidFill>
                          <a:effectLst/>
                          <a:latin typeface="Arial"/>
                        </a:rPr>
                        <a:t>Measures the concentration of significant events on a trailing 12 month basis; proportion of events exceeding extreme losses (as defined by SHUSA) to events exceeding significant</a:t>
                      </a:r>
                      <a:r>
                        <a:rPr lang="en-US" sz="1000" b="0" i="0" u="none" strike="noStrike" baseline="0" dirty="0" smtClean="0">
                          <a:solidFill>
                            <a:srgbClr val="000000"/>
                          </a:solidFill>
                          <a:effectLst/>
                          <a:latin typeface="Arial"/>
                        </a:rPr>
                        <a:t> losses (as defined by SHUSA)</a:t>
                      </a:r>
                      <a:endParaRPr lang="en-US" sz="1000" b="0" i="0" u="none" strike="noStrike" dirty="0">
                        <a:solidFill>
                          <a:srgbClr val="000000"/>
                        </a:solidFill>
                        <a:effectLst/>
                        <a:latin typeface="Arial"/>
                      </a:endParaRPr>
                    </a:p>
                  </a:txBody>
                  <a:tcPr marL="8217" marR="8217"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r>
              <a:tr h="204522">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endParaRPr lang="en-US" sz="1000" b="1" i="0" u="none" strike="noStrike" dirty="0">
                        <a:solidFill>
                          <a:srgbClr val="000000"/>
                        </a:solidFill>
                        <a:effectLst/>
                        <a:latin typeface="Arial"/>
                      </a:endParaRPr>
                    </a:p>
                  </a:txBody>
                  <a:tcPr marL="0"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a:effectLst/>
                          <a:latin typeface="Arial"/>
                        </a:rPr>
                        <a:t>Systems with Obsolete Operating Systems (%)</a:t>
                      </a: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b="0" dirty="0" smtClean="0">
                          <a:latin typeface="Arial" panose="020B0604020202020204" pitchFamily="34" charset="0"/>
                          <a:cs typeface="Arial" panose="020B0604020202020204" pitchFamily="34" charset="0"/>
                        </a:rPr>
                        <a:t>The </a:t>
                      </a:r>
                      <a:r>
                        <a:rPr lang="en-US" sz="1000" b="0" dirty="0" smtClean="0">
                          <a:latin typeface="Arial" panose="020B0604020202020204" pitchFamily="34" charset="0"/>
                          <a:cs typeface="Arial" panose="020B0604020202020204" pitchFamily="34" charset="0"/>
                        </a:rPr>
                        <a:t>percentage of servers currently working with obsolete operating systems</a:t>
                      </a:r>
                      <a:endParaRPr lang="en-GB" sz="1000" b="0" dirty="0">
                        <a:latin typeface="Arial" panose="020B0604020202020204" pitchFamily="34" charset="0"/>
                        <a:cs typeface="Arial" panose="020B0604020202020204" pitchFamily="34" charset="0"/>
                      </a:endParaRPr>
                    </a:p>
                  </a:txBody>
                  <a:tcPr marL="8217" marR="8217"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r>
              <a:tr h="40005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effectLst/>
                          <a:latin typeface="Arial"/>
                        </a:rPr>
                        <a:t>Model risk</a:t>
                      </a:r>
                    </a:p>
                  </a:txBody>
                  <a:tcPr marL="0" marR="8217"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000" u="none" strike="noStrike" dirty="0" smtClean="0">
                          <a:effectLst/>
                          <a:latin typeface="Arial" panose="020B0604020202020204" pitchFamily="34" charset="0"/>
                          <a:cs typeface="Arial" panose="020B0604020202020204" pitchFamily="34" charset="0"/>
                        </a:rPr>
                        <a:t>Legacy Tier 1 Models in Production w/o </a:t>
                      </a:r>
                    </a:p>
                    <a:p>
                      <a:pPr marL="0" marR="0" indent="0" algn="l" defTabSz="457200" rtl="0" eaLnBrk="1" fontAlgn="b" latinLnBrk="0" hangingPunct="1">
                        <a:lnSpc>
                          <a:spcPct val="100000"/>
                        </a:lnSpc>
                        <a:spcBef>
                          <a:spcPts val="0"/>
                        </a:spcBef>
                        <a:spcAft>
                          <a:spcPts val="0"/>
                        </a:spcAft>
                        <a:buClrTx/>
                        <a:buSzTx/>
                        <a:buFontTx/>
                        <a:buNone/>
                        <a:tabLst/>
                        <a:defRPr/>
                      </a:pPr>
                      <a:r>
                        <a:rPr lang="en-US" sz="1000" u="none" strike="noStrike" dirty="0" smtClean="0">
                          <a:effectLst/>
                          <a:latin typeface="Arial" panose="020B0604020202020204" pitchFamily="34" charset="0"/>
                          <a:cs typeface="Arial" panose="020B0604020202020204" pitchFamily="34" charset="0"/>
                        </a:rPr>
                        <a:t>Appropriate Approval</a:t>
                      </a:r>
                      <a:endParaRPr lang="en-US" sz="1000" b="0" i="0" u="none" strike="noStrike" dirty="0" smtClean="0">
                        <a:solidFill>
                          <a:srgbClr val="000000"/>
                        </a:solidFill>
                        <a:effectLst/>
                        <a:latin typeface="Arial" panose="020B0604020202020204" pitchFamily="34" charset="0"/>
                        <a:cs typeface="Arial" panose="020B0604020202020204" pitchFamily="34" charset="0"/>
                      </a:endParaRP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0" i="0" u="none" strike="noStrike" dirty="0" smtClean="0">
                          <a:solidFill>
                            <a:srgbClr val="000000"/>
                          </a:solidFill>
                          <a:effectLst/>
                          <a:latin typeface="Arial"/>
                        </a:rPr>
                        <a:t>The number of legacy Tier 1 models used in production without appropriate approvals</a:t>
                      </a:r>
                      <a:endParaRPr lang="en-US" sz="1000" b="0" i="0" u="none" strike="noStrike" dirty="0">
                        <a:solidFill>
                          <a:srgbClr val="000000"/>
                        </a:solidFill>
                        <a:effectLst/>
                        <a:latin typeface="Arial"/>
                      </a:endParaRPr>
                    </a:p>
                  </a:txBody>
                  <a:tcPr marL="8217" marR="8217"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312472">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1" i="0" u="none" strike="noStrike" dirty="0" smtClean="0">
                          <a:solidFill>
                            <a:srgbClr val="000000"/>
                          </a:solidFill>
                          <a:effectLst/>
                          <a:latin typeface="Arial"/>
                        </a:rPr>
                        <a:t>Compliance risk</a:t>
                      </a:r>
                      <a:endParaRPr lang="en-US" sz="1000" b="1" i="0" u="none" strike="noStrike" dirty="0">
                        <a:solidFill>
                          <a:srgbClr val="000000"/>
                        </a:solidFill>
                        <a:effectLst/>
                        <a:latin typeface="Arial"/>
                      </a:endParaRPr>
                    </a:p>
                  </a:txBody>
                  <a:tcPr marL="0" marR="8217"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b="0" i="0" kern="1200" baseline="0" dirty="0" smtClean="0">
                          <a:solidFill>
                            <a:schemeClr val="tx1"/>
                          </a:solidFill>
                          <a:latin typeface="Arial" panose="020B0604020202020204" pitchFamily="34" charset="0"/>
                          <a:ea typeface="+mn-ea"/>
                          <a:cs typeface="Arial" panose="020B0604020202020204" pitchFamily="34" charset="0"/>
                        </a:rPr>
                        <a:t>Open MRIAs and other equivalent matters requiring immediate attention</a:t>
                      </a:r>
                    </a:p>
                  </a:txBody>
                  <a:tcPr marL="17414" marR="17414"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lnSpc>
                          <a:spcPct val="100000"/>
                        </a:lnSpc>
                        <a:spcBef>
                          <a:spcPts val="200"/>
                        </a:spcBef>
                        <a:spcAft>
                          <a:spcPts val="200"/>
                        </a:spcAft>
                      </a:pPr>
                      <a:r>
                        <a:rPr lang="en-US" sz="1000" b="0" i="0" u="none" strike="noStrike" dirty="0" smtClean="0">
                          <a:solidFill>
                            <a:srgbClr val="000000"/>
                          </a:solidFill>
                          <a:effectLst/>
                          <a:latin typeface="Arial"/>
                        </a:rPr>
                        <a:t>The total number of open MRIAs issued by the Federal Reserve to all Santander entities operating in the US and over which the FRB has jurisdiction or other equivalent regulatory matters requiring</a:t>
                      </a:r>
                      <a:r>
                        <a:rPr lang="en-US" sz="1000" b="0" i="0" u="none" strike="noStrike" baseline="0" dirty="0" smtClean="0">
                          <a:solidFill>
                            <a:srgbClr val="000000"/>
                          </a:solidFill>
                          <a:effectLst/>
                          <a:latin typeface="Arial"/>
                        </a:rPr>
                        <a:t> immediate attention (SC – FRB and CFPB)</a:t>
                      </a:r>
                      <a:endParaRPr lang="en-US" sz="1000" b="0" i="0" u="none" strike="noStrike" dirty="0">
                        <a:solidFill>
                          <a:srgbClr val="000000"/>
                        </a:solidFill>
                        <a:effectLst/>
                        <a:latin typeface="Arial"/>
                      </a:endParaRPr>
                    </a:p>
                  </a:txBody>
                  <a:tcPr marL="17414" marR="17414"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456655">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endParaRPr lang="en-US" sz="1000" b="1" i="0" u="none" strike="noStrike" dirty="0">
                        <a:solidFill>
                          <a:srgbClr val="000000"/>
                        </a:solidFill>
                        <a:effectLst/>
                        <a:latin typeface="Arial"/>
                      </a:endParaRPr>
                    </a:p>
                  </a:txBody>
                  <a:tcPr marL="0" marR="8629"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dirty="0" smtClean="0">
                          <a:effectLst/>
                          <a:latin typeface="Arial"/>
                        </a:rPr>
                        <a:t>Serviced </a:t>
                      </a:r>
                      <a:r>
                        <a:rPr lang="en-US" sz="1000" b="0" i="0" u="none" strike="noStrike" dirty="0">
                          <a:effectLst/>
                          <a:latin typeface="Arial"/>
                        </a:rPr>
                        <a:t>for </a:t>
                      </a:r>
                      <a:r>
                        <a:rPr lang="en-US" sz="1000" b="0" i="0" u="none" strike="noStrike" dirty="0" smtClean="0">
                          <a:effectLst/>
                          <a:latin typeface="Arial"/>
                        </a:rPr>
                        <a:t>Others Monthly Net Charge-off Rate</a:t>
                      </a:r>
                      <a:endParaRPr lang="en-US" sz="1000" b="0" i="0" u="none" strike="noStrike" dirty="0">
                        <a:effectLst/>
                        <a:latin typeface="Arial"/>
                      </a:endParaRP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l" rtl="0" fontAlgn="ctr"/>
                      <a:r>
                        <a:rPr lang="en-US" sz="1000" b="0" i="0" u="none" strike="noStrike" dirty="0" smtClean="0">
                          <a:solidFill>
                            <a:srgbClr val="000000"/>
                          </a:solidFill>
                          <a:effectLst/>
                          <a:latin typeface="Arial"/>
                        </a:rPr>
                        <a:t>Average monthly net charge-off rate for 12 trailing months for the SC serviced portfolios that management deems to exposure SC to reputational risk</a:t>
                      </a:r>
                      <a:endParaRPr lang="en-US" sz="1000" b="0" i="0" u="none" strike="noStrike" dirty="0">
                        <a:solidFill>
                          <a:srgbClr val="000000"/>
                        </a:solidFill>
                        <a:effectLst/>
                        <a:latin typeface="Arial"/>
                      </a:endParaRPr>
                    </a:p>
                  </a:txBody>
                  <a:tcPr marL="8217" marR="8217" marT="8217"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 name="Footer Placeholder 2"/>
          <p:cNvSpPr>
            <a:spLocks noGrp="1"/>
          </p:cNvSpPr>
          <p:nvPr>
            <p:ph type="ftr" sz="quarter" idx="11"/>
          </p:nvPr>
        </p:nvSpPr>
        <p:spPr/>
        <p:txBody>
          <a:bodyPr/>
          <a:lstStyle/>
          <a:p>
            <a:r>
              <a:rPr lang="en-US" smtClean="0">
                <a:solidFill>
                  <a:prstClr val="white">
                    <a:lumMod val="50000"/>
                  </a:prstClr>
                </a:solidFill>
              </a:rPr>
              <a:t>Proprietary and Confidential</a:t>
            </a:r>
            <a:endParaRPr lang="en-US" dirty="0">
              <a:solidFill>
                <a:prstClr val="white">
                  <a:lumMod val="50000"/>
                </a:prstClr>
              </a:solidFill>
            </a:endParaRPr>
          </a:p>
        </p:txBody>
      </p:sp>
      <p:sp>
        <p:nvSpPr>
          <p:cNvPr id="5" name="Slide Number Placeholder 4"/>
          <p:cNvSpPr>
            <a:spLocks noGrp="1"/>
          </p:cNvSpPr>
          <p:nvPr>
            <p:ph type="sldNum" sz="quarter" idx="12"/>
          </p:nvPr>
        </p:nvSpPr>
        <p:spPr/>
        <p:txBody>
          <a:bodyPr/>
          <a:lstStyle/>
          <a:p>
            <a:fld id="{CCC40B8E-6D79-4604-8F47-CB61FCAC13A7}" type="slidenum">
              <a:rPr lang="en-US" smtClean="0">
                <a:solidFill>
                  <a:prstClr val="black">
                    <a:tint val="75000"/>
                  </a:prstClr>
                </a:solidFill>
              </a:rPr>
              <a:pPr/>
              <a:t>27</a:t>
            </a:fld>
            <a:endParaRPr lang="en-US" dirty="0">
              <a:solidFill>
                <a:prstClr val="black">
                  <a:tint val="75000"/>
                </a:prstClr>
              </a:solidFill>
            </a:endParaRPr>
          </a:p>
        </p:txBody>
      </p:sp>
    </p:spTree>
    <p:extLst>
      <p:ext uri="{BB962C8B-B14F-4D97-AF65-F5344CB8AC3E}">
        <p14:creationId xmlns:p14="http://schemas.microsoft.com/office/powerpoint/2010/main" val="16385144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Freeform 43"/>
          <p:cNvSpPr/>
          <p:nvPr/>
        </p:nvSpPr>
        <p:spPr>
          <a:xfrm>
            <a:off x="5379811" y="4254165"/>
            <a:ext cx="620080" cy="1256792"/>
          </a:xfrm>
          <a:custGeom>
            <a:avLst/>
            <a:gdLst>
              <a:gd name="connsiteX0" fmla="*/ 0 w 620080"/>
              <a:gd name="connsiteY0" fmla="*/ 425643 h 425643"/>
              <a:gd name="connsiteX1" fmla="*/ 310040 w 620080"/>
              <a:gd name="connsiteY1" fmla="*/ 425643 h 425643"/>
              <a:gd name="connsiteX2" fmla="*/ 310040 w 620080"/>
              <a:gd name="connsiteY2" fmla="*/ 0 h 425643"/>
              <a:gd name="connsiteX3" fmla="*/ 620080 w 620080"/>
              <a:gd name="connsiteY3" fmla="*/ 0 h 425643"/>
            </a:gdLst>
            <a:ahLst/>
            <a:cxnLst>
              <a:cxn ang="0">
                <a:pos x="connsiteX0" y="connsiteY0"/>
              </a:cxn>
              <a:cxn ang="0">
                <a:pos x="connsiteX1" y="connsiteY1"/>
              </a:cxn>
              <a:cxn ang="0">
                <a:pos x="connsiteX2" y="connsiteY2"/>
              </a:cxn>
              <a:cxn ang="0">
                <a:pos x="connsiteX3" y="connsiteY3"/>
              </a:cxn>
            </a:cxnLst>
            <a:rect l="l" t="t" r="r" b="b"/>
            <a:pathLst>
              <a:path w="620080" h="425643">
                <a:moveTo>
                  <a:pt x="0" y="425643"/>
                </a:moveTo>
                <a:lnTo>
                  <a:pt x="310040" y="425643"/>
                </a:lnTo>
                <a:lnTo>
                  <a:pt x="310040" y="0"/>
                </a:lnTo>
                <a:lnTo>
                  <a:pt x="620080" y="0"/>
                </a:lnTo>
              </a:path>
            </a:pathLst>
          </a:custGeom>
          <a:noFill/>
        </p:spPr>
        <p:style>
          <a:lnRef idx="2">
            <a:schemeClr val="accent2">
              <a:shade val="8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303937" tIns="194019" rIns="303938" bIns="194019" numCol="1" spcCol="1270" anchor="ctr" anchorCtr="0">
            <a:noAutofit/>
          </a:bodyPr>
          <a:lstStyle/>
          <a:p>
            <a:pPr lvl="0" algn="ctr" defTabSz="222250">
              <a:lnSpc>
                <a:spcPct val="90000"/>
              </a:lnSpc>
              <a:spcBef>
                <a:spcPct val="0"/>
              </a:spcBef>
              <a:spcAft>
                <a:spcPct val="35000"/>
              </a:spcAft>
            </a:pPr>
            <a:endParaRPr lang="en-US" sz="500" kern="1200"/>
          </a:p>
        </p:txBody>
      </p:sp>
      <p:sp>
        <p:nvSpPr>
          <p:cNvPr id="68" name="Freeform 67"/>
          <p:cNvSpPr/>
          <p:nvPr/>
        </p:nvSpPr>
        <p:spPr>
          <a:xfrm>
            <a:off x="7178740" y="5151322"/>
            <a:ext cx="620080" cy="274664"/>
          </a:xfrm>
          <a:custGeom>
            <a:avLst/>
            <a:gdLst>
              <a:gd name="connsiteX0" fmla="*/ 0 w 620080"/>
              <a:gd name="connsiteY0" fmla="*/ 0 h 425643"/>
              <a:gd name="connsiteX1" fmla="*/ 310040 w 620080"/>
              <a:gd name="connsiteY1" fmla="*/ 0 h 425643"/>
              <a:gd name="connsiteX2" fmla="*/ 310040 w 620080"/>
              <a:gd name="connsiteY2" fmla="*/ 425643 h 425643"/>
              <a:gd name="connsiteX3" fmla="*/ 620080 w 620080"/>
              <a:gd name="connsiteY3" fmla="*/ 425643 h 425643"/>
            </a:gdLst>
            <a:ahLst/>
            <a:cxnLst>
              <a:cxn ang="0">
                <a:pos x="connsiteX0" y="connsiteY0"/>
              </a:cxn>
              <a:cxn ang="0">
                <a:pos x="connsiteX1" y="connsiteY1"/>
              </a:cxn>
              <a:cxn ang="0">
                <a:pos x="connsiteX2" y="connsiteY2"/>
              </a:cxn>
              <a:cxn ang="0">
                <a:pos x="connsiteX3" y="connsiteY3"/>
              </a:cxn>
            </a:cxnLst>
            <a:rect l="l" t="t" r="r" b="b"/>
            <a:pathLst>
              <a:path w="620080" h="425643">
                <a:moveTo>
                  <a:pt x="0" y="0"/>
                </a:moveTo>
                <a:lnTo>
                  <a:pt x="310040" y="0"/>
                </a:lnTo>
                <a:lnTo>
                  <a:pt x="310040" y="425643"/>
                </a:lnTo>
                <a:lnTo>
                  <a:pt x="620080" y="425643"/>
                </a:lnTo>
              </a:path>
            </a:pathLst>
          </a:custGeom>
          <a:noFill/>
        </p:spPr>
        <p:style>
          <a:lnRef idx="2">
            <a:schemeClr val="accent2">
              <a:shade val="8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303937" tIns="194019" rIns="303938" bIns="194019" numCol="1" spcCol="1270" anchor="ctr" anchorCtr="0">
            <a:noAutofit/>
          </a:bodyPr>
          <a:lstStyle/>
          <a:p>
            <a:pPr lvl="0" algn="ctr" defTabSz="222250">
              <a:lnSpc>
                <a:spcPct val="90000"/>
              </a:lnSpc>
              <a:spcBef>
                <a:spcPct val="0"/>
              </a:spcBef>
              <a:spcAft>
                <a:spcPct val="35000"/>
              </a:spcAft>
            </a:pPr>
            <a:endParaRPr lang="en-US" sz="500" kern="1200"/>
          </a:p>
        </p:txBody>
      </p:sp>
      <p:sp>
        <p:nvSpPr>
          <p:cNvPr id="67" name="Freeform 66"/>
          <p:cNvSpPr/>
          <p:nvPr/>
        </p:nvSpPr>
        <p:spPr>
          <a:xfrm>
            <a:off x="7177797" y="4561653"/>
            <a:ext cx="620080" cy="580760"/>
          </a:xfrm>
          <a:custGeom>
            <a:avLst/>
            <a:gdLst>
              <a:gd name="connsiteX0" fmla="*/ 0 w 620080"/>
              <a:gd name="connsiteY0" fmla="*/ 425643 h 425643"/>
              <a:gd name="connsiteX1" fmla="*/ 310040 w 620080"/>
              <a:gd name="connsiteY1" fmla="*/ 425643 h 425643"/>
              <a:gd name="connsiteX2" fmla="*/ 310040 w 620080"/>
              <a:gd name="connsiteY2" fmla="*/ 0 h 425643"/>
              <a:gd name="connsiteX3" fmla="*/ 620080 w 620080"/>
              <a:gd name="connsiteY3" fmla="*/ 0 h 425643"/>
            </a:gdLst>
            <a:ahLst/>
            <a:cxnLst>
              <a:cxn ang="0">
                <a:pos x="connsiteX0" y="connsiteY0"/>
              </a:cxn>
              <a:cxn ang="0">
                <a:pos x="connsiteX1" y="connsiteY1"/>
              </a:cxn>
              <a:cxn ang="0">
                <a:pos x="connsiteX2" y="connsiteY2"/>
              </a:cxn>
              <a:cxn ang="0">
                <a:pos x="connsiteX3" y="connsiteY3"/>
              </a:cxn>
            </a:cxnLst>
            <a:rect l="l" t="t" r="r" b="b"/>
            <a:pathLst>
              <a:path w="620080" h="425643">
                <a:moveTo>
                  <a:pt x="0" y="425643"/>
                </a:moveTo>
                <a:lnTo>
                  <a:pt x="310040" y="425643"/>
                </a:lnTo>
                <a:lnTo>
                  <a:pt x="310040" y="0"/>
                </a:lnTo>
                <a:lnTo>
                  <a:pt x="620080" y="0"/>
                </a:lnTo>
              </a:path>
            </a:pathLst>
          </a:custGeom>
          <a:noFill/>
        </p:spPr>
        <p:style>
          <a:lnRef idx="2">
            <a:schemeClr val="accent2">
              <a:shade val="8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303937" tIns="194019" rIns="303938" bIns="194019" numCol="1" spcCol="1270" anchor="ctr" anchorCtr="0">
            <a:noAutofit/>
          </a:bodyPr>
          <a:lstStyle/>
          <a:p>
            <a:pPr lvl="0" algn="ctr" defTabSz="222250">
              <a:lnSpc>
                <a:spcPct val="90000"/>
              </a:lnSpc>
              <a:spcBef>
                <a:spcPct val="0"/>
              </a:spcBef>
              <a:spcAft>
                <a:spcPct val="35000"/>
              </a:spcAft>
            </a:pPr>
            <a:endParaRPr lang="en-US" sz="500" kern="1200"/>
          </a:p>
        </p:txBody>
      </p:sp>
      <p:sp>
        <p:nvSpPr>
          <p:cNvPr id="13" name="1 Título"/>
          <p:cNvSpPr txBox="1">
            <a:spLocks/>
          </p:cNvSpPr>
          <p:nvPr/>
        </p:nvSpPr>
        <p:spPr bwMode="gray">
          <a:xfrm>
            <a:off x="261144" y="235983"/>
            <a:ext cx="8621712" cy="417512"/>
          </a:xfrm>
          <a:prstGeom prst="rect">
            <a:avLst/>
          </a:prstGeom>
        </p:spPr>
        <p:txBody>
          <a:bodyPr/>
          <a:lstStyle>
            <a:lvl1pPr algn="l" defTabSz="914400" rtl="0" eaLnBrk="1" latinLnBrk="0" hangingPunct="1">
              <a:spcBef>
                <a:spcPct val="0"/>
              </a:spcBef>
              <a:buNone/>
              <a:defRPr sz="2200" kern="1200">
                <a:solidFill>
                  <a:schemeClr val="tx1"/>
                </a:solidFill>
                <a:latin typeface="+mj-lt"/>
                <a:ea typeface="+mj-ea"/>
                <a:cs typeface="+mj-cs"/>
              </a:defRPr>
            </a:lvl1pPr>
          </a:lstStyle>
          <a:p>
            <a:pPr fontAlgn="base">
              <a:spcAft>
                <a:spcPct val="0"/>
              </a:spcAft>
            </a:pPr>
            <a:r>
              <a:rPr lang="en-GB" sz="2000" b="1" dirty="0">
                <a:solidFill>
                  <a:srgbClr val="000000"/>
                </a:solidFill>
                <a:latin typeface="Arial" panose="020B0604020202020204" pitchFamily="34" charset="0"/>
                <a:cs typeface="Arial" panose="020B0604020202020204" pitchFamily="34" charset="0"/>
              </a:rPr>
              <a:t>2016 RAS Metric Breakdown</a:t>
            </a:r>
          </a:p>
        </p:txBody>
      </p:sp>
      <p:grpSp>
        <p:nvGrpSpPr>
          <p:cNvPr id="4" name="Group 3"/>
          <p:cNvGrpSpPr/>
          <p:nvPr/>
        </p:nvGrpSpPr>
        <p:grpSpPr>
          <a:xfrm>
            <a:off x="24087" y="876987"/>
            <a:ext cx="9051626" cy="4963616"/>
            <a:chOff x="26469" y="893656"/>
            <a:chExt cx="9051626" cy="4963616"/>
          </a:xfrm>
        </p:grpSpPr>
        <p:sp>
          <p:nvSpPr>
            <p:cNvPr id="6" name="Freeform 5"/>
            <p:cNvSpPr/>
            <p:nvPr/>
          </p:nvSpPr>
          <p:spPr>
            <a:xfrm>
              <a:off x="587230" y="3593572"/>
              <a:ext cx="1471709" cy="968080"/>
            </a:xfrm>
            <a:custGeom>
              <a:avLst/>
              <a:gdLst>
                <a:gd name="connsiteX0" fmla="*/ 0 w 1112393"/>
                <a:gd name="connsiteY0" fmla="*/ 0 h 968080"/>
                <a:gd name="connsiteX1" fmla="*/ 556196 w 1112393"/>
                <a:gd name="connsiteY1" fmla="*/ 0 h 968080"/>
                <a:gd name="connsiteX2" fmla="*/ 556196 w 1112393"/>
                <a:gd name="connsiteY2" fmla="*/ 968080 h 968080"/>
                <a:gd name="connsiteX3" fmla="*/ 1112393 w 1112393"/>
                <a:gd name="connsiteY3" fmla="*/ 968080 h 968080"/>
              </a:gdLst>
              <a:ahLst/>
              <a:cxnLst>
                <a:cxn ang="0">
                  <a:pos x="connsiteX0" y="connsiteY0"/>
                </a:cxn>
                <a:cxn ang="0">
                  <a:pos x="connsiteX1" y="connsiteY1"/>
                </a:cxn>
                <a:cxn ang="0">
                  <a:pos x="connsiteX2" y="connsiteY2"/>
                </a:cxn>
                <a:cxn ang="0">
                  <a:pos x="connsiteX3" y="connsiteY3"/>
                </a:cxn>
              </a:cxnLst>
              <a:rect l="l" t="t" r="r" b="b"/>
              <a:pathLst>
                <a:path w="1112393" h="968080">
                  <a:moveTo>
                    <a:pt x="0" y="0"/>
                  </a:moveTo>
                  <a:lnTo>
                    <a:pt x="556196" y="0"/>
                  </a:lnTo>
                  <a:lnTo>
                    <a:pt x="556196" y="968080"/>
                  </a:lnTo>
                  <a:lnTo>
                    <a:pt x="1112393" y="968080"/>
                  </a:lnTo>
                </a:path>
              </a:pathLst>
            </a:custGeom>
            <a:noFill/>
          </p:spPr>
          <p:style>
            <a:lnRef idx="2">
              <a:schemeClr val="accent2">
                <a:shade val="6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532030" tIns="447174" rIns="532031" bIns="447174" numCol="1" spcCol="1270" anchor="ctr" anchorCtr="0">
              <a:noAutofit/>
            </a:bodyPr>
            <a:lstStyle/>
            <a:p>
              <a:pPr lvl="0" algn="ctr" defTabSz="222250">
                <a:lnSpc>
                  <a:spcPct val="90000"/>
                </a:lnSpc>
                <a:spcBef>
                  <a:spcPct val="0"/>
                </a:spcBef>
                <a:spcAft>
                  <a:spcPct val="35000"/>
                </a:spcAft>
              </a:pPr>
              <a:endParaRPr lang="en-US" sz="500" kern="1200">
                <a:solidFill>
                  <a:schemeClr val="tx1"/>
                </a:solidFill>
              </a:endParaRPr>
            </a:p>
          </p:txBody>
        </p:sp>
        <p:sp>
          <p:nvSpPr>
            <p:cNvPr id="9" name="Freeform 8"/>
            <p:cNvSpPr/>
            <p:nvPr/>
          </p:nvSpPr>
          <p:spPr>
            <a:xfrm flipV="1">
              <a:off x="5455275" y="5247987"/>
              <a:ext cx="474521" cy="261888"/>
            </a:xfrm>
            <a:custGeom>
              <a:avLst/>
              <a:gdLst>
                <a:gd name="connsiteX0" fmla="*/ 0 w 620080"/>
                <a:gd name="connsiteY0" fmla="*/ 0 h 425643"/>
                <a:gd name="connsiteX1" fmla="*/ 310040 w 620080"/>
                <a:gd name="connsiteY1" fmla="*/ 0 h 425643"/>
                <a:gd name="connsiteX2" fmla="*/ 310040 w 620080"/>
                <a:gd name="connsiteY2" fmla="*/ 425643 h 425643"/>
                <a:gd name="connsiteX3" fmla="*/ 620080 w 620080"/>
                <a:gd name="connsiteY3" fmla="*/ 425643 h 425643"/>
              </a:gdLst>
              <a:ahLst/>
              <a:cxnLst>
                <a:cxn ang="0">
                  <a:pos x="connsiteX0" y="connsiteY0"/>
                </a:cxn>
                <a:cxn ang="0">
                  <a:pos x="connsiteX1" y="connsiteY1"/>
                </a:cxn>
                <a:cxn ang="0">
                  <a:pos x="connsiteX2" y="connsiteY2"/>
                </a:cxn>
                <a:cxn ang="0">
                  <a:pos x="connsiteX3" y="connsiteY3"/>
                </a:cxn>
              </a:cxnLst>
              <a:rect l="l" t="t" r="r" b="b"/>
              <a:pathLst>
                <a:path w="620080" h="425643">
                  <a:moveTo>
                    <a:pt x="0" y="0"/>
                  </a:moveTo>
                  <a:lnTo>
                    <a:pt x="310040" y="0"/>
                  </a:lnTo>
                  <a:lnTo>
                    <a:pt x="310040" y="425643"/>
                  </a:lnTo>
                  <a:lnTo>
                    <a:pt x="620080" y="425643"/>
                  </a:lnTo>
                </a:path>
              </a:pathLst>
            </a:custGeom>
            <a:noFill/>
          </p:spPr>
          <p:style>
            <a:lnRef idx="2">
              <a:schemeClr val="accent2">
                <a:shade val="8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303938" tIns="194019" rIns="303937" bIns="194019" numCol="1" spcCol="1270" anchor="ctr" anchorCtr="0">
              <a:noAutofit/>
            </a:bodyPr>
            <a:lstStyle/>
            <a:p>
              <a:pPr lvl="0" algn="ctr" defTabSz="222250">
                <a:lnSpc>
                  <a:spcPct val="90000"/>
                </a:lnSpc>
                <a:spcBef>
                  <a:spcPct val="0"/>
                </a:spcBef>
                <a:spcAft>
                  <a:spcPct val="35000"/>
                </a:spcAft>
              </a:pPr>
              <a:endParaRPr lang="en-US" sz="500" kern="1200"/>
            </a:p>
          </p:txBody>
        </p:sp>
        <p:sp>
          <p:nvSpPr>
            <p:cNvPr id="14" name="Freeform 13"/>
            <p:cNvSpPr/>
            <p:nvPr/>
          </p:nvSpPr>
          <p:spPr>
            <a:xfrm>
              <a:off x="3471421" y="3105395"/>
              <a:ext cx="620080" cy="2415521"/>
            </a:xfrm>
            <a:custGeom>
              <a:avLst/>
              <a:gdLst>
                <a:gd name="connsiteX0" fmla="*/ 0 w 571373"/>
                <a:gd name="connsiteY0" fmla="*/ 0 h 425643"/>
                <a:gd name="connsiteX1" fmla="*/ 285686 w 571373"/>
                <a:gd name="connsiteY1" fmla="*/ 0 h 425643"/>
                <a:gd name="connsiteX2" fmla="*/ 285686 w 571373"/>
                <a:gd name="connsiteY2" fmla="*/ 425643 h 425643"/>
                <a:gd name="connsiteX3" fmla="*/ 571373 w 571373"/>
                <a:gd name="connsiteY3" fmla="*/ 425643 h 425643"/>
              </a:gdLst>
              <a:ahLst/>
              <a:cxnLst>
                <a:cxn ang="0">
                  <a:pos x="connsiteX0" y="connsiteY0"/>
                </a:cxn>
                <a:cxn ang="0">
                  <a:pos x="connsiteX1" y="connsiteY1"/>
                </a:cxn>
                <a:cxn ang="0">
                  <a:pos x="connsiteX2" y="connsiteY2"/>
                </a:cxn>
                <a:cxn ang="0">
                  <a:pos x="connsiteX3" y="connsiteY3"/>
                </a:cxn>
              </a:cxnLst>
              <a:rect l="l" t="t" r="r" b="b"/>
              <a:pathLst>
                <a:path w="571373" h="425643">
                  <a:moveTo>
                    <a:pt x="0" y="0"/>
                  </a:moveTo>
                  <a:lnTo>
                    <a:pt x="285686" y="0"/>
                  </a:lnTo>
                  <a:lnTo>
                    <a:pt x="285686" y="425643"/>
                  </a:lnTo>
                  <a:lnTo>
                    <a:pt x="571373" y="425643"/>
                  </a:lnTo>
                </a:path>
              </a:pathLst>
            </a:custGeom>
            <a:noFill/>
          </p:spPr>
          <p:style>
            <a:lnRef idx="2">
              <a:schemeClr val="accent2">
                <a:shade val="8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280574" tIns="195009" rIns="280575" bIns="195010" numCol="1" spcCol="1270" anchor="ctr" anchorCtr="0">
              <a:noAutofit/>
            </a:bodyPr>
            <a:lstStyle/>
            <a:p>
              <a:pPr lvl="0" algn="ctr" defTabSz="222250">
                <a:lnSpc>
                  <a:spcPct val="90000"/>
                </a:lnSpc>
                <a:spcBef>
                  <a:spcPct val="0"/>
                </a:spcBef>
                <a:spcAft>
                  <a:spcPct val="35000"/>
                </a:spcAft>
              </a:pPr>
              <a:endParaRPr lang="en-US" sz="500" kern="1200">
                <a:solidFill>
                  <a:schemeClr val="tx1"/>
                </a:solidFill>
              </a:endParaRPr>
            </a:p>
          </p:txBody>
        </p:sp>
        <p:sp>
          <p:nvSpPr>
            <p:cNvPr id="17" name="Freeform 16"/>
            <p:cNvSpPr/>
            <p:nvPr/>
          </p:nvSpPr>
          <p:spPr>
            <a:xfrm>
              <a:off x="1323083" y="3042991"/>
              <a:ext cx="735855" cy="45719"/>
            </a:xfrm>
            <a:custGeom>
              <a:avLst/>
              <a:gdLst>
                <a:gd name="connsiteX0" fmla="*/ 0 w 1112393"/>
                <a:gd name="connsiteY0" fmla="*/ 55929 h 91440"/>
                <a:gd name="connsiteX1" fmla="*/ 556196 w 1112393"/>
                <a:gd name="connsiteY1" fmla="*/ 55929 h 91440"/>
                <a:gd name="connsiteX2" fmla="*/ 556196 w 1112393"/>
                <a:gd name="connsiteY2" fmla="*/ 45720 h 91440"/>
                <a:gd name="connsiteX3" fmla="*/ 1112393 w 1112393"/>
                <a:gd name="connsiteY3" fmla="*/ 45720 h 91440"/>
              </a:gdLst>
              <a:ahLst/>
              <a:cxnLst>
                <a:cxn ang="0">
                  <a:pos x="connsiteX0" y="connsiteY0"/>
                </a:cxn>
                <a:cxn ang="0">
                  <a:pos x="connsiteX1" y="connsiteY1"/>
                </a:cxn>
                <a:cxn ang="0">
                  <a:pos x="connsiteX2" y="connsiteY2"/>
                </a:cxn>
                <a:cxn ang="0">
                  <a:pos x="connsiteX3" y="connsiteY3"/>
                </a:cxn>
              </a:cxnLst>
              <a:rect l="l" t="t" r="r" b="b"/>
              <a:pathLst>
                <a:path w="1112393" h="91440">
                  <a:moveTo>
                    <a:pt x="0" y="55929"/>
                  </a:moveTo>
                  <a:lnTo>
                    <a:pt x="556196" y="55929"/>
                  </a:lnTo>
                  <a:lnTo>
                    <a:pt x="556196" y="45720"/>
                  </a:lnTo>
                  <a:lnTo>
                    <a:pt x="1112393" y="45720"/>
                  </a:lnTo>
                </a:path>
              </a:pathLst>
            </a:custGeom>
            <a:noFill/>
          </p:spPr>
          <p:style>
            <a:lnRef idx="2">
              <a:schemeClr val="accent2">
                <a:shade val="6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541086" tIns="17909" rIns="541085" bIns="17909" numCol="1" spcCol="1270" anchor="ctr" anchorCtr="0">
              <a:noAutofit/>
            </a:bodyPr>
            <a:lstStyle/>
            <a:p>
              <a:pPr lvl="0" algn="ctr" defTabSz="222250">
                <a:lnSpc>
                  <a:spcPct val="90000"/>
                </a:lnSpc>
                <a:spcBef>
                  <a:spcPct val="0"/>
                </a:spcBef>
                <a:spcAft>
                  <a:spcPct val="35000"/>
                </a:spcAft>
              </a:pPr>
              <a:endParaRPr lang="en-US" sz="500" kern="1200"/>
            </a:p>
          </p:txBody>
        </p:sp>
        <p:sp>
          <p:nvSpPr>
            <p:cNvPr id="18" name="Freeform 17"/>
            <p:cNvSpPr/>
            <p:nvPr/>
          </p:nvSpPr>
          <p:spPr>
            <a:xfrm>
              <a:off x="7487837" y="2478075"/>
              <a:ext cx="177776" cy="477915"/>
            </a:xfrm>
            <a:custGeom>
              <a:avLst/>
              <a:gdLst>
                <a:gd name="connsiteX0" fmla="*/ 0 w 177776"/>
                <a:gd name="connsiteY0" fmla="*/ 0 h 477915"/>
                <a:gd name="connsiteX1" fmla="*/ 88888 w 177776"/>
                <a:gd name="connsiteY1" fmla="*/ 0 h 477915"/>
                <a:gd name="connsiteX2" fmla="*/ 88888 w 177776"/>
                <a:gd name="connsiteY2" fmla="*/ 477915 h 477915"/>
                <a:gd name="connsiteX3" fmla="*/ 177776 w 177776"/>
                <a:gd name="connsiteY3" fmla="*/ 477915 h 477915"/>
              </a:gdLst>
              <a:ahLst/>
              <a:cxnLst>
                <a:cxn ang="0">
                  <a:pos x="connsiteX0" y="connsiteY0"/>
                </a:cxn>
                <a:cxn ang="0">
                  <a:pos x="connsiteX1" y="connsiteY1"/>
                </a:cxn>
                <a:cxn ang="0">
                  <a:pos x="connsiteX2" y="connsiteY2"/>
                </a:cxn>
                <a:cxn ang="0">
                  <a:pos x="connsiteX3" y="connsiteY3"/>
                </a:cxn>
              </a:cxnLst>
              <a:rect l="l" t="t" r="r" b="b"/>
              <a:pathLst>
                <a:path w="177776" h="477915">
                  <a:moveTo>
                    <a:pt x="0" y="0"/>
                  </a:moveTo>
                  <a:lnTo>
                    <a:pt x="88888" y="0"/>
                  </a:lnTo>
                  <a:lnTo>
                    <a:pt x="88888" y="477915"/>
                  </a:lnTo>
                  <a:lnTo>
                    <a:pt x="177776" y="477915"/>
                  </a:lnTo>
                </a:path>
              </a:pathLst>
            </a:custGeom>
            <a:noFill/>
          </p:spPr>
          <p:style>
            <a:lnRef idx="2">
              <a:schemeClr val="accent2">
                <a:shade val="8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88841" tIns="226210" rIns="88840" bIns="226210" numCol="1" spcCol="1270" anchor="ctr" anchorCtr="0">
              <a:noAutofit/>
            </a:bodyPr>
            <a:lstStyle/>
            <a:p>
              <a:pPr lvl="0" algn="ctr" defTabSz="222250">
                <a:lnSpc>
                  <a:spcPct val="90000"/>
                </a:lnSpc>
                <a:spcBef>
                  <a:spcPct val="0"/>
                </a:spcBef>
                <a:spcAft>
                  <a:spcPct val="35000"/>
                </a:spcAft>
              </a:pPr>
              <a:endParaRPr lang="en-US" sz="500" kern="1200"/>
            </a:p>
          </p:txBody>
        </p:sp>
        <p:sp>
          <p:nvSpPr>
            <p:cNvPr id="19" name="Freeform 18"/>
            <p:cNvSpPr/>
            <p:nvPr/>
          </p:nvSpPr>
          <p:spPr>
            <a:xfrm>
              <a:off x="7487837" y="2104704"/>
              <a:ext cx="177776" cy="373371"/>
            </a:xfrm>
            <a:custGeom>
              <a:avLst/>
              <a:gdLst>
                <a:gd name="connsiteX0" fmla="*/ 0 w 177776"/>
                <a:gd name="connsiteY0" fmla="*/ 373371 h 373371"/>
                <a:gd name="connsiteX1" fmla="*/ 88888 w 177776"/>
                <a:gd name="connsiteY1" fmla="*/ 373371 h 373371"/>
                <a:gd name="connsiteX2" fmla="*/ 88888 w 177776"/>
                <a:gd name="connsiteY2" fmla="*/ 0 h 373371"/>
                <a:gd name="connsiteX3" fmla="*/ 177776 w 177776"/>
                <a:gd name="connsiteY3" fmla="*/ 0 h 373371"/>
              </a:gdLst>
              <a:ahLst/>
              <a:cxnLst>
                <a:cxn ang="0">
                  <a:pos x="connsiteX0" y="connsiteY0"/>
                </a:cxn>
                <a:cxn ang="0">
                  <a:pos x="connsiteX1" y="connsiteY1"/>
                </a:cxn>
                <a:cxn ang="0">
                  <a:pos x="connsiteX2" y="connsiteY2"/>
                </a:cxn>
                <a:cxn ang="0">
                  <a:pos x="connsiteX3" y="connsiteY3"/>
                </a:cxn>
              </a:cxnLst>
              <a:rect l="l" t="t" r="r" b="b"/>
              <a:pathLst>
                <a:path w="177776" h="373371">
                  <a:moveTo>
                    <a:pt x="0" y="373371"/>
                  </a:moveTo>
                  <a:lnTo>
                    <a:pt x="88888" y="373371"/>
                  </a:lnTo>
                  <a:lnTo>
                    <a:pt x="88888" y="0"/>
                  </a:lnTo>
                  <a:lnTo>
                    <a:pt x="177776" y="0"/>
                  </a:lnTo>
                </a:path>
              </a:pathLst>
            </a:custGeom>
            <a:noFill/>
          </p:spPr>
          <p:style>
            <a:lnRef idx="2">
              <a:schemeClr val="accent2">
                <a:shade val="8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91250" tIns="176347" rIns="91250" bIns="176348" numCol="1" spcCol="1270" anchor="ctr" anchorCtr="0">
              <a:noAutofit/>
            </a:bodyPr>
            <a:lstStyle/>
            <a:p>
              <a:pPr lvl="0" algn="ctr" defTabSz="222250">
                <a:lnSpc>
                  <a:spcPct val="90000"/>
                </a:lnSpc>
                <a:spcBef>
                  <a:spcPct val="0"/>
                </a:spcBef>
                <a:spcAft>
                  <a:spcPct val="35000"/>
                </a:spcAft>
              </a:pPr>
              <a:endParaRPr lang="en-US" sz="500" kern="1200"/>
            </a:p>
          </p:txBody>
        </p:sp>
        <p:sp>
          <p:nvSpPr>
            <p:cNvPr id="20" name="Freeform 19"/>
            <p:cNvSpPr/>
            <p:nvPr/>
          </p:nvSpPr>
          <p:spPr>
            <a:xfrm>
              <a:off x="5503983" y="2052432"/>
              <a:ext cx="571373" cy="425643"/>
            </a:xfrm>
            <a:custGeom>
              <a:avLst/>
              <a:gdLst>
                <a:gd name="connsiteX0" fmla="*/ 0 w 571373"/>
                <a:gd name="connsiteY0" fmla="*/ 0 h 425643"/>
                <a:gd name="connsiteX1" fmla="*/ 285686 w 571373"/>
                <a:gd name="connsiteY1" fmla="*/ 0 h 425643"/>
                <a:gd name="connsiteX2" fmla="*/ 285686 w 571373"/>
                <a:gd name="connsiteY2" fmla="*/ 425643 h 425643"/>
                <a:gd name="connsiteX3" fmla="*/ 571373 w 571373"/>
                <a:gd name="connsiteY3" fmla="*/ 425643 h 425643"/>
              </a:gdLst>
              <a:ahLst/>
              <a:cxnLst>
                <a:cxn ang="0">
                  <a:pos x="connsiteX0" y="connsiteY0"/>
                </a:cxn>
                <a:cxn ang="0">
                  <a:pos x="connsiteX1" y="connsiteY1"/>
                </a:cxn>
                <a:cxn ang="0">
                  <a:pos x="connsiteX2" y="connsiteY2"/>
                </a:cxn>
                <a:cxn ang="0">
                  <a:pos x="connsiteX3" y="connsiteY3"/>
                </a:cxn>
              </a:cxnLst>
              <a:rect l="l" t="t" r="r" b="b"/>
              <a:pathLst>
                <a:path w="571373" h="425643">
                  <a:moveTo>
                    <a:pt x="0" y="0"/>
                  </a:moveTo>
                  <a:lnTo>
                    <a:pt x="285686" y="0"/>
                  </a:lnTo>
                  <a:lnTo>
                    <a:pt x="285686" y="425643"/>
                  </a:lnTo>
                  <a:lnTo>
                    <a:pt x="571373" y="425643"/>
                  </a:lnTo>
                </a:path>
              </a:pathLst>
            </a:custGeom>
            <a:noFill/>
          </p:spPr>
          <p:style>
            <a:lnRef idx="2">
              <a:schemeClr val="accent2">
                <a:shade val="8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280574" tIns="195009" rIns="280575" bIns="195010" numCol="1" spcCol="1270" anchor="ctr" anchorCtr="0">
              <a:noAutofit/>
            </a:bodyPr>
            <a:lstStyle/>
            <a:p>
              <a:pPr lvl="0" algn="ctr" defTabSz="222250">
                <a:lnSpc>
                  <a:spcPct val="90000"/>
                </a:lnSpc>
                <a:spcBef>
                  <a:spcPct val="0"/>
                </a:spcBef>
                <a:spcAft>
                  <a:spcPct val="35000"/>
                </a:spcAft>
              </a:pPr>
              <a:endParaRPr lang="en-US" sz="500" kern="1200"/>
            </a:p>
          </p:txBody>
        </p:sp>
        <p:sp>
          <p:nvSpPr>
            <p:cNvPr id="21" name="Freeform 20"/>
            <p:cNvSpPr/>
            <p:nvPr/>
          </p:nvSpPr>
          <p:spPr>
            <a:xfrm>
              <a:off x="5503983" y="1626788"/>
              <a:ext cx="571373" cy="425643"/>
            </a:xfrm>
            <a:custGeom>
              <a:avLst/>
              <a:gdLst>
                <a:gd name="connsiteX0" fmla="*/ 0 w 571373"/>
                <a:gd name="connsiteY0" fmla="*/ 425643 h 425643"/>
                <a:gd name="connsiteX1" fmla="*/ 285686 w 571373"/>
                <a:gd name="connsiteY1" fmla="*/ 425643 h 425643"/>
                <a:gd name="connsiteX2" fmla="*/ 285686 w 571373"/>
                <a:gd name="connsiteY2" fmla="*/ 0 h 425643"/>
                <a:gd name="connsiteX3" fmla="*/ 571373 w 571373"/>
                <a:gd name="connsiteY3" fmla="*/ 0 h 425643"/>
              </a:gdLst>
              <a:ahLst/>
              <a:cxnLst>
                <a:cxn ang="0">
                  <a:pos x="connsiteX0" y="connsiteY0"/>
                </a:cxn>
                <a:cxn ang="0">
                  <a:pos x="connsiteX1" y="connsiteY1"/>
                </a:cxn>
                <a:cxn ang="0">
                  <a:pos x="connsiteX2" y="connsiteY2"/>
                </a:cxn>
                <a:cxn ang="0">
                  <a:pos x="connsiteX3" y="connsiteY3"/>
                </a:cxn>
              </a:cxnLst>
              <a:rect l="l" t="t" r="r" b="b"/>
              <a:pathLst>
                <a:path w="571373" h="425643">
                  <a:moveTo>
                    <a:pt x="0" y="425643"/>
                  </a:moveTo>
                  <a:lnTo>
                    <a:pt x="285686" y="425643"/>
                  </a:lnTo>
                  <a:lnTo>
                    <a:pt x="285686" y="0"/>
                  </a:lnTo>
                  <a:lnTo>
                    <a:pt x="571373" y="0"/>
                  </a:lnTo>
                </a:path>
              </a:pathLst>
            </a:custGeom>
            <a:noFill/>
          </p:spPr>
          <p:style>
            <a:lnRef idx="2">
              <a:schemeClr val="accent2">
                <a:shade val="8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280574" tIns="195009" rIns="280575" bIns="195010" numCol="1" spcCol="1270" anchor="ctr" anchorCtr="0">
              <a:noAutofit/>
            </a:bodyPr>
            <a:lstStyle/>
            <a:p>
              <a:pPr lvl="0" algn="ctr" defTabSz="222250">
                <a:lnSpc>
                  <a:spcPct val="90000"/>
                </a:lnSpc>
                <a:spcBef>
                  <a:spcPct val="0"/>
                </a:spcBef>
                <a:spcAft>
                  <a:spcPct val="35000"/>
                </a:spcAft>
              </a:pPr>
              <a:endParaRPr lang="en-US" sz="500" kern="1200"/>
            </a:p>
          </p:txBody>
        </p:sp>
        <p:sp>
          <p:nvSpPr>
            <p:cNvPr id="22" name="Freeform 21"/>
            <p:cNvSpPr/>
            <p:nvPr/>
          </p:nvSpPr>
          <p:spPr>
            <a:xfrm>
              <a:off x="3422994" y="1719150"/>
              <a:ext cx="668507" cy="332727"/>
            </a:xfrm>
            <a:custGeom>
              <a:avLst/>
              <a:gdLst>
                <a:gd name="connsiteX0" fmla="*/ 0 w 620080"/>
                <a:gd name="connsiteY0" fmla="*/ 0 h 425643"/>
                <a:gd name="connsiteX1" fmla="*/ 310040 w 620080"/>
                <a:gd name="connsiteY1" fmla="*/ 0 h 425643"/>
                <a:gd name="connsiteX2" fmla="*/ 310040 w 620080"/>
                <a:gd name="connsiteY2" fmla="*/ 425643 h 425643"/>
                <a:gd name="connsiteX3" fmla="*/ 620080 w 620080"/>
                <a:gd name="connsiteY3" fmla="*/ 425643 h 425643"/>
              </a:gdLst>
              <a:ahLst/>
              <a:cxnLst>
                <a:cxn ang="0">
                  <a:pos x="connsiteX0" y="connsiteY0"/>
                </a:cxn>
                <a:cxn ang="0">
                  <a:pos x="connsiteX1" y="connsiteY1"/>
                </a:cxn>
                <a:cxn ang="0">
                  <a:pos x="connsiteX2" y="connsiteY2"/>
                </a:cxn>
                <a:cxn ang="0">
                  <a:pos x="connsiteX3" y="connsiteY3"/>
                </a:cxn>
              </a:cxnLst>
              <a:rect l="l" t="t" r="r" b="b"/>
              <a:pathLst>
                <a:path w="620080" h="425643">
                  <a:moveTo>
                    <a:pt x="0" y="0"/>
                  </a:moveTo>
                  <a:lnTo>
                    <a:pt x="310040" y="0"/>
                  </a:lnTo>
                  <a:lnTo>
                    <a:pt x="310040" y="425643"/>
                  </a:lnTo>
                  <a:lnTo>
                    <a:pt x="620080" y="425643"/>
                  </a:lnTo>
                </a:path>
              </a:pathLst>
            </a:custGeom>
            <a:noFill/>
          </p:spPr>
          <p:style>
            <a:lnRef idx="2">
              <a:schemeClr val="accent2">
                <a:shade val="8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303937" tIns="194019" rIns="303938" bIns="194019" numCol="1" spcCol="1270" anchor="ctr" anchorCtr="0">
              <a:noAutofit/>
            </a:bodyPr>
            <a:lstStyle/>
            <a:p>
              <a:pPr lvl="0" algn="ctr" defTabSz="222250">
                <a:lnSpc>
                  <a:spcPct val="90000"/>
                </a:lnSpc>
                <a:spcBef>
                  <a:spcPct val="0"/>
                </a:spcBef>
                <a:spcAft>
                  <a:spcPct val="35000"/>
                </a:spcAft>
              </a:pPr>
              <a:endParaRPr lang="en-US" sz="500" kern="1200"/>
            </a:p>
          </p:txBody>
        </p:sp>
        <p:sp>
          <p:nvSpPr>
            <p:cNvPr id="23" name="Freeform 22"/>
            <p:cNvSpPr/>
            <p:nvPr/>
          </p:nvSpPr>
          <p:spPr>
            <a:xfrm>
              <a:off x="3422994" y="1198744"/>
              <a:ext cx="668507" cy="520405"/>
            </a:xfrm>
            <a:custGeom>
              <a:avLst/>
              <a:gdLst>
                <a:gd name="connsiteX0" fmla="*/ 0 w 620080"/>
                <a:gd name="connsiteY0" fmla="*/ 425643 h 425643"/>
                <a:gd name="connsiteX1" fmla="*/ 310040 w 620080"/>
                <a:gd name="connsiteY1" fmla="*/ 425643 h 425643"/>
                <a:gd name="connsiteX2" fmla="*/ 310040 w 620080"/>
                <a:gd name="connsiteY2" fmla="*/ 0 h 425643"/>
                <a:gd name="connsiteX3" fmla="*/ 620080 w 620080"/>
                <a:gd name="connsiteY3" fmla="*/ 0 h 425643"/>
              </a:gdLst>
              <a:ahLst/>
              <a:cxnLst>
                <a:cxn ang="0">
                  <a:pos x="connsiteX0" y="connsiteY0"/>
                </a:cxn>
                <a:cxn ang="0">
                  <a:pos x="connsiteX1" y="connsiteY1"/>
                </a:cxn>
                <a:cxn ang="0">
                  <a:pos x="connsiteX2" y="connsiteY2"/>
                </a:cxn>
                <a:cxn ang="0">
                  <a:pos x="connsiteX3" y="connsiteY3"/>
                </a:cxn>
              </a:cxnLst>
              <a:rect l="l" t="t" r="r" b="b"/>
              <a:pathLst>
                <a:path w="620080" h="425643">
                  <a:moveTo>
                    <a:pt x="0" y="425643"/>
                  </a:moveTo>
                  <a:lnTo>
                    <a:pt x="310040" y="425643"/>
                  </a:lnTo>
                  <a:lnTo>
                    <a:pt x="310040" y="0"/>
                  </a:lnTo>
                  <a:lnTo>
                    <a:pt x="620080" y="0"/>
                  </a:lnTo>
                </a:path>
              </a:pathLst>
            </a:custGeom>
            <a:noFill/>
          </p:spPr>
          <p:style>
            <a:lnRef idx="2">
              <a:schemeClr val="accent2">
                <a:shade val="8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303937" tIns="194019" rIns="303938" bIns="194019" numCol="1" spcCol="1270" anchor="ctr" anchorCtr="0">
              <a:noAutofit/>
            </a:bodyPr>
            <a:lstStyle/>
            <a:p>
              <a:pPr lvl="0" algn="ctr" defTabSz="222250">
                <a:lnSpc>
                  <a:spcPct val="90000"/>
                </a:lnSpc>
                <a:spcBef>
                  <a:spcPct val="0"/>
                </a:spcBef>
                <a:spcAft>
                  <a:spcPct val="35000"/>
                </a:spcAft>
              </a:pPr>
              <a:endParaRPr lang="en-US" sz="500" kern="1200"/>
            </a:p>
          </p:txBody>
        </p:sp>
        <p:sp>
          <p:nvSpPr>
            <p:cNvPr id="24" name="Freeform 23"/>
            <p:cNvSpPr/>
            <p:nvPr/>
          </p:nvSpPr>
          <p:spPr>
            <a:xfrm>
              <a:off x="587230" y="1622939"/>
              <a:ext cx="1471709" cy="1960424"/>
            </a:xfrm>
            <a:custGeom>
              <a:avLst/>
              <a:gdLst>
                <a:gd name="connsiteX0" fmla="*/ 0 w 1112393"/>
                <a:gd name="connsiteY0" fmla="*/ 1712784 h 1712784"/>
                <a:gd name="connsiteX1" fmla="*/ 556196 w 1112393"/>
                <a:gd name="connsiteY1" fmla="*/ 1712784 h 1712784"/>
                <a:gd name="connsiteX2" fmla="*/ 556196 w 1112393"/>
                <a:gd name="connsiteY2" fmla="*/ 0 h 1712784"/>
                <a:gd name="connsiteX3" fmla="*/ 1112393 w 1112393"/>
                <a:gd name="connsiteY3" fmla="*/ 0 h 1712784"/>
              </a:gdLst>
              <a:ahLst/>
              <a:cxnLst>
                <a:cxn ang="0">
                  <a:pos x="connsiteX0" y="connsiteY0"/>
                </a:cxn>
                <a:cxn ang="0">
                  <a:pos x="connsiteX1" y="connsiteY1"/>
                </a:cxn>
                <a:cxn ang="0">
                  <a:pos x="connsiteX2" y="connsiteY2"/>
                </a:cxn>
                <a:cxn ang="0">
                  <a:pos x="connsiteX3" y="connsiteY3"/>
                </a:cxn>
              </a:cxnLst>
              <a:rect l="l" t="t" r="r" b="b"/>
              <a:pathLst>
                <a:path w="1112393" h="1712784">
                  <a:moveTo>
                    <a:pt x="0" y="1712784"/>
                  </a:moveTo>
                  <a:lnTo>
                    <a:pt x="556196" y="1712784"/>
                  </a:lnTo>
                  <a:lnTo>
                    <a:pt x="556196" y="0"/>
                  </a:lnTo>
                  <a:lnTo>
                    <a:pt x="1112393" y="0"/>
                  </a:lnTo>
                </a:path>
              </a:pathLst>
            </a:custGeom>
            <a:noFill/>
          </p:spPr>
          <p:style>
            <a:lnRef idx="2">
              <a:schemeClr val="accent2">
                <a:shade val="6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517839" tIns="805334" rIns="517839" bIns="805335" numCol="1" spcCol="1270" anchor="b" anchorCtr="0">
              <a:noAutofit/>
            </a:bodyPr>
            <a:lstStyle/>
            <a:p>
              <a:pPr lvl="0" algn="ctr" defTabSz="311150">
                <a:lnSpc>
                  <a:spcPct val="90000"/>
                </a:lnSpc>
                <a:spcBef>
                  <a:spcPct val="0"/>
                </a:spcBef>
                <a:spcAft>
                  <a:spcPct val="35000"/>
                </a:spcAft>
              </a:pPr>
              <a:endParaRPr lang="en-US" sz="700" kern="1200"/>
            </a:p>
          </p:txBody>
        </p:sp>
        <p:sp>
          <p:nvSpPr>
            <p:cNvPr id="25" name="Freeform 24"/>
            <p:cNvSpPr/>
            <p:nvPr/>
          </p:nvSpPr>
          <p:spPr>
            <a:xfrm rot="16200000">
              <a:off x="-1571703" y="3325775"/>
              <a:ext cx="3782272" cy="585927"/>
            </a:xfrm>
            <a:custGeom>
              <a:avLst/>
              <a:gdLst>
                <a:gd name="connsiteX0" fmla="*/ 0 w 3782272"/>
                <a:gd name="connsiteY0" fmla="*/ 0 h 945244"/>
                <a:gd name="connsiteX1" fmla="*/ 3782272 w 3782272"/>
                <a:gd name="connsiteY1" fmla="*/ 0 h 945244"/>
                <a:gd name="connsiteX2" fmla="*/ 3782272 w 3782272"/>
                <a:gd name="connsiteY2" fmla="*/ 945244 h 945244"/>
                <a:gd name="connsiteX3" fmla="*/ 0 w 3782272"/>
                <a:gd name="connsiteY3" fmla="*/ 945244 h 945244"/>
                <a:gd name="connsiteX4" fmla="*/ 0 w 3782272"/>
                <a:gd name="connsiteY4" fmla="*/ 0 h 945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82272" h="945244">
                  <a:moveTo>
                    <a:pt x="0" y="0"/>
                  </a:moveTo>
                  <a:lnTo>
                    <a:pt x="3782272" y="0"/>
                  </a:lnTo>
                  <a:lnTo>
                    <a:pt x="3782272" y="945244"/>
                  </a:lnTo>
                  <a:lnTo>
                    <a:pt x="0" y="945244"/>
                  </a:lnTo>
                  <a:lnTo>
                    <a:pt x="0" y="0"/>
                  </a:lnTo>
                  <a:close/>
                </a:path>
              </a:pathLst>
            </a:custGeom>
            <a:solidFill>
              <a:schemeClr val="bg2">
                <a:lumMod val="90000"/>
              </a:schemeClr>
            </a:solidFill>
            <a:scene3d>
              <a:camera prst="orthographicFront"/>
              <a:lightRig rig="flat" dir="t"/>
            </a:scene3d>
            <a:sp3d prstMaterial="dkEdge">
              <a:bevelT w="8200" h="38100"/>
            </a:sp3d>
          </p:spPr>
          <p:style>
            <a:lnRef idx="0">
              <a:schemeClr val="accent2">
                <a:shade val="80000"/>
                <a:hueOff val="0"/>
                <a:satOff val="0"/>
                <a:lumOff val="0"/>
                <a:alphaOff val="0"/>
              </a:schemeClr>
            </a:lnRef>
            <a:fillRef idx="2">
              <a:scrgbClr r="0" g="0" b="0"/>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solidFill>
                    <a:schemeClr val="tx1"/>
                  </a:solidFill>
                </a:rPr>
                <a:t>2015 RAS Metrics</a:t>
              </a:r>
            </a:p>
            <a:p>
              <a:pPr lvl="0" algn="ctr" defTabSz="622300">
                <a:lnSpc>
                  <a:spcPct val="90000"/>
                </a:lnSpc>
                <a:spcBef>
                  <a:spcPct val="0"/>
                </a:spcBef>
                <a:spcAft>
                  <a:spcPct val="35000"/>
                </a:spcAft>
              </a:pPr>
              <a:r>
                <a:rPr lang="en-US" sz="1400" kern="1200" dirty="0" smtClean="0">
                  <a:solidFill>
                    <a:schemeClr val="tx1"/>
                  </a:solidFill>
                </a:rPr>
                <a:t>(24)</a:t>
              </a:r>
              <a:endParaRPr lang="en-US" sz="1400" kern="1200" dirty="0">
                <a:solidFill>
                  <a:schemeClr val="tx1"/>
                </a:solidFill>
              </a:endParaRPr>
            </a:p>
          </p:txBody>
        </p:sp>
        <p:sp>
          <p:nvSpPr>
            <p:cNvPr id="26" name="Freeform 25"/>
            <p:cNvSpPr/>
            <p:nvPr/>
          </p:nvSpPr>
          <p:spPr>
            <a:xfrm>
              <a:off x="2058939" y="1319300"/>
              <a:ext cx="1412481" cy="614976"/>
            </a:xfrm>
            <a:custGeom>
              <a:avLst/>
              <a:gdLst>
                <a:gd name="connsiteX0" fmla="*/ 0 w 1412481"/>
                <a:gd name="connsiteY0" fmla="*/ 0 h 614976"/>
                <a:gd name="connsiteX1" fmla="*/ 1412481 w 1412481"/>
                <a:gd name="connsiteY1" fmla="*/ 0 h 614976"/>
                <a:gd name="connsiteX2" fmla="*/ 1412481 w 1412481"/>
                <a:gd name="connsiteY2" fmla="*/ 614976 h 614976"/>
                <a:gd name="connsiteX3" fmla="*/ 0 w 1412481"/>
                <a:gd name="connsiteY3" fmla="*/ 614976 h 614976"/>
                <a:gd name="connsiteX4" fmla="*/ 0 w 1412481"/>
                <a:gd name="connsiteY4" fmla="*/ 0 h 614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2481" h="614976">
                  <a:moveTo>
                    <a:pt x="0" y="0"/>
                  </a:moveTo>
                  <a:lnTo>
                    <a:pt x="1412481" y="0"/>
                  </a:lnTo>
                  <a:lnTo>
                    <a:pt x="1412481" y="614976"/>
                  </a:lnTo>
                  <a:lnTo>
                    <a:pt x="0" y="614976"/>
                  </a:lnTo>
                  <a:lnTo>
                    <a:pt x="0" y="0"/>
                  </a:lnTo>
                  <a:close/>
                </a:path>
              </a:pathLst>
            </a:custGeom>
            <a:solidFill>
              <a:schemeClr val="bg2">
                <a:lumMod val="90000"/>
              </a:schemeClr>
            </a:solidFill>
            <a:scene3d>
              <a:camera prst="orthographicFront"/>
              <a:lightRig rig="flat" dir="t"/>
            </a:scene3d>
            <a:sp3d prstMaterial="dkEdge">
              <a:bevelT w="8200" h="38100"/>
            </a:sp3d>
          </p:spPr>
          <p:style>
            <a:lnRef idx="0">
              <a:schemeClr val="accent2">
                <a:shade val="80000"/>
                <a:hueOff val="0"/>
                <a:satOff val="0"/>
                <a:lumOff val="0"/>
                <a:alphaOff val="0"/>
              </a:schemeClr>
            </a:lnRef>
            <a:fillRef idx="2">
              <a:scrgbClr r="0" g="0" b="0"/>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CCAR Linked RAS Metrics</a:t>
              </a:r>
            </a:p>
            <a:p>
              <a:pPr lvl="0" algn="ctr" defTabSz="533400">
                <a:lnSpc>
                  <a:spcPct val="90000"/>
                </a:lnSpc>
                <a:spcBef>
                  <a:spcPct val="0"/>
                </a:spcBef>
                <a:spcAft>
                  <a:spcPct val="35000"/>
                </a:spcAft>
              </a:pPr>
              <a:r>
                <a:rPr lang="en-US" sz="1200" kern="1200" dirty="0" smtClean="0">
                  <a:solidFill>
                    <a:schemeClr val="tx1"/>
                  </a:solidFill>
                </a:rPr>
                <a:t>(10)</a:t>
              </a:r>
              <a:endParaRPr lang="en-US" sz="1200" kern="1200" dirty="0">
                <a:solidFill>
                  <a:schemeClr val="tx1"/>
                </a:solidFill>
              </a:endParaRPr>
            </a:p>
          </p:txBody>
        </p:sp>
        <p:sp>
          <p:nvSpPr>
            <p:cNvPr id="27" name="Freeform 26"/>
            <p:cNvSpPr/>
            <p:nvPr/>
          </p:nvSpPr>
          <p:spPr>
            <a:xfrm>
              <a:off x="4091501" y="893656"/>
              <a:ext cx="1412481" cy="614976"/>
            </a:xfrm>
            <a:custGeom>
              <a:avLst/>
              <a:gdLst>
                <a:gd name="connsiteX0" fmla="*/ 0 w 1412481"/>
                <a:gd name="connsiteY0" fmla="*/ 0 h 614976"/>
                <a:gd name="connsiteX1" fmla="*/ 1412481 w 1412481"/>
                <a:gd name="connsiteY1" fmla="*/ 0 h 614976"/>
                <a:gd name="connsiteX2" fmla="*/ 1412481 w 1412481"/>
                <a:gd name="connsiteY2" fmla="*/ 614976 h 614976"/>
                <a:gd name="connsiteX3" fmla="*/ 0 w 1412481"/>
                <a:gd name="connsiteY3" fmla="*/ 614976 h 614976"/>
                <a:gd name="connsiteX4" fmla="*/ 0 w 1412481"/>
                <a:gd name="connsiteY4" fmla="*/ 0 h 614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2481" h="614976">
                  <a:moveTo>
                    <a:pt x="0" y="0"/>
                  </a:moveTo>
                  <a:lnTo>
                    <a:pt x="1412481" y="0"/>
                  </a:lnTo>
                  <a:lnTo>
                    <a:pt x="1412481" y="614976"/>
                  </a:lnTo>
                  <a:lnTo>
                    <a:pt x="0" y="614976"/>
                  </a:lnTo>
                  <a:lnTo>
                    <a:pt x="0" y="0"/>
                  </a:lnTo>
                  <a:close/>
                </a:path>
              </a:pathLst>
            </a:custGeom>
            <a:solidFill>
              <a:srgbClr val="FF0000"/>
            </a:solidFill>
            <a:scene3d>
              <a:camera prst="orthographicFront"/>
              <a:lightRig rig="flat" dir="t"/>
            </a:scene3d>
            <a:sp3d prstMaterial="dkEdge">
              <a:bevelT w="8200" h="38100"/>
            </a:sp3d>
          </p:spPr>
          <p:style>
            <a:lnRef idx="0">
              <a:schemeClr val="accent2">
                <a:shade val="80000"/>
                <a:hueOff val="0"/>
                <a:satOff val="0"/>
                <a:lumOff val="0"/>
                <a:alphaOff val="0"/>
              </a:schemeClr>
            </a:lnRef>
            <a:fillRef idx="2">
              <a:scrgbClr r="0" g="0" b="0"/>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Calculation Change</a:t>
              </a:r>
            </a:p>
            <a:p>
              <a:pPr lvl="0" algn="ctr" defTabSz="533400">
                <a:lnSpc>
                  <a:spcPct val="90000"/>
                </a:lnSpc>
                <a:spcBef>
                  <a:spcPct val="0"/>
                </a:spcBef>
                <a:spcAft>
                  <a:spcPct val="35000"/>
                </a:spcAft>
              </a:pPr>
              <a:r>
                <a:rPr lang="en-US" sz="1200" kern="1200" dirty="0" smtClean="0"/>
                <a:t>(0)</a:t>
              </a:r>
              <a:endParaRPr lang="en-US" sz="1200" kern="1200" dirty="0"/>
            </a:p>
          </p:txBody>
        </p:sp>
        <p:sp>
          <p:nvSpPr>
            <p:cNvPr id="28" name="Freeform 27"/>
            <p:cNvSpPr/>
            <p:nvPr/>
          </p:nvSpPr>
          <p:spPr>
            <a:xfrm>
              <a:off x="4091501" y="1744943"/>
              <a:ext cx="1412481" cy="614976"/>
            </a:xfrm>
            <a:custGeom>
              <a:avLst/>
              <a:gdLst>
                <a:gd name="connsiteX0" fmla="*/ 0 w 1412481"/>
                <a:gd name="connsiteY0" fmla="*/ 0 h 614976"/>
                <a:gd name="connsiteX1" fmla="*/ 1412481 w 1412481"/>
                <a:gd name="connsiteY1" fmla="*/ 0 h 614976"/>
                <a:gd name="connsiteX2" fmla="*/ 1412481 w 1412481"/>
                <a:gd name="connsiteY2" fmla="*/ 614976 h 614976"/>
                <a:gd name="connsiteX3" fmla="*/ 0 w 1412481"/>
                <a:gd name="connsiteY3" fmla="*/ 614976 h 614976"/>
                <a:gd name="connsiteX4" fmla="*/ 0 w 1412481"/>
                <a:gd name="connsiteY4" fmla="*/ 0 h 614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2481" h="614976">
                  <a:moveTo>
                    <a:pt x="0" y="0"/>
                  </a:moveTo>
                  <a:lnTo>
                    <a:pt x="1412481" y="0"/>
                  </a:lnTo>
                  <a:lnTo>
                    <a:pt x="1412481" y="614976"/>
                  </a:lnTo>
                  <a:lnTo>
                    <a:pt x="0" y="614976"/>
                  </a:lnTo>
                  <a:lnTo>
                    <a:pt x="0" y="0"/>
                  </a:lnTo>
                  <a:close/>
                </a:path>
              </a:pathLst>
            </a:custGeom>
            <a:solidFill>
              <a:schemeClr val="bg2">
                <a:lumMod val="90000"/>
              </a:schemeClr>
            </a:solidFill>
            <a:scene3d>
              <a:camera prst="orthographicFront"/>
              <a:lightRig rig="flat" dir="t"/>
            </a:scene3d>
            <a:sp3d prstMaterial="dkEdge">
              <a:bevelT w="8200" h="38100"/>
            </a:sp3d>
          </p:spPr>
          <p:style>
            <a:lnRef idx="0">
              <a:schemeClr val="accent2">
                <a:shade val="80000"/>
                <a:hueOff val="0"/>
                <a:satOff val="0"/>
                <a:lumOff val="0"/>
                <a:alphaOff val="0"/>
              </a:schemeClr>
            </a:lnRef>
            <a:fillRef idx="2">
              <a:scrgbClr r="0" g="0" b="0"/>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No Calculation Change</a:t>
              </a:r>
            </a:p>
            <a:p>
              <a:pPr lvl="0" algn="ctr" defTabSz="533400">
                <a:lnSpc>
                  <a:spcPct val="90000"/>
                </a:lnSpc>
                <a:spcBef>
                  <a:spcPct val="0"/>
                </a:spcBef>
                <a:spcAft>
                  <a:spcPct val="35000"/>
                </a:spcAft>
              </a:pPr>
              <a:r>
                <a:rPr lang="en-US" sz="1200" kern="1200" dirty="0" smtClean="0">
                  <a:solidFill>
                    <a:schemeClr val="tx1"/>
                  </a:solidFill>
                </a:rPr>
                <a:t>(10)</a:t>
              </a:r>
              <a:endParaRPr lang="en-US" sz="1200" kern="1200" dirty="0">
                <a:solidFill>
                  <a:schemeClr val="tx1"/>
                </a:solidFill>
              </a:endParaRPr>
            </a:p>
          </p:txBody>
        </p:sp>
        <p:sp>
          <p:nvSpPr>
            <p:cNvPr id="29" name="Freeform 28"/>
            <p:cNvSpPr/>
            <p:nvPr/>
          </p:nvSpPr>
          <p:spPr>
            <a:xfrm>
              <a:off x="6075356" y="1319300"/>
              <a:ext cx="1412481" cy="614976"/>
            </a:xfrm>
            <a:custGeom>
              <a:avLst/>
              <a:gdLst>
                <a:gd name="connsiteX0" fmla="*/ 0 w 1412481"/>
                <a:gd name="connsiteY0" fmla="*/ 0 h 614976"/>
                <a:gd name="connsiteX1" fmla="*/ 1412481 w 1412481"/>
                <a:gd name="connsiteY1" fmla="*/ 0 h 614976"/>
                <a:gd name="connsiteX2" fmla="*/ 1412481 w 1412481"/>
                <a:gd name="connsiteY2" fmla="*/ 614976 h 614976"/>
                <a:gd name="connsiteX3" fmla="*/ 0 w 1412481"/>
                <a:gd name="connsiteY3" fmla="*/ 614976 h 614976"/>
                <a:gd name="connsiteX4" fmla="*/ 0 w 1412481"/>
                <a:gd name="connsiteY4" fmla="*/ 0 h 614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2481" h="614976">
                  <a:moveTo>
                    <a:pt x="0" y="0"/>
                  </a:moveTo>
                  <a:lnTo>
                    <a:pt x="1412481" y="0"/>
                  </a:lnTo>
                  <a:lnTo>
                    <a:pt x="1412481" y="614976"/>
                  </a:lnTo>
                  <a:lnTo>
                    <a:pt x="0" y="614976"/>
                  </a:lnTo>
                  <a:lnTo>
                    <a:pt x="0" y="0"/>
                  </a:lnTo>
                  <a:close/>
                </a:path>
              </a:pathLst>
            </a:custGeom>
            <a:solidFill>
              <a:schemeClr val="bg2">
                <a:lumMod val="90000"/>
              </a:schemeClr>
            </a:solidFill>
            <a:scene3d>
              <a:camera prst="orthographicFront"/>
              <a:lightRig rig="flat" dir="t"/>
            </a:scene3d>
            <a:sp3d prstMaterial="dkEdge">
              <a:bevelT w="8200" h="38100"/>
            </a:sp3d>
          </p:spPr>
          <p:style>
            <a:lnRef idx="0">
              <a:schemeClr val="accent2">
                <a:shade val="80000"/>
                <a:hueOff val="0"/>
                <a:satOff val="0"/>
                <a:lumOff val="0"/>
                <a:alphaOff val="0"/>
              </a:schemeClr>
            </a:lnRef>
            <a:fillRef idx="2">
              <a:scrgbClr r="0" g="0" b="0"/>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No Limit Change</a:t>
              </a:r>
            </a:p>
            <a:p>
              <a:pPr lvl="0" algn="ctr" defTabSz="533400">
                <a:lnSpc>
                  <a:spcPct val="90000"/>
                </a:lnSpc>
                <a:spcBef>
                  <a:spcPct val="0"/>
                </a:spcBef>
                <a:spcAft>
                  <a:spcPct val="35000"/>
                </a:spcAft>
              </a:pPr>
              <a:r>
                <a:rPr lang="en-US" sz="1200" kern="1200" dirty="0" smtClean="0">
                  <a:solidFill>
                    <a:schemeClr val="tx1"/>
                  </a:solidFill>
                </a:rPr>
                <a:t>(0)</a:t>
              </a:r>
              <a:endParaRPr lang="en-US" sz="1200" kern="1200" dirty="0">
                <a:solidFill>
                  <a:schemeClr val="tx1"/>
                </a:solidFill>
              </a:endParaRPr>
            </a:p>
          </p:txBody>
        </p:sp>
        <p:sp>
          <p:nvSpPr>
            <p:cNvPr id="30" name="Freeform 29"/>
            <p:cNvSpPr/>
            <p:nvPr/>
          </p:nvSpPr>
          <p:spPr>
            <a:xfrm>
              <a:off x="6075356" y="2170587"/>
              <a:ext cx="1412481" cy="614976"/>
            </a:xfrm>
            <a:custGeom>
              <a:avLst/>
              <a:gdLst>
                <a:gd name="connsiteX0" fmla="*/ 0 w 1412481"/>
                <a:gd name="connsiteY0" fmla="*/ 0 h 614976"/>
                <a:gd name="connsiteX1" fmla="*/ 1412481 w 1412481"/>
                <a:gd name="connsiteY1" fmla="*/ 0 h 614976"/>
                <a:gd name="connsiteX2" fmla="*/ 1412481 w 1412481"/>
                <a:gd name="connsiteY2" fmla="*/ 614976 h 614976"/>
                <a:gd name="connsiteX3" fmla="*/ 0 w 1412481"/>
                <a:gd name="connsiteY3" fmla="*/ 614976 h 614976"/>
                <a:gd name="connsiteX4" fmla="*/ 0 w 1412481"/>
                <a:gd name="connsiteY4" fmla="*/ 0 h 614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2481" h="614976">
                  <a:moveTo>
                    <a:pt x="0" y="0"/>
                  </a:moveTo>
                  <a:lnTo>
                    <a:pt x="1412481" y="0"/>
                  </a:lnTo>
                  <a:lnTo>
                    <a:pt x="1412481" y="614976"/>
                  </a:lnTo>
                  <a:lnTo>
                    <a:pt x="0" y="614976"/>
                  </a:lnTo>
                  <a:lnTo>
                    <a:pt x="0" y="0"/>
                  </a:lnTo>
                  <a:close/>
                </a:path>
              </a:pathLst>
            </a:custGeom>
            <a:solidFill>
              <a:schemeClr val="bg2">
                <a:lumMod val="90000"/>
              </a:schemeClr>
            </a:solidFill>
            <a:scene3d>
              <a:camera prst="orthographicFront"/>
              <a:lightRig rig="flat" dir="t"/>
            </a:scene3d>
            <a:sp3d prstMaterial="dkEdge">
              <a:bevelT w="8200" h="38100"/>
            </a:sp3d>
          </p:spPr>
          <p:style>
            <a:lnRef idx="0">
              <a:schemeClr val="accent2">
                <a:shade val="80000"/>
                <a:hueOff val="0"/>
                <a:satOff val="0"/>
                <a:lumOff val="0"/>
                <a:alphaOff val="0"/>
              </a:schemeClr>
            </a:lnRef>
            <a:fillRef idx="2">
              <a:scrgbClr r="0" g="0" b="0"/>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Limit Change</a:t>
              </a:r>
            </a:p>
            <a:p>
              <a:pPr lvl="0" algn="ctr" defTabSz="533400">
                <a:lnSpc>
                  <a:spcPct val="90000"/>
                </a:lnSpc>
                <a:spcBef>
                  <a:spcPct val="0"/>
                </a:spcBef>
                <a:spcAft>
                  <a:spcPct val="35000"/>
                </a:spcAft>
              </a:pPr>
              <a:r>
                <a:rPr lang="en-US" sz="1200" kern="1200" dirty="0" smtClean="0">
                  <a:solidFill>
                    <a:schemeClr val="tx1"/>
                  </a:solidFill>
                </a:rPr>
                <a:t>(10)</a:t>
              </a:r>
            </a:p>
          </p:txBody>
        </p:sp>
        <p:sp>
          <p:nvSpPr>
            <p:cNvPr id="31" name="Freeform 30"/>
            <p:cNvSpPr/>
            <p:nvPr/>
          </p:nvSpPr>
          <p:spPr>
            <a:xfrm>
              <a:off x="7665614" y="1797215"/>
              <a:ext cx="1412481" cy="614976"/>
            </a:xfrm>
            <a:custGeom>
              <a:avLst/>
              <a:gdLst>
                <a:gd name="connsiteX0" fmla="*/ 0 w 1412481"/>
                <a:gd name="connsiteY0" fmla="*/ 0 h 614976"/>
                <a:gd name="connsiteX1" fmla="*/ 1412481 w 1412481"/>
                <a:gd name="connsiteY1" fmla="*/ 0 h 614976"/>
                <a:gd name="connsiteX2" fmla="*/ 1412481 w 1412481"/>
                <a:gd name="connsiteY2" fmla="*/ 614976 h 614976"/>
                <a:gd name="connsiteX3" fmla="*/ 0 w 1412481"/>
                <a:gd name="connsiteY3" fmla="*/ 614976 h 614976"/>
                <a:gd name="connsiteX4" fmla="*/ 0 w 1412481"/>
                <a:gd name="connsiteY4" fmla="*/ 0 h 614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2481" h="614976">
                  <a:moveTo>
                    <a:pt x="0" y="0"/>
                  </a:moveTo>
                  <a:lnTo>
                    <a:pt x="1412481" y="0"/>
                  </a:lnTo>
                  <a:lnTo>
                    <a:pt x="1412481" y="614976"/>
                  </a:lnTo>
                  <a:lnTo>
                    <a:pt x="0" y="614976"/>
                  </a:lnTo>
                  <a:lnTo>
                    <a:pt x="0" y="0"/>
                  </a:lnTo>
                  <a:close/>
                </a:path>
              </a:pathLst>
            </a:custGeom>
            <a:solidFill>
              <a:schemeClr val="bg2">
                <a:lumMod val="90000"/>
              </a:schemeClr>
            </a:solidFill>
            <a:scene3d>
              <a:camera prst="orthographicFront"/>
              <a:lightRig rig="flat" dir="t"/>
            </a:scene3d>
            <a:sp3d prstMaterial="dkEdge">
              <a:bevelT w="8200" h="38100"/>
            </a:sp3d>
          </p:spPr>
          <p:style>
            <a:lnRef idx="0">
              <a:schemeClr val="accent2">
                <a:shade val="80000"/>
                <a:hueOff val="0"/>
                <a:satOff val="0"/>
                <a:lumOff val="0"/>
                <a:alphaOff val="0"/>
              </a:schemeClr>
            </a:lnRef>
            <a:fillRef idx="2">
              <a:scrgbClr r="0" g="0" b="0"/>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solidFill>
                    <a:schemeClr val="tx1"/>
                  </a:solidFill>
                </a:rPr>
                <a:t>More Conservative</a:t>
              </a:r>
            </a:p>
            <a:p>
              <a:pPr lvl="0" algn="ctr" defTabSz="444500">
                <a:lnSpc>
                  <a:spcPct val="90000"/>
                </a:lnSpc>
                <a:spcBef>
                  <a:spcPct val="0"/>
                </a:spcBef>
                <a:spcAft>
                  <a:spcPct val="35000"/>
                </a:spcAft>
              </a:pPr>
              <a:r>
                <a:rPr lang="en-US" sz="1000" kern="1200" dirty="0" smtClean="0">
                  <a:solidFill>
                    <a:schemeClr val="tx1"/>
                  </a:solidFill>
                </a:rPr>
                <a:t>(5)</a:t>
              </a:r>
              <a:endParaRPr lang="en-US" sz="1000" kern="1200" dirty="0">
                <a:solidFill>
                  <a:schemeClr val="tx1"/>
                </a:solidFill>
              </a:endParaRPr>
            </a:p>
          </p:txBody>
        </p:sp>
        <p:sp>
          <p:nvSpPr>
            <p:cNvPr id="32" name="Freeform 31"/>
            <p:cNvSpPr/>
            <p:nvPr/>
          </p:nvSpPr>
          <p:spPr>
            <a:xfrm>
              <a:off x="7665614" y="2648503"/>
              <a:ext cx="1412481" cy="614976"/>
            </a:xfrm>
            <a:custGeom>
              <a:avLst/>
              <a:gdLst>
                <a:gd name="connsiteX0" fmla="*/ 0 w 1412481"/>
                <a:gd name="connsiteY0" fmla="*/ 0 h 614976"/>
                <a:gd name="connsiteX1" fmla="*/ 1412481 w 1412481"/>
                <a:gd name="connsiteY1" fmla="*/ 0 h 614976"/>
                <a:gd name="connsiteX2" fmla="*/ 1412481 w 1412481"/>
                <a:gd name="connsiteY2" fmla="*/ 614976 h 614976"/>
                <a:gd name="connsiteX3" fmla="*/ 0 w 1412481"/>
                <a:gd name="connsiteY3" fmla="*/ 614976 h 614976"/>
                <a:gd name="connsiteX4" fmla="*/ 0 w 1412481"/>
                <a:gd name="connsiteY4" fmla="*/ 0 h 614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2481" h="614976">
                  <a:moveTo>
                    <a:pt x="0" y="0"/>
                  </a:moveTo>
                  <a:lnTo>
                    <a:pt x="1412481" y="0"/>
                  </a:lnTo>
                  <a:lnTo>
                    <a:pt x="1412481" y="614976"/>
                  </a:lnTo>
                  <a:lnTo>
                    <a:pt x="0" y="614976"/>
                  </a:lnTo>
                  <a:lnTo>
                    <a:pt x="0" y="0"/>
                  </a:lnTo>
                  <a:close/>
                </a:path>
              </a:pathLst>
            </a:custGeom>
            <a:solidFill>
              <a:srgbClr val="FF0000"/>
            </a:solidFill>
            <a:scene3d>
              <a:camera prst="orthographicFront"/>
              <a:lightRig rig="flat" dir="t"/>
            </a:scene3d>
            <a:sp3d prstMaterial="dkEdge">
              <a:bevelT w="8200" h="38100"/>
            </a:sp3d>
          </p:spPr>
          <p:style>
            <a:lnRef idx="0">
              <a:schemeClr val="accent2">
                <a:shade val="80000"/>
                <a:hueOff val="0"/>
                <a:satOff val="0"/>
                <a:lumOff val="0"/>
                <a:alphaOff val="0"/>
              </a:schemeClr>
            </a:lnRef>
            <a:fillRef idx="2">
              <a:scrgbClr r="0" g="0" b="0"/>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More Aggressive</a:t>
              </a:r>
            </a:p>
            <a:p>
              <a:pPr lvl="0" algn="ctr" defTabSz="444500">
                <a:lnSpc>
                  <a:spcPct val="90000"/>
                </a:lnSpc>
                <a:spcBef>
                  <a:spcPct val="0"/>
                </a:spcBef>
                <a:spcAft>
                  <a:spcPct val="35000"/>
                </a:spcAft>
              </a:pPr>
              <a:r>
                <a:rPr lang="en-US" sz="1000" kern="1200" dirty="0" smtClean="0"/>
                <a:t>(5)</a:t>
              </a:r>
              <a:endParaRPr lang="en-US" sz="1000" kern="1200" dirty="0"/>
            </a:p>
          </p:txBody>
        </p:sp>
        <p:sp>
          <p:nvSpPr>
            <p:cNvPr id="33" name="Freeform 32"/>
            <p:cNvSpPr/>
            <p:nvPr/>
          </p:nvSpPr>
          <p:spPr>
            <a:xfrm>
              <a:off x="2058939" y="2767874"/>
              <a:ext cx="1412481" cy="614976"/>
            </a:xfrm>
            <a:custGeom>
              <a:avLst/>
              <a:gdLst>
                <a:gd name="connsiteX0" fmla="*/ 0 w 1412481"/>
                <a:gd name="connsiteY0" fmla="*/ 0 h 614976"/>
                <a:gd name="connsiteX1" fmla="*/ 1412481 w 1412481"/>
                <a:gd name="connsiteY1" fmla="*/ 0 h 614976"/>
                <a:gd name="connsiteX2" fmla="*/ 1412481 w 1412481"/>
                <a:gd name="connsiteY2" fmla="*/ 614976 h 614976"/>
                <a:gd name="connsiteX3" fmla="*/ 0 w 1412481"/>
                <a:gd name="connsiteY3" fmla="*/ 614976 h 614976"/>
                <a:gd name="connsiteX4" fmla="*/ 0 w 1412481"/>
                <a:gd name="connsiteY4" fmla="*/ 0 h 614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2481" h="614976">
                  <a:moveTo>
                    <a:pt x="0" y="0"/>
                  </a:moveTo>
                  <a:lnTo>
                    <a:pt x="1412481" y="0"/>
                  </a:lnTo>
                  <a:lnTo>
                    <a:pt x="1412481" y="614976"/>
                  </a:lnTo>
                  <a:lnTo>
                    <a:pt x="0" y="614976"/>
                  </a:lnTo>
                  <a:lnTo>
                    <a:pt x="0" y="0"/>
                  </a:lnTo>
                  <a:close/>
                </a:path>
              </a:pathLst>
            </a:custGeom>
            <a:solidFill>
              <a:schemeClr val="bg2">
                <a:lumMod val="90000"/>
              </a:schemeClr>
            </a:solidFill>
            <a:scene3d>
              <a:camera prst="orthographicFront"/>
              <a:lightRig rig="flat" dir="t"/>
            </a:scene3d>
            <a:sp3d prstMaterial="dkEdge">
              <a:bevelT w="8200" h="38100"/>
            </a:sp3d>
          </p:spPr>
          <p:style>
            <a:lnRef idx="0">
              <a:schemeClr val="accent2">
                <a:shade val="80000"/>
                <a:hueOff val="0"/>
                <a:satOff val="0"/>
                <a:lumOff val="0"/>
                <a:alphaOff val="0"/>
              </a:schemeClr>
            </a:lnRef>
            <a:fillRef idx="2">
              <a:scrgbClr r="0" g="0" b="0"/>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Non CCAR Linked RAS Metrics</a:t>
              </a:r>
            </a:p>
            <a:p>
              <a:pPr lvl="0" algn="ctr" defTabSz="533400">
                <a:lnSpc>
                  <a:spcPct val="90000"/>
                </a:lnSpc>
                <a:spcBef>
                  <a:spcPct val="0"/>
                </a:spcBef>
                <a:spcAft>
                  <a:spcPct val="35000"/>
                </a:spcAft>
              </a:pPr>
              <a:r>
                <a:rPr lang="en-US" sz="1200" kern="1200" dirty="0" smtClean="0">
                  <a:solidFill>
                    <a:schemeClr val="tx1"/>
                  </a:solidFill>
                </a:rPr>
                <a:t>(9)</a:t>
              </a:r>
              <a:endParaRPr lang="en-US" sz="1200" kern="1200" dirty="0">
                <a:solidFill>
                  <a:schemeClr val="tx1"/>
                </a:solidFill>
              </a:endParaRPr>
            </a:p>
          </p:txBody>
        </p:sp>
        <p:sp>
          <p:nvSpPr>
            <p:cNvPr id="34" name="Freeform 33"/>
            <p:cNvSpPr/>
            <p:nvPr/>
          </p:nvSpPr>
          <p:spPr>
            <a:xfrm>
              <a:off x="4042794" y="3096604"/>
              <a:ext cx="1412481" cy="614976"/>
            </a:xfrm>
            <a:custGeom>
              <a:avLst/>
              <a:gdLst>
                <a:gd name="connsiteX0" fmla="*/ 0 w 1412481"/>
                <a:gd name="connsiteY0" fmla="*/ 0 h 614976"/>
                <a:gd name="connsiteX1" fmla="*/ 1412481 w 1412481"/>
                <a:gd name="connsiteY1" fmla="*/ 0 h 614976"/>
                <a:gd name="connsiteX2" fmla="*/ 1412481 w 1412481"/>
                <a:gd name="connsiteY2" fmla="*/ 614976 h 614976"/>
                <a:gd name="connsiteX3" fmla="*/ 0 w 1412481"/>
                <a:gd name="connsiteY3" fmla="*/ 614976 h 614976"/>
                <a:gd name="connsiteX4" fmla="*/ 0 w 1412481"/>
                <a:gd name="connsiteY4" fmla="*/ 0 h 614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2481" h="614976">
                  <a:moveTo>
                    <a:pt x="0" y="0"/>
                  </a:moveTo>
                  <a:lnTo>
                    <a:pt x="1412481" y="0"/>
                  </a:lnTo>
                  <a:lnTo>
                    <a:pt x="1412481" y="614976"/>
                  </a:lnTo>
                  <a:lnTo>
                    <a:pt x="0" y="614976"/>
                  </a:lnTo>
                  <a:lnTo>
                    <a:pt x="0" y="0"/>
                  </a:lnTo>
                  <a:close/>
                </a:path>
              </a:pathLst>
            </a:custGeom>
            <a:solidFill>
              <a:srgbClr val="FF0000"/>
            </a:solidFill>
            <a:scene3d>
              <a:camera prst="orthographicFront"/>
              <a:lightRig rig="flat" dir="t"/>
            </a:scene3d>
            <a:sp3d prstMaterial="dkEdge">
              <a:bevelT w="8200" h="38100"/>
            </a:sp3d>
          </p:spPr>
          <p:style>
            <a:lnRef idx="0">
              <a:schemeClr val="accent2">
                <a:shade val="80000"/>
                <a:hueOff val="0"/>
                <a:satOff val="0"/>
                <a:lumOff val="0"/>
                <a:alphaOff val="0"/>
              </a:schemeClr>
            </a:lnRef>
            <a:fillRef idx="2">
              <a:scrgbClr r="0" g="0" b="0"/>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Calculation Change</a:t>
              </a:r>
            </a:p>
            <a:p>
              <a:pPr lvl="0" algn="ctr" defTabSz="533400">
                <a:lnSpc>
                  <a:spcPct val="90000"/>
                </a:lnSpc>
                <a:spcBef>
                  <a:spcPct val="0"/>
                </a:spcBef>
                <a:spcAft>
                  <a:spcPct val="35000"/>
                </a:spcAft>
              </a:pPr>
              <a:r>
                <a:rPr lang="en-US" sz="1200" kern="1200" dirty="0" smtClean="0"/>
                <a:t>(3)</a:t>
              </a:r>
              <a:endParaRPr lang="en-US" sz="1200" kern="1200" dirty="0"/>
            </a:p>
          </p:txBody>
        </p:sp>
        <p:sp>
          <p:nvSpPr>
            <p:cNvPr id="35" name="Freeform 34"/>
            <p:cNvSpPr/>
            <p:nvPr/>
          </p:nvSpPr>
          <p:spPr>
            <a:xfrm>
              <a:off x="4042794" y="5242296"/>
              <a:ext cx="1412481" cy="614976"/>
            </a:xfrm>
            <a:custGeom>
              <a:avLst/>
              <a:gdLst>
                <a:gd name="connsiteX0" fmla="*/ 0 w 1412481"/>
                <a:gd name="connsiteY0" fmla="*/ 0 h 614976"/>
                <a:gd name="connsiteX1" fmla="*/ 1412481 w 1412481"/>
                <a:gd name="connsiteY1" fmla="*/ 0 h 614976"/>
                <a:gd name="connsiteX2" fmla="*/ 1412481 w 1412481"/>
                <a:gd name="connsiteY2" fmla="*/ 614976 h 614976"/>
                <a:gd name="connsiteX3" fmla="*/ 0 w 1412481"/>
                <a:gd name="connsiteY3" fmla="*/ 614976 h 614976"/>
                <a:gd name="connsiteX4" fmla="*/ 0 w 1412481"/>
                <a:gd name="connsiteY4" fmla="*/ 0 h 614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2481" h="614976">
                  <a:moveTo>
                    <a:pt x="0" y="0"/>
                  </a:moveTo>
                  <a:lnTo>
                    <a:pt x="1412481" y="0"/>
                  </a:lnTo>
                  <a:lnTo>
                    <a:pt x="1412481" y="614976"/>
                  </a:lnTo>
                  <a:lnTo>
                    <a:pt x="0" y="614976"/>
                  </a:lnTo>
                  <a:lnTo>
                    <a:pt x="0" y="0"/>
                  </a:lnTo>
                  <a:close/>
                </a:path>
              </a:pathLst>
            </a:custGeom>
            <a:solidFill>
              <a:schemeClr val="bg2">
                <a:lumMod val="90000"/>
              </a:schemeClr>
            </a:solidFill>
            <a:scene3d>
              <a:camera prst="orthographicFront"/>
              <a:lightRig rig="flat" dir="t"/>
            </a:scene3d>
            <a:sp3d prstMaterial="dkEdge">
              <a:bevelT w="8200" h="38100"/>
            </a:sp3d>
          </p:spPr>
          <p:style>
            <a:lnRef idx="0">
              <a:schemeClr val="accent2">
                <a:shade val="80000"/>
                <a:hueOff val="0"/>
                <a:satOff val="0"/>
                <a:lumOff val="0"/>
                <a:alphaOff val="0"/>
              </a:schemeClr>
            </a:lnRef>
            <a:fillRef idx="2">
              <a:scrgbClr r="0" g="0" b="0"/>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No Calculation Change</a:t>
              </a:r>
            </a:p>
            <a:p>
              <a:pPr lvl="0" algn="ctr" defTabSz="533400">
                <a:lnSpc>
                  <a:spcPct val="90000"/>
                </a:lnSpc>
                <a:spcBef>
                  <a:spcPct val="0"/>
                </a:spcBef>
                <a:spcAft>
                  <a:spcPct val="35000"/>
                </a:spcAft>
              </a:pPr>
              <a:r>
                <a:rPr lang="en-US" sz="1200" kern="1200" dirty="0" smtClean="0">
                  <a:solidFill>
                    <a:schemeClr val="tx1"/>
                  </a:solidFill>
                </a:rPr>
                <a:t>(6)</a:t>
              </a:r>
              <a:endParaRPr lang="en-US" sz="1200" kern="1200" dirty="0">
                <a:solidFill>
                  <a:schemeClr val="tx1"/>
                </a:solidFill>
              </a:endParaRPr>
            </a:p>
          </p:txBody>
        </p:sp>
        <p:sp>
          <p:nvSpPr>
            <p:cNvPr id="36" name="Freeform 35"/>
            <p:cNvSpPr/>
            <p:nvPr/>
          </p:nvSpPr>
          <p:spPr>
            <a:xfrm>
              <a:off x="5948356" y="3927652"/>
              <a:ext cx="1412481" cy="614976"/>
            </a:xfrm>
            <a:custGeom>
              <a:avLst/>
              <a:gdLst>
                <a:gd name="connsiteX0" fmla="*/ 0 w 1412481"/>
                <a:gd name="connsiteY0" fmla="*/ 0 h 614976"/>
                <a:gd name="connsiteX1" fmla="*/ 1412481 w 1412481"/>
                <a:gd name="connsiteY1" fmla="*/ 0 h 614976"/>
                <a:gd name="connsiteX2" fmla="*/ 1412481 w 1412481"/>
                <a:gd name="connsiteY2" fmla="*/ 614976 h 614976"/>
                <a:gd name="connsiteX3" fmla="*/ 0 w 1412481"/>
                <a:gd name="connsiteY3" fmla="*/ 614976 h 614976"/>
                <a:gd name="connsiteX4" fmla="*/ 0 w 1412481"/>
                <a:gd name="connsiteY4" fmla="*/ 0 h 614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2481" h="614976">
                  <a:moveTo>
                    <a:pt x="0" y="0"/>
                  </a:moveTo>
                  <a:lnTo>
                    <a:pt x="1412481" y="0"/>
                  </a:lnTo>
                  <a:lnTo>
                    <a:pt x="1412481" y="614976"/>
                  </a:lnTo>
                  <a:lnTo>
                    <a:pt x="0" y="614976"/>
                  </a:lnTo>
                  <a:lnTo>
                    <a:pt x="0" y="0"/>
                  </a:lnTo>
                  <a:close/>
                </a:path>
              </a:pathLst>
            </a:custGeom>
            <a:solidFill>
              <a:schemeClr val="bg2">
                <a:lumMod val="90000"/>
              </a:schemeClr>
            </a:solidFill>
            <a:scene3d>
              <a:camera prst="orthographicFront"/>
              <a:lightRig rig="flat" dir="t"/>
            </a:scene3d>
            <a:sp3d prstMaterial="dkEdge">
              <a:bevelT w="8200" h="38100"/>
            </a:sp3d>
          </p:spPr>
          <p:style>
            <a:lnRef idx="0">
              <a:schemeClr val="accent2">
                <a:shade val="80000"/>
                <a:hueOff val="0"/>
                <a:satOff val="0"/>
                <a:lumOff val="0"/>
                <a:alphaOff val="0"/>
              </a:schemeClr>
            </a:lnRef>
            <a:fillRef idx="2">
              <a:scrgbClr r="0" g="0" b="0"/>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No Limit Change</a:t>
              </a:r>
            </a:p>
            <a:p>
              <a:pPr lvl="0" algn="ctr" defTabSz="533400">
                <a:lnSpc>
                  <a:spcPct val="90000"/>
                </a:lnSpc>
                <a:spcBef>
                  <a:spcPct val="0"/>
                </a:spcBef>
                <a:spcAft>
                  <a:spcPct val="35000"/>
                </a:spcAft>
              </a:pPr>
              <a:r>
                <a:rPr lang="en-US" sz="1200" kern="1200" dirty="0" smtClean="0">
                  <a:solidFill>
                    <a:schemeClr val="tx1"/>
                  </a:solidFill>
                </a:rPr>
                <a:t>(3)</a:t>
              </a:r>
            </a:p>
          </p:txBody>
        </p:sp>
        <p:sp>
          <p:nvSpPr>
            <p:cNvPr id="37" name="Freeform 36"/>
            <p:cNvSpPr/>
            <p:nvPr/>
          </p:nvSpPr>
          <p:spPr>
            <a:xfrm>
              <a:off x="5948356" y="4905940"/>
              <a:ext cx="1412481" cy="614976"/>
            </a:xfrm>
            <a:custGeom>
              <a:avLst/>
              <a:gdLst>
                <a:gd name="connsiteX0" fmla="*/ 0 w 1412481"/>
                <a:gd name="connsiteY0" fmla="*/ 0 h 614976"/>
                <a:gd name="connsiteX1" fmla="*/ 1412481 w 1412481"/>
                <a:gd name="connsiteY1" fmla="*/ 0 h 614976"/>
                <a:gd name="connsiteX2" fmla="*/ 1412481 w 1412481"/>
                <a:gd name="connsiteY2" fmla="*/ 614976 h 614976"/>
                <a:gd name="connsiteX3" fmla="*/ 0 w 1412481"/>
                <a:gd name="connsiteY3" fmla="*/ 614976 h 614976"/>
                <a:gd name="connsiteX4" fmla="*/ 0 w 1412481"/>
                <a:gd name="connsiteY4" fmla="*/ 0 h 614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2481" h="614976">
                  <a:moveTo>
                    <a:pt x="0" y="0"/>
                  </a:moveTo>
                  <a:lnTo>
                    <a:pt x="1412481" y="0"/>
                  </a:lnTo>
                  <a:lnTo>
                    <a:pt x="1412481" y="614976"/>
                  </a:lnTo>
                  <a:lnTo>
                    <a:pt x="0" y="614976"/>
                  </a:lnTo>
                  <a:lnTo>
                    <a:pt x="0" y="0"/>
                  </a:lnTo>
                  <a:close/>
                </a:path>
              </a:pathLst>
            </a:custGeom>
            <a:solidFill>
              <a:schemeClr val="bg2">
                <a:lumMod val="90000"/>
              </a:schemeClr>
            </a:solidFill>
            <a:scene3d>
              <a:camera prst="orthographicFront"/>
              <a:lightRig rig="flat" dir="t"/>
            </a:scene3d>
            <a:sp3d prstMaterial="dkEdge">
              <a:bevelT w="8200" h="38100"/>
            </a:sp3d>
          </p:spPr>
          <p:style>
            <a:lnRef idx="0">
              <a:schemeClr val="accent2">
                <a:shade val="80000"/>
                <a:hueOff val="0"/>
                <a:satOff val="0"/>
                <a:lumOff val="0"/>
                <a:alphaOff val="0"/>
              </a:schemeClr>
            </a:lnRef>
            <a:fillRef idx="2">
              <a:scrgbClr r="0" g="0" b="0"/>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Limit Change</a:t>
              </a:r>
            </a:p>
            <a:p>
              <a:pPr lvl="0" algn="ctr" defTabSz="533400">
                <a:lnSpc>
                  <a:spcPct val="90000"/>
                </a:lnSpc>
                <a:spcBef>
                  <a:spcPct val="0"/>
                </a:spcBef>
                <a:spcAft>
                  <a:spcPct val="35000"/>
                </a:spcAft>
              </a:pPr>
              <a:r>
                <a:rPr lang="en-US" sz="1200" kern="1200" dirty="0" smtClean="0">
                  <a:solidFill>
                    <a:schemeClr val="tx1"/>
                  </a:solidFill>
                </a:rPr>
                <a:t>(3)</a:t>
              </a:r>
              <a:endParaRPr lang="en-US" sz="1200" kern="1200" dirty="0">
                <a:solidFill>
                  <a:schemeClr val="tx1"/>
                </a:solidFill>
              </a:endParaRPr>
            </a:p>
          </p:txBody>
        </p:sp>
        <p:sp>
          <p:nvSpPr>
            <p:cNvPr id="38" name="Freeform 37"/>
            <p:cNvSpPr/>
            <p:nvPr/>
          </p:nvSpPr>
          <p:spPr>
            <a:xfrm>
              <a:off x="7665614" y="4226296"/>
              <a:ext cx="1412481" cy="614976"/>
            </a:xfrm>
            <a:custGeom>
              <a:avLst/>
              <a:gdLst>
                <a:gd name="connsiteX0" fmla="*/ 0 w 1412481"/>
                <a:gd name="connsiteY0" fmla="*/ 0 h 614976"/>
                <a:gd name="connsiteX1" fmla="*/ 1412481 w 1412481"/>
                <a:gd name="connsiteY1" fmla="*/ 0 h 614976"/>
                <a:gd name="connsiteX2" fmla="*/ 1412481 w 1412481"/>
                <a:gd name="connsiteY2" fmla="*/ 614976 h 614976"/>
                <a:gd name="connsiteX3" fmla="*/ 0 w 1412481"/>
                <a:gd name="connsiteY3" fmla="*/ 614976 h 614976"/>
                <a:gd name="connsiteX4" fmla="*/ 0 w 1412481"/>
                <a:gd name="connsiteY4" fmla="*/ 0 h 614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2481" h="614976">
                  <a:moveTo>
                    <a:pt x="0" y="0"/>
                  </a:moveTo>
                  <a:lnTo>
                    <a:pt x="1412481" y="0"/>
                  </a:lnTo>
                  <a:lnTo>
                    <a:pt x="1412481" y="614976"/>
                  </a:lnTo>
                  <a:lnTo>
                    <a:pt x="0" y="614976"/>
                  </a:lnTo>
                  <a:lnTo>
                    <a:pt x="0" y="0"/>
                  </a:lnTo>
                  <a:close/>
                </a:path>
              </a:pathLst>
            </a:custGeom>
            <a:solidFill>
              <a:schemeClr val="bg2">
                <a:lumMod val="90000"/>
              </a:schemeClr>
            </a:solidFill>
            <a:scene3d>
              <a:camera prst="orthographicFront"/>
              <a:lightRig rig="flat" dir="t"/>
            </a:scene3d>
            <a:sp3d prstMaterial="dkEdge">
              <a:bevelT w="8200" h="38100"/>
            </a:sp3d>
          </p:spPr>
          <p:style>
            <a:lnRef idx="0">
              <a:schemeClr val="accent2">
                <a:shade val="80000"/>
                <a:hueOff val="0"/>
                <a:satOff val="0"/>
                <a:lumOff val="0"/>
                <a:alphaOff val="0"/>
              </a:schemeClr>
            </a:lnRef>
            <a:fillRef idx="2">
              <a:scrgbClr r="0" g="0" b="0"/>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solidFill>
                    <a:schemeClr val="tx1"/>
                  </a:solidFill>
                </a:rPr>
                <a:t>More Conservative</a:t>
              </a:r>
            </a:p>
            <a:p>
              <a:pPr lvl="0" algn="ctr" defTabSz="444500">
                <a:lnSpc>
                  <a:spcPct val="90000"/>
                </a:lnSpc>
                <a:spcBef>
                  <a:spcPct val="0"/>
                </a:spcBef>
                <a:spcAft>
                  <a:spcPct val="35000"/>
                </a:spcAft>
              </a:pPr>
              <a:r>
                <a:rPr lang="en-US" sz="1000" kern="1200" dirty="0" smtClean="0">
                  <a:solidFill>
                    <a:schemeClr val="tx1"/>
                  </a:solidFill>
                </a:rPr>
                <a:t>(3)</a:t>
              </a:r>
              <a:endParaRPr lang="en-US" sz="1000" kern="1200" dirty="0">
                <a:solidFill>
                  <a:schemeClr val="tx1"/>
                </a:solidFill>
              </a:endParaRPr>
            </a:p>
          </p:txBody>
        </p:sp>
        <p:sp>
          <p:nvSpPr>
            <p:cNvPr id="39" name="Freeform 38"/>
            <p:cNvSpPr/>
            <p:nvPr/>
          </p:nvSpPr>
          <p:spPr>
            <a:xfrm>
              <a:off x="7665614" y="5077584"/>
              <a:ext cx="1412481" cy="614976"/>
            </a:xfrm>
            <a:custGeom>
              <a:avLst/>
              <a:gdLst>
                <a:gd name="connsiteX0" fmla="*/ 0 w 1412481"/>
                <a:gd name="connsiteY0" fmla="*/ 0 h 614976"/>
                <a:gd name="connsiteX1" fmla="*/ 1412481 w 1412481"/>
                <a:gd name="connsiteY1" fmla="*/ 0 h 614976"/>
                <a:gd name="connsiteX2" fmla="*/ 1412481 w 1412481"/>
                <a:gd name="connsiteY2" fmla="*/ 614976 h 614976"/>
                <a:gd name="connsiteX3" fmla="*/ 0 w 1412481"/>
                <a:gd name="connsiteY3" fmla="*/ 614976 h 614976"/>
                <a:gd name="connsiteX4" fmla="*/ 0 w 1412481"/>
                <a:gd name="connsiteY4" fmla="*/ 0 h 614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2481" h="614976">
                  <a:moveTo>
                    <a:pt x="0" y="0"/>
                  </a:moveTo>
                  <a:lnTo>
                    <a:pt x="1412481" y="0"/>
                  </a:lnTo>
                  <a:lnTo>
                    <a:pt x="1412481" y="614976"/>
                  </a:lnTo>
                  <a:lnTo>
                    <a:pt x="0" y="614976"/>
                  </a:lnTo>
                  <a:lnTo>
                    <a:pt x="0" y="0"/>
                  </a:lnTo>
                  <a:close/>
                </a:path>
              </a:pathLst>
            </a:custGeom>
            <a:solidFill>
              <a:srgbClr val="FF0000"/>
            </a:solidFill>
            <a:scene3d>
              <a:camera prst="orthographicFront"/>
              <a:lightRig rig="flat" dir="t"/>
            </a:scene3d>
            <a:sp3d prstMaterial="dkEdge">
              <a:bevelT w="8200" h="38100"/>
            </a:sp3d>
          </p:spPr>
          <p:style>
            <a:lnRef idx="0">
              <a:schemeClr val="accent2">
                <a:shade val="80000"/>
                <a:hueOff val="0"/>
                <a:satOff val="0"/>
                <a:lumOff val="0"/>
                <a:alphaOff val="0"/>
              </a:schemeClr>
            </a:lnRef>
            <a:fillRef idx="2">
              <a:scrgbClr r="0" g="0" b="0"/>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More Aggressive</a:t>
              </a:r>
            </a:p>
            <a:p>
              <a:pPr lvl="0" algn="ctr" defTabSz="444500">
                <a:lnSpc>
                  <a:spcPct val="90000"/>
                </a:lnSpc>
                <a:spcBef>
                  <a:spcPct val="0"/>
                </a:spcBef>
                <a:spcAft>
                  <a:spcPct val="35000"/>
                </a:spcAft>
              </a:pPr>
              <a:r>
                <a:rPr lang="en-US" sz="1000" kern="1200" dirty="0" smtClean="0"/>
                <a:t>(0)</a:t>
              </a:r>
              <a:endParaRPr lang="en-US" sz="1000" kern="1200" dirty="0"/>
            </a:p>
          </p:txBody>
        </p:sp>
        <p:sp>
          <p:nvSpPr>
            <p:cNvPr id="40" name="Freeform 39"/>
            <p:cNvSpPr/>
            <p:nvPr/>
          </p:nvSpPr>
          <p:spPr>
            <a:xfrm>
              <a:off x="2058939" y="4254165"/>
              <a:ext cx="1412481" cy="614976"/>
            </a:xfrm>
            <a:custGeom>
              <a:avLst/>
              <a:gdLst>
                <a:gd name="connsiteX0" fmla="*/ 0 w 1412481"/>
                <a:gd name="connsiteY0" fmla="*/ 0 h 614976"/>
                <a:gd name="connsiteX1" fmla="*/ 1412481 w 1412481"/>
                <a:gd name="connsiteY1" fmla="*/ 0 h 614976"/>
                <a:gd name="connsiteX2" fmla="*/ 1412481 w 1412481"/>
                <a:gd name="connsiteY2" fmla="*/ 614976 h 614976"/>
                <a:gd name="connsiteX3" fmla="*/ 0 w 1412481"/>
                <a:gd name="connsiteY3" fmla="*/ 614976 h 614976"/>
                <a:gd name="connsiteX4" fmla="*/ 0 w 1412481"/>
                <a:gd name="connsiteY4" fmla="*/ 0 h 614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2481" h="614976">
                  <a:moveTo>
                    <a:pt x="0" y="0"/>
                  </a:moveTo>
                  <a:lnTo>
                    <a:pt x="1412481" y="0"/>
                  </a:lnTo>
                  <a:lnTo>
                    <a:pt x="1412481" y="614976"/>
                  </a:lnTo>
                  <a:lnTo>
                    <a:pt x="0" y="614976"/>
                  </a:lnTo>
                  <a:lnTo>
                    <a:pt x="0" y="0"/>
                  </a:lnTo>
                  <a:close/>
                </a:path>
              </a:pathLst>
            </a:custGeom>
            <a:solidFill>
              <a:srgbClr val="FF0000"/>
            </a:solidFill>
            <a:scene3d>
              <a:camera prst="orthographicFront"/>
              <a:lightRig rig="flat" dir="t"/>
            </a:scene3d>
            <a:sp3d prstMaterial="dkEdge">
              <a:bevelT w="8200" h="38100"/>
            </a:sp3d>
          </p:spPr>
          <p:style>
            <a:lnRef idx="0">
              <a:schemeClr val="accent2">
                <a:shade val="80000"/>
                <a:hueOff val="0"/>
                <a:satOff val="0"/>
                <a:lumOff val="0"/>
                <a:alphaOff val="0"/>
              </a:schemeClr>
            </a:lnRef>
            <a:fillRef idx="2">
              <a:scrgbClr r="0" g="0" b="0"/>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solidFill>
                    <a:schemeClr val="tx1"/>
                  </a:solidFill>
                </a:rPr>
                <a:t>Additional Metrics</a:t>
              </a:r>
            </a:p>
            <a:p>
              <a:pPr lvl="0" algn="ctr" defTabSz="577850">
                <a:lnSpc>
                  <a:spcPct val="90000"/>
                </a:lnSpc>
                <a:spcBef>
                  <a:spcPct val="0"/>
                </a:spcBef>
                <a:spcAft>
                  <a:spcPct val="35000"/>
                </a:spcAft>
              </a:pPr>
              <a:r>
                <a:rPr lang="en-US" sz="1300" kern="1200" dirty="0" smtClean="0">
                  <a:solidFill>
                    <a:schemeClr val="tx1"/>
                  </a:solidFill>
                </a:rPr>
                <a:t>(8)</a:t>
              </a:r>
              <a:endParaRPr lang="en-US" sz="1300" kern="1200" dirty="0">
                <a:solidFill>
                  <a:schemeClr val="tx1"/>
                </a:solidFill>
              </a:endParaRPr>
            </a:p>
          </p:txBody>
        </p:sp>
        <p:sp>
          <p:nvSpPr>
            <p:cNvPr id="41" name="Freeform 40"/>
            <p:cNvSpPr/>
            <p:nvPr/>
          </p:nvSpPr>
          <p:spPr>
            <a:xfrm>
              <a:off x="2058939" y="5105452"/>
              <a:ext cx="1412481" cy="614976"/>
            </a:xfrm>
            <a:custGeom>
              <a:avLst/>
              <a:gdLst>
                <a:gd name="connsiteX0" fmla="*/ 0 w 1412481"/>
                <a:gd name="connsiteY0" fmla="*/ 0 h 614976"/>
                <a:gd name="connsiteX1" fmla="*/ 1412481 w 1412481"/>
                <a:gd name="connsiteY1" fmla="*/ 0 h 614976"/>
                <a:gd name="connsiteX2" fmla="*/ 1412481 w 1412481"/>
                <a:gd name="connsiteY2" fmla="*/ 614976 h 614976"/>
                <a:gd name="connsiteX3" fmla="*/ 0 w 1412481"/>
                <a:gd name="connsiteY3" fmla="*/ 614976 h 614976"/>
                <a:gd name="connsiteX4" fmla="*/ 0 w 1412481"/>
                <a:gd name="connsiteY4" fmla="*/ 0 h 614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2481" h="614976">
                  <a:moveTo>
                    <a:pt x="0" y="0"/>
                  </a:moveTo>
                  <a:lnTo>
                    <a:pt x="1412481" y="0"/>
                  </a:lnTo>
                  <a:lnTo>
                    <a:pt x="1412481" y="614976"/>
                  </a:lnTo>
                  <a:lnTo>
                    <a:pt x="0" y="614976"/>
                  </a:lnTo>
                  <a:lnTo>
                    <a:pt x="0" y="0"/>
                  </a:lnTo>
                  <a:close/>
                </a:path>
              </a:pathLst>
            </a:custGeom>
            <a:solidFill>
              <a:srgbClr val="FF0000"/>
            </a:solidFill>
            <a:scene3d>
              <a:camera prst="orthographicFront"/>
              <a:lightRig rig="flat" dir="t"/>
            </a:scene3d>
            <a:sp3d prstMaterial="dkEdge">
              <a:bevelT w="8200" h="38100"/>
            </a:sp3d>
          </p:spPr>
          <p:style>
            <a:lnRef idx="0">
              <a:schemeClr val="accent2">
                <a:shade val="80000"/>
                <a:hueOff val="0"/>
                <a:satOff val="0"/>
                <a:lumOff val="0"/>
                <a:alphaOff val="0"/>
              </a:schemeClr>
            </a:lnRef>
            <a:fillRef idx="2">
              <a:scrgbClr r="0" g="0" b="0"/>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Removal </a:t>
              </a:r>
            </a:p>
            <a:p>
              <a:pPr lvl="0" algn="ctr" defTabSz="533400">
                <a:lnSpc>
                  <a:spcPct val="90000"/>
                </a:lnSpc>
                <a:spcBef>
                  <a:spcPct val="0"/>
                </a:spcBef>
                <a:spcAft>
                  <a:spcPct val="35000"/>
                </a:spcAft>
              </a:pPr>
              <a:r>
                <a:rPr lang="en-US" sz="1200" kern="1200" dirty="0" smtClean="0">
                  <a:solidFill>
                    <a:schemeClr val="tx1"/>
                  </a:solidFill>
                </a:rPr>
                <a:t>(5)</a:t>
              </a:r>
              <a:endParaRPr lang="en-US" sz="1200" kern="1200" dirty="0">
                <a:solidFill>
                  <a:schemeClr val="tx1"/>
                </a:solidFill>
              </a:endParaRPr>
            </a:p>
          </p:txBody>
        </p:sp>
      </p:grpSp>
      <p:cxnSp>
        <p:nvCxnSpPr>
          <p:cNvPr id="53" name="Straight Connector 52"/>
          <p:cNvCxnSpPr>
            <a:stCxn id="6" idx="2"/>
          </p:cNvCxnSpPr>
          <p:nvPr/>
        </p:nvCxnSpPr>
        <p:spPr>
          <a:xfrm flipH="1">
            <a:off x="1320701" y="4544983"/>
            <a:ext cx="1" cy="8643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323084" y="5425985"/>
            <a:ext cx="73585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932288" y="3193478"/>
            <a:ext cx="840964" cy="738664"/>
          </a:xfrm>
          <a:prstGeom prst="rect">
            <a:avLst/>
          </a:prstGeom>
          <a:solidFill>
            <a:schemeClr val="bg1"/>
          </a:solidFill>
        </p:spPr>
        <p:txBody>
          <a:bodyPr wrap="square" rtlCol="0">
            <a:spAutoFit/>
          </a:bodyPr>
          <a:lstStyle/>
          <a:p>
            <a:pPr algn="ctr"/>
            <a:r>
              <a:rPr lang="en-US" sz="1400" b="1" dirty="0" smtClean="0"/>
              <a:t>2016 </a:t>
            </a:r>
          </a:p>
          <a:p>
            <a:pPr algn="ctr"/>
            <a:r>
              <a:rPr lang="en-US" sz="1400" b="1" dirty="0" smtClean="0"/>
              <a:t>RAS </a:t>
            </a:r>
          </a:p>
          <a:p>
            <a:pPr algn="ctr"/>
            <a:r>
              <a:rPr lang="en-US" sz="1400" b="1" dirty="0" smtClean="0"/>
              <a:t>Metrics</a:t>
            </a:r>
            <a:endParaRPr lang="en-US" sz="1400" b="1" dirty="0"/>
          </a:p>
        </p:txBody>
      </p:sp>
      <p:cxnSp>
        <p:nvCxnSpPr>
          <p:cNvPr id="61" name="Straight Arrow Connector 60"/>
          <p:cNvCxnSpPr/>
          <p:nvPr/>
        </p:nvCxnSpPr>
        <p:spPr>
          <a:xfrm flipV="1">
            <a:off x="607879" y="3579588"/>
            <a:ext cx="408299" cy="1118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0" y="6325949"/>
            <a:ext cx="8674255" cy="338554"/>
          </a:xfrm>
          <a:prstGeom prst="rect">
            <a:avLst/>
          </a:prstGeom>
        </p:spPr>
        <p:txBody>
          <a:bodyPr wrap="square">
            <a:spAutoFit/>
          </a:bodyPr>
          <a:lstStyle/>
          <a:p>
            <a:pPr marL="796925" indent="-796925"/>
            <a:r>
              <a:rPr lang="en-US" sz="800" dirty="0">
                <a:latin typeface="Calibri" panose="020F0502020204030204" pitchFamily="34" charset="0"/>
                <a:ea typeface="Calibri" panose="020F0502020204030204" pitchFamily="34" charset="0"/>
              </a:rPr>
              <a:t>More Conservative: The company’s appetite for Risk has increased. (i.e. The limits for metrics with ceilings have increased and the limits for metrics with floors have decreased.)</a:t>
            </a:r>
          </a:p>
          <a:p>
            <a:pPr marL="796925" indent="-796925"/>
            <a:r>
              <a:rPr lang="en-US" sz="800" dirty="0" smtClean="0">
                <a:latin typeface="Calibri" panose="020F0502020204030204" pitchFamily="34" charset="0"/>
                <a:ea typeface="Calibri" panose="020F0502020204030204" pitchFamily="34" charset="0"/>
              </a:rPr>
              <a:t>More </a:t>
            </a:r>
            <a:r>
              <a:rPr lang="en-US" sz="800" dirty="0">
                <a:latin typeface="Calibri" panose="020F0502020204030204" pitchFamily="34" charset="0"/>
                <a:ea typeface="Calibri" panose="020F0502020204030204" pitchFamily="34" charset="0"/>
              </a:rPr>
              <a:t>Aggressive: The company’s appetite for Risk has decreased. (i.e. The limits for metrics with ceilings have decreased and the limits for metrics with </a:t>
            </a:r>
            <a:r>
              <a:rPr lang="en-US" sz="800" dirty="0" smtClean="0">
                <a:latin typeface="Calibri" panose="020F0502020204030204" pitchFamily="34" charset="0"/>
                <a:ea typeface="Calibri" panose="020F0502020204030204" pitchFamily="34" charset="0"/>
              </a:rPr>
              <a:t>floors </a:t>
            </a:r>
            <a:r>
              <a:rPr lang="en-US" sz="800" dirty="0">
                <a:latin typeface="Calibri" panose="020F0502020204030204" pitchFamily="34" charset="0"/>
                <a:ea typeface="Calibri" panose="020F0502020204030204" pitchFamily="34" charset="0"/>
              </a:rPr>
              <a:t>have increased.)</a:t>
            </a:r>
            <a:endParaRPr lang="en-US" sz="800" dirty="0">
              <a:effectLst/>
              <a:latin typeface="Calibri" panose="020F0502020204030204" pitchFamily="34" charset="0"/>
              <a:ea typeface="Calibri" panose="020F0502020204030204" pitchFamily="34" charset="0"/>
            </a:endParaRPr>
          </a:p>
        </p:txBody>
      </p:sp>
      <p:cxnSp>
        <p:nvCxnSpPr>
          <p:cNvPr id="46" name="Straight Connector 45"/>
          <p:cNvCxnSpPr/>
          <p:nvPr/>
        </p:nvCxnSpPr>
        <p:spPr>
          <a:xfrm flipV="1">
            <a:off x="3779079" y="3409952"/>
            <a:ext cx="261333" cy="2379"/>
          </a:xfrm>
          <a:prstGeom prst="line">
            <a:avLst/>
          </a:prstGeom>
          <a:noFill/>
        </p:spPr>
        <p:style>
          <a:lnRef idx="2">
            <a:schemeClr val="accent2">
              <a:shade val="8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cxnSp>
      <p:sp>
        <p:nvSpPr>
          <p:cNvPr id="3" name="Footer Placeholder 2"/>
          <p:cNvSpPr>
            <a:spLocks noGrp="1"/>
          </p:cNvSpPr>
          <p:nvPr>
            <p:ph type="ftr" sz="quarter" idx="11"/>
          </p:nvPr>
        </p:nvSpPr>
        <p:spPr/>
        <p:txBody>
          <a:bodyPr/>
          <a:lstStyle/>
          <a:p>
            <a:r>
              <a:rPr lang="en-US" smtClean="0">
                <a:solidFill>
                  <a:prstClr val="white">
                    <a:lumMod val="50000"/>
                  </a:prstClr>
                </a:solidFill>
              </a:rPr>
              <a:t>Proprietary and Confidential</a:t>
            </a:r>
            <a:endParaRPr lang="en-US" dirty="0">
              <a:solidFill>
                <a:prstClr val="white">
                  <a:lumMod val="50000"/>
                </a:prstClr>
              </a:solidFill>
            </a:endParaRPr>
          </a:p>
        </p:txBody>
      </p:sp>
      <p:sp>
        <p:nvSpPr>
          <p:cNvPr id="5" name="Slide Number Placeholder 4"/>
          <p:cNvSpPr>
            <a:spLocks noGrp="1"/>
          </p:cNvSpPr>
          <p:nvPr>
            <p:ph type="sldNum" sz="quarter" idx="12"/>
          </p:nvPr>
        </p:nvSpPr>
        <p:spPr/>
        <p:txBody>
          <a:bodyPr/>
          <a:lstStyle/>
          <a:p>
            <a:fld id="{CCC40B8E-6D79-4604-8F47-CB61FCAC13A7}" type="slidenum">
              <a:rPr lang="en-US" smtClean="0">
                <a:solidFill>
                  <a:prstClr val="black">
                    <a:tint val="75000"/>
                  </a:prstClr>
                </a:solidFill>
              </a:rPr>
              <a:pPr/>
              <a:t>3</a:t>
            </a:fld>
            <a:endParaRPr lang="en-US" dirty="0">
              <a:solidFill>
                <a:prstClr val="black">
                  <a:tint val="75000"/>
                </a:prstClr>
              </a:solidFill>
            </a:endParaRPr>
          </a:p>
        </p:txBody>
      </p:sp>
    </p:spTree>
    <p:extLst>
      <p:ext uri="{BB962C8B-B14F-4D97-AF65-F5344CB8AC3E}">
        <p14:creationId xmlns:p14="http://schemas.microsoft.com/office/powerpoint/2010/main" val="18720353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8389212"/>
              </p:ext>
            </p:extLst>
          </p:nvPr>
        </p:nvGraphicFramePr>
        <p:xfrm>
          <a:off x="66726" y="750374"/>
          <a:ext cx="8970269" cy="5586703"/>
        </p:xfrm>
        <a:graphic>
          <a:graphicData uri="http://schemas.openxmlformats.org/drawingml/2006/table">
            <a:tbl>
              <a:tblPr firstRow="1" bandRow="1">
                <a:tableStyleId>{2D5ABB26-0587-4C30-8999-92F81FD0307C}</a:tableStyleId>
              </a:tblPr>
              <a:tblGrid>
                <a:gridCol w="258393"/>
                <a:gridCol w="4123863"/>
                <a:gridCol w="618998"/>
                <a:gridCol w="744471"/>
                <a:gridCol w="819754"/>
                <a:gridCol w="869943"/>
                <a:gridCol w="577174"/>
                <a:gridCol w="957673"/>
              </a:tblGrid>
              <a:tr h="224347">
                <a:tc gridSpan="2">
                  <a:txBody>
                    <a:bodyPr/>
                    <a:lstStyle/>
                    <a:p>
                      <a:pPr algn="l"/>
                      <a:r>
                        <a:rPr lang="en-GB" sz="900" b="1" u="sng" dirty="0" smtClean="0">
                          <a:solidFill>
                            <a:srgbClr val="FF0000"/>
                          </a:solidFill>
                          <a:latin typeface="Arial" panose="020B0604020202020204" pitchFamily="34" charset="0"/>
                          <a:cs typeface="Arial" panose="020B0604020202020204" pitchFamily="34" charset="0"/>
                        </a:rPr>
                        <a:t>Monthly RAS Metrics</a:t>
                      </a:r>
                      <a:endParaRPr lang="en-GB" sz="900" b="1" u="sng" dirty="0">
                        <a:solidFill>
                          <a:srgbClr val="FF0000"/>
                        </a:solidFill>
                        <a:latin typeface="Arial" panose="020B0604020202020204" pitchFamily="34" charset="0"/>
                        <a:cs typeface="Arial" panose="020B0604020202020204" pitchFamily="34" charset="0"/>
                      </a:endParaRPr>
                    </a:p>
                  </a:txBody>
                  <a:tcPr marL="0" marR="9144" marT="0" marB="0"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l"/>
                      <a:endParaRPr lang="en-GB" sz="900" b="1" u="sng" dirty="0">
                        <a:solidFill>
                          <a:srgbClr val="FF0000"/>
                        </a:solidFill>
                        <a:latin typeface="Arial" panose="020B0604020202020204" pitchFamily="34" charset="0"/>
                        <a:cs typeface="Arial" panose="020B0604020202020204" pitchFamily="34" charset="0"/>
                      </a:endParaRPr>
                    </a:p>
                  </a:txBody>
                  <a:tcPr marL="0" marR="9144" marT="0" marB="0"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800" b="1" dirty="0" smtClean="0">
                        <a:solidFill>
                          <a:schemeClr val="tx1"/>
                        </a:solidFill>
                        <a:latin typeface="Arial" panose="020B0604020202020204" pitchFamily="34" charset="0"/>
                        <a:cs typeface="Arial" panose="020B0604020202020204" pitchFamily="34" charset="0"/>
                      </a:endParaRPr>
                    </a:p>
                  </a:txBody>
                  <a:tcPr marL="9144" marR="9144" marT="0" marB="0" anchor="ctr">
                    <a:lnL w="127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800" b="1" dirty="0" smtClean="0">
                        <a:solidFill>
                          <a:schemeClr val="tx1"/>
                        </a:solidFill>
                        <a:latin typeface="Arial" panose="020B0604020202020204" pitchFamily="34" charset="0"/>
                        <a:cs typeface="Arial" panose="020B0604020202020204" pitchFamily="34" charset="0"/>
                      </a:endParaRPr>
                    </a:p>
                  </a:txBody>
                  <a:tcPr marL="9144" marR="9144" marT="0" marB="0"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800" b="1" dirty="0">
                        <a:solidFill>
                          <a:schemeClr val="tx1"/>
                        </a:solidFill>
                        <a:latin typeface="Arial" panose="020B0604020202020204" pitchFamily="34" charset="0"/>
                        <a:cs typeface="Arial" panose="020B0604020202020204" pitchFamily="34" charset="0"/>
                      </a:endParaRPr>
                    </a:p>
                  </a:txBody>
                  <a:tcPr marL="9144" marR="9144" marT="0" marB="0"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800" b="1" dirty="0">
                        <a:solidFill>
                          <a:schemeClr val="tx1"/>
                        </a:solidFill>
                        <a:latin typeface="Arial" panose="020B0604020202020204" pitchFamily="34" charset="0"/>
                        <a:cs typeface="Arial" panose="020B0604020202020204" pitchFamily="34" charset="0"/>
                      </a:endParaRPr>
                    </a:p>
                  </a:txBody>
                  <a:tcPr marL="9144" marR="9144" marT="0" marB="0" anchor="ctr">
                    <a:lnL w="127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800" b="1" dirty="0">
                        <a:solidFill>
                          <a:schemeClr val="tx1"/>
                        </a:solidFill>
                        <a:latin typeface="Arial" panose="020B0604020202020204" pitchFamily="34" charset="0"/>
                        <a:cs typeface="Arial" panose="020B0604020202020204" pitchFamily="34" charset="0"/>
                      </a:endParaRPr>
                    </a:p>
                  </a:txBody>
                  <a:tcPr marL="9144" marR="9144" marT="0" marB="0"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800" b="1" dirty="0">
                        <a:solidFill>
                          <a:schemeClr val="tx1"/>
                        </a:solidFill>
                        <a:latin typeface="Arial" panose="020B0604020202020204" pitchFamily="34" charset="0"/>
                        <a:cs typeface="Arial" panose="020B0604020202020204" pitchFamily="34" charset="0"/>
                      </a:endParaRPr>
                    </a:p>
                  </a:txBody>
                  <a:tcPr marL="9144" marR="9144" marT="0" marB="0" anchor="ctr">
                    <a:lnL w="127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27264">
                <a:tc>
                  <a:txBody>
                    <a:bodyPr/>
                    <a:lstStyle/>
                    <a:p>
                      <a:pPr algn="ctr"/>
                      <a:r>
                        <a:rPr lang="en-GB" sz="800" b="1" dirty="0" smtClean="0">
                          <a:solidFill>
                            <a:schemeClr val="tx1"/>
                          </a:solidFill>
                          <a:latin typeface="Arial" panose="020B0604020202020204" pitchFamily="34" charset="0"/>
                          <a:cs typeface="Arial" panose="020B0604020202020204" pitchFamily="34" charset="0"/>
                        </a:rPr>
                        <a:t>Line</a:t>
                      </a:r>
                      <a:endParaRPr lang="en-GB" sz="800" b="1" dirty="0">
                        <a:solidFill>
                          <a:schemeClr val="tx1"/>
                        </a:solidFill>
                        <a:latin typeface="Arial" panose="020B0604020202020204" pitchFamily="34" charset="0"/>
                        <a:cs typeface="Arial" panose="020B0604020202020204" pitchFamily="34" charset="0"/>
                      </a:endParaRPr>
                    </a:p>
                  </a:txBody>
                  <a:tcPr marL="9144" marR="9144" marT="18288" marB="18288"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c>
                  <a:txBody>
                    <a:bodyPr/>
                    <a:lstStyle/>
                    <a:p>
                      <a:pPr algn="ctr"/>
                      <a:r>
                        <a:rPr lang="en-GB" sz="800" b="1" dirty="0" smtClean="0">
                          <a:solidFill>
                            <a:schemeClr val="tx1"/>
                          </a:solidFill>
                          <a:latin typeface="Arial" panose="020B0604020202020204" pitchFamily="34" charset="0"/>
                          <a:cs typeface="Arial" panose="020B0604020202020204" pitchFamily="34" charset="0"/>
                        </a:rPr>
                        <a:t>New Metric</a:t>
                      </a:r>
                      <a:endParaRPr lang="en-GB" sz="800" b="1" dirty="0">
                        <a:solidFill>
                          <a:schemeClr val="tx1"/>
                        </a:solidFill>
                        <a:latin typeface="Arial" panose="020B0604020202020204" pitchFamily="34" charset="0"/>
                        <a:cs typeface="Arial" panose="020B0604020202020204" pitchFamily="34" charset="0"/>
                      </a:endParaRPr>
                    </a:p>
                  </a:txBody>
                  <a:tcPr marL="9144" marR="9144"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800" b="1" dirty="0" smtClean="0">
                          <a:solidFill>
                            <a:schemeClr val="tx1"/>
                          </a:solidFill>
                          <a:latin typeface="Arial" panose="020B0604020202020204" pitchFamily="34" charset="0"/>
                          <a:cs typeface="Arial" panose="020B0604020202020204" pitchFamily="34" charset="0"/>
                        </a:rPr>
                        <a:t>Frequency</a:t>
                      </a:r>
                    </a:p>
                  </a:txBody>
                  <a:tcPr marL="9144" marR="9144" marT="18288" marB="18288"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800" b="1" dirty="0" smtClean="0">
                          <a:solidFill>
                            <a:schemeClr val="tx1"/>
                          </a:solidFill>
                          <a:latin typeface="Arial" panose="020B0604020202020204" pitchFamily="34" charset="0"/>
                          <a:cs typeface="Arial" panose="020B0604020202020204" pitchFamily="34" charset="0"/>
                        </a:rPr>
                        <a:t>Mar’16 </a:t>
                      </a:r>
                      <a:r>
                        <a:rPr lang="en-GB" sz="800" b="1" baseline="0" dirty="0" smtClean="0">
                          <a:solidFill>
                            <a:schemeClr val="tx1"/>
                          </a:solidFill>
                          <a:latin typeface="Arial" panose="020B0604020202020204" pitchFamily="34" charset="0"/>
                          <a:cs typeface="Arial" panose="020B0604020202020204" pitchFamily="34" charset="0"/>
                        </a:rPr>
                        <a:t>Actual</a:t>
                      </a:r>
                      <a:endParaRPr lang="en-GB" sz="800" b="1" dirty="0" smtClean="0">
                        <a:solidFill>
                          <a:schemeClr val="tx1"/>
                        </a:solidFill>
                        <a:latin typeface="Arial" panose="020B0604020202020204" pitchFamily="34" charset="0"/>
                        <a:cs typeface="Arial" panose="020B0604020202020204" pitchFamily="34" charset="0"/>
                      </a:endParaRPr>
                    </a:p>
                  </a:txBody>
                  <a:tcPr marL="9144" marR="9144" marT="18288" marB="18288"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c>
                  <a:txBody>
                    <a:bodyPr/>
                    <a:lstStyle/>
                    <a:p>
                      <a:pPr algn="ctr"/>
                      <a:r>
                        <a:rPr lang="en-GB" sz="800" b="1" dirty="0" smtClean="0">
                          <a:solidFill>
                            <a:schemeClr val="tx1"/>
                          </a:solidFill>
                          <a:latin typeface="Arial" panose="020B0604020202020204" pitchFamily="34" charset="0"/>
                          <a:cs typeface="Arial" panose="020B0604020202020204" pitchFamily="34" charset="0"/>
                        </a:rPr>
                        <a:t>Amber Limit</a:t>
                      </a:r>
                      <a:endParaRPr lang="en-GB" sz="800" b="1" dirty="0">
                        <a:solidFill>
                          <a:schemeClr val="tx1"/>
                        </a:solidFill>
                        <a:latin typeface="Arial" panose="020B0604020202020204" pitchFamily="34" charset="0"/>
                        <a:cs typeface="Arial" panose="020B0604020202020204" pitchFamily="34" charset="0"/>
                      </a:endParaRPr>
                    </a:p>
                  </a:txBody>
                  <a:tcPr marL="9144" marR="9144" marT="18288" marB="18288"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C000"/>
                    </a:solidFill>
                  </a:tcPr>
                </a:tc>
                <a:tc>
                  <a:txBody>
                    <a:bodyPr/>
                    <a:lstStyle/>
                    <a:p>
                      <a:pPr algn="ctr"/>
                      <a:r>
                        <a:rPr lang="en-GB" sz="800" b="1" dirty="0" smtClean="0">
                          <a:solidFill>
                            <a:schemeClr val="tx1"/>
                          </a:solidFill>
                          <a:latin typeface="Arial" panose="020B0604020202020204" pitchFamily="34" charset="0"/>
                          <a:cs typeface="Arial" panose="020B0604020202020204" pitchFamily="34" charset="0"/>
                        </a:rPr>
                        <a:t>Red Limit</a:t>
                      </a:r>
                      <a:endParaRPr lang="en-GB" sz="800" b="1" dirty="0">
                        <a:solidFill>
                          <a:schemeClr val="tx1"/>
                        </a:solidFill>
                        <a:latin typeface="Arial" panose="020B0604020202020204" pitchFamily="34" charset="0"/>
                        <a:cs typeface="Arial" panose="020B0604020202020204" pitchFamily="34" charset="0"/>
                      </a:endParaRPr>
                    </a:p>
                  </a:txBody>
                  <a:tcPr marL="9144" marR="9144" marT="18288" marB="18288"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0000"/>
                    </a:solidFill>
                  </a:tcPr>
                </a:tc>
                <a:tc>
                  <a:txBody>
                    <a:bodyPr/>
                    <a:lstStyle/>
                    <a:p>
                      <a:pPr algn="ctr"/>
                      <a:r>
                        <a:rPr lang="en-GB" sz="800" b="1" dirty="0" smtClean="0">
                          <a:solidFill>
                            <a:schemeClr val="tx1"/>
                          </a:solidFill>
                          <a:latin typeface="Arial" panose="020B0604020202020204" pitchFamily="34" charset="0"/>
                          <a:cs typeface="Arial" panose="020B0604020202020204" pitchFamily="34" charset="0"/>
                        </a:rPr>
                        <a:t>Limit</a:t>
                      </a:r>
                      <a:r>
                        <a:rPr lang="en-GB" sz="800" b="1" baseline="0" dirty="0" smtClean="0">
                          <a:solidFill>
                            <a:schemeClr val="tx1"/>
                          </a:solidFill>
                          <a:latin typeface="Arial" panose="020B0604020202020204" pitchFamily="34" charset="0"/>
                          <a:cs typeface="Arial" panose="020B0604020202020204" pitchFamily="34" charset="0"/>
                        </a:rPr>
                        <a:t> Type</a:t>
                      </a:r>
                      <a:endParaRPr lang="en-GB" sz="800" b="1" dirty="0">
                        <a:solidFill>
                          <a:schemeClr val="tx1"/>
                        </a:solidFill>
                        <a:latin typeface="Arial" panose="020B0604020202020204" pitchFamily="34" charset="0"/>
                        <a:cs typeface="Arial" panose="020B0604020202020204" pitchFamily="34" charset="0"/>
                      </a:endParaRPr>
                    </a:p>
                  </a:txBody>
                  <a:tcPr marL="9144" marR="9144" marT="18288" marB="18288"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c>
                  <a:txBody>
                    <a:bodyPr/>
                    <a:lstStyle/>
                    <a:p>
                      <a:pPr algn="ctr"/>
                      <a:r>
                        <a:rPr lang="en-GB" sz="800" b="1" dirty="0" smtClean="0">
                          <a:solidFill>
                            <a:schemeClr val="tx1"/>
                          </a:solidFill>
                          <a:latin typeface="Arial" panose="020B0604020202020204" pitchFamily="34" charset="0"/>
                          <a:cs typeface="Arial" panose="020B0604020202020204" pitchFamily="34" charset="0"/>
                        </a:rPr>
                        <a:t>Action</a:t>
                      </a:r>
                      <a:endParaRPr lang="en-GB" sz="800" b="1" dirty="0">
                        <a:solidFill>
                          <a:schemeClr val="tx1"/>
                        </a:solidFill>
                        <a:latin typeface="Arial" panose="020B0604020202020204" pitchFamily="34" charset="0"/>
                        <a:cs typeface="Arial" panose="020B0604020202020204" pitchFamily="34" charset="0"/>
                      </a:endParaRPr>
                    </a:p>
                  </a:txBody>
                  <a:tcPr marL="9144" marR="9144" marT="18288" marB="18288"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r>
              <a:tr h="14110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800" b="1" dirty="0" smtClean="0">
                          <a:solidFill>
                            <a:schemeClr val="tx1"/>
                          </a:solidFill>
                          <a:latin typeface="Arial" panose="020B0604020202020204" pitchFamily="34" charset="0"/>
                          <a:cs typeface="Arial" panose="020B0604020202020204" pitchFamily="34" charset="0"/>
                        </a:rPr>
                        <a:t>1</a:t>
                      </a:r>
                    </a:p>
                  </a:txBody>
                  <a:tcPr marL="45720"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800" b="1" dirty="0" smtClean="0">
                          <a:solidFill>
                            <a:schemeClr val="tx1"/>
                          </a:solidFill>
                          <a:latin typeface="Arial" panose="020B0604020202020204" pitchFamily="34" charset="0"/>
                          <a:cs typeface="Arial" panose="020B0604020202020204" pitchFamily="34" charset="0"/>
                        </a:rPr>
                        <a:t>Common Equity Tier 1 Ratio</a:t>
                      </a:r>
                      <a:r>
                        <a:rPr lang="en-GB" sz="800" b="1" baseline="0" dirty="0">
                          <a:solidFill>
                            <a:schemeClr val="tx1"/>
                          </a:solidFill>
                          <a:latin typeface="Arial" panose="020B0604020202020204" pitchFamily="34" charset="0"/>
                          <a:cs typeface="Arial" panose="020B0604020202020204" pitchFamily="34" charset="0"/>
                        </a:rPr>
                        <a:t> </a:t>
                      </a:r>
                      <a:r>
                        <a:rPr lang="en-GB" sz="800" b="1" baseline="0" dirty="0" smtClean="0">
                          <a:solidFill>
                            <a:schemeClr val="tx1"/>
                          </a:solidFill>
                          <a:latin typeface="Arial" panose="020B0604020202020204" pitchFamily="34" charset="0"/>
                          <a:cs typeface="Arial" panose="020B0604020202020204" pitchFamily="34" charset="0"/>
                        </a:rPr>
                        <a:t>- Base</a:t>
                      </a:r>
                      <a:endParaRPr lang="en-GB" sz="800" b="1" dirty="0" smtClean="0">
                        <a:solidFill>
                          <a:schemeClr val="tx1"/>
                        </a:solidFill>
                        <a:latin typeface="Arial" panose="020B0604020202020204" pitchFamily="34" charset="0"/>
                        <a:cs typeface="Arial" panose="020B0604020202020204" pitchFamily="34" charset="0"/>
                      </a:endParaRPr>
                    </a:p>
                  </a:txBody>
                  <a:tcPr marL="45720" marR="914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smtClean="0">
                          <a:latin typeface="Arial" panose="020B0604020202020204" pitchFamily="34" charset="0"/>
                          <a:cs typeface="Arial" panose="020B0604020202020204" pitchFamily="34" charset="0"/>
                        </a:rPr>
                        <a:t>Monthly</a:t>
                      </a: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smtClean="0">
                          <a:latin typeface="Arial" panose="020B0604020202020204" pitchFamily="34" charset="0"/>
                          <a:cs typeface="Arial" panose="020B0604020202020204" pitchFamily="34" charset="0"/>
                        </a:rPr>
                        <a:t>11.38%</a:t>
                      </a:r>
                    </a:p>
                  </a:txBody>
                  <a:tcPr marL="9144" marR="9144" marT="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AB0"/>
                    </a:solidFill>
                  </a:tcPr>
                </a:tc>
                <a:tc>
                  <a:txBody>
                    <a:bodyPr/>
                    <a:lstStyle/>
                    <a:p>
                      <a:pPr algn="ctr"/>
                      <a:r>
                        <a:rPr lang="en-GB" sz="800" b="0" dirty="0" smtClean="0">
                          <a:solidFill>
                            <a:schemeClr val="tx1"/>
                          </a:solidFill>
                          <a:latin typeface="Arial" panose="020B0604020202020204" pitchFamily="34" charset="0"/>
                          <a:cs typeface="Arial" panose="020B0604020202020204" pitchFamily="34" charset="0"/>
                        </a:rPr>
                        <a:t>11.00%</a:t>
                      </a:r>
                    </a:p>
                  </a:txBody>
                  <a:tcPr marL="9144"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baseline="0" dirty="0" smtClean="0">
                          <a:solidFill>
                            <a:schemeClr val="tx1"/>
                          </a:solidFill>
                          <a:latin typeface="Arial" panose="020B0604020202020204" pitchFamily="34" charset="0"/>
                          <a:cs typeface="Arial" panose="020B0604020202020204" pitchFamily="34" charset="0"/>
                        </a:rPr>
                        <a:t>9.45%</a:t>
                      </a: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b="0" dirty="0" smtClean="0">
                          <a:solidFill>
                            <a:schemeClr val="tx1"/>
                          </a:solidFill>
                          <a:latin typeface="Arial" panose="020B0604020202020204" pitchFamily="34" charset="0"/>
                          <a:cs typeface="Arial" panose="020B0604020202020204" pitchFamily="34" charset="0"/>
                        </a:rPr>
                        <a:t>Floor</a:t>
                      </a:r>
                    </a:p>
                  </a:txBody>
                  <a:tcPr marL="9144"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baseline="0" dirty="0" smtClean="0">
                          <a:solidFill>
                            <a:schemeClr val="tx1"/>
                          </a:solidFill>
                          <a:latin typeface="Arial" panose="020B0604020202020204" pitchFamily="34" charset="0"/>
                          <a:cs typeface="Arial" panose="020B0604020202020204" pitchFamily="34" charset="0"/>
                        </a:rPr>
                        <a:t>Limit change</a:t>
                      </a: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90166">
                <a:tc>
                  <a:txBody>
                    <a:bodyPr/>
                    <a:lstStyle/>
                    <a:p>
                      <a:pPr algn="ctr"/>
                      <a:r>
                        <a:rPr lang="en-GB" sz="800" b="1" dirty="0" smtClean="0">
                          <a:solidFill>
                            <a:schemeClr val="tx1"/>
                          </a:solidFill>
                          <a:latin typeface="Arial" panose="020B0604020202020204" pitchFamily="34" charset="0"/>
                          <a:cs typeface="Arial" panose="020B0604020202020204" pitchFamily="34" charset="0"/>
                        </a:rPr>
                        <a:t>2</a:t>
                      </a:r>
                      <a:endParaRPr lang="en-GB" sz="800" b="1" dirty="0">
                        <a:solidFill>
                          <a:schemeClr val="tx1"/>
                        </a:solidFill>
                        <a:latin typeface="Arial" panose="020B0604020202020204" pitchFamily="34" charset="0"/>
                        <a:cs typeface="Arial" panose="020B0604020202020204" pitchFamily="34" charset="0"/>
                      </a:endParaRPr>
                    </a:p>
                  </a:txBody>
                  <a:tcPr marL="45720"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GB" sz="800" b="1" dirty="0" smtClean="0">
                          <a:solidFill>
                            <a:schemeClr val="tx1"/>
                          </a:solidFill>
                          <a:latin typeface="Arial" panose="020B0604020202020204" pitchFamily="34" charset="0"/>
                          <a:cs typeface="Arial" panose="020B0604020202020204" pitchFamily="34" charset="0"/>
                        </a:rPr>
                        <a:t>Tangible</a:t>
                      </a:r>
                      <a:r>
                        <a:rPr lang="en-GB" sz="800" b="1" baseline="0" dirty="0" smtClean="0">
                          <a:solidFill>
                            <a:schemeClr val="tx1"/>
                          </a:solidFill>
                          <a:latin typeface="Arial" panose="020B0604020202020204" pitchFamily="34" charset="0"/>
                          <a:cs typeface="Arial" panose="020B0604020202020204" pitchFamily="34" charset="0"/>
                        </a:rPr>
                        <a:t> Common Equity Ratio - Base</a:t>
                      </a:r>
                      <a:endParaRPr lang="en-GB" sz="800" b="1" dirty="0">
                        <a:solidFill>
                          <a:schemeClr val="tx1"/>
                        </a:solidFill>
                        <a:latin typeface="Arial" panose="020B0604020202020204" pitchFamily="34" charset="0"/>
                        <a:cs typeface="Arial" panose="020B0604020202020204" pitchFamily="34" charset="0"/>
                      </a:endParaRPr>
                    </a:p>
                  </a:txBody>
                  <a:tcPr marL="45720" marR="914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smtClean="0">
                          <a:latin typeface="Arial" panose="020B0604020202020204" pitchFamily="34" charset="0"/>
                          <a:cs typeface="Arial" panose="020B0604020202020204" pitchFamily="34" charset="0"/>
                        </a:rPr>
                        <a:t>Monthly</a:t>
                      </a: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smtClean="0">
                          <a:latin typeface="Arial" panose="020B0604020202020204" pitchFamily="34" charset="0"/>
                          <a:cs typeface="Arial" panose="020B0604020202020204" pitchFamily="34" charset="0"/>
                        </a:rPr>
                        <a:t>11.88%</a:t>
                      </a:r>
                    </a:p>
                  </a:txBody>
                  <a:tcPr marL="9144" marR="9144" marT="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AB0"/>
                    </a:solidFill>
                  </a:tcPr>
                </a:tc>
                <a:tc>
                  <a:txBody>
                    <a:bodyPr/>
                    <a:lstStyle/>
                    <a:p>
                      <a:pPr algn="ctr"/>
                      <a:r>
                        <a:rPr lang="en-GB" sz="800" b="0" dirty="0" smtClean="0">
                          <a:solidFill>
                            <a:schemeClr val="tx1"/>
                          </a:solidFill>
                          <a:latin typeface="Arial" panose="020B0604020202020204" pitchFamily="34" charset="0"/>
                          <a:cs typeface="Arial" panose="020B0604020202020204" pitchFamily="34" charset="0"/>
                        </a:rPr>
                        <a:t>11.50%</a:t>
                      </a:r>
                    </a:p>
                  </a:txBody>
                  <a:tcPr marL="9144"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baseline="0" dirty="0" smtClean="0">
                          <a:solidFill>
                            <a:schemeClr val="tx1"/>
                          </a:solidFill>
                          <a:latin typeface="Arial" panose="020B0604020202020204" pitchFamily="34" charset="0"/>
                          <a:cs typeface="Arial" panose="020B0604020202020204" pitchFamily="34" charset="0"/>
                        </a:rPr>
                        <a:t>10.25%</a:t>
                      </a: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b="0" dirty="0" smtClean="0">
                          <a:solidFill>
                            <a:schemeClr val="tx1"/>
                          </a:solidFill>
                          <a:latin typeface="Arial" panose="020B0604020202020204" pitchFamily="34" charset="0"/>
                          <a:cs typeface="Arial" panose="020B0604020202020204" pitchFamily="34" charset="0"/>
                        </a:rPr>
                        <a:t>Floor</a:t>
                      </a:r>
                    </a:p>
                  </a:txBody>
                  <a:tcPr marL="9144"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baseline="0" dirty="0" smtClean="0">
                          <a:solidFill>
                            <a:schemeClr val="tx1"/>
                          </a:solidFill>
                          <a:latin typeface="Arial" panose="020B0604020202020204" pitchFamily="34" charset="0"/>
                          <a:cs typeface="Arial" panose="020B0604020202020204" pitchFamily="34" charset="0"/>
                        </a:rPr>
                        <a:t>Limit change</a:t>
                      </a: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94254">
                <a:tc>
                  <a:txBody>
                    <a:bodyPr/>
                    <a:lstStyle/>
                    <a:p>
                      <a:pPr marL="0" algn="ctr" defTabSz="914400" rtl="0" eaLnBrk="1" fontAlgn="ctr"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3</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fontAlgn="ctr" latinLnBrk="0" hangingPunct="1"/>
                      <a:r>
                        <a:rPr lang="en-US" sz="800" b="1" kern="1200" dirty="0">
                          <a:solidFill>
                            <a:schemeClr val="tx1"/>
                          </a:solidFill>
                          <a:latin typeface="Arial" panose="020B0604020202020204" pitchFamily="34" charset="0"/>
                          <a:ea typeface="+mn-ea"/>
                          <a:cs typeface="Arial" panose="020B0604020202020204" pitchFamily="34" charset="0"/>
                        </a:rPr>
                        <a:t>Tier 1 Risk Based Capital </a:t>
                      </a:r>
                      <a:r>
                        <a:rPr lang="en-US" sz="800" b="1" kern="1200" dirty="0" smtClean="0">
                          <a:solidFill>
                            <a:schemeClr val="tx1"/>
                          </a:solidFill>
                          <a:latin typeface="Arial" panose="020B0604020202020204" pitchFamily="34" charset="0"/>
                          <a:ea typeface="+mn-ea"/>
                          <a:cs typeface="Arial" panose="020B0604020202020204" pitchFamily="34" charset="0"/>
                        </a:rPr>
                        <a:t>Ratio - Base</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914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800" dirty="0" smtClean="0">
                          <a:latin typeface="Arial" panose="020B0604020202020204" pitchFamily="34" charset="0"/>
                          <a:cs typeface="Arial" panose="020B0604020202020204" pitchFamily="34" charset="0"/>
                        </a:rPr>
                        <a:t>Monthly</a:t>
                      </a:r>
                      <a:endParaRPr lang="en-US" sz="800" dirty="0">
                        <a:latin typeface="Arial" panose="020B0604020202020204" pitchFamily="34" charset="0"/>
                        <a:cs typeface="Arial" panose="020B0604020202020204" pitchFamily="34" charset="0"/>
                      </a:endParaRP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800" dirty="0" smtClean="0">
                          <a:latin typeface="Arial" panose="020B0604020202020204" pitchFamily="34" charset="0"/>
                          <a:cs typeface="Arial" panose="020B0604020202020204" pitchFamily="34" charset="0"/>
                        </a:rPr>
                        <a:t>11.38%</a:t>
                      </a:r>
                      <a:endParaRPr lang="en-US" sz="800" dirty="0">
                        <a:latin typeface="Arial" panose="020B0604020202020204" pitchFamily="34" charset="0"/>
                        <a:cs typeface="Arial" panose="020B0604020202020204" pitchFamily="34" charset="0"/>
                      </a:endParaRPr>
                    </a:p>
                  </a:txBody>
                  <a:tcPr marL="9144" marR="9144" marT="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AB0"/>
                    </a:solidFill>
                  </a:tcPr>
                </a:tc>
                <a:tc>
                  <a:txBody>
                    <a:bodyPr/>
                    <a:lstStyle/>
                    <a:p>
                      <a:pPr algn="ctr"/>
                      <a:r>
                        <a:rPr lang="en-GB" sz="800" b="0" dirty="0" smtClean="0">
                          <a:solidFill>
                            <a:schemeClr val="tx1"/>
                          </a:solidFill>
                          <a:latin typeface="Arial" panose="020B0604020202020204" pitchFamily="34" charset="0"/>
                          <a:cs typeface="Arial" panose="020B0604020202020204" pitchFamily="34" charset="0"/>
                        </a:rPr>
                        <a:t>10.00%</a:t>
                      </a:r>
                    </a:p>
                  </a:txBody>
                  <a:tcPr marL="9144"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algn="ctr"/>
                      <a:r>
                        <a:rPr lang="en-GB" sz="800" b="0" dirty="0" smtClean="0">
                          <a:solidFill>
                            <a:schemeClr val="tx1"/>
                          </a:solidFill>
                          <a:latin typeface="Arial" panose="020B0604020202020204" pitchFamily="34" charset="0"/>
                          <a:cs typeface="Arial" panose="020B0604020202020204" pitchFamily="34" charset="0"/>
                        </a:rPr>
                        <a:t>8.75%</a:t>
                      </a:r>
                      <a:endParaRPr lang="en-GB" sz="800" b="0" dirty="0">
                        <a:solidFill>
                          <a:schemeClr val="tx1"/>
                        </a:solidFill>
                        <a:latin typeface="Arial" panose="020B0604020202020204" pitchFamily="34" charset="0"/>
                        <a:cs typeface="Arial" panose="020B0604020202020204" pitchFamily="34" charset="0"/>
                      </a:endParaRP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b="0" dirty="0" smtClean="0">
                          <a:solidFill>
                            <a:schemeClr val="tx1"/>
                          </a:solidFill>
                          <a:latin typeface="Arial" panose="020B0604020202020204" pitchFamily="34" charset="0"/>
                          <a:cs typeface="Arial" panose="020B0604020202020204" pitchFamily="34" charset="0"/>
                        </a:rPr>
                        <a:t>Floor</a:t>
                      </a:r>
                    </a:p>
                  </a:txBody>
                  <a:tcPr marL="9144"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baseline="0" dirty="0" smtClean="0">
                          <a:solidFill>
                            <a:schemeClr val="tx1"/>
                          </a:solidFill>
                          <a:latin typeface="Arial" panose="020B0604020202020204" pitchFamily="34" charset="0"/>
                          <a:cs typeface="Arial" panose="020B0604020202020204" pitchFamily="34" charset="0"/>
                        </a:rPr>
                        <a:t>Removed</a:t>
                      </a: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7418">
                <a:tc>
                  <a:txBody>
                    <a:bodyPr/>
                    <a:lstStyle/>
                    <a:p>
                      <a:pPr algn="ctr"/>
                      <a:r>
                        <a:rPr lang="en-US" sz="800" b="1" dirty="0" smtClean="0">
                          <a:solidFill>
                            <a:schemeClr val="tx1"/>
                          </a:solidFill>
                          <a:latin typeface="Arial" panose="020B0604020202020204" pitchFamily="34" charset="0"/>
                          <a:cs typeface="Arial" panose="020B0604020202020204" pitchFamily="34" charset="0"/>
                        </a:rPr>
                        <a:t>4</a:t>
                      </a:r>
                    </a:p>
                  </a:txBody>
                  <a:tcPr marL="45720"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800" b="1" dirty="0" smtClean="0">
                          <a:solidFill>
                            <a:schemeClr val="tx1"/>
                          </a:solidFill>
                          <a:latin typeface="Arial" panose="020B0604020202020204" pitchFamily="34" charset="0"/>
                          <a:cs typeface="Arial" panose="020B0604020202020204" pitchFamily="34" charset="0"/>
                        </a:rPr>
                        <a:t>Tier</a:t>
                      </a:r>
                      <a:r>
                        <a:rPr lang="en-US" sz="800" b="1" baseline="0" dirty="0" smtClean="0">
                          <a:solidFill>
                            <a:schemeClr val="tx1"/>
                          </a:solidFill>
                          <a:latin typeface="Arial" panose="020B0604020202020204" pitchFamily="34" charset="0"/>
                          <a:cs typeface="Arial" panose="020B0604020202020204" pitchFamily="34" charset="0"/>
                        </a:rPr>
                        <a:t> 1 Leverage Ratio - Base</a:t>
                      </a:r>
                      <a:endParaRPr lang="en-US" sz="800" b="1" dirty="0" smtClean="0">
                        <a:solidFill>
                          <a:schemeClr val="tx1"/>
                        </a:solidFill>
                        <a:latin typeface="Arial" panose="020B0604020202020204" pitchFamily="34" charset="0"/>
                        <a:cs typeface="Arial" panose="020B0604020202020204" pitchFamily="34" charset="0"/>
                      </a:endParaRPr>
                    </a:p>
                  </a:txBody>
                  <a:tcPr marL="45720" marR="914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800" b="0" dirty="0" smtClean="0">
                          <a:solidFill>
                            <a:schemeClr val="tx1"/>
                          </a:solidFill>
                          <a:latin typeface="Arial" panose="020B0604020202020204" pitchFamily="34" charset="0"/>
                          <a:cs typeface="Arial" panose="020B0604020202020204" pitchFamily="34" charset="0"/>
                        </a:rPr>
                        <a:t>Monthly</a:t>
                      </a: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800" b="0" dirty="0" smtClean="0">
                          <a:solidFill>
                            <a:schemeClr val="tx1"/>
                          </a:solidFill>
                          <a:latin typeface="Arial" panose="020B0604020202020204" pitchFamily="34" charset="0"/>
                          <a:cs typeface="Arial" panose="020B0604020202020204" pitchFamily="34" charset="0"/>
                        </a:rPr>
                        <a:t>12.04%</a:t>
                      </a:r>
                    </a:p>
                  </a:txBody>
                  <a:tcPr marL="9144" marR="9144" marT="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AB0"/>
                    </a:solidFill>
                  </a:tcPr>
                </a:tc>
                <a:tc>
                  <a:txBody>
                    <a:bodyPr/>
                    <a:lstStyle/>
                    <a:p>
                      <a:pPr algn="ctr"/>
                      <a:r>
                        <a:rPr lang="en-GB" sz="800" b="0" dirty="0" smtClean="0">
                          <a:solidFill>
                            <a:schemeClr val="tx1"/>
                          </a:solidFill>
                          <a:latin typeface="Arial" panose="020B0604020202020204" pitchFamily="34" charset="0"/>
                          <a:cs typeface="Arial" panose="020B0604020202020204" pitchFamily="34" charset="0"/>
                        </a:rPr>
                        <a:t>11.60%</a:t>
                      </a:r>
                    </a:p>
                  </a:txBody>
                  <a:tcPr marL="9144"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algn="ctr"/>
                      <a:r>
                        <a:rPr lang="en-GB" sz="800" b="0" dirty="0" smtClean="0">
                          <a:solidFill>
                            <a:schemeClr val="tx1"/>
                          </a:solidFill>
                          <a:latin typeface="Arial" panose="020B0604020202020204" pitchFamily="34" charset="0"/>
                          <a:cs typeface="Arial" panose="020B0604020202020204" pitchFamily="34" charset="0"/>
                        </a:rPr>
                        <a:t>10.35%</a:t>
                      </a:r>
                      <a:endParaRPr lang="en-GB" sz="800" b="0" dirty="0">
                        <a:solidFill>
                          <a:schemeClr val="tx1"/>
                        </a:solidFill>
                        <a:latin typeface="Arial" panose="020B0604020202020204" pitchFamily="34" charset="0"/>
                        <a:cs typeface="Arial" panose="020B0604020202020204" pitchFamily="34" charset="0"/>
                      </a:endParaRP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baseline="0" dirty="0" smtClean="0">
                          <a:solidFill>
                            <a:schemeClr val="tx1"/>
                          </a:solidFill>
                          <a:latin typeface="Arial" panose="020B0604020202020204" pitchFamily="34" charset="0"/>
                          <a:cs typeface="Arial" panose="020B0604020202020204" pitchFamily="34" charset="0"/>
                        </a:rPr>
                        <a:t>Floor</a:t>
                      </a:r>
                    </a:p>
                  </a:txBody>
                  <a:tcPr marL="9144"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baseline="0" dirty="0" smtClean="0">
                          <a:solidFill>
                            <a:schemeClr val="tx1"/>
                          </a:solidFill>
                          <a:latin typeface="Arial" panose="020B0604020202020204" pitchFamily="34" charset="0"/>
                          <a:cs typeface="Arial" panose="020B0604020202020204" pitchFamily="34" charset="0"/>
                        </a:rPr>
                        <a:t>Added</a:t>
                      </a: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2774">
                <a:tc>
                  <a:txBody>
                    <a:bodyPr/>
                    <a:lstStyle/>
                    <a:p>
                      <a:pPr algn="ctr"/>
                      <a:r>
                        <a:rPr lang="en-GB" sz="800" b="1" dirty="0" smtClean="0">
                          <a:solidFill>
                            <a:schemeClr val="tx1"/>
                          </a:solidFill>
                          <a:latin typeface="Arial" panose="020B0604020202020204" pitchFamily="34" charset="0"/>
                          <a:cs typeface="Arial" panose="020B0604020202020204" pitchFamily="34" charset="0"/>
                        </a:rPr>
                        <a:t>5</a:t>
                      </a:r>
                      <a:endParaRPr lang="en-GB" sz="800" b="1" dirty="0">
                        <a:solidFill>
                          <a:schemeClr val="tx1"/>
                        </a:solidFill>
                        <a:latin typeface="Arial" panose="020B0604020202020204" pitchFamily="34" charset="0"/>
                        <a:cs typeface="Arial" panose="020B0604020202020204" pitchFamily="34" charset="0"/>
                      </a:endParaRPr>
                    </a:p>
                  </a:txBody>
                  <a:tcPr marL="45720"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GB" sz="800" b="1" dirty="0" smtClean="0">
                          <a:solidFill>
                            <a:schemeClr val="tx1"/>
                          </a:solidFill>
                          <a:latin typeface="Arial" panose="020B0604020202020204" pitchFamily="34" charset="0"/>
                          <a:cs typeface="Arial" panose="020B0604020202020204" pitchFamily="34" charset="0"/>
                        </a:rPr>
                        <a:t>Total Capital Ratio - Base</a:t>
                      </a:r>
                      <a:endParaRPr lang="en-GB" sz="800" b="1" dirty="0">
                        <a:solidFill>
                          <a:schemeClr val="tx1"/>
                        </a:solidFill>
                        <a:latin typeface="Arial" panose="020B0604020202020204" pitchFamily="34" charset="0"/>
                        <a:cs typeface="Arial" panose="020B0604020202020204" pitchFamily="34" charset="0"/>
                      </a:endParaRPr>
                    </a:p>
                  </a:txBody>
                  <a:tcPr marL="45720" marR="914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800" b="0" dirty="0" smtClean="0">
                          <a:solidFill>
                            <a:schemeClr val="tx1"/>
                          </a:solidFill>
                          <a:latin typeface="Arial" panose="020B0604020202020204" pitchFamily="34" charset="0"/>
                          <a:cs typeface="Arial" panose="020B0604020202020204" pitchFamily="34" charset="0"/>
                        </a:rPr>
                        <a:t>Monthly</a:t>
                      </a: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800" b="0" dirty="0" smtClean="0">
                          <a:solidFill>
                            <a:schemeClr val="tx1"/>
                          </a:solidFill>
                          <a:latin typeface="Arial" panose="020B0604020202020204" pitchFamily="34" charset="0"/>
                          <a:cs typeface="Arial" panose="020B0604020202020204" pitchFamily="34" charset="0"/>
                        </a:rPr>
                        <a:t>12.73%</a:t>
                      </a:r>
                    </a:p>
                  </a:txBody>
                  <a:tcPr marL="9144" marR="9144" marT="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AB0"/>
                    </a:solidFill>
                  </a:tcPr>
                </a:tc>
                <a:tc>
                  <a:txBody>
                    <a:bodyPr/>
                    <a:lstStyle/>
                    <a:p>
                      <a:pPr algn="ctr"/>
                      <a:r>
                        <a:rPr lang="en-GB" sz="800" b="0" dirty="0" smtClean="0">
                          <a:solidFill>
                            <a:schemeClr val="tx1"/>
                          </a:solidFill>
                          <a:latin typeface="Arial" panose="020B0604020202020204" pitchFamily="34" charset="0"/>
                          <a:cs typeface="Arial" panose="020B0604020202020204" pitchFamily="34" charset="0"/>
                        </a:rPr>
                        <a:t>12.50%</a:t>
                      </a:r>
                    </a:p>
                  </a:txBody>
                  <a:tcPr marL="9144"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algn="ctr"/>
                      <a:r>
                        <a:rPr lang="en-GB" sz="800" b="0" dirty="0" smtClean="0">
                          <a:solidFill>
                            <a:schemeClr val="tx1"/>
                          </a:solidFill>
                          <a:latin typeface="Arial" panose="020B0604020202020204" pitchFamily="34" charset="0"/>
                          <a:cs typeface="Arial" panose="020B0604020202020204" pitchFamily="34" charset="0"/>
                        </a:rPr>
                        <a:t>11.25%</a:t>
                      </a: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baseline="0" dirty="0" smtClean="0">
                          <a:solidFill>
                            <a:schemeClr val="tx1"/>
                          </a:solidFill>
                          <a:latin typeface="Arial" panose="020B0604020202020204" pitchFamily="34" charset="0"/>
                          <a:cs typeface="Arial" panose="020B0604020202020204" pitchFamily="34" charset="0"/>
                        </a:rPr>
                        <a:t>Floor</a:t>
                      </a:r>
                    </a:p>
                  </a:txBody>
                  <a:tcPr marL="9144"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baseline="0" dirty="0" smtClean="0">
                          <a:solidFill>
                            <a:schemeClr val="tx1"/>
                          </a:solidFill>
                          <a:latin typeface="Arial" panose="020B0604020202020204" pitchFamily="34" charset="0"/>
                          <a:cs typeface="Arial" panose="020B0604020202020204" pitchFamily="34" charset="0"/>
                        </a:rPr>
                        <a:t>Added</a:t>
                      </a: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1247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800" b="1" dirty="0" smtClean="0">
                          <a:solidFill>
                            <a:schemeClr val="tx1"/>
                          </a:solidFill>
                          <a:latin typeface="Arial" panose="020B0604020202020204" pitchFamily="34" charset="0"/>
                          <a:cs typeface="Arial" panose="020B0604020202020204" pitchFamily="34" charset="0"/>
                        </a:rPr>
                        <a:t>6</a:t>
                      </a:r>
                    </a:p>
                  </a:txBody>
                  <a:tcPr marL="45720"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800" b="1" dirty="0" smtClean="0">
                          <a:solidFill>
                            <a:schemeClr val="tx1"/>
                          </a:solidFill>
                          <a:latin typeface="Arial" panose="020B0604020202020204" pitchFamily="34" charset="0"/>
                          <a:cs typeface="Arial" panose="020B0604020202020204" pitchFamily="34" charset="0"/>
                        </a:rPr>
                        <a:t>Total</a:t>
                      </a:r>
                      <a:r>
                        <a:rPr lang="en-GB" sz="800" b="1" baseline="0" dirty="0" smtClean="0">
                          <a:solidFill>
                            <a:schemeClr val="tx1"/>
                          </a:solidFill>
                          <a:latin typeface="Arial" panose="020B0604020202020204" pitchFamily="34" charset="0"/>
                          <a:cs typeface="Arial" panose="020B0604020202020204" pitchFamily="34" charset="0"/>
                        </a:rPr>
                        <a:t> Risk Weighted Assets</a:t>
                      </a:r>
                    </a:p>
                    <a:p>
                      <a:pPr marL="0" marR="0" indent="0" algn="l" defTabSz="914400" rtl="0" eaLnBrk="1" fontAlgn="auto" latinLnBrk="0" hangingPunct="1">
                        <a:lnSpc>
                          <a:spcPct val="100000"/>
                        </a:lnSpc>
                        <a:spcBef>
                          <a:spcPts val="0"/>
                        </a:spcBef>
                        <a:spcAft>
                          <a:spcPts val="0"/>
                        </a:spcAft>
                        <a:buClrTx/>
                        <a:buSzTx/>
                        <a:buFontTx/>
                        <a:buNone/>
                        <a:tabLst/>
                        <a:defRPr/>
                      </a:pPr>
                      <a:r>
                        <a:rPr lang="en-GB" sz="800" b="1" baseline="0" dirty="0" smtClean="0">
                          <a:solidFill>
                            <a:schemeClr val="tx1"/>
                          </a:solidFill>
                          <a:latin typeface="Arial" panose="020B0604020202020204" pitchFamily="34" charset="0"/>
                          <a:cs typeface="Arial" panose="020B0604020202020204" pitchFamily="34" charset="0"/>
                        </a:rPr>
                        <a:t>Total Risk Weighted Assets without Personal Lending</a:t>
                      </a:r>
                      <a:endParaRPr lang="en-GB" sz="800" b="1" dirty="0" smtClean="0">
                        <a:solidFill>
                          <a:schemeClr val="tx1"/>
                        </a:solidFill>
                        <a:latin typeface="Arial" panose="020B0604020202020204" pitchFamily="34" charset="0"/>
                        <a:cs typeface="Arial" panose="020B0604020202020204" pitchFamily="34" charset="0"/>
                      </a:endParaRPr>
                    </a:p>
                  </a:txBody>
                  <a:tcPr marL="45720" marR="914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smtClean="0">
                          <a:latin typeface="Arial" panose="020B0604020202020204" pitchFamily="34" charset="0"/>
                          <a:cs typeface="Arial" panose="020B0604020202020204" pitchFamily="34" charset="0"/>
                        </a:rPr>
                        <a:t>Monthly</a:t>
                      </a: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smtClean="0">
                          <a:latin typeface="Arial" panose="020B0604020202020204" pitchFamily="34" charset="0"/>
                          <a:cs typeface="Arial" panose="020B0604020202020204" pitchFamily="34" charset="0"/>
                        </a:rPr>
                        <a:t>$38.9bn³</a:t>
                      </a:r>
                    </a:p>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smtClean="0">
                          <a:latin typeface="Arial" panose="020B0604020202020204" pitchFamily="34" charset="0"/>
                          <a:cs typeface="Arial" panose="020B0604020202020204" pitchFamily="34" charset="0"/>
                        </a:rPr>
                        <a:t>$37.5bn³</a:t>
                      </a:r>
                    </a:p>
                  </a:txBody>
                  <a:tcPr marL="9144" marR="9144" marT="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smtClean="0">
                          <a:latin typeface="Arial" panose="020B0604020202020204" pitchFamily="34" charset="0"/>
                          <a:cs typeface="Arial" panose="020B0604020202020204" pitchFamily="34" charset="0"/>
                        </a:rPr>
                        <a:t>Red</a:t>
                      </a:r>
                      <a:r>
                        <a:rPr lang="en-US" sz="800" baseline="0" dirty="0" smtClean="0">
                          <a:latin typeface="Arial" panose="020B0604020202020204" pitchFamily="34" charset="0"/>
                          <a:cs typeface="Arial" panose="020B0604020202020204" pitchFamily="34" charset="0"/>
                        </a:rPr>
                        <a:t> Limit less $2bn</a:t>
                      </a:r>
                      <a:endParaRPr lang="en-US" sz="800" dirty="0" smtClean="0">
                        <a:latin typeface="Arial" panose="020B0604020202020204" pitchFamily="34" charset="0"/>
                        <a:cs typeface="Arial" panose="020B0604020202020204" pitchFamily="34" charset="0"/>
                      </a:endParaRPr>
                    </a:p>
                  </a:txBody>
                  <a:tcPr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algn="ctr"/>
                      <a:r>
                        <a:rPr lang="en-GB" sz="800" b="0" dirty="0" smtClean="0">
                          <a:solidFill>
                            <a:schemeClr val="tx1"/>
                          </a:solidFill>
                          <a:latin typeface="Arial" panose="020B0604020202020204" pitchFamily="34" charset="0"/>
                          <a:cs typeface="Arial" panose="020B0604020202020204" pitchFamily="34" charset="0"/>
                        </a:rPr>
                        <a:t>Prior</a:t>
                      </a:r>
                      <a:r>
                        <a:rPr lang="en-GB" sz="800" b="0" baseline="0" dirty="0" smtClean="0">
                          <a:solidFill>
                            <a:schemeClr val="tx1"/>
                          </a:solidFill>
                          <a:latin typeface="Arial" panose="020B0604020202020204" pitchFamily="34" charset="0"/>
                          <a:cs typeface="Arial" panose="020B0604020202020204" pitchFamily="34" charset="0"/>
                        </a:rPr>
                        <a:t> Month CET1$/11%</a:t>
                      </a:r>
                      <a:endParaRPr lang="en-GB" sz="800" b="0" dirty="0" smtClean="0">
                        <a:solidFill>
                          <a:schemeClr val="tx1"/>
                        </a:solidFill>
                        <a:latin typeface="Arial" panose="020B0604020202020204" pitchFamily="34" charset="0"/>
                        <a:cs typeface="Arial" panose="020B0604020202020204" pitchFamily="34" charset="0"/>
                      </a:endParaRPr>
                    </a:p>
                  </a:txBody>
                  <a:tcPr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b="0" dirty="0" smtClean="0">
                          <a:solidFill>
                            <a:schemeClr val="tx1"/>
                          </a:solidFill>
                          <a:latin typeface="Arial" panose="020B0604020202020204" pitchFamily="34" charset="0"/>
                          <a:cs typeface="Arial" panose="020B0604020202020204" pitchFamily="34" charset="0"/>
                        </a:rPr>
                        <a:t>Ceiling</a:t>
                      </a:r>
                    </a:p>
                  </a:txBody>
                  <a:tcPr marL="9144"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baseline="0" dirty="0" smtClean="0">
                          <a:solidFill>
                            <a:schemeClr val="tx1"/>
                          </a:solidFill>
                          <a:latin typeface="Arial" panose="020B0604020202020204" pitchFamily="34" charset="0"/>
                          <a:cs typeface="Arial" panose="020B0604020202020204" pitchFamily="34" charset="0"/>
                        </a:rPr>
                        <a:t>No action</a:t>
                      </a: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896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800" b="1" dirty="0" smtClean="0">
                          <a:solidFill>
                            <a:schemeClr val="tx1"/>
                          </a:solidFill>
                          <a:latin typeface="Arial" panose="020B0604020202020204" pitchFamily="34" charset="0"/>
                          <a:cs typeface="Arial" panose="020B0604020202020204" pitchFamily="34" charset="0"/>
                        </a:rPr>
                        <a:t>7</a:t>
                      </a:r>
                    </a:p>
                  </a:txBody>
                  <a:tcPr marL="45720"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800" b="1" dirty="0" smtClean="0">
                          <a:solidFill>
                            <a:schemeClr val="tx1"/>
                          </a:solidFill>
                          <a:latin typeface="Arial" panose="020B0604020202020204" pitchFamily="34" charset="0"/>
                          <a:cs typeface="Arial" panose="020B0604020202020204" pitchFamily="34" charset="0"/>
                        </a:rPr>
                        <a:t>SC Subprime Assets as % SHUSA</a:t>
                      </a:r>
                      <a:r>
                        <a:rPr lang="en-GB" sz="800" b="1" baseline="0" dirty="0" smtClean="0">
                          <a:solidFill>
                            <a:schemeClr val="tx1"/>
                          </a:solidFill>
                          <a:latin typeface="Arial" panose="020B0604020202020204" pitchFamily="34" charset="0"/>
                          <a:cs typeface="Arial" panose="020B0604020202020204" pitchFamily="34" charset="0"/>
                        </a:rPr>
                        <a:t> Credit Exposure</a:t>
                      </a:r>
                      <a:endParaRPr lang="en-GB" sz="800" b="1" dirty="0" smtClean="0">
                        <a:solidFill>
                          <a:schemeClr val="tx1"/>
                        </a:solidFill>
                        <a:latin typeface="Arial" panose="020B0604020202020204" pitchFamily="34" charset="0"/>
                        <a:cs typeface="Arial" panose="020B0604020202020204" pitchFamily="34" charset="0"/>
                      </a:endParaRPr>
                    </a:p>
                  </a:txBody>
                  <a:tcPr marL="45720" marR="914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smtClean="0">
                          <a:latin typeface="Arial" panose="020B0604020202020204" pitchFamily="34" charset="0"/>
                          <a:cs typeface="Arial" panose="020B0604020202020204" pitchFamily="34" charset="0"/>
                        </a:rPr>
                        <a:t>Monthly</a:t>
                      </a: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smtClean="0">
                          <a:latin typeface="Arial" panose="020B0604020202020204" pitchFamily="34" charset="0"/>
                          <a:cs typeface="Arial" panose="020B0604020202020204" pitchFamily="34" charset="0"/>
                        </a:rPr>
                        <a:t>20%</a:t>
                      </a:r>
                    </a:p>
                  </a:txBody>
                  <a:tcPr marL="9144" marR="9144" marT="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AB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smtClean="0">
                          <a:latin typeface="Arial" panose="020B0604020202020204" pitchFamily="34" charset="0"/>
                          <a:cs typeface="Arial" panose="020B0604020202020204" pitchFamily="34" charset="0"/>
                        </a:rPr>
                        <a:t>23.00%</a:t>
                      </a:r>
                    </a:p>
                  </a:txBody>
                  <a:tcPr marL="9144"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algn="ctr"/>
                      <a:r>
                        <a:rPr lang="en-GB" sz="800" b="0" dirty="0" smtClean="0">
                          <a:solidFill>
                            <a:schemeClr val="tx1"/>
                          </a:solidFill>
                          <a:latin typeface="Arial" panose="020B0604020202020204" pitchFamily="34" charset="0"/>
                          <a:cs typeface="Arial" panose="020B0604020202020204" pitchFamily="34" charset="0"/>
                        </a:rPr>
                        <a:t>25.00%</a:t>
                      </a: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b="0" dirty="0" smtClean="0">
                          <a:solidFill>
                            <a:schemeClr val="tx1"/>
                          </a:solidFill>
                          <a:latin typeface="Arial" panose="020B0604020202020204" pitchFamily="34" charset="0"/>
                          <a:cs typeface="Arial" panose="020B0604020202020204" pitchFamily="34" charset="0"/>
                        </a:rPr>
                        <a:t>Ceiling</a:t>
                      </a:r>
                    </a:p>
                  </a:txBody>
                  <a:tcPr marL="9144"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baseline="0" dirty="0" smtClean="0">
                          <a:solidFill>
                            <a:schemeClr val="tx1"/>
                          </a:solidFill>
                          <a:latin typeface="Arial" panose="020B0604020202020204" pitchFamily="34" charset="0"/>
                          <a:cs typeface="Arial" panose="020B0604020202020204" pitchFamily="34" charset="0"/>
                        </a:rPr>
                        <a:t>No action</a:t>
                      </a: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ctr"/>
                      <a:r>
                        <a:rPr lang="en-GB" sz="800" b="1" dirty="0" smtClean="0">
                          <a:solidFill>
                            <a:schemeClr val="tx1"/>
                          </a:solidFill>
                          <a:latin typeface="Arial" panose="020B0604020202020204" pitchFamily="34" charset="0"/>
                          <a:cs typeface="Arial" panose="020B0604020202020204" pitchFamily="34" charset="0"/>
                        </a:rPr>
                        <a:t>8</a:t>
                      </a:r>
                      <a:endParaRPr lang="en-GB" sz="800" b="1" dirty="0">
                        <a:solidFill>
                          <a:schemeClr val="tx1"/>
                        </a:solidFill>
                        <a:latin typeface="Arial" panose="020B0604020202020204" pitchFamily="34" charset="0"/>
                        <a:cs typeface="Arial" panose="020B0604020202020204" pitchFamily="34" charset="0"/>
                      </a:endParaRPr>
                    </a:p>
                  </a:txBody>
                  <a:tcPr marL="45720"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GB" sz="800" b="1" dirty="0" smtClean="0">
                          <a:solidFill>
                            <a:schemeClr val="tx1"/>
                          </a:solidFill>
                          <a:latin typeface="Arial" panose="020B0604020202020204" pitchFamily="34" charset="0"/>
                          <a:cs typeface="Arial" panose="020B0604020202020204" pitchFamily="34" charset="0"/>
                        </a:rPr>
                        <a:t>Net</a:t>
                      </a:r>
                      <a:r>
                        <a:rPr lang="en-GB" sz="800" b="1" baseline="0" dirty="0" smtClean="0">
                          <a:solidFill>
                            <a:schemeClr val="tx1"/>
                          </a:solidFill>
                          <a:latin typeface="Arial" panose="020B0604020202020204" pitchFamily="34" charset="0"/>
                          <a:cs typeface="Arial" panose="020B0604020202020204" pitchFamily="34" charset="0"/>
                        </a:rPr>
                        <a:t> Charge-Off – Auto – Full Portfolio</a:t>
                      </a:r>
                      <a:endParaRPr lang="en-GB" sz="800" b="1" dirty="0">
                        <a:solidFill>
                          <a:schemeClr val="tx1"/>
                        </a:solidFill>
                        <a:latin typeface="Arial" panose="020B0604020202020204" pitchFamily="34" charset="0"/>
                        <a:cs typeface="Arial" panose="020B0604020202020204" pitchFamily="34" charset="0"/>
                      </a:endParaRPr>
                    </a:p>
                  </a:txBody>
                  <a:tcPr marL="45720" marR="914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smtClean="0">
                          <a:latin typeface="Arial" panose="020B0604020202020204" pitchFamily="34" charset="0"/>
                          <a:cs typeface="Arial" panose="020B0604020202020204" pitchFamily="34" charset="0"/>
                        </a:rPr>
                        <a:t>Monthly</a:t>
                      </a: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smtClean="0">
                          <a:latin typeface="Arial" panose="020B0604020202020204" pitchFamily="34" charset="0"/>
                          <a:cs typeface="Arial" panose="020B0604020202020204" pitchFamily="34" charset="0"/>
                        </a:rPr>
                        <a:t>7.67%</a:t>
                      </a:r>
                    </a:p>
                  </a:txBody>
                  <a:tcPr marL="9144" marR="9144" marT="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AB0"/>
                    </a:solidFill>
                  </a:tcPr>
                </a:tc>
                <a:tc>
                  <a:txBody>
                    <a:bodyPr/>
                    <a:lstStyle/>
                    <a:p>
                      <a:pPr algn="ctr"/>
                      <a:r>
                        <a:rPr lang="en-GB" sz="800" b="0" dirty="0" smtClean="0">
                          <a:solidFill>
                            <a:schemeClr val="tx1"/>
                          </a:solidFill>
                          <a:latin typeface="Arial" panose="020B0604020202020204" pitchFamily="34" charset="0"/>
                          <a:cs typeface="Arial" panose="020B0604020202020204" pitchFamily="34" charset="0"/>
                        </a:rPr>
                        <a:t>9.30%</a:t>
                      </a:r>
                    </a:p>
                  </a:txBody>
                  <a:tcPr marL="9144"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baseline="0" dirty="0" smtClean="0">
                          <a:solidFill>
                            <a:schemeClr val="tx1"/>
                          </a:solidFill>
                          <a:latin typeface="Arial" panose="020B0604020202020204" pitchFamily="34" charset="0"/>
                          <a:cs typeface="Arial" panose="020B0604020202020204" pitchFamily="34" charset="0"/>
                        </a:rPr>
                        <a:t>9.60%</a:t>
                      </a: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b="0" dirty="0" smtClean="0">
                          <a:solidFill>
                            <a:schemeClr val="tx1"/>
                          </a:solidFill>
                          <a:latin typeface="Arial" panose="020B0604020202020204" pitchFamily="34" charset="0"/>
                          <a:cs typeface="Arial" panose="020B0604020202020204" pitchFamily="34" charset="0"/>
                        </a:rPr>
                        <a:t>Ceiling</a:t>
                      </a:r>
                    </a:p>
                  </a:txBody>
                  <a:tcPr marL="9144"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baseline="0" dirty="0" smtClean="0">
                          <a:solidFill>
                            <a:schemeClr val="tx1"/>
                          </a:solidFill>
                          <a:latin typeface="Arial" panose="020B0604020202020204" pitchFamily="34" charset="0"/>
                          <a:cs typeface="Arial" panose="020B0604020202020204" pitchFamily="34" charset="0"/>
                        </a:rPr>
                        <a:t>Limit change</a:t>
                      </a: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ctr"/>
                      <a:r>
                        <a:rPr lang="en-GB" sz="800" b="1" dirty="0" smtClean="0">
                          <a:solidFill>
                            <a:schemeClr val="tx1"/>
                          </a:solidFill>
                          <a:latin typeface="Arial" panose="020B0604020202020204" pitchFamily="34" charset="0"/>
                          <a:cs typeface="Arial" panose="020B0604020202020204" pitchFamily="34" charset="0"/>
                        </a:rPr>
                        <a:t>9</a:t>
                      </a:r>
                      <a:endParaRPr lang="en-GB" sz="800" b="1" dirty="0">
                        <a:solidFill>
                          <a:schemeClr val="tx1"/>
                        </a:solidFill>
                        <a:latin typeface="Arial" panose="020B0604020202020204" pitchFamily="34" charset="0"/>
                        <a:cs typeface="Arial" panose="020B0604020202020204" pitchFamily="34" charset="0"/>
                      </a:endParaRPr>
                    </a:p>
                  </a:txBody>
                  <a:tcPr marL="45720"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GB" sz="800" b="1" dirty="0" smtClean="0">
                          <a:solidFill>
                            <a:schemeClr val="tx1"/>
                          </a:solidFill>
                          <a:latin typeface="Arial" panose="020B0604020202020204" pitchFamily="34" charset="0"/>
                          <a:cs typeface="Arial" panose="020B0604020202020204" pitchFamily="34" charset="0"/>
                        </a:rPr>
                        <a:t>Net</a:t>
                      </a:r>
                      <a:r>
                        <a:rPr lang="en-GB" sz="800" b="1" baseline="0" dirty="0" smtClean="0">
                          <a:solidFill>
                            <a:schemeClr val="tx1"/>
                          </a:solidFill>
                          <a:latin typeface="Arial" panose="020B0604020202020204" pitchFamily="34" charset="0"/>
                          <a:cs typeface="Arial" panose="020B0604020202020204" pitchFamily="34" charset="0"/>
                        </a:rPr>
                        <a:t> Charge-Off – Auto – New Originations (after Mar’ 16)</a:t>
                      </a:r>
                      <a:endParaRPr lang="en-GB" sz="800" b="1" dirty="0">
                        <a:solidFill>
                          <a:schemeClr val="tx1"/>
                        </a:solidFill>
                        <a:latin typeface="Arial" panose="020B0604020202020204" pitchFamily="34" charset="0"/>
                        <a:cs typeface="Arial" panose="020B0604020202020204" pitchFamily="34" charset="0"/>
                      </a:endParaRPr>
                    </a:p>
                  </a:txBody>
                  <a:tcPr marL="45720" marR="914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smtClean="0">
                          <a:latin typeface="Arial" panose="020B0604020202020204" pitchFamily="34" charset="0"/>
                          <a:cs typeface="Arial" panose="020B0604020202020204" pitchFamily="34" charset="0"/>
                        </a:rPr>
                        <a:t>Monthly</a:t>
                      </a: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smtClean="0">
                          <a:latin typeface="Arial" panose="020B0604020202020204" pitchFamily="34" charset="0"/>
                          <a:cs typeface="Arial" panose="020B0604020202020204" pitchFamily="34" charset="0"/>
                        </a:rPr>
                        <a:t>N/A</a:t>
                      </a:r>
                    </a:p>
                  </a:txBody>
                  <a:tcPr marL="9144" marR="9144" marT="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800" b="0" dirty="0" smtClean="0">
                          <a:solidFill>
                            <a:schemeClr val="tx1"/>
                          </a:solidFill>
                          <a:latin typeface="Arial" panose="020B0604020202020204" pitchFamily="34" charset="0"/>
                          <a:cs typeface="Arial" panose="020B0604020202020204" pitchFamily="34" charset="0"/>
                        </a:rPr>
                        <a:t>8.50%</a:t>
                      </a:r>
                    </a:p>
                  </a:txBody>
                  <a:tcPr marL="9144"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algn="ctr"/>
                      <a:r>
                        <a:rPr lang="en-GB" sz="800" b="0" dirty="0" smtClean="0">
                          <a:solidFill>
                            <a:schemeClr val="tx1"/>
                          </a:solidFill>
                          <a:latin typeface="Arial" panose="020B0604020202020204" pitchFamily="34" charset="0"/>
                          <a:cs typeface="Arial" panose="020B0604020202020204" pitchFamily="34" charset="0"/>
                        </a:rPr>
                        <a:t>9.00%</a:t>
                      </a: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baseline="0" dirty="0" smtClean="0">
                          <a:solidFill>
                            <a:schemeClr val="tx1"/>
                          </a:solidFill>
                          <a:latin typeface="Arial" panose="020B0604020202020204" pitchFamily="34" charset="0"/>
                          <a:cs typeface="Arial" panose="020B0604020202020204" pitchFamily="34" charset="0"/>
                        </a:rPr>
                        <a:t>Ceiling</a:t>
                      </a:r>
                    </a:p>
                  </a:txBody>
                  <a:tcPr marL="9144"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baseline="0" dirty="0" smtClean="0">
                          <a:solidFill>
                            <a:schemeClr val="tx1"/>
                          </a:solidFill>
                          <a:latin typeface="Arial" panose="020B0604020202020204" pitchFamily="34" charset="0"/>
                          <a:cs typeface="Arial" panose="020B0604020202020204" pitchFamily="34" charset="0"/>
                        </a:rPr>
                        <a:t>Added</a:t>
                      </a: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algn="ctr" defTabSz="914400" rtl="0" eaLnBrk="1" fontAlgn="ctr"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10</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fontAlgn="ctr"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Net </a:t>
                      </a:r>
                      <a:r>
                        <a:rPr lang="en-US" sz="800" b="1" kern="1200" dirty="0">
                          <a:solidFill>
                            <a:schemeClr val="tx1"/>
                          </a:solidFill>
                          <a:latin typeface="Arial" panose="020B0604020202020204" pitchFamily="34" charset="0"/>
                          <a:ea typeface="+mn-ea"/>
                          <a:cs typeface="Arial" panose="020B0604020202020204" pitchFamily="34" charset="0"/>
                        </a:rPr>
                        <a:t>Charge - </a:t>
                      </a:r>
                      <a:r>
                        <a:rPr lang="en-US" sz="800" b="1" kern="1200" dirty="0" smtClean="0">
                          <a:solidFill>
                            <a:schemeClr val="tx1"/>
                          </a:solidFill>
                          <a:latin typeface="Arial" panose="020B0604020202020204" pitchFamily="34" charset="0"/>
                          <a:ea typeface="+mn-ea"/>
                          <a:cs typeface="Arial" panose="020B0604020202020204" pitchFamily="34" charset="0"/>
                        </a:rPr>
                        <a:t>Off Unsecured</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914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800" dirty="0" smtClean="0">
                          <a:latin typeface="Arial" panose="020B0604020202020204" pitchFamily="34" charset="0"/>
                          <a:cs typeface="Arial" panose="020B0604020202020204" pitchFamily="34" charset="0"/>
                        </a:rPr>
                        <a:t>Monthly</a:t>
                      </a:r>
                      <a:endParaRPr lang="en-US" sz="800" dirty="0">
                        <a:latin typeface="Arial" panose="020B0604020202020204" pitchFamily="34" charset="0"/>
                        <a:cs typeface="Arial" panose="020B0604020202020204" pitchFamily="34" charset="0"/>
                      </a:endParaRP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800" dirty="0" smtClean="0">
                          <a:latin typeface="Arial" panose="020B0604020202020204" pitchFamily="34" charset="0"/>
                          <a:cs typeface="Arial" panose="020B0604020202020204" pitchFamily="34" charset="0"/>
                        </a:rPr>
                        <a:t>27.34%</a:t>
                      </a:r>
                      <a:endParaRPr lang="en-US" sz="800" dirty="0">
                        <a:latin typeface="Arial" panose="020B0604020202020204" pitchFamily="34" charset="0"/>
                        <a:cs typeface="Arial" panose="020B0604020202020204" pitchFamily="34" charset="0"/>
                      </a:endParaRPr>
                    </a:p>
                  </a:txBody>
                  <a:tcPr marL="9144" marR="9144" marT="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AB0"/>
                    </a:solidFill>
                  </a:tcPr>
                </a:tc>
                <a:tc>
                  <a:txBody>
                    <a:bodyPr/>
                    <a:lstStyle/>
                    <a:p>
                      <a:pPr algn="ctr"/>
                      <a:r>
                        <a:rPr lang="en-GB" sz="800" b="0" dirty="0" smtClean="0">
                          <a:solidFill>
                            <a:schemeClr val="tx1"/>
                          </a:solidFill>
                          <a:latin typeface="Arial" panose="020B0604020202020204" pitchFamily="34" charset="0"/>
                          <a:cs typeface="Arial" panose="020B0604020202020204" pitchFamily="34" charset="0"/>
                        </a:rPr>
                        <a:t>30.00%</a:t>
                      </a:r>
                    </a:p>
                  </a:txBody>
                  <a:tcPr marL="9144"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algn="ctr"/>
                      <a:r>
                        <a:rPr lang="en-GB" sz="800" b="0" dirty="0" smtClean="0">
                          <a:solidFill>
                            <a:schemeClr val="tx1"/>
                          </a:solidFill>
                          <a:latin typeface="Arial" panose="020B0604020202020204" pitchFamily="34" charset="0"/>
                          <a:cs typeface="Arial" panose="020B0604020202020204" pitchFamily="34" charset="0"/>
                        </a:rPr>
                        <a:t>35.00%</a:t>
                      </a: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b="0" dirty="0" smtClean="0">
                          <a:solidFill>
                            <a:schemeClr val="tx1"/>
                          </a:solidFill>
                          <a:latin typeface="Arial" panose="020B0604020202020204" pitchFamily="34" charset="0"/>
                          <a:cs typeface="Arial" panose="020B0604020202020204" pitchFamily="34" charset="0"/>
                        </a:rPr>
                        <a:t>Ceiling</a:t>
                      </a:r>
                    </a:p>
                  </a:txBody>
                  <a:tcPr marL="9144"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baseline="0" dirty="0" smtClean="0">
                          <a:solidFill>
                            <a:schemeClr val="tx1"/>
                          </a:solidFill>
                          <a:latin typeface="Arial" panose="020B0604020202020204" pitchFamily="34" charset="0"/>
                          <a:cs typeface="Arial" panose="020B0604020202020204" pitchFamily="34" charset="0"/>
                        </a:rPr>
                        <a:t>Removed</a:t>
                      </a: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algn="ctr" defTabSz="914400" rtl="0" eaLnBrk="1" fontAlgn="ctr"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11</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fontAlgn="ctr"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61+ DPD</a:t>
                      </a:r>
                      <a:r>
                        <a:rPr lang="en-US" sz="800" b="1" kern="1200" baseline="0" dirty="0" smtClean="0">
                          <a:solidFill>
                            <a:schemeClr val="tx1"/>
                          </a:solidFill>
                          <a:latin typeface="Arial" panose="020B0604020202020204" pitchFamily="34" charset="0"/>
                          <a:ea typeface="+mn-ea"/>
                          <a:cs typeface="Arial" panose="020B0604020202020204" pitchFamily="34" charset="0"/>
                        </a:rPr>
                        <a:t> </a:t>
                      </a:r>
                      <a:r>
                        <a:rPr lang="en-US" sz="800" b="1" kern="1200" dirty="0" smtClean="0">
                          <a:solidFill>
                            <a:schemeClr val="tx1"/>
                          </a:solidFill>
                          <a:latin typeface="Arial" panose="020B0604020202020204" pitchFamily="34" charset="0"/>
                          <a:ea typeface="+mn-ea"/>
                          <a:cs typeface="Arial" panose="020B0604020202020204" pitchFamily="34" charset="0"/>
                        </a:rPr>
                        <a:t>Auto</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914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smtClean="0">
                          <a:latin typeface="Arial" panose="020B0604020202020204" pitchFamily="34" charset="0"/>
                          <a:cs typeface="Arial" panose="020B0604020202020204" pitchFamily="34" charset="0"/>
                        </a:rPr>
                        <a:t>Monthly</a:t>
                      </a: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smtClean="0">
                          <a:latin typeface="Arial" panose="020B0604020202020204" pitchFamily="34" charset="0"/>
                          <a:cs typeface="Arial" panose="020B0604020202020204" pitchFamily="34" charset="0"/>
                        </a:rPr>
                        <a:t>4.02%</a:t>
                      </a:r>
                    </a:p>
                  </a:txBody>
                  <a:tcPr marL="9144" marR="9144" marT="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AB0"/>
                    </a:solidFill>
                  </a:tcPr>
                </a:tc>
                <a:tc>
                  <a:txBody>
                    <a:bodyPr/>
                    <a:lstStyle/>
                    <a:p>
                      <a:pPr algn="ctr"/>
                      <a:r>
                        <a:rPr lang="en-GB" sz="800" b="0" dirty="0" smtClean="0">
                          <a:solidFill>
                            <a:schemeClr val="tx1"/>
                          </a:solidFill>
                          <a:latin typeface="Arial" panose="020B0604020202020204" pitchFamily="34" charset="0"/>
                          <a:cs typeface="Arial" panose="020B0604020202020204" pitchFamily="34" charset="0"/>
                        </a:rPr>
                        <a:t>5.10%</a:t>
                      </a:r>
                    </a:p>
                  </a:txBody>
                  <a:tcPr marL="9144"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baseline="0" dirty="0" smtClean="0">
                          <a:solidFill>
                            <a:schemeClr val="tx1"/>
                          </a:solidFill>
                          <a:latin typeface="Arial" panose="020B0604020202020204" pitchFamily="34" charset="0"/>
                          <a:cs typeface="Arial" panose="020B0604020202020204" pitchFamily="34" charset="0"/>
                        </a:rPr>
                        <a:t>5.30%</a:t>
                      </a: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b="0" dirty="0" smtClean="0">
                          <a:solidFill>
                            <a:schemeClr val="tx1"/>
                          </a:solidFill>
                          <a:latin typeface="Arial" panose="020B0604020202020204" pitchFamily="34" charset="0"/>
                          <a:cs typeface="Arial" panose="020B0604020202020204" pitchFamily="34" charset="0"/>
                        </a:rPr>
                        <a:t>Ceiling</a:t>
                      </a:r>
                    </a:p>
                  </a:txBody>
                  <a:tcPr marL="9144"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baseline="0" dirty="0" smtClean="0">
                          <a:solidFill>
                            <a:schemeClr val="tx1"/>
                          </a:solidFill>
                          <a:latin typeface="Arial" panose="020B0604020202020204" pitchFamily="34" charset="0"/>
                          <a:cs typeface="Arial" panose="020B0604020202020204" pitchFamily="34" charset="0"/>
                        </a:rPr>
                        <a:t>Limit change</a:t>
                      </a: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8254">
                <a:tc>
                  <a:txBody>
                    <a:bodyPr/>
                    <a:lstStyle/>
                    <a:p>
                      <a:pPr marL="0" algn="ctr" defTabSz="914400" rtl="0" eaLnBrk="1" fontAlgn="ctr"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12</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fontAlgn="ctr"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61</a:t>
                      </a:r>
                      <a:r>
                        <a:rPr lang="en-US" sz="800" b="1" kern="1200" dirty="0">
                          <a:solidFill>
                            <a:schemeClr val="tx1"/>
                          </a:solidFill>
                          <a:latin typeface="Arial" panose="020B0604020202020204" pitchFamily="34" charset="0"/>
                          <a:ea typeface="+mn-ea"/>
                          <a:cs typeface="Arial" panose="020B0604020202020204" pitchFamily="34" charset="0"/>
                        </a:rPr>
                        <a:t>+ </a:t>
                      </a:r>
                      <a:r>
                        <a:rPr lang="en-US" sz="800" b="1" kern="1200" dirty="0" smtClean="0">
                          <a:solidFill>
                            <a:schemeClr val="tx1"/>
                          </a:solidFill>
                          <a:latin typeface="Arial" panose="020B0604020202020204" pitchFamily="34" charset="0"/>
                          <a:ea typeface="+mn-ea"/>
                          <a:cs typeface="Arial" panose="020B0604020202020204" pitchFamily="34" charset="0"/>
                        </a:rPr>
                        <a:t>DPD Unsecured</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914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800" dirty="0" smtClean="0">
                          <a:latin typeface="Arial" panose="020B0604020202020204" pitchFamily="34" charset="0"/>
                          <a:cs typeface="Arial" panose="020B0604020202020204" pitchFamily="34" charset="0"/>
                        </a:rPr>
                        <a:t>Monthly</a:t>
                      </a:r>
                      <a:endParaRPr lang="en-US" sz="800" dirty="0">
                        <a:latin typeface="Arial" panose="020B0604020202020204" pitchFamily="34" charset="0"/>
                        <a:cs typeface="Arial" panose="020B0604020202020204" pitchFamily="34" charset="0"/>
                      </a:endParaRP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800" dirty="0" smtClean="0">
                          <a:latin typeface="Arial" panose="020B0604020202020204" pitchFamily="34" charset="0"/>
                          <a:cs typeface="Arial" panose="020B0604020202020204" pitchFamily="34" charset="0"/>
                        </a:rPr>
                        <a:t>10.74%</a:t>
                      </a:r>
                      <a:endParaRPr lang="en-US" sz="800" dirty="0">
                        <a:latin typeface="Arial" panose="020B0604020202020204" pitchFamily="34" charset="0"/>
                        <a:cs typeface="Arial" panose="020B0604020202020204" pitchFamily="34" charset="0"/>
                      </a:endParaRPr>
                    </a:p>
                  </a:txBody>
                  <a:tcPr marL="9144" marR="9144" marT="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AB0"/>
                    </a:solidFill>
                  </a:tcPr>
                </a:tc>
                <a:tc>
                  <a:txBody>
                    <a:bodyPr/>
                    <a:lstStyle/>
                    <a:p>
                      <a:pPr algn="ctr"/>
                      <a:r>
                        <a:rPr lang="en-GB" sz="800" b="0" dirty="0" smtClean="0">
                          <a:solidFill>
                            <a:schemeClr val="tx1"/>
                          </a:solidFill>
                          <a:latin typeface="Arial" panose="020B0604020202020204" pitchFamily="34" charset="0"/>
                          <a:cs typeface="Arial" panose="020B0604020202020204" pitchFamily="34" charset="0"/>
                        </a:rPr>
                        <a:t>12.50%</a:t>
                      </a:r>
                    </a:p>
                  </a:txBody>
                  <a:tcPr marL="9144"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algn="ctr"/>
                      <a:r>
                        <a:rPr lang="en-GB" sz="800" b="0" dirty="0" smtClean="0">
                          <a:solidFill>
                            <a:schemeClr val="tx1"/>
                          </a:solidFill>
                          <a:latin typeface="Arial" panose="020B0604020202020204" pitchFamily="34" charset="0"/>
                          <a:cs typeface="Arial" panose="020B0604020202020204" pitchFamily="34" charset="0"/>
                        </a:rPr>
                        <a:t>13.50%</a:t>
                      </a: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b="0" dirty="0" smtClean="0">
                          <a:solidFill>
                            <a:schemeClr val="tx1"/>
                          </a:solidFill>
                          <a:latin typeface="Arial" panose="020B0604020202020204" pitchFamily="34" charset="0"/>
                          <a:cs typeface="Arial" panose="020B0604020202020204" pitchFamily="34" charset="0"/>
                        </a:rPr>
                        <a:t>Ceiling</a:t>
                      </a:r>
                    </a:p>
                  </a:txBody>
                  <a:tcPr marL="9144"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baseline="0" dirty="0" smtClean="0">
                          <a:solidFill>
                            <a:schemeClr val="tx1"/>
                          </a:solidFill>
                          <a:latin typeface="Arial" panose="020B0604020202020204" pitchFamily="34" charset="0"/>
                          <a:cs typeface="Arial" panose="020B0604020202020204" pitchFamily="34" charset="0"/>
                        </a:rPr>
                        <a:t>Removed</a:t>
                      </a: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1" kern="1200" baseline="0" dirty="0" smtClean="0">
                          <a:solidFill>
                            <a:schemeClr val="tx1"/>
                          </a:solidFill>
                          <a:latin typeface="Arial" panose="020B0604020202020204" pitchFamily="34" charset="0"/>
                          <a:ea typeface="+mn-ea"/>
                          <a:cs typeface="Arial" panose="020B0604020202020204" pitchFamily="34" charset="0"/>
                        </a:rPr>
                        <a:t>13</a:t>
                      </a:r>
                      <a:endParaRPr lang="en-US" sz="800" b="1" kern="1200" baseline="0" dirty="0">
                        <a:solidFill>
                          <a:schemeClr val="tx1"/>
                        </a:solidFill>
                        <a:latin typeface="Arial" panose="020B0604020202020204" pitchFamily="34" charset="0"/>
                        <a:ea typeface="+mn-ea"/>
                        <a:cs typeface="Arial" panose="020B0604020202020204" pitchFamily="34" charset="0"/>
                      </a:endParaRPr>
                    </a:p>
                  </a:txBody>
                  <a:tcPr marL="45720"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1" kern="1200" baseline="0" dirty="0" smtClean="0">
                          <a:solidFill>
                            <a:schemeClr val="tx1"/>
                          </a:solidFill>
                          <a:latin typeface="Arial" panose="020B0604020202020204" pitchFamily="34" charset="0"/>
                          <a:ea typeface="+mn-ea"/>
                          <a:cs typeface="Arial" panose="020B0604020202020204" pitchFamily="34" charset="0"/>
                        </a:rPr>
                        <a:t>SC Services for Others Monthly Net Charge-Off Rate</a:t>
                      </a:r>
                      <a:endParaRPr lang="en-US" sz="800" b="1" kern="1200" baseline="0" dirty="0">
                        <a:solidFill>
                          <a:schemeClr val="tx1"/>
                        </a:solidFill>
                        <a:latin typeface="Arial" panose="020B0604020202020204" pitchFamily="34" charset="0"/>
                        <a:ea typeface="+mn-ea"/>
                        <a:cs typeface="Arial" panose="020B0604020202020204" pitchFamily="34" charset="0"/>
                      </a:endParaRPr>
                    </a:p>
                  </a:txBody>
                  <a:tcPr marL="45720" marR="914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baseline="0" dirty="0" smtClean="0">
                          <a:solidFill>
                            <a:schemeClr val="tx1"/>
                          </a:solidFill>
                          <a:latin typeface="Arial" panose="020B0604020202020204" pitchFamily="34" charset="0"/>
                          <a:ea typeface="+mn-ea"/>
                          <a:cs typeface="Arial" panose="020B0604020202020204" pitchFamily="34" charset="0"/>
                        </a:rPr>
                        <a:t>Monthly</a:t>
                      </a:r>
                      <a:endParaRPr lang="en-US" sz="800" b="0" kern="1200" baseline="0" dirty="0">
                        <a:solidFill>
                          <a:schemeClr val="tx1"/>
                        </a:solidFill>
                        <a:latin typeface="Arial" panose="020B0604020202020204" pitchFamily="34" charset="0"/>
                        <a:ea typeface="+mn-ea"/>
                        <a:cs typeface="Arial" panose="020B0604020202020204" pitchFamily="34" charset="0"/>
                      </a:endParaRP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baseline="0" dirty="0" smtClean="0">
                          <a:solidFill>
                            <a:schemeClr val="tx1"/>
                          </a:solidFill>
                          <a:latin typeface="Arial" panose="020B0604020202020204" pitchFamily="34" charset="0"/>
                          <a:ea typeface="+mn-ea"/>
                          <a:cs typeface="Arial" panose="020B0604020202020204" pitchFamily="34" charset="0"/>
                        </a:rPr>
                        <a:t>0.84%</a:t>
                      </a:r>
                      <a:endParaRPr lang="en-US" sz="800" b="0" kern="1200" baseline="0" dirty="0">
                        <a:solidFill>
                          <a:schemeClr val="tx1"/>
                        </a:solidFill>
                        <a:latin typeface="Arial" panose="020B0604020202020204" pitchFamily="34" charset="0"/>
                        <a:ea typeface="+mn-ea"/>
                        <a:cs typeface="Arial" panose="020B0604020202020204" pitchFamily="34" charset="0"/>
                      </a:endParaRPr>
                    </a:p>
                  </a:txBody>
                  <a:tcPr marL="9144" marR="9144" marT="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AB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baseline="0" dirty="0" smtClean="0">
                          <a:solidFill>
                            <a:schemeClr val="tx1"/>
                          </a:solidFill>
                          <a:latin typeface="Arial" panose="020B0604020202020204" pitchFamily="34" charset="0"/>
                          <a:ea typeface="+mn-ea"/>
                          <a:cs typeface="Arial" panose="020B0604020202020204" pitchFamily="34" charset="0"/>
                        </a:rPr>
                        <a:t>1.50%</a:t>
                      </a:r>
                      <a:endParaRPr lang="en-US" sz="800" b="0" kern="1200" baseline="0" dirty="0">
                        <a:solidFill>
                          <a:schemeClr val="tx1"/>
                        </a:solidFill>
                        <a:latin typeface="Arial" panose="020B0604020202020204" pitchFamily="34" charset="0"/>
                        <a:ea typeface="+mn-ea"/>
                        <a:cs typeface="Arial" panose="020B0604020202020204" pitchFamily="34" charset="0"/>
                      </a:endParaRPr>
                    </a:p>
                  </a:txBody>
                  <a:tcPr marL="9144"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baseline="0" dirty="0" smtClean="0">
                          <a:solidFill>
                            <a:schemeClr val="tx1"/>
                          </a:solidFill>
                          <a:latin typeface="Arial" panose="020B0604020202020204" pitchFamily="34" charset="0"/>
                          <a:ea typeface="+mn-ea"/>
                          <a:cs typeface="Arial" panose="020B0604020202020204" pitchFamily="34" charset="0"/>
                        </a:rPr>
                        <a:t>2.00%</a:t>
                      </a:r>
                      <a:endParaRPr lang="en-US" sz="800" b="0" kern="1200" baseline="0" dirty="0">
                        <a:solidFill>
                          <a:schemeClr val="tx1"/>
                        </a:solidFill>
                        <a:latin typeface="Arial" panose="020B0604020202020204" pitchFamily="34" charset="0"/>
                        <a:ea typeface="+mn-ea"/>
                        <a:cs typeface="Arial" panose="020B0604020202020204" pitchFamily="34" charset="0"/>
                      </a:endParaRP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b="0" dirty="0" smtClean="0">
                          <a:solidFill>
                            <a:schemeClr val="tx1"/>
                          </a:solidFill>
                          <a:latin typeface="Arial" panose="020B0604020202020204" pitchFamily="34" charset="0"/>
                          <a:cs typeface="Arial" panose="020B0604020202020204" pitchFamily="34" charset="0"/>
                        </a:rPr>
                        <a:t>Ceiling</a:t>
                      </a:r>
                    </a:p>
                  </a:txBody>
                  <a:tcPr marL="9144"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baseline="0" dirty="0" smtClean="0">
                          <a:solidFill>
                            <a:schemeClr val="tx1"/>
                          </a:solidFill>
                          <a:latin typeface="Arial" panose="020B0604020202020204" pitchFamily="34" charset="0"/>
                          <a:cs typeface="Arial" panose="020B0604020202020204" pitchFamily="34" charset="0"/>
                        </a:rPr>
                        <a:t>No action</a:t>
                      </a: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ctr"/>
                      <a:r>
                        <a:rPr lang="en-GB" sz="800" b="1" dirty="0" smtClean="0">
                          <a:solidFill>
                            <a:schemeClr val="tx1"/>
                          </a:solidFill>
                          <a:latin typeface="Arial" panose="020B0604020202020204" pitchFamily="34" charset="0"/>
                          <a:cs typeface="Arial" panose="020B0604020202020204" pitchFamily="34" charset="0"/>
                        </a:rPr>
                        <a:t>14</a:t>
                      </a:r>
                      <a:endParaRPr lang="en-GB" sz="800" b="1" dirty="0">
                        <a:solidFill>
                          <a:schemeClr val="tx1"/>
                        </a:solidFill>
                        <a:latin typeface="Arial" panose="020B0604020202020204" pitchFamily="34" charset="0"/>
                        <a:cs typeface="Arial" panose="020B0604020202020204" pitchFamily="34" charset="0"/>
                      </a:endParaRPr>
                    </a:p>
                  </a:txBody>
                  <a:tcPr marL="45720"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GB" sz="800" b="1" dirty="0" smtClean="0">
                          <a:solidFill>
                            <a:schemeClr val="tx1"/>
                          </a:solidFill>
                          <a:latin typeface="Arial" panose="020B0604020202020204" pitchFamily="34" charset="0"/>
                          <a:cs typeface="Arial" panose="020B0604020202020204" pitchFamily="34" charset="0"/>
                        </a:rPr>
                        <a:t>Net Residual Risk / CRLIT</a:t>
                      </a:r>
                      <a:endParaRPr lang="en-GB" sz="800" b="1" dirty="0">
                        <a:solidFill>
                          <a:schemeClr val="tx1"/>
                        </a:solidFill>
                        <a:latin typeface="Arial" panose="020B0604020202020204" pitchFamily="34" charset="0"/>
                        <a:cs typeface="Arial" panose="020B0604020202020204" pitchFamily="34" charset="0"/>
                      </a:endParaRPr>
                    </a:p>
                  </a:txBody>
                  <a:tcPr marL="45720" marR="914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smtClean="0">
                          <a:latin typeface="Arial" panose="020B0604020202020204" pitchFamily="34" charset="0"/>
                          <a:cs typeface="Arial" panose="020B0604020202020204" pitchFamily="34" charset="0"/>
                        </a:rPr>
                        <a:t>Monthly</a:t>
                      </a: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smtClean="0">
                          <a:latin typeface="Arial" panose="020B0604020202020204" pitchFamily="34" charset="0"/>
                          <a:cs typeface="Arial" panose="020B0604020202020204" pitchFamily="34" charset="0"/>
                        </a:rPr>
                        <a:t>2.26%</a:t>
                      </a:r>
                    </a:p>
                  </a:txBody>
                  <a:tcPr marL="9144" marR="9144" marT="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AB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smtClean="0">
                          <a:latin typeface="Arial" panose="020B0604020202020204" pitchFamily="34" charset="0"/>
                          <a:cs typeface="Arial" panose="020B0604020202020204" pitchFamily="34" charset="0"/>
                        </a:rPr>
                        <a:t>(3.00)%</a:t>
                      </a:r>
                    </a:p>
                  </a:txBody>
                  <a:tcPr marL="9144"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algn="ctr"/>
                      <a:r>
                        <a:rPr lang="en-GB" sz="800" b="0" dirty="0" smtClean="0">
                          <a:solidFill>
                            <a:schemeClr val="tx1"/>
                          </a:solidFill>
                          <a:latin typeface="Arial" panose="020B0604020202020204" pitchFamily="34" charset="0"/>
                          <a:cs typeface="Arial" panose="020B0604020202020204" pitchFamily="34" charset="0"/>
                        </a:rPr>
                        <a:t>(5.00)%</a:t>
                      </a: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b="0" dirty="0" smtClean="0">
                          <a:solidFill>
                            <a:schemeClr val="tx1"/>
                          </a:solidFill>
                          <a:latin typeface="Arial" panose="020B0604020202020204" pitchFamily="34" charset="0"/>
                          <a:cs typeface="Arial" panose="020B0604020202020204" pitchFamily="34" charset="0"/>
                        </a:rPr>
                        <a:t>Floor</a:t>
                      </a:r>
                    </a:p>
                  </a:txBody>
                  <a:tcPr marL="9144"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baseline="0" dirty="0" smtClean="0">
                          <a:solidFill>
                            <a:schemeClr val="tx1"/>
                          </a:solidFill>
                          <a:latin typeface="Arial" panose="020B0604020202020204" pitchFamily="34" charset="0"/>
                          <a:cs typeface="Arial" panose="020B0604020202020204" pitchFamily="34" charset="0"/>
                        </a:rPr>
                        <a:t>Limit change</a:t>
                      </a: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2967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800" b="1" kern="1200" baseline="0" dirty="0" smtClean="0">
                          <a:solidFill>
                            <a:schemeClr val="tx1"/>
                          </a:solidFill>
                          <a:latin typeface="Arial" panose="020B0604020202020204" pitchFamily="34" charset="0"/>
                          <a:ea typeface="+mn-ea"/>
                          <a:cs typeface="Arial" panose="020B0604020202020204" pitchFamily="34" charset="0"/>
                        </a:rPr>
                        <a:t>15</a:t>
                      </a:r>
                      <a:endParaRPr lang="en-GB" sz="800" b="1" kern="1200" baseline="0" dirty="0">
                        <a:solidFill>
                          <a:schemeClr val="tx1"/>
                        </a:solidFill>
                        <a:latin typeface="Arial" panose="020B0604020202020204" pitchFamily="34" charset="0"/>
                        <a:ea typeface="+mn-ea"/>
                        <a:cs typeface="Arial" panose="020B0604020202020204" pitchFamily="34" charset="0"/>
                      </a:endParaRPr>
                    </a:p>
                  </a:txBody>
                  <a:tcPr marL="45720"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800" b="1" kern="1200" baseline="0" dirty="0" smtClean="0">
                          <a:solidFill>
                            <a:schemeClr val="tx1"/>
                          </a:solidFill>
                          <a:latin typeface="Arial" panose="020B0604020202020204" pitchFamily="34" charset="0"/>
                          <a:ea typeface="+mn-ea"/>
                          <a:cs typeface="Arial" panose="020B0604020202020204" pitchFamily="34" charset="0"/>
                        </a:rPr>
                        <a:t>Available Committed Liquidity</a:t>
                      </a:r>
                      <a:endParaRPr lang="en-GB" sz="800" b="1" kern="1200" baseline="0" dirty="0">
                        <a:solidFill>
                          <a:schemeClr val="tx1"/>
                        </a:solidFill>
                        <a:latin typeface="Arial" panose="020B0604020202020204" pitchFamily="34" charset="0"/>
                        <a:ea typeface="+mn-ea"/>
                        <a:cs typeface="Arial" panose="020B0604020202020204" pitchFamily="34" charset="0"/>
                      </a:endParaRPr>
                    </a:p>
                  </a:txBody>
                  <a:tcPr marL="45720" marR="914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b="0" kern="1200" baseline="0" dirty="0" smtClean="0">
                          <a:solidFill>
                            <a:schemeClr val="tx1"/>
                          </a:solidFill>
                          <a:latin typeface="Arial" panose="020B0604020202020204" pitchFamily="34" charset="0"/>
                          <a:ea typeface="+mn-ea"/>
                          <a:cs typeface="Arial" panose="020B0604020202020204" pitchFamily="34" charset="0"/>
                        </a:rPr>
                        <a:t>Monthly</a:t>
                      </a: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800" b="0" kern="1200" baseline="0" dirty="0" smtClean="0">
                          <a:solidFill>
                            <a:schemeClr val="tx1"/>
                          </a:solidFill>
                          <a:latin typeface="Arial" panose="020B0604020202020204" pitchFamily="34" charset="0"/>
                          <a:ea typeface="+mn-ea"/>
                          <a:cs typeface="Arial" panose="020B0604020202020204" pitchFamily="34" charset="0"/>
                        </a:rPr>
                        <a:t>4.4 months²</a:t>
                      </a:r>
                      <a:endParaRPr lang="en-GB" sz="800" b="0" kern="1200" baseline="0" dirty="0">
                        <a:solidFill>
                          <a:schemeClr val="tx1"/>
                        </a:solidFill>
                        <a:latin typeface="Arial" panose="020B0604020202020204" pitchFamily="34" charset="0"/>
                        <a:ea typeface="+mn-ea"/>
                        <a:cs typeface="Arial" panose="020B0604020202020204" pitchFamily="34" charset="0"/>
                      </a:endParaRPr>
                    </a:p>
                  </a:txBody>
                  <a:tcPr marL="9144" marR="9144" marT="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AB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b="0" kern="1200" baseline="0" dirty="0" smtClean="0">
                          <a:solidFill>
                            <a:schemeClr val="tx1"/>
                          </a:solidFill>
                          <a:latin typeface="Arial" panose="020B0604020202020204" pitchFamily="34" charset="0"/>
                          <a:ea typeface="+mn-ea"/>
                          <a:cs typeface="Arial" panose="020B0604020202020204" pitchFamily="34" charset="0"/>
                        </a:rPr>
                        <a:t>4</a:t>
                      </a:r>
                    </a:p>
                  </a:txBody>
                  <a:tcPr marL="9144"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b="0" kern="1200" baseline="0" dirty="0" smtClean="0">
                          <a:solidFill>
                            <a:schemeClr val="tx1"/>
                          </a:solidFill>
                          <a:latin typeface="Arial" panose="020B0604020202020204" pitchFamily="34" charset="0"/>
                          <a:ea typeface="+mn-ea"/>
                          <a:cs typeface="Arial" panose="020B0604020202020204" pitchFamily="34" charset="0"/>
                        </a:rPr>
                        <a:t>3</a:t>
                      </a: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b="0" dirty="0" smtClean="0">
                          <a:solidFill>
                            <a:schemeClr val="tx1"/>
                          </a:solidFill>
                          <a:latin typeface="Arial" panose="020B0604020202020204" pitchFamily="34" charset="0"/>
                          <a:cs typeface="Arial" panose="020B0604020202020204" pitchFamily="34" charset="0"/>
                        </a:rPr>
                        <a:t>Floor</a:t>
                      </a:r>
                    </a:p>
                  </a:txBody>
                  <a:tcPr marL="9144"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baseline="0" dirty="0" smtClean="0">
                          <a:solidFill>
                            <a:schemeClr val="tx1"/>
                          </a:solidFill>
                          <a:latin typeface="Arial" panose="020B0604020202020204" pitchFamily="34" charset="0"/>
                          <a:cs typeface="Arial" panose="020B0604020202020204" pitchFamily="34" charset="0"/>
                        </a:rPr>
                        <a:t>Limit &amp; calc. change</a:t>
                      </a: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26349">
                <a:tc>
                  <a:txBody>
                    <a:bodyPr/>
                    <a:lstStyle/>
                    <a:p>
                      <a:pPr marL="0" algn="ctr" defTabSz="914400" rtl="0" eaLnBrk="1" fontAlgn="ctr"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fontAlgn="ctr"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Structural </a:t>
                      </a:r>
                      <a:r>
                        <a:rPr lang="en-US" sz="800" b="1" kern="1200" dirty="0">
                          <a:solidFill>
                            <a:schemeClr val="tx1"/>
                          </a:solidFill>
                          <a:latin typeface="Arial" panose="020B0604020202020204" pitchFamily="34" charset="0"/>
                          <a:ea typeface="+mn-ea"/>
                          <a:cs typeface="Arial" panose="020B0604020202020204" pitchFamily="34" charset="0"/>
                        </a:rPr>
                        <a:t>Funding Ratio</a:t>
                      </a:r>
                    </a:p>
                  </a:txBody>
                  <a:tcPr marL="45720" marR="914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800" dirty="0" smtClean="0">
                          <a:latin typeface="Arial" panose="020B0604020202020204" pitchFamily="34" charset="0"/>
                          <a:cs typeface="Arial" panose="020B0604020202020204" pitchFamily="34" charset="0"/>
                        </a:rPr>
                        <a:t>Monthly</a:t>
                      </a:r>
                      <a:endParaRPr lang="en-US" sz="800" dirty="0">
                        <a:latin typeface="Arial" panose="020B0604020202020204" pitchFamily="34" charset="0"/>
                        <a:cs typeface="Arial" panose="020B0604020202020204" pitchFamily="34" charset="0"/>
                      </a:endParaRP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800" dirty="0" smtClean="0">
                          <a:latin typeface="Arial" panose="020B0604020202020204" pitchFamily="34" charset="0"/>
                          <a:cs typeface="Arial" panose="020B0604020202020204" pitchFamily="34" charset="0"/>
                        </a:rPr>
                        <a:t>86.32%</a:t>
                      </a:r>
                      <a:endParaRPr lang="en-US" sz="800" dirty="0">
                        <a:latin typeface="Arial" panose="020B0604020202020204" pitchFamily="34" charset="0"/>
                        <a:cs typeface="Arial" panose="020B0604020202020204" pitchFamily="34" charset="0"/>
                      </a:endParaRPr>
                    </a:p>
                  </a:txBody>
                  <a:tcPr marL="9144" marR="9144" marT="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AB0"/>
                    </a:solidFill>
                  </a:tcPr>
                </a:tc>
                <a:tc>
                  <a:txBody>
                    <a:bodyPr/>
                    <a:lstStyle/>
                    <a:p>
                      <a:pPr algn="ctr"/>
                      <a:r>
                        <a:rPr lang="en-GB" sz="800" b="0" dirty="0" smtClean="0">
                          <a:solidFill>
                            <a:schemeClr val="tx1"/>
                          </a:solidFill>
                          <a:latin typeface="Arial" panose="020B0604020202020204" pitchFamily="34" charset="0"/>
                          <a:cs typeface="Arial" panose="020B0604020202020204" pitchFamily="34" charset="0"/>
                        </a:rPr>
                        <a:t>75.00%</a:t>
                      </a:r>
                    </a:p>
                  </a:txBody>
                  <a:tcPr marL="9144"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algn="ctr"/>
                      <a:r>
                        <a:rPr lang="en-GB" sz="800" b="0" dirty="0" smtClean="0">
                          <a:solidFill>
                            <a:schemeClr val="tx1"/>
                          </a:solidFill>
                          <a:latin typeface="Arial" panose="020B0604020202020204" pitchFamily="34" charset="0"/>
                          <a:cs typeface="Arial" panose="020B0604020202020204" pitchFamily="34" charset="0"/>
                        </a:rPr>
                        <a:t>70.00%</a:t>
                      </a: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b="0" dirty="0" smtClean="0">
                          <a:solidFill>
                            <a:schemeClr val="tx1"/>
                          </a:solidFill>
                          <a:latin typeface="Arial" panose="020B0604020202020204" pitchFamily="34" charset="0"/>
                          <a:cs typeface="Arial" panose="020B0604020202020204" pitchFamily="34" charset="0"/>
                        </a:rPr>
                        <a:t>Floor</a:t>
                      </a:r>
                    </a:p>
                  </a:txBody>
                  <a:tcPr marL="9144"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baseline="0" dirty="0" smtClean="0">
                          <a:solidFill>
                            <a:schemeClr val="tx1"/>
                          </a:solidFill>
                          <a:latin typeface="Arial" panose="020B0604020202020204" pitchFamily="34" charset="0"/>
                          <a:cs typeface="Arial" panose="020B0604020202020204" pitchFamily="34" charset="0"/>
                        </a:rPr>
                        <a:t>Removed</a:t>
                      </a: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7092">
                <a:tc>
                  <a:txBody>
                    <a:bodyPr/>
                    <a:lstStyle/>
                    <a:p>
                      <a:pPr algn="ctr"/>
                      <a:r>
                        <a:rPr lang="en-US" sz="800" b="1" dirty="0" smtClean="0">
                          <a:latin typeface="Arial" panose="020B0604020202020204" pitchFamily="34" charset="0"/>
                          <a:cs typeface="Arial" panose="020B0604020202020204" pitchFamily="34" charset="0"/>
                        </a:rPr>
                        <a:t>17</a:t>
                      </a:r>
                      <a:endParaRPr lang="en-US" sz="800" b="1" dirty="0">
                        <a:latin typeface="Arial" panose="020B0604020202020204" pitchFamily="34" charset="0"/>
                        <a:cs typeface="Arial" panose="020B0604020202020204" pitchFamily="34" charset="0"/>
                      </a:endParaRPr>
                    </a:p>
                  </a:txBody>
                  <a:tcPr marL="45720"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800" b="1" dirty="0" smtClean="0">
                          <a:latin typeface="Arial" panose="020B0604020202020204" pitchFamily="34" charset="0"/>
                          <a:cs typeface="Arial" panose="020B0604020202020204" pitchFamily="34" charset="0"/>
                        </a:rPr>
                        <a:t>NII Sensitivity</a:t>
                      </a:r>
                      <a:r>
                        <a:rPr lang="en-US" sz="800" b="1" baseline="0" dirty="0" smtClean="0">
                          <a:latin typeface="Arial" panose="020B0604020202020204" pitchFamily="34" charset="0"/>
                          <a:cs typeface="Arial" panose="020B0604020202020204" pitchFamily="34" charset="0"/>
                        </a:rPr>
                        <a:t> (+/- 100 bps)</a:t>
                      </a:r>
                      <a:endParaRPr lang="en-US" sz="800" b="1" dirty="0">
                        <a:latin typeface="Arial" panose="020B0604020202020204" pitchFamily="34" charset="0"/>
                        <a:cs typeface="Arial" panose="020B0604020202020204" pitchFamily="34" charset="0"/>
                      </a:endParaRPr>
                    </a:p>
                  </a:txBody>
                  <a:tcPr marL="45720" marR="914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baseline="0" dirty="0" smtClean="0">
                          <a:solidFill>
                            <a:schemeClr val="tx1"/>
                          </a:solidFill>
                          <a:latin typeface="Arial" panose="020B0604020202020204" pitchFamily="34" charset="0"/>
                          <a:ea typeface="+mn-ea"/>
                          <a:cs typeface="Arial" panose="020B0604020202020204" pitchFamily="34" charset="0"/>
                        </a:rPr>
                        <a:t>Monthly</a:t>
                      </a:r>
                      <a:endParaRPr lang="en-US" sz="800" b="0" kern="1200" baseline="0" dirty="0">
                        <a:solidFill>
                          <a:schemeClr val="tx1"/>
                        </a:solidFill>
                        <a:latin typeface="Arial" panose="020B0604020202020204" pitchFamily="34" charset="0"/>
                        <a:ea typeface="+mn-ea"/>
                        <a:cs typeface="Arial" panose="020B0604020202020204" pitchFamily="34" charset="0"/>
                      </a:endParaRP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baseline="0" dirty="0" smtClean="0">
                          <a:solidFill>
                            <a:schemeClr val="tx1"/>
                          </a:solidFill>
                          <a:latin typeface="Arial" panose="020B0604020202020204" pitchFamily="34" charset="0"/>
                          <a:ea typeface="+mn-ea"/>
                          <a:cs typeface="Arial" panose="020B0604020202020204" pitchFamily="34" charset="0"/>
                        </a:rPr>
                        <a:t>(1.40)%</a:t>
                      </a:r>
                      <a:endParaRPr lang="en-US" sz="800" b="0" kern="1200" baseline="0" dirty="0">
                        <a:solidFill>
                          <a:schemeClr val="tx1"/>
                        </a:solidFill>
                        <a:latin typeface="Arial" panose="020B0604020202020204" pitchFamily="34" charset="0"/>
                        <a:ea typeface="+mn-ea"/>
                        <a:cs typeface="Arial" panose="020B0604020202020204" pitchFamily="34" charset="0"/>
                      </a:endParaRPr>
                    </a:p>
                  </a:txBody>
                  <a:tcPr marL="9144" marR="9144" marT="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AB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baseline="0" dirty="0" smtClean="0">
                          <a:solidFill>
                            <a:schemeClr val="tx1"/>
                          </a:solidFill>
                          <a:latin typeface="Arial" panose="020B0604020202020204" pitchFamily="34" charset="0"/>
                          <a:ea typeface="+mn-ea"/>
                          <a:cs typeface="Arial" panose="020B0604020202020204" pitchFamily="34" charset="0"/>
                        </a:rPr>
                        <a:t>(2.00)%</a:t>
                      </a:r>
                      <a:endParaRPr lang="en-US" sz="800" b="0" kern="1200" baseline="0" dirty="0">
                        <a:solidFill>
                          <a:schemeClr val="tx1"/>
                        </a:solidFill>
                        <a:latin typeface="Arial" panose="020B0604020202020204" pitchFamily="34" charset="0"/>
                        <a:ea typeface="+mn-ea"/>
                        <a:cs typeface="Arial" panose="020B0604020202020204" pitchFamily="34" charset="0"/>
                      </a:endParaRPr>
                    </a:p>
                  </a:txBody>
                  <a:tcPr marL="9144"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baseline="0" dirty="0" smtClean="0">
                          <a:solidFill>
                            <a:schemeClr val="tx1"/>
                          </a:solidFill>
                          <a:latin typeface="Arial" panose="020B0604020202020204" pitchFamily="34" charset="0"/>
                          <a:ea typeface="+mn-ea"/>
                          <a:cs typeface="Arial" panose="020B0604020202020204" pitchFamily="34" charset="0"/>
                        </a:rPr>
                        <a:t>(2.50)%</a:t>
                      </a:r>
                      <a:endParaRPr lang="en-US" sz="800" b="0" kern="1200" baseline="0" dirty="0">
                        <a:solidFill>
                          <a:schemeClr val="tx1"/>
                        </a:solidFill>
                        <a:latin typeface="Arial" panose="020B0604020202020204" pitchFamily="34" charset="0"/>
                        <a:ea typeface="+mn-ea"/>
                        <a:cs typeface="Arial" panose="020B0604020202020204" pitchFamily="34" charset="0"/>
                      </a:endParaRP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b="0" dirty="0" smtClean="0">
                          <a:solidFill>
                            <a:schemeClr val="tx1"/>
                          </a:solidFill>
                          <a:latin typeface="Arial" panose="020B0604020202020204" pitchFamily="34" charset="0"/>
                          <a:cs typeface="Arial" panose="020B0604020202020204" pitchFamily="34" charset="0"/>
                        </a:rPr>
                        <a:t>Floor</a:t>
                      </a:r>
                    </a:p>
                  </a:txBody>
                  <a:tcPr marL="9144"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baseline="0" dirty="0" smtClean="0">
                          <a:solidFill>
                            <a:schemeClr val="tx1"/>
                          </a:solidFill>
                          <a:latin typeface="Arial" panose="020B0604020202020204" pitchFamily="34" charset="0"/>
                          <a:cs typeface="Arial" panose="020B0604020202020204" pitchFamily="34" charset="0"/>
                        </a:rPr>
                        <a:t>Limit change</a:t>
                      </a: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689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800" b="1" kern="1200" baseline="0" dirty="0" smtClean="0">
                          <a:solidFill>
                            <a:schemeClr val="tx1"/>
                          </a:solidFill>
                          <a:latin typeface="Arial" panose="020B0604020202020204" pitchFamily="34" charset="0"/>
                          <a:ea typeface="+mn-ea"/>
                          <a:cs typeface="Arial" panose="020B0604020202020204" pitchFamily="34" charset="0"/>
                        </a:rPr>
                        <a:t>18</a:t>
                      </a:r>
                      <a:endParaRPr lang="en-GB" sz="800" b="1" kern="1200" baseline="0" dirty="0">
                        <a:solidFill>
                          <a:schemeClr val="tx1"/>
                        </a:solidFill>
                        <a:latin typeface="Arial" panose="020B0604020202020204" pitchFamily="34" charset="0"/>
                        <a:ea typeface="+mn-ea"/>
                        <a:cs typeface="Arial" panose="020B0604020202020204" pitchFamily="34" charset="0"/>
                      </a:endParaRPr>
                    </a:p>
                  </a:txBody>
                  <a:tcPr marL="45720"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800" b="1" kern="1200" baseline="0" dirty="0" smtClean="0">
                          <a:solidFill>
                            <a:schemeClr val="tx1"/>
                          </a:solidFill>
                          <a:latin typeface="Arial" panose="020B0604020202020204" pitchFamily="34" charset="0"/>
                          <a:ea typeface="+mn-ea"/>
                          <a:cs typeface="Arial" panose="020B0604020202020204" pitchFamily="34" charset="0"/>
                        </a:rPr>
                        <a:t>MVE Sensitivity (+/-100 bps)</a:t>
                      </a:r>
                      <a:endParaRPr lang="en-GB" sz="800" b="1" kern="1200" baseline="0" dirty="0">
                        <a:solidFill>
                          <a:schemeClr val="tx1"/>
                        </a:solidFill>
                        <a:latin typeface="Arial" panose="020B0604020202020204" pitchFamily="34" charset="0"/>
                        <a:ea typeface="+mn-ea"/>
                        <a:cs typeface="Arial" panose="020B0604020202020204" pitchFamily="34" charset="0"/>
                      </a:endParaRPr>
                    </a:p>
                  </a:txBody>
                  <a:tcPr marL="45720" marR="914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baseline="0" dirty="0" smtClean="0">
                          <a:solidFill>
                            <a:schemeClr val="tx1"/>
                          </a:solidFill>
                          <a:latin typeface="Arial" panose="020B0604020202020204" pitchFamily="34" charset="0"/>
                          <a:ea typeface="+mn-ea"/>
                          <a:cs typeface="Arial" panose="020B0604020202020204" pitchFamily="34" charset="0"/>
                        </a:rPr>
                        <a:t>Monthly</a:t>
                      </a: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baseline="0" dirty="0" smtClean="0">
                          <a:solidFill>
                            <a:schemeClr val="tx1"/>
                          </a:solidFill>
                          <a:latin typeface="Arial" panose="020B0604020202020204" pitchFamily="34" charset="0"/>
                          <a:ea typeface="+mn-ea"/>
                          <a:cs typeface="Arial" panose="020B0604020202020204" pitchFamily="34" charset="0"/>
                        </a:rPr>
                        <a:t>(2.38)%</a:t>
                      </a:r>
                    </a:p>
                  </a:txBody>
                  <a:tcPr marL="9144" marR="9144" marT="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AB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baseline="0" dirty="0" smtClean="0">
                          <a:solidFill>
                            <a:schemeClr val="tx1"/>
                          </a:solidFill>
                          <a:latin typeface="Arial" panose="020B0604020202020204" pitchFamily="34" charset="0"/>
                          <a:ea typeface="+mn-ea"/>
                          <a:cs typeface="Arial" panose="020B0604020202020204" pitchFamily="34" charset="0"/>
                        </a:rPr>
                        <a:t>(3.00)%</a:t>
                      </a:r>
                    </a:p>
                  </a:txBody>
                  <a:tcPr marL="9144"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800" b="0" kern="1200" baseline="0" dirty="0" smtClean="0">
                          <a:solidFill>
                            <a:schemeClr val="tx1"/>
                          </a:solidFill>
                          <a:latin typeface="Arial" panose="020B0604020202020204" pitchFamily="34" charset="0"/>
                          <a:ea typeface="+mn-ea"/>
                          <a:cs typeface="Arial" panose="020B0604020202020204" pitchFamily="34" charset="0"/>
                        </a:rPr>
                        <a:t>(4.00)%</a:t>
                      </a: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b="0" dirty="0" smtClean="0">
                          <a:solidFill>
                            <a:schemeClr val="tx1"/>
                          </a:solidFill>
                          <a:latin typeface="Arial" panose="020B0604020202020204" pitchFamily="34" charset="0"/>
                          <a:cs typeface="Arial" panose="020B0604020202020204" pitchFamily="34" charset="0"/>
                        </a:rPr>
                        <a:t>Floor</a:t>
                      </a:r>
                    </a:p>
                  </a:txBody>
                  <a:tcPr marL="9144"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baseline="0" dirty="0" smtClean="0">
                          <a:solidFill>
                            <a:schemeClr val="tx1"/>
                          </a:solidFill>
                          <a:latin typeface="Arial" panose="020B0604020202020204" pitchFamily="34" charset="0"/>
                          <a:cs typeface="Arial" panose="020B0604020202020204" pitchFamily="34" charset="0"/>
                        </a:rPr>
                        <a:t>Limit change</a:t>
                      </a: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911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1" kern="1200" baseline="0" dirty="0" smtClean="0">
                          <a:solidFill>
                            <a:schemeClr val="tx1"/>
                          </a:solidFill>
                          <a:latin typeface="Arial" panose="020B0604020202020204" pitchFamily="34" charset="0"/>
                          <a:ea typeface="+mn-ea"/>
                          <a:cs typeface="Arial" panose="020B0604020202020204" pitchFamily="34" charset="0"/>
                        </a:rPr>
                        <a:t>19</a:t>
                      </a:r>
                      <a:endParaRPr lang="en-US" sz="800" b="1" kern="1200" baseline="0" dirty="0">
                        <a:solidFill>
                          <a:schemeClr val="tx1"/>
                        </a:solidFill>
                        <a:latin typeface="Arial" panose="020B0604020202020204" pitchFamily="34" charset="0"/>
                        <a:ea typeface="+mn-ea"/>
                        <a:cs typeface="Arial" panose="020B0604020202020204" pitchFamily="34" charset="0"/>
                      </a:endParaRPr>
                    </a:p>
                  </a:txBody>
                  <a:tcPr marL="45720"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1" kern="1200" baseline="0" dirty="0" smtClean="0">
                          <a:solidFill>
                            <a:schemeClr val="tx1"/>
                          </a:solidFill>
                          <a:latin typeface="Arial" panose="020B0604020202020204" pitchFamily="34" charset="0"/>
                          <a:ea typeface="+mn-ea"/>
                          <a:cs typeface="Arial" panose="020B0604020202020204" pitchFamily="34" charset="0"/>
                        </a:rPr>
                        <a:t>Open Matters Requiring Immediate Attention (MRIAs)</a:t>
                      </a:r>
                      <a:endParaRPr lang="en-US" sz="800" b="1" kern="1200" baseline="0" dirty="0">
                        <a:solidFill>
                          <a:schemeClr val="tx1"/>
                        </a:solidFill>
                        <a:latin typeface="Arial" panose="020B0604020202020204" pitchFamily="34" charset="0"/>
                        <a:ea typeface="+mn-ea"/>
                        <a:cs typeface="Arial" panose="020B0604020202020204" pitchFamily="34" charset="0"/>
                      </a:endParaRPr>
                    </a:p>
                  </a:txBody>
                  <a:tcPr marL="45720" marR="914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baseline="0" dirty="0" smtClean="0">
                          <a:solidFill>
                            <a:schemeClr val="tx1"/>
                          </a:solidFill>
                          <a:latin typeface="Arial" panose="020B0604020202020204" pitchFamily="34" charset="0"/>
                          <a:ea typeface="+mn-ea"/>
                          <a:cs typeface="Arial" panose="020B0604020202020204" pitchFamily="34" charset="0"/>
                        </a:rPr>
                        <a:t>Monthly</a:t>
                      </a:r>
                      <a:endParaRPr lang="en-US" sz="800" b="0" kern="1200" baseline="0" dirty="0">
                        <a:solidFill>
                          <a:schemeClr val="tx1"/>
                        </a:solidFill>
                        <a:latin typeface="Arial" panose="020B0604020202020204" pitchFamily="34" charset="0"/>
                        <a:ea typeface="+mn-ea"/>
                        <a:cs typeface="Arial" panose="020B0604020202020204" pitchFamily="34" charset="0"/>
                      </a:endParaRP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baseline="0" dirty="0" smtClean="0">
                          <a:solidFill>
                            <a:schemeClr val="tx1"/>
                          </a:solidFill>
                          <a:latin typeface="Arial" panose="020B0604020202020204" pitchFamily="34" charset="0"/>
                          <a:ea typeface="+mn-ea"/>
                          <a:cs typeface="Arial" panose="020B0604020202020204" pitchFamily="34" charset="0"/>
                        </a:rPr>
                        <a:t>5</a:t>
                      </a:r>
                      <a:endParaRPr lang="en-US" sz="800" b="0" kern="1200" baseline="0" dirty="0">
                        <a:solidFill>
                          <a:schemeClr val="tx1"/>
                        </a:solidFill>
                        <a:latin typeface="Arial" panose="020B0604020202020204" pitchFamily="34" charset="0"/>
                        <a:ea typeface="+mn-ea"/>
                        <a:cs typeface="Arial" panose="020B0604020202020204" pitchFamily="34" charset="0"/>
                      </a:endParaRPr>
                    </a:p>
                  </a:txBody>
                  <a:tcPr marL="9144" marR="9144" marT="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baseline="0" dirty="0" smtClean="0">
                          <a:solidFill>
                            <a:schemeClr val="tx1"/>
                          </a:solidFill>
                          <a:latin typeface="Arial" panose="020B0604020202020204" pitchFamily="34" charset="0"/>
                          <a:ea typeface="+mn-ea"/>
                          <a:cs typeface="Arial" panose="020B0604020202020204" pitchFamily="34" charset="0"/>
                        </a:rPr>
                        <a:t>N/A</a:t>
                      </a:r>
                      <a:endParaRPr lang="en-US" sz="800" b="0" kern="1200" baseline="0" dirty="0">
                        <a:solidFill>
                          <a:schemeClr val="tx1"/>
                        </a:solidFill>
                        <a:latin typeface="Arial" panose="020B0604020202020204" pitchFamily="34" charset="0"/>
                        <a:ea typeface="+mn-ea"/>
                        <a:cs typeface="Arial" panose="020B0604020202020204" pitchFamily="34" charset="0"/>
                      </a:endParaRPr>
                    </a:p>
                  </a:txBody>
                  <a:tcPr marL="9144"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baseline="0" dirty="0" smtClean="0">
                          <a:solidFill>
                            <a:schemeClr val="tx1"/>
                          </a:solidFill>
                          <a:latin typeface="Arial" panose="020B0604020202020204" pitchFamily="34" charset="0"/>
                          <a:ea typeface="+mn-ea"/>
                          <a:cs typeface="Arial" panose="020B0604020202020204" pitchFamily="34" charset="0"/>
                        </a:rPr>
                        <a:t>0</a:t>
                      </a:r>
                      <a:endParaRPr lang="en-US" sz="800" b="0" kern="1200" baseline="0" dirty="0">
                        <a:solidFill>
                          <a:schemeClr val="tx1"/>
                        </a:solidFill>
                        <a:latin typeface="Arial" panose="020B0604020202020204" pitchFamily="34" charset="0"/>
                        <a:ea typeface="+mn-ea"/>
                        <a:cs typeface="Arial" panose="020B0604020202020204" pitchFamily="34" charset="0"/>
                      </a:endParaRP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b="0" dirty="0" smtClean="0">
                          <a:solidFill>
                            <a:schemeClr val="tx1"/>
                          </a:solidFill>
                          <a:latin typeface="Arial" panose="020B0604020202020204" pitchFamily="34" charset="0"/>
                          <a:cs typeface="Arial" panose="020B0604020202020204" pitchFamily="34" charset="0"/>
                        </a:rPr>
                        <a:t>Ceiling</a:t>
                      </a:r>
                    </a:p>
                  </a:txBody>
                  <a:tcPr marL="9144"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baseline="0" dirty="0" smtClean="0">
                          <a:solidFill>
                            <a:schemeClr val="tx1"/>
                          </a:solidFill>
                          <a:latin typeface="Arial" panose="020B0604020202020204" pitchFamily="34" charset="0"/>
                          <a:cs typeface="Arial" panose="020B0604020202020204" pitchFamily="34" charset="0"/>
                        </a:rPr>
                        <a:t>Added</a:t>
                      </a: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5868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1" kern="1200" baseline="0" dirty="0" smtClean="0">
                          <a:solidFill>
                            <a:schemeClr val="tx1"/>
                          </a:solidFill>
                          <a:latin typeface="Arial" panose="020B0604020202020204" pitchFamily="34" charset="0"/>
                          <a:ea typeface="+mn-ea"/>
                          <a:cs typeface="Arial" panose="020B0604020202020204" pitchFamily="34" charset="0"/>
                        </a:rPr>
                        <a:t>20</a:t>
                      </a:r>
                      <a:endParaRPr lang="en-US" sz="800" b="1" kern="1200" baseline="0" dirty="0">
                        <a:solidFill>
                          <a:schemeClr val="tx1"/>
                        </a:solidFill>
                        <a:latin typeface="Arial" panose="020B0604020202020204" pitchFamily="34" charset="0"/>
                        <a:ea typeface="+mn-ea"/>
                        <a:cs typeface="Arial" panose="020B0604020202020204" pitchFamily="34" charset="0"/>
                      </a:endParaRPr>
                    </a:p>
                  </a:txBody>
                  <a:tcPr marL="45720"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1" kern="1200" baseline="0" dirty="0" smtClean="0">
                          <a:solidFill>
                            <a:schemeClr val="tx1"/>
                          </a:solidFill>
                          <a:latin typeface="Arial" panose="020B0604020202020204" pitchFamily="34" charset="0"/>
                          <a:ea typeface="+mn-ea"/>
                          <a:cs typeface="Arial" panose="020B0604020202020204" pitchFamily="34" charset="0"/>
                        </a:rPr>
                        <a:t>MRIA Missed Milestones</a:t>
                      </a:r>
                    </a:p>
                  </a:txBody>
                  <a:tcPr marL="45720" marR="914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baseline="0" dirty="0" smtClean="0">
                          <a:solidFill>
                            <a:schemeClr val="tx1"/>
                          </a:solidFill>
                          <a:latin typeface="Arial" panose="020B0604020202020204" pitchFamily="34" charset="0"/>
                          <a:ea typeface="+mn-ea"/>
                          <a:cs typeface="Arial" panose="020B0604020202020204" pitchFamily="34" charset="0"/>
                        </a:rPr>
                        <a:t>Monthly</a:t>
                      </a:r>
                      <a:endParaRPr lang="en-US" sz="800" b="0" kern="1200" baseline="0" dirty="0">
                        <a:solidFill>
                          <a:schemeClr val="tx1"/>
                        </a:solidFill>
                        <a:latin typeface="Arial" panose="020B0604020202020204" pitchFamily="34" charset="0"/>
                        <a:ea typeface="+mn-ea"/>
                        <a:cs typeface="Arial" panose="020B0604020202020204" pitchFamily="34" charset="0"/>
                      </a:endParaRP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baseline="0" dirty="0" smtClean="0">
                          <a:solidFill>
                            <a:schemeClr val="tx1"/>
                          </a:solidFill>
                          <a:latin typeface="Arial" panose="020B0604020202020204" pitchFamily="34" charset="0"/>
                          <a:ea typeface="+mn-ea"/>
                          <a:cs typeface="Arial" panose="020B0604020202020204" pitchFamily="34" charset="0"/>
                        </a:rPr>
                        <a:t>N/A</a:t>
                      </a:r>
                      <a:endParaRPr lang="en-US" sz="800" b="0" kern="1200" baseline="0" dirty="0">
                        <a:solidFill>
                          <a:schemeClr val="tx1"/>
                        </a:solidFill>
                        <a:latin typeface="Arial" panose="020B0604020202020204" pitchFamily="34" charset="0"/>
                        <a:ea typeface="+mn-ea"/>
                        <a:cs typeface="Arial" panose="020B0604020202020204" pitchFamily="34" charset="0"/>
                      </a:endParaRPr>
                    </a:p>
                  </a:txBody>
                  <a:tcPr marL="9144" marR="9144" marT="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baseline="0" dirty="0" smtClean="0">
                          <a:solidFill>
                            <a:schemeClr val="tx1"/>
                          </a:solidFill>
                          <a:latin typeface="Arial" panose="020B0604020202020204" pitchFamily="34" charset="0"/>
                          <a:ea typeface="+mn-ea"/>
                          <a:cs typeface="Arial" panose="020B0604020202020204" pitchFamily="34" charset="0"/>
                        </a:rPr>
                        <a:t>2</a:t>
                      </a:r>
                      <a:endParaRPr lang="en-US" sz="800" b="0" kern="1200" baseline="0" dirty="0">
                        <a:solidFill>
                          <a:schemeClr val="tx1"/>
                        </a:solidFill>
                        <a:latin typeface="Arial" panose="020B0604020202020204" pitchFamily="34" charset="0"/>
                        <a:ea typeface="+mn-ea"/>
                        <a:cs typeface="Arial" panose="020B0604020202020204" pitchFamily="34" charset="0"/>
                      </a:endParaRPr>
                    </a:p>
                  </a:txBody>
                  <a:tcPr marL="9144"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E48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baseline="0" dirty="0" smtClean="0">
                          <a:solidFill>
                            <a:schemeClr val="tx1"/>
                          </a:solidFill>
                          <a:latin typeface="Arial" panose="020B0604020202020204" pitchFamily="34" charset="0"/>
                          <a:ea typeface="+mn-ea"/>
                          <a:cs typeface="Arial" panose="020B0604020202020204" pitchFamily="34" charset="0"/>
                        </a:rPr>
                        <a:t>5</a:t>
                      </a:r>
                      <a:endParaRPr lang="en-US" sz="800" b="0" kern="1200" baseline="0" dirty="0">
                        <a:solidFill>
                          <a:schemeClr val="tx1"/>
                        </a:solidFill>
                        <a:latin typeface="Arial" panose="020B0604020202020204" pitchFamily="34" charset="0"/>
                        <a:ea typeface="+mn-ea"/>
                        <a:cs typeface="Arial" panose="020B0604020202020204" pitchFamily="34" charset="0"/>
                      </a:endParaRP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9B9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b="0" dirty="0" smtClean="0">
                          <a:solidFill>
                            <a:schemeClr val="tx1"/>
                          </a:solidFill>
                          <a:latin typeface="Arial" panose="020B0604020202020204" pitchFamily="34" charset="0"/>
                          <a:cs typeface="Arial" panose="020B0604020202020204" pitchFamily="34" charset="0"/>
                        </a:rPr>
                        <a:t>Ceiling</a:t>
                      </a:r>
                    </a:p>
                  </a:txBody>
                  <a:tcPr marL="9144"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baseline="0" dirty="0" smtClean="0">
                          <a:solidFill>
                            <a:schemeClr val="tx1"/>
                          </a:solidFill>
                          <a:latin typeface="Arial" panose="020B0604020202020204" pitchFamily="34" charset="0"/>
                          <a:cs typeface="Arial" panose="020B0604020202020204" pitchFamily="34" charset="0"/>
                        </a:rPr>
                        <a:t>Added</a:t>
                      </a: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r>
              <a:tr h="219359">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900" b="1" u="sng" dirty="0" smtClean="0">
                          <a:solidFill>
                            <a:srgbClr val="FF0000"/>
                          </a:solidFill>
                          <a:latin typeface="Arial" panose="020B0604020202020204" pitchFamily="34" charset="0"/>
                          <a:cs typeface="Arial" panose="020B0604020202020204" pitchFamily="34" charset="0"/>
                        </a:rPr>
                        <a:t>Quarterly</a:t>
                      </a:r>
                      <a:r>
                        <a:rPr lang="en-GB" sz="900" b="1" u="sng" baseline="0" dirty="0" smtClean="0">
                          <a:solidFill>
                            <a:srgbClr val="FF0000"/>
                          </a:solidFill>
                          <a:latin typeface="Arial" panose="020B0604020202020204" pitchFamily="34" charset="0"/>
                          <a:cs typeface="Arial" panose="020B0604020202020204" pitchFamily="34" charset="0"/>
                        </a:rPr>
                        <a:t> </a:t>
                      </a:r>
                      <a:r>
                        <a:rPr lang="en-GB" sz="900" b="1" u="sng" dirty="0" smtClean="0">
                          <a:solidFill>
                            <a:srgbClr val="FF0000"/>
                          </a:solidFill>
                          <a:latin typeface="Arial" panose="020B0604020202020204" pitchFamily="34" charset="0"/>
                          <a:cs typeface="Arial" panose="020B0604020202020204" pitchFamily="34" charset="0"/>
                        </a:rPr>
                        <a:t>RAS Metrics</a:t>
                      </a:r>
                    </a:p>
                    <a:p>
                      <a:pPr algn="ctr"/>
                      <a:endParaRPr lang="en-GB" sz="100" b="1" dirty="0">
                        <a:solidFill>
                          <a:schemeClr val="tx1"/>
                        </a:solidFill>
                        <a:latin typeface="Arial" panose="020B0604020202020204" pitchFamily="34" charset="0"/>
                        <a:cs typeface="Arial" panose="020B0604020202020204" pitchFamily="34" charset="0"/>
                      </a:endParaRPr>
                    </a:p>
                  </a:txBody>
                  <a:tcPr marL="0" marR="9144" marT="0" marB="0"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GB" sz="100" b="1" dirty="0">
                        <a:solidFill>
                          <a:schemeClr val="tx1"/>
                        </a:solidFill>
                        <a:latin typeface="Arial" panose="020B0604020202020204" pitchFamily="34" charset="0"/>
                        <a:cs typeface="Arial" panose="020B0604020202020204" pitchFamily="34" charset="0"/>
                      </a:endParaRPr>
                    </a:p>
                  </a:txBody>
                  <a:tcPr marL="0" marR="9144" marT="0" marB="0"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100" b="1" dirty="0" smtClean="0">
                        <a:solidFill>
                          <a:schemeClr val="tx1"/>
                        </a:solidFill>
                        <a:latin typeface="Arial" panose="020B0604020202020204" pitchFamily="34" charset="0"/>
                        <a:cs typeface="Arial" panose="020B0604020202020204" pitchFamily="34" charset="0"/>
                      </a:endParaRPr>
                    </a:p>
                  </a:txBody>
                  <a:tcPr marL="9144" marR="9144" marT="0" marB="0" anchor="ctr">
                    <a:lnL w="127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100" b="1" dirty="0" smtClean="0">
                        <a:solidFill>
                          <a:schemeClr val="tx1"/>
                        </a:solidFill>
                        <a:latin typeface="Arial" panose="020B0604020202020204" pitchFamily="34" charset="0"/>
                        <a:cs typeface="Arial" panose="020B0604020202020204" pitchFamily="34" charset="0"/>
                      </a:endParaRPr>
                    </a:p>
                  </a:txBody>
                  <a:tcPr marL="9144" marR="9144" marT="0" marB="0"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100" b="1" dirty="0">
                        <a:solidFill>
                          <a:schemeClr val="tx1"/>
                        </a:solidFill>
                        <a:latin typeface="Arial" panose="020B0604020202020204" pitchFamily="34" charset="0"/>
                        <a:cs typeface="Arial" panose="020B0604020202020204" pitchFamily="34" charset="0"/>
                      </a:endParaRPr>
                    </a:p>
                  </a:txBody>
                  <a:tcPr marL="9144" marR="9144" marT="0" marB="0"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100" b="1" dirty="0">
                        <a:solidFill>
                          <a:schemeClr val="tx1"/>
                        </a:solidFill>
                        <a:latin typeface="Arial" panose="020B0604020202020204" pitchFamily="34" charset="0"/>
                        <a:cs typeface="Arial" panose="020B0604020202020204" pitchFamily="34" charset="0"/>
                      </a:endParaRPr>
                    </a:p>
                  </a:txBody>
                  <a:tcPr marL="9144" marR="9144" marT="0" marB="0" anchor="ctr">
                    <a:lnL w="127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100" b="1" dirty="0">
                        <a:solidFill>
                          <a:schemeClr val="tx1"/>
                        </a:solidFill>
                        <a:latin typeface="Arial" panose="020B0604020202020204" pitchFamily="34" charset="0"/>
                        <a:cs typeface="Arial" panose="020B0604020202020204" pitchFamily="34" charset="0"/>
                      </a:endParaRPr>
                    </a:p>
                  </a:txBody>
                  <a:tcPr marL="9144" marR="9144" marT="0" marB="0"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100" b="1" dirty="0">
                        <a:solidFill>
                          <a:schemeClr val="tx1"/>
                        </a:solidFill>
                        <a:latin typeface="Arial" panose="020B0604020202020204" pitchFamily="34" charset="0"/>
                        <a:cs typeface="Arial" panose="020B0604020202020204" pitchFamily="34" charset="0"/>
                      </a:endParaRPr>
                    </a:p>
                  </a:txBody>
                  <a:tcPr marL="9144" marR="9144" marT="0" marB="0" anchor="ctr">
                    <a:lnL w="127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04371">
                <a:tc>
                  <a:txBody>
                    <a:bodyPr/>
                    <a:lstStyle/>
                    <a:p>
                      <a:pPr algn="ctr"/>
                      <a:r>
                        <a:rPr lang="en-GB" sz="800" b="1" dirty="0" smtClean="0">
                          <a:solidFill>
                            <a:schemeClr val="tx1"/>
                          </a:solidFill>
                          <a:latin typeface="Arial" panose="020B0604020202020204" pitchFamily="34" charset="0"/>
                          <a:cs typeface="Arial" panose="020B0604020202020204" pitchFamily="34" charset="0"/>
                        </a:rPr>
                        <a:t>Line</a:t>
                      </a:r>
                      <a:endParaRPr lang="en-GB" sz="800" b="1" dirty="0">
                        <a:solidFill>
                          <a:schemeClr val="tx1"/>
                        </a:solidFill>
                        <a:latin typeface="Arial" panose="020B0604020202020204" pitchFamily="34" charset="0"/>
                        <a:cs typeface="Arial" panose="020B0604020202020204" pitchFamily="34" charset="0"/>
                      </a:endParaRPr>
                    </a:p>
                  </a:txBody>
                  <a:tcPr marL="9144" marR="9144" marT="18288" marB="18288"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GB" sz="800" b="1" dirty="0" smtClean="0">
                          <a:solidFill>
                            <a:schemeClr val="tx1"/>
                          </a:solidFill>
                          <a:latin typeface="Arial" panose="020B0604020202020204" pitchFamily="34" charset="0"/>
                          <a:cs typeface="Arial" panose="020B0604020202020204" pitchFamily="34" charset="0"/>
                        </a:rPr>
                        <a:t>New Metric</a:t>
                      </a:r>
                      <a:endParaRPr lang="en-GB" sz="800" b="1" dirty="0">
                        <a:solidFill>
                          <a:schemeClr val="tx1"/>
                        </a:solidFill>
                        <a:latin typeface="Arial" panose="020B0604020202020204" pitchFamily="34" charset="0"/>
                        <a:cs typeface="Arial" panose="020B0604020202020204" pitchFamily="34" charset="0"/>
                      </a:endParaRPr>
                    </a:p>
                  </a:txBody>
                  <a:tcPr marL="9144" marR="9144"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800" b="1" dirty="0" smtClean="0">
                          <a:solidFill>
                            <a:schemeClr val="tx1"/>
                          </a:solidFill>
                          <a:latin typeface="Arial" panose="020B0604020202020204" pitchFamily="34" charset="0"/>
                          <a:cs typeface="Arial" panose="020B0604020202020204" pitchFamily="34" charset="0"/>
                        </a:rPr>
                        <a:t>Frequency</a:t>
                      </a:r>
                    </a:p>
                  </a:txBody>
                  <a:tcPr marL="9144" marR="9144" marT="18288" marB="18288"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800" b="1" dirty="0" smtClean="0">
                          <a:solidFill>
                            <a:schemeClr val="tx1"/>
                          </a:solidFill>
                          <a:latin typeface="Arial" panose="020B0604020202020204" pitchFamily="34" charset="0"/>
                          <a:cs typeface="Arial" panose="020B0604020202020204" pitchFamily="34" charset="0"/>
                        </a:rPr>
                        <a:t>Mar’16 </a:t>
                      </a:r>
                      <a:r>
                        <a:rPr lang="en-GB" sz="800" b="1" baseline="0" dirty="0" smtClean="0">
                          <a:solidFill>
                            <a:schemeClr val="tx1"/>
                          </a:solidFill>
                          <a:latin typeface="Arial" panose="020B0604020202020204" pitchFamily="34" charset="0"/>
                          <a:cs typeface="Arial" panose="020B0604020202020204" pitchFamily="34" charset="0"/>
                        </a:rPr>
                        <a:t>Actual</a:t>
                      </a:r>
                      <a:endParaRPr lang="en-GB" sz="800" b="1" dirty="0" smtClean="0">
                        <a:solidFill>
                          <a:schemeClr val="tx1"/>
                        </a:solidFill>
                        <a:latin typeface="Arial" panose="020B0604020202020204" pitchFamily="34" charset="0"/>
                        <a:cs typeface="Arial" panose="020B0604020202020204" pitchFamily="34" charset="0"/>
                      </a:endParaRPr>
                    </a:p>
                  </a:txBody>
                  <a:tcPr marL="9144" marR="9144" marT="18288" marB="18288"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GB" sz="800" b="1" dirty="0" smtClean="0">
                          <a:solidFill>
                            <a:schemeClr val="tx1"/>
                          </a:solidFill>
                          <a:latin typeface="Arial" panose="020B0604020202020204" pitchFamily="34" charset="0"/>
                          <a:cs typeface="Arial" panose="020B0604020202020204" pitchFamily="34" charset="0"/>
                        </a:rPr>
                        <a:t>Amber Limit</a:t>
                      </a:r>
                      <a:endParaRPr lang="en-GB" sz="800" b="1" dirty="0">
                        <a:solidFill>
                          <a:schemeClr val="tx1"/>
                        </a:solidFill>
                        <a:latin typeface="Arial" panose="020B0604020202020204" pitchFamily="34" charset="0"/>
                        <a:cs typeface="Arial" panose="020B0604020202020204" pitchFamily="34" charset="0"/>
                      </a:endParaRPr>
                    </a:p>
                  </a:txBody>
                  <a:tcPr marL="9144" marR="9144" marT="18288" marB="18288"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GB" sz="800" b="1" dirty="0" smtClean="0">
                          <a:solidFill>
                            <a:schemeClr val="tx1"/>
                          </a:solidFill>
                          <a:latin typeface="Arial" panose="020B0604020202020204" pitchFamily="34" charset="0"/>
                          <a:cs typeface="Arial" panose="020B0604020202020204" pitchFamily="34" charset="0"/>
                        </a:rPr>
                        <a:t>Red Limit</a:t>
                      </a:r>
                      <a:endParaRPr lang="en-GB" sz="800" b="1" dirty="0">
                        <a:solidFill>
                          <a:schemeClr val="tx1"/>
                        </a:solidFill>
                        <a:latin typeface="Arial" panose="020B0604020202020204" pitchFamily="34" charset="0"/>
                        <a:cs typeface="Arial" panose="020B0604020202020204" pitchFamily="34" charset="0"/>
                      </a:endParaRPr>
                    </a:p>
                  </a:txBody>
                  <a:tcPr marL="9144" marR="9144" marT="18288" marB="18288"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GB" sz="800" b="1" dirty="0" smtClean="0">
                          <a:solidFill>
                            <a:schemeClr val="tx1"/>
                          </a:solidFill>
                          <a:latin typeface="Arial" panose="020B0604020202020204" pitchFamily="34" charset="0"/>
                          <a:cs typeface="Arial" panose="020B0604020202020204" pitchFamily="34" charset="0"/>
                        </a:rPr>
                        <a:t>Limit</a:t>
                      </a:r>
                      <a:r>
                        <a:rPr lang="en-GB" sz="800" b="1" baseline="0" dirty="0" smtClean="0">
                          <a:solidFill>
                            <a:schemeClr val="tx1"/>
                          </a:solidFill>
                          <a:latin typeface="Arial" panose="020B0604020202020204" pitchFamily="34" charset="0"/>
                          <a:cs typeface="Arial" panose="020B0604020202020204" pitchFamily="34" charset="0"/>
                        </a:rPr>
                        <a:t> Type</a:t>
                      </a:r>
                      <a:endParaRPr lang="en-GB" sz="800" b="1" dirty="0">
                        <a:solidFill>
                          <a:schemeClr val="tx1"/>
                        </a:solidFill>
                        <a:latin typeface="Arial" panose="020B0604020202020204" pitchFamily="34" charset="0"/>
                        <a:cs typeface="Arial" panose="020B0604020202020204" pitchFamily="34" charset="0"/>
                      </a:endParaRPr>
                    </a:p>
                  </a:txBody>
                  <a:tcPr marL="9144" marR="9144" marT="18288" marB="18288"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GB" sz="800" b="1" dirty="0" smtClean="0">
                          <a:solidFill>
                            <a:schemeClr val="tx1"/>
                          </a:solidFill>
                          <a:latin typeface="Arial" panose="020B0604020202020204" pitchFamily="34" charset="0"/>
                          <a:cs typeface="Arial" panose="020B0604020202020204" pitchFamily="34" charset="0"/>
                        </a:rPr>
                        <a:t>Action</a:t>
                      </a:r>
                      <a:endParaRPr lang="en-GB" sz="800" b="1" dirty="0">
                        <a:solidFill>
                          <a:schemeClr val="tx1"/>
                        </a:solidFill>
                        <a:latin typeface="Arial" panose="020B0604020202020204" pitchFamily="34" charset="0"/>
                        <a:cs typeface="Arial" panose="020B0604020202020204" pitchFamily="34" charset="0"/>
                      </a:endParaRPr>
                    </a:p>
                  </a:txBody>
                  <a:tcPr marL="9144" marR="9144" marT="18288" marB="18288"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13821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1" kern="1200" baseline="0" dirty="0" smtClean="0">
                          <a:solidFill>
                            <a:schemeClr val="tx1"/>
                          </a:solidFill>
                          <a:latin typeface="Arial" panose="020B0604020202020204" pitchFamily="34" charset="0"/>
                          <a:ea typeface="+mn-ea"/>
                          <a:cs typeface="Arial" panose="020B0604020202020204" pitchFamily="34" charset="0"/>
                        </a:rPr>
                        <a:t>21</a:t>
                      </a:r>
                      <a:endParaRPr lang="en-US" sz="800" b="1" kern="1200" baseline="0" dirty="0">
                        <a:solidFill>
                          <a:schemeClr val="tx1"/>
                        </a:solidFill>
                        <a:latin typeface="Arial" panose="020B0604020202020204" pitchFamily="34" charset="0"/>
                        <a:ea typeface="+mn-ea"/>
                        <a:cs typeface="Arial" panose="020B0604020202020204" pitchFamily="34" charset="0"/>
                      </a:endParaRPr>
                    </a:p>
                  </a:txBody>
                  <a:tcPr marL="45720"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1" kern="1200" baseline="0" dirty="0" smtClean="0">
                          <a:solidFill>
                            <a:schemeClr val="tx1"/>
                          </a:solidFill>
                          <a:latin typeface="Arial" panose="020B0604020202020204" pitchFamily="34" charset="0"/>
                          <a:ea typeface="+mn-ea"/>
                          <a:cs typeface="Arial" panose="020B0604020202020204" pitchFamily="34" charset="0"/>
                        </a:rPr>
                        <a:t>Gross Operational Risk Losses / Gross Margin</a:t>
                      </a:r>
                      <a:endParaRPr lang="en-US" sz="800" b="1" kern="1200" baseline="0" dirty="0">
                        <a:solidFill>
                          <a:schemeClr val="tx1"/>
                        </a:solidFill>
                        <a:latin typeface="Arial" panose="020B0604020202020204" pitchFamily="34" charset="0"/>
                        <a:ea typeface="+mn-ea"/>
                        <a:cs typeface="Arial" panose="020B0604020202020204" pitchFamily="34" charset="0"/>
                      </a:endParaRPr>
                    </a:p>
                  </a:txBody>
                  <a:tcPr marL="45720" marR="914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baseline="0" dirty="0" smtClean="0">
                          <a:solidFill>
                            <a:schemeClr val="tx1"/>
                          </a:solidFill>
                          <a:latin typeface="Arial" panose="020B0604020202020204" pitchFamily="34" charset="0"/>
                          <a:ea typeface="+mn-ea"/>
                          <a:cs typeface="Arial" panose="020B0604020202020204" pitchFamily="34" charset="0"/>
                        </a:rPr>
                        <a:t>Quarterly</a:t>
                      </a:r>
                      <a:endParaRPr lang="en-US" sz="800" b="0" kern="1200" baseline="0" dirty="0">
                        <a:solidFill>
                          <a:schemeClr val="tx1"/>
                        </a:solidFill>
                        <a:latin typeface="Arial" panose="020B0604020202020204" pitchFamily="34" charset="0"/>
                        <a:ea typeface="+mn-ea"/>
                        <a:cs typeface="Arial" panose="020B0604020202020204" pitchFamily="34" charset="0"/>
                      </a:endParaRP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baseline="0" dirty="0" smtClean="0">
                          <a:solidFill>
                            <a:schemeClr val="tx1"/>
                          </a:solidFill>
                          <a:latin typeface="Arial" panose="020B0604020202020204" pitchFamily="34" charset="0"/>
                          <a:ea typeface="+mn-ea"/>
                          <a:cs typeface="Arial" panose="020B0604020202020204" pitchFamily="34" charset="0"/>
                        </a:rPr>
                        <a:t>0.53%</a:t>
                      </a:r>
                      <a:endParaRPr lang="en-US" sz="800" b="0" kern="1200" baseline="0" dirty="0">
                        <a:solidFill>
                          <a:schemeClr val="tx1"/>
                        </a:solidFill>
                        <a:latin typeface="Arial" panose="020B0604020202020204" pitchFamily="34" charset="0"/>
                        <a:ea typeface="+mn-ea"/>
                        <a:cs typeface="Arial" panose="020B0604020202020204" pitchFamily="34" charset="0"/>
                      </a:endParaRPr>
                    </a:p>
                  </a:txBody>
                  <a:tcPr marL="9144" marR="9144" marT="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AB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baseline="0" dirty="0" smtClean="0">
                          <a:solidFill>
                            <a:schemeClr val="tx1"/>
                          </a:solidFill>
                          <a:latin typeface="Arial" panose="020B0604020202020204" pitchFamily="34" charset="0"/>
                          <a:ea typeface="+mn-ea"/>
                          <a:cs typeface="Arial" panose="020B0604020202020204" pitchFamily="34" charset="0"/>
                        </a:rPr>
                        <a:t>1.50%</a:t>
                      </a:r>
                      <a:endParaRPr lang="en-US" sz="800" b="0" kern="1200" baseline="0" dirty="0">
                        <a:solidFill>
                          <a:schemeClr val="tx1"/>
                        </a:solidFill>
                        <a:latin typeface="Arial" panose="020B0604020202020204" pitchFamily="34" charset="0"/>
                        <a:ea typeface="+mn-ea"/>
                        <a:cs typeface="Arial" panose="020B0604020202020204" pitchFamily="34" charset="0"/>
                      </a:endParaRPr>
                    </a:p>
                  </a:txBody>
                  <a:tcPr marL="9144"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baseline="0" dirty="0" smtClean="0">
                          <a:solidFill>
                            <a:schemeClr val="tx1"/>
                          </a:solidFill>
                          <a:latin typeface="Arial" panose="020B0604020202020204" pitchFamily="34" charset="0"/>
                          <a:ea typeface="+mn-ea"/>
                          <a:cs typeface="Arial" panose="020B0604020202020204" pitchFamily="34" charset="0"/>
                        </a:rPr>
                        <a:t>2.00%</a:t>
                      </a:r>
                      <a:endParaRPr lang="en-US" sz="800" b="0" kern="1200" baseline="0" dirty="0">
                        <a:solidFill>
                          <a:schemeClr val="tx1"/>
                        </a:solidFill>
                        <a:latin typeface="Arial" panose="020B0604020202020204" pitchFamily="34" charset="0"/>
                        <a:ea typeface="+mn-ea"/>
                        <a:cs typeface="Arial" panose="020B0604020202020204" pitchFamily="34" charset="0"/>
                      </a:endParaRP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b="0" dirty="0" smtClean="0">
                          <a:solidFill>
                            <a:schemeClr val="tx1"/>
                          </a:solidFill>
                          <a:latin typeface="Arial" panose="020B0604020202020204" pitchFamily="34" charset="0"/>
                          <a:cs typeface="Arial" panose="020B0604020202020204" pitchFamily="34" charset="0"/>
                        </a:rPr>
                        <a:t>Ceiling</a:t>
                      </a:r>
                    </a:p>
                  </a:txBody>
                  <a:tcPr marL="9144"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baseline="0" dirty="0" smtClean="0">
                          <a:solidFill>
                            <a:schemeClr val="tx1"/>
                          </a:solidFill>
                          <a:latin typeface="Arial" panose="020B0604020202020204" pitchFamily="34" charset="0"/>
                          <a:cs typeface="Arial" panose="020B0604020202020204" pitchFamily="34" charset="0"/>
                        </a:rPr>
                        <a:t>Limit change</a:t>
                      </a: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9220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800" b="1" kern="1200" baseline="0" dirty="0" smtClean="0">
                          <a:solidFill>
                            <a:schemeClr val="tx1"/>
                          </a:solidFill>
                          <a:latin typeface="Arial" panose="020B0604020202020204" pitchFamily="34" charset="0"/>
                          <a:ea typeface="+mn-ea"/>
                          <a:cs typeface="Arial" panose="020B0604020202020204" pitchFamily="34" charset="0"/>
                        </a:rPr>
                        <a:t>22</a:t>
                      </a:r>
                      <a:endParaRPr lang="en-GB" sz="800" b="1" kern="1200" baseline="0" dirty="0">
                        <a:solidFill>
                          <a:schemeClr val="tx1"/>
                        </a:solidFill>
                        <a:latin typeface="Arial" panose="020B0604020202020204" pitchFamily="34" charset="0"/>
                        <a:ea typeface="+mn-ea"/>
                        <a:cs typeface="Arial" panose="020B0604020202020204" pitchFamily="34" charset="0"/>
                      </a:endParaRPr>
                    </a:p>
                  </a:txBody>
                  <a:tcPr marL="45720"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800" b="1" kern="1200" baseline="0" dirty="0" smtClean="0">
                          <a:solidFill>
                            <a:schemeClr val="tx1"/>
                          </a:solidFill>
                          <a:latin typeface="Arial" panose="020B0604020202020204" pitchFamily="34" charset="0"/>
                          <a:ea typeface="+mn-ea"/>
                          <a:cs typeface="Arial" panose="020B0604020202020204" pitchFamily="34" charset="0"/>
                        </a:rPr>
                        <a:t>Material Operational Events</a:t>
                      </a:r>
                      <a:endParaRPr lang="en-GB" sz="800" b="1" kern="1200" baseline="0" dirty="0">
                        <a:solidFill>
                          <a:schemeClr val="tx1"/>
                        </a:solidFill>
                        <a:latin typeface="Arial" panose="020B0604020202020204" pitchFamily="34" charset="0"/>
                        <a:ea typeface="+mn-ea"/>
                        <a:cs typeface="Arial" panose="020B0604020202020204" pitchFamily="34" charset="0"/>
                      </a:endParaRPr>
                    </a:p>
                  </a:txBody>
                  <a:tcPr marL="45720" marR="914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b="0" kern="1200" baseline="0" dirty="0" smtClean="0">
                          <a:solidFill>
                            <a:schemeClr val="tx1"/>
                          </a:solidFill>
                          <a:latin typeface="Arial" panose="020B0604020202020204" pitchFamily="34" charset="0"/>
                          <a:ea typeface="+mn-ea"/>
                          <a:cs typeface="Arial" panose="020B0604020202020204" pitchFamily="34" charset="0"/>
                        </a:rPr>
                        <a:t>Quarterly</a:t>
                      </a: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800" b="0" kern="1200" baseline="0" dirty="0" smtClean="0">
                          <a:solidFill>
                            <a:schemeClr val="tx1"/>
                          </a:solidFill>
                          <a:latin typeface="Arial" panose="020B0604020202020204" pitchFamily="34" charset="0"/>
                          <a:ea typeface="+mn-ea"/>
                          <a:cs typeface="Arial" panose="020B0604020202020204" pitchFamily="34" charset="0"/>
                        </a:rPr>
                        <a:t>6</a:t>
                      </a:r>
                      <a:endParaRPr lang="en-GB" sz="800" b="0" kern="1200" baseline="0" dirty="0">
                        <a:solidFill>
                          <a:schemeClr val="tx1"/>
                        </a:solidFill>
                        <a:latin typeface="Arial" panose="020B0604020202020204" pitchFamily="34" charset="0"/>
                        <a:ea typeface="+mn-ea"/>
                        <a:cs typeface="Arial" panose="020B0604020202020204" pitchFamily="34" charset="0"/>
                      </a:endParaRPr>
                    </a:p>
                  </a:txBody>
                  <a:tcPr marL="9144" marR="9144" marT="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b="0" kern="1200" baseline="0" dirty="0" smtClean="0">
                          <a:solidFill>
                            <a:schemeClr val="tx1"/>
                          </a:solidFill>
                          <a:latin typeface="Arial" panose="020B0604020202020204" pitchFamily="34" charset="0"/>
                          <a:ea typeface="+mn-ea"/>
                          <a:cs typeface="Arial" panose="020B0604020202020204" pitchFamily="34" charset="0"/>
                        </a:rPr>
                        <a:t>5</a:t>
                      </a:r>
                    </a:p>
                  </a:txBody>
                  <a:tcPr marL="9144"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b="0" kern="1200" baseline="0" dirty="0" smtClean="0">
                          <a:solidFill>
                            <a:schemeClr val="tx1"/>
                          </a:solidFill>
                          <a:latin typeface="Arial" panose="020B0604020202020204" pitchFamily="34" charset="0"/>
                          <a:ea typeface="+mn-ea"/>
                          <a:cs typeface="Arial" panose="020B0604020202020204" pitchFamily="34" charset="0"/>
                        </a:rPr>
                        <a:t>7</a:t>
                      </a: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b="0" dirty="0" smtClean="0">
                          <a:solidFill>
                            <a:schemeClr val="tx1"/>
                          </a:solidFill>
                          <a:latin typeface="Arial" panose="020B0604020202020204" pitchFamily="34" charset="0"/>
                          <a:cs typeface="Arial" panose="020B0604020202020204" pitchFamily="34" charset="0"/>
                        </a:rPr>
                        <a:t>Ceiling</a:t>
                      </a:r>
                    </a:p>
                  </a:txBody>
                  <a:tcPr marL="9144"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baseline="0" dirty="0" smtClean="0">
                          <a:solidFill>
                            <a:schemeClr val="tx1"/>
                          </a:solidFill>
                          <a:latin typeface="Arial" panose="020B0604020202020204" pitchFamily="34" charset="0"/>
                          <a:cs typeface="Arial" panose="020B0604020202020204" pitchFamily="34" charset="0"/>
                        </a:rPr>
                        <a:t>Limit &amp; calc. change</a:t>
                      </a: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99800">
                <a:tc>
                  <a:txBody>
                    <a:bodyPr/>
                    <a:lstStyle/>
                    <a:p>
                      <a:pPr algn="ctr"/>
                      <a:r>
                        <a:rPr lang="en-GB" sz="800" b="1" dirty="0" smtClean="0">
                          <a:solidFill>
                            <a:schemeClr val="tx1"/>
                          </a:solidFill>
                          <a:latin typeface="Arial" panose="020B0604020202020204" pitchFamily="34" charset="0"/>
                          <a:cs typeface="Arial" panose="020B0604020202020204" pitchFamily="34" charset="0"/>
                        </a:rPr>
                        <a:t>23</a:t>
                      </a:r>
                      <a:endParaRPr lang="en-GB" sz="800" b="1" dirty="0">
                        <a:solidFill>
                          <a:schemeClr val="tx1"/>
                        </a:solidFill>
                        <a:latin typeface="Arial" panose="020B0604020202020204" pitchFamily="34" charset="0"/>
                        <a:cs typeface="Arial" panose="020B0604020202020204" pitchFamily="34" charset="0"/>
                      </a:endParaRPr>
                    </a:p>
                  </a:txBody>
                  <a:tcPr marL="45720"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l"/>
                      <a:r>
                        <a:rPr lang="en-US" sz="800" b="1" kern="1200" baseline="0" dirty="0" smtClean="0">
                          <a:solidFill>
                            <a:schemeClr val="tx1"/>
                          </a:solidFill>
                          <a:latin typeface="Arial" panose="020B0604020202020204" pitchFamily="34" charset="0"/>
                          <a:ea typeface="+mn-ea"/>
                          <a:cs typeface="Arial" panose="020B0604020202020204" pitchFamily="34" charset="0"/>
                        </a:rPr>
                        <a:t>SHUSA Validation of Legacy Tier 1 Models</a:t>
                      </a:r>
                      <a:endParaRPr lang="en-GB" sz="800" b="1" kern="1200" baseline="0" dirty="0">
                        <a:solidFill>
                          <a:schemeClr val="tx1"/>
                        </a:solidFill>
                        <a:latin typeface="Arial" panose="020B0604020202020204" pitchFamily="34" charset="0"/>
                        <a:ea typeface="+mn-ea"/>
                        <a:cs typeface="Arial" panose="020B0604020202020204" pitchFamily="34" charset="0"/>
                      </a:endParaRPr>
                    </a:p>
                  </a:txBody>
                  <a:tcPr marL="45720" marR="914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marL="0" lvl="0" algn="ctr" defTabSz="914400" rtl="0" eaLnBrk="1" latinLnBrk="0" hangingPunct="1"/>
                      <a:r>
                        <a:rPr lang="en-GB" sz="800" b="0" kern="1200" dirty="0" smtClean="0">
                          <a:solidFill>
                            <a:schemeClr val="tx1"/>
                          </a:solidFill>
                          <a:latin typeface="Arial" panose="020B0604020202020204" pitchFamily="34" charset="0"/>
                          <a:ea typeface="+mn-ea"/>
                          <a:cs typeface="Arial" panose="020B0604020202020204" pitchFamily="34" charset="0"/>
                        </a:rPr>
                        <a:t>Quarterly</a:t>
                      </a: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marL="0" lvl="0" algn="ctr" defTabSz="914400" rtl="0" eaLnBrk="1" latinLnBrk="0" hangingPunct="1"/>
                      <a:r>
                        <a:rPr lang="en-GB" sz="800" b="0" kern="1200" dirty="0" smtClean="0">
                          <a:solidFill>
                            <a:schemeClr val="tx1"/>
                          </a:solidFill>
                          <a:latin typeface="Arial" panose="020B0604020202020204" pitchFamily="34" charset="0"/>
                          <a:ea typeface="+mn-ea"/>
                          <a:cs typeface="Arial" panose="020B0604020202020204" pitchFamily="34" charset="0"/>
                        </a:rPr>
                        <a:t>21</a:t>
                      </a:r>
                    </a:p>
                  </a:txBody>
                  <a:tcPr marL="9144" marR="9144" marT="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CEEAB0"/>
                    </a:solidFill>
                  </a:tcPr>
                </a:tc>
                <a:tc>
                  <a:txBody>
                    <a:bodyPr/>
                    <a:lstStyle/>
                    <a:p>
                      <a:pPr marL="0" lvl="0" algn="ctr" defTabSz="914400" rtl="0" eaLnBrk="1" latinLnBrk="0" hangingPunct="1"/>
                      <a:r>
                        <a:rPr lang="en-GB" sz="800" b="0" kern="1200" dirty="0" smtClean="0">
                          <a:solidFill>
                            <a:schemeClr val="tx1"/>
                          </a:solidFill>
                          <a:latin typeface="Arial" panose="020B0604020202020204" pitchFamily="34" charset="0"/>
                          <a:ea typeface="+mn-ea"/>
                          <a:cs typeface="Arial" panose="020B0604020202020204" pitchFamily="34" charset="0"/>
                        </a:rPr>
                        <a:t>N/A</a:t>
                      </a:r>
                    </a:p>
                  </a:txBody>
                  <a:tcPr marL="9144"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E48F"/>
                    </a:solidFill>
                  </a:tcPr>
                </a:tc>
                <a:tc>
                  <a:txBody>
                    <a:bodyPr/>
                    <a:lstStyle/>
                    <a:p>
                      <a:pPr lvl="0" algn="ctr"/>
                      <a:r>
                        <a:rPr lang="en-GB" sz="800" b="0" u="sng" dirty="0" smtClean="0">
                          <a:solidFill>
                            <a:schemeClr val="tx1"/>
                          </a:solidFill>
                          <a:latin typeface="Arial" panose="020B0604020202020204" pitchFamily="34" charset="0"/>
                          <a:cs typeface="Arial" panose="020B0604020202020204" pitchFamily="34" charset="0"/>
                        </a:rPr>
                        <a:t> 2016</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800" b="0" dirty="0" smtClean="0">
                          <a:solidFill>
                            <a:schemeClr val="tx1"/>
                          </a:solidFill>
                          <a:latin typeface="Arial" panose="020B0604020202020204" pitchFamily="34" charset="0"/>
                          <a:cs typeface="Arial" panose="020B0604020202020204" pitchFamily="34" charset="0"/>
                        </a:rPr>
                        <a:t>Q1: &gt;25  Q2:</a:t>
                      </a:r>
                      <a:r>
                        <a:rPr lang="en-GB" sz="800" b="0" baseline="0" dirty="0" smtClean="0">
                          <a:solidFill>
                            <a:schemeClr val="tx1"/>
                          </a:solidFill>
                          <a:latin typeface="Arial" panose="020B0604020202020204" pitchFamily="34" charset="0"/>
                          <a:cs typeface="Arial" panose="020B0604020202020204" pitchFamily="34" charset="0"/>
                        </a:rPr>
                        <a:t> </a:t>
                      </a:r>
                      <a:r>
                        <a:rPr lang="en-GB" sz="800" b="0" dirty="0" smtClean="0">
                          <a:solidFill>
                            <a:schemeClr val="tx1"/>
                          </a:solidFill>
                          <a:latin typeface="Arial" panose="020B0604020202020204" pitchFamily="34" charset="0"/>
                          <a:cs typeface="Arial" panose="020B0604020202020204" pitchFamily="34" charset="0"/>
                        </a:rPr>
                        <a:t>&gt;18</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800" b="0" dirty="0" smtClean="0">
                          <a:solidFill>
                            <a:schemeClr val="tx1"/>
                          </a:solidFill>
                          <a:latin typeface="Arial" panose="020B0604020202020204" pitchFamily="34" charset="0"/>
                          <a:cs typeface="Arial" panose="020B0604020202020204" pitchFamily="34" charset="0"/>
                        </a:rPr>
                        <a:t>Q3:</a:t>
                      </a:r>
                      <a:r>
                        <a:rPr lang="en-GB" sz="800" b="0" baseline="0" dirty="0" smtClean="0">
                          <a:solidFill>
                            <a:schemeClr val="tx1"/>
                          </a:solidFill>
                          <a:latin typeface="Arial" panose="020B0604020202020204" pitchFamily="34" charset="0"/>
                          <a:cs typeface="Arial" panose="020B0604020202020204" pitchFamily="34" charset="0"/>
                        </a:rPr>
                        <a:t> </a:t>
                      </a:r>
                      <a:r>
                        <a:rPr lang="en-GB" sz="800" b="0" dirty="0" smtClean="0">
                          <a:solidFill>
                            <a:schemeClr val="tx1"/>
                          </a:solidFill>
                          <a:latin typeface="Arial" panose="020B0604020202020204" pitchFamily="34" charset="0"/>
                          <a:cs typeface="Arial" panose="020B0604020202020204" pitchFamily="34" charset="0"/>
                        </a:rPr>
                        <a:t>&gt;13  Q4: &gt;  8</a:t>
                      </a: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9B9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b="0" dirty="0" smtClean="0">
                          <a:solidFill>
                            <a:schemeClr val="tx1"/>
                          </a:solidFill>
                          <a:latin typeface="Arial" panose="020B0604020202020204" pitchFamily="34" charset="0"/>
                          <a:cs typeface="Arial" panose="020B0604020202020204" pitchFamily="34" charset="0"/>
                        </a:rPr>
                        <a:t>Ceiling</a:t>
                      </a:r>
                    </a:p>
                  </a:txBody>
                  <a:tcPr marL="9144"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baseline="0" dirty="0" smtClean="0">
                          <a:solidFill>
                            <a:schemeClr val="tx1"/>
                          </a:solidFill>
                          <a:latin typeface="Arial" panose="020B0604020202020204" pitchFamily="34" charset="0"/>
                          <a:cs typeface="Arial" panose="020B0604020202020204" pitchFamily="34" charset="0"/>
                        </a:rPr>
                        <a:t>Added</a:t>
                      </a: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r>
              <a:tr h="178649">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900" b="1" u="sng" dirty="0" smtClean="0">
                          <a:solidFill>
                            <a:srgbClr val="FF0000"/>
                          </a:solidFill>
                          <a:latin typeface="Arial" panose="020B0604020202020204" pitchFamily="34" charset="0"/>
                          <a:cs typeface="Arial" panose="020B0604020202020204" pitchFamily="34" charset="0"/>
                        </a:rPr>
                        <a:t>Annual</a:t>
                      </a:r>
                      <a:r>
                        <a:rPr lang="en-GB" sz="900" b="1" u="sng" baseline="0" dirty="0" smtClean="0">
                          <a:solidFill>
                            <a:srgbClr val="FF0000"/>
                          </a:solidFill>
                          <a:latin typeface="Arial" panose="020B0604020202020204" pitchFamily="34" charset="0"/>
                          <a:cs typeface="Arial" panose="020B0604020202020204" pitchFamily="34" charset="0"/>
                        </a:rPr>
                        <a:t> </a:t>
                      </a:r>
                      <a:r>
                        <a:rPr lang="en-GB" sz="900" b="1" u="sng" dirty="0" smtClean="0">
                          <a:solidFill>
                            <a:srgbClr val="FF0000"/>
                          </a:solidFill>
                          <a:latin typeface="Arial" panose="020B0604020202020204" pitchFamily="34" charset="0"/>
                          <a:cs typeface="Arial" panose="020B0604020202020204" pitchFamily="34" charset="0"/>
                        </a:rPr>
                        <a:t>RAS Metrics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00" b="1" dirty="0" smtClean="0">
                        <a:solidFill>
                          <a:schemeClr val="tx1"/>
                        </a:solidFill>
                        <a:latin typeface="Arial" panose="020B0604020202020204" pitchFamily="34" charset="0"/>
                        <a:cs typeface="Arial" panose="020B0604020202020204" pitchFamily="34" charset="0"/>
                      </a:endParaRPr>
                    </a:p>
                  </a:txBody>
                  <a:tcPr marL="0" marR="9144" marT="0" marB="0"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100" b="1" dirty="0" smtClean="0">
                        <a:solidFill>
                          <a:schemeClr val="tx1"/>
                        </a:solidFill>
                        <a:latin typeface="Arial" panose="020B0604020202020204" pitchFamily="34" charset="0"/>
                        <a:cs typeface="Arial" panose="020B0604020202020204" pitchFamily="34" charset="0"/>
                      </a:endParaRPr>
                    </a:p>
                  </a:txBody>
                  <a:tcPr marL="0" marR="9144" marT="0" marB="0"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 dirty="0" smtClean="0">
                        <a:latin typeface="Arial" panose="020B0604020202020204" pitchFamily="34" charset="0"/>
                        <a:cs typeface="Arial" panose="020B0604020202020204" pitchFamily="34" charset="0"/>
                      </a:endParaRPr>
                    </a:p>
                  </a:txBody>
                  <a:tcPr marL="9144" marR="9144" marT="0" marB="0" anchor="ctr">
                    <a:lnL w="127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 dirty="0" smtClean="0">
                        <a:latin typeface="Arial" panose="020B0604020202020204" pitchFamily="34" charset="0"/>
                        <a:cs typeface="Arial" panose="020B0604020202020204" pitchFamily="34" charset="0"/>
                      </a:endParaRPr>
                    </a:p>
                  </a:txBody>
                  <a:tcPr marL="9144" marR="9144" marT="0" marB="0"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GB" sz="100" b="0" dirty="0" smtClean="0">
                        <a:solidFill>
                          <a:schemeClr val="tx1"/>
                        </a:solidFill>
                        <a:latin typeface="Arial" panose="020B0604020202020204" pitchFamily="34" charset="0"/>
                        <a:cs typeface="Arial" panose="020B0604020202020204" pitchFamily="34" charset="0"/>
                      </a:endParaRPr>
                    </a:p>
                  </a:txBody>
                  <a:tcPr marL="9144" marR="9144" marT="0" marB="0"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 b="0" baseline="0" dirty="0" smtClean="0">
                        <a:solidFill>
                          <a:schemeClr val="tx1"/>
                        </a:solidFill>
                        <a:latin typeface="Arial" panose="020B0604020202020204" pitchFamily="34" charset="0"/>
                        <a:cs typeface="Arial" panose="020B0604020202020204" pitchFamily="34" charset="0"/>
                      </a:endParaRPr>
                    </a:p>
                  </a:txBody>
                  <a:tcPr marL="9144" marR="9144" marT="0" marB="0" anchor="ctr">
                    <a:lnL w="127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sz="100" b="0" dirty="0" smtClean="0">
                        <a:solidFill>
                          <a:schemeClr val="tx1"/>
                        </a:solidFill>
                        <a:latin typeface="Arial" panose="020B0604020202020204" pitchFamily="34" charset="0"/>
                        <a:cs typeface="Arial" panose="020B0604020202020204" pitchFamily="34" charset="0"/>
                      </a:endParaRPr>
                    </a:p>
                  </a:txBody>
                  <a:tcPr marL="9144" marR="9144" marT="0" marB="0" anchor="ctr">
                    <a:lnL w="381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 b="0" baseline="0" dirty="0" smtClean="0">
                        <a:solidFill>
                          <a:schemeClr val="tx1"/>
                        </a:solidFill>
                        <a:latin typeface="Arial" panose="020B0604020202020204" pitchFamily="34" charset="0"/>
                        <a:cs typeface="Arial" panose="020B0604020202020204" pitchFamily="34" charset="0"/>
                      </a:endParaRPr>
                    </a:p>
                  </a:txBody>
                  <a:tcPr marL="9144" marR="9144" marT="0" marB="0" anchor="ctr">
                    <a:lnL w="127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28847">
                <a:tc>
                  <a:txBody>
                    <a:bodyPr/>
                    <a:lstStyle/>
                    <a:p>
                      <a:pPr algn="ctr"/>
                      <a:r>
                        <a:rPr lang="en-GB" sz="800" b="1" dirty="0" smtClean="0">
                          <a:solidFill>
                            <a:schemeClr val="tx1"/>
                          </a:solidFill>
                          <a:latin typeface="Arial" panose="020B0604020202020204" pitchFamily="34" charset="0"/>
                          <a:cs typeface="Arial" panose="020B0604020202020204" pitchFamily="34" charset="0"/>
                        </a:rPr>
                        <a:t>Line</a:t>
                      </a:r>
                      <a:endParaRPr lang="en-GB" sz="800" b="1" dirty="0">
                        <a:solidFill>
                          <a:schemeClr val="tx1"/>
                        </a:solidFill>
                        <a:latin typeface="Arial" panose="020B0604020202020204" pitchFamily="34" charset="0"/>
                        <a:cs typeface="Arial" panose="020B0604020202020204" pitchFamily="34" charset="0"/>
                      </a:endParaRPr>
                    </a:p>
                  </a:txBody>
                  <a:tcPr marL="9144" marR="9144" marT="18288" marB="18288"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GB" sz="800" b="1" dirty="0" smtClean="0">
                          <a:solidFill>
                            <a:schemeClr val="tx1"/>
                          </a:solidFill>
                          <a:latin typeface="Arial" panose="020B0604020202020204" pitchFamily="34" charset="0"/>
                          <a:cs typeface="Arial" panose="020B0604020202020204" pitchFamily="34" charset="0"/>
                        </a:rPr>
                        <a:t>New Metric</a:t>
                      </a:r>
                      <a:endParaRPr lang="en-GB" sz="800" b="1" dirty="0">
                        <a:solidFill>
                          <a:schemeClr val="tx1"/>
                        </a:solidFill>
                        <a:latin typeface="Arial" panose="020B0604020202020204" pitchFamily="34" charset="0"/>
                        <a:cs typeface="Arial" panose="020B0604020202020204" pitchFamily="34" charset="0"/>
                      </a:endParaRPr>
                    </a:p>
                  </a:txBody>
                  <a:tcPr marL="9144" marR="9144"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800" b="1" dirty="0" smtClean="0">
                          <a:solidFill>
                            <a:schemeClr val="tx1"/>
                          </a:solidFill>
                          <a:latin typeface="Arial" panose="020B0604020202020204" pitchFamily="34" charset="0"/>
                          <a:cs typeface="Arial" panose="020B0604020202020204" pitchFamily="34" charset="0"/>
                        </a:rPr>
                        <a:t>Frequency</a:t>
                      </a:r>
                    </a:p>
                  </a:txBody>
                  <a:tcPr marL="9144" marR="9144" marT="18288" marB="18288"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800" b="1" dirty="0" smtClean="0">
                          <a:solidFill>
                            <a:schemeClr val="tx1"/>
                          </a:solidFill>
                          <a:latin typeface="Arial" panose="020B0604020202020204" pitchFamily="34" charset="0"/>
                          <a:cs typeface="Arial" panose="020B0604020202020204" pitchFamily="34" charset="0"/>
                        </a:rPr>
                        <a:t>Mar’16 </a:t>
                      </a:r>
                      <a:r>
                        <a:rPr lang="en-GB" sz="800" b="1" baseline="0" dirty="0" smtClean="0">
                          <a:solidFill>
                            <a:schemeClr val="tx1"/>
                          </a:solidFill>
                          <a:latin typeface="Arial" panose="020B0604020202020204" pitchFamily="34" charset="0"/>
                          <a:cs typeface="Arial" panose="020B0604020202020204" pitchFamily="34" charset="0"/>
                        </a:rPr>
                        <a:t>Actual</a:t>
                      </a:r>
                      <a:endParaRPr lang="en-GB" sz="800" b="1" dirty="0" smtClean="0">
                        <a:solidFill>
                          <a:schemeClr val="tx1"/>
                        </a:solidFill>
                        <a:latin typeface="Arial" panose="020B0604020202020204" pitchFamily="34" charset="0"/>
                        <a:cs typeface="Arial" panose="020B0604020202020204" pitchFamily="34" charset="0"/>
                      </a:endParaRPr>
                    </a:p>
                  </a:txBody>
                  <a:tcPr marL="9144" marR="9144" marT="18288" marB="18288"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GB" sz="800" b="1" dirty="0" smtClean="0">
                          <a:solidFill>
                            <a:schemeClr val="tx1"/>
                          </a:solidFill>
                          <a:latin typeface="Arial" panose="020B0604020202020204" pitchFamily="34" charset="0"/>
                          <a:cs typeface="Arial" panose="020B0604020202020204" pitchFamily="34" charset="0"/>
                        </a:rPr>
                        <a:t>Amber Limit</a:t>
                      </a:r>
                      <a:endParaRPr lang="en-GB" sz="800" b="1" dirty="0">
                        <a:solidFill>
                          <a:schemeClr val="tx1"/>
                        </a:solidFill>
                        <a:latin typeface="Arial" panose="020B0604020202020204" pitchFamily="34" charset="0"/>
                        <a:cs typeface="Arial" panose="020B0604020202020204" pitchFamily="34" charset="0"/>
                      </a:endParaRPr>
                    </a:p>
                  </a:txBody>
                  <a:tcPr marL="9144" marR="9144" marT="18288" marB="18288"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GB" sz="800" b="1" dirty="0" smtClean="0">
                          <a:solidFill>
                            <a:schemeClr val="tx1"/>
                          </a:solidFill>
                          <a:latin typeface="Arial" panose="020B0604020202020204" pitchFamily="34" charset="0"/>
                          <a:cs typeface="Arial" panose="020B0604020202020204" pitchFamily="34" charset="0"/>
                        </a:rPr>
                        <a:t>Red Limit</a:t>
                      </a:r>
                      <a:endParaRPr lang="en-GB" sz="800" b="1" dirty="0">
                        <a:solidFill>
                          <a:schemeClr val="tx1"/>
                        </a:solidFill>
                        <a:latin typeface="Arial" panose="020B0604020202020204" pitchFamily="34" charset="0"/>
                        <a:cs typeface="Arial" panose="020B0604020202020204" pitchFamily="34" charset="0"/>
                      </a:endParaRPr>
                    </a:p>
                  </a:txBody>
                  <a:tcPr marL="9144" marR="9144" marT="18288" marB="18288"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GB" sz="800" b="1" dirty="0" smtClean="0">
                          <a:solidFill>
                            <a:schemeClr val="tx1"/>
                          </a:solidFill>
                          <a:latin typeface="Arial" panose="020B0604020202020204" pitchFamily="34" charset="0"/>
                          <a:cs typeface="Arial" panose="020B0604020202020204" pitchFamily="34" charset="0"/>
                        </a:rPr>
                        <a:t>Limit</a:t>
                      </a:r>
                      <a:r>
                        <a:rPr lang="en-GB" sz="800" b="1" baseline="0" dirty="0" smtClean="0">
                          <a:solidFill>
                            <a:schemeClr val="tx1"/>
                          </a:solidFill>
                          <a:latin typeface="Arial" panose="020B0604020202020204" pitchFamily="34" charset="0"/>
                          <a:cs typeface="Arial" panose="020B0604020202020204" pitchFamily="34" charset="0"/>
                        </a:rPr>
                        <a:t> Type</a:t>
                      </a:r>
                      <a:endParaRPr lang="en-GB" sz="800" b="1" dirty="0">
                        <a:solidFill>
                          <a:schemeClr val="tx1"/>
                        </a:solidFill>
                        <a:latin typeface="Arial" panose="020B0604020202020204" pitchFamily="34" charset="0"/>
                        <a:cs typeface="Arial" panose="020B0604020202020204" pitchFamily="34" charset="0"/>
                      </a:endParaRPr>
                    </a:p>
                  </a:txBody>
                  <a:tcPr marL="9144" marR="9144" marT="18288" marB="18288"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GB" sz="800" b="1" dirty="0" smtClean="0">
                          <a:solidFill>
                            <a:schemeClr val="tx1"/>
                          </a:solidFill>
                          <a:latin typeface="Arial" panose="020B0604020202020204" pitchFamily="34" charset="0"/>
                          <a:cs typeface="Arial" panose="020B0604020202020204" pitchFamily="34" charset="0"/>
                        </a:rPr>
                        <a:t>Action</a:t>
                      </a:r>
                      <a:endParaRPr lang="en-GB" sz="800" b="1" dirty="0">
                        <a:solidFill>
                          <a:schemeClr val="tx1"/>
                        </a:solidFill>
                        <a:latin typeface="Arial" panose="020B0604020202020204" pitchFamily="34" charset="0"/>
                        <a:cs typeface="Arial" panose="020B0604020202020204" pitchFamily="34" charset="0"/>
                      </a:endParaRPr>
                    </a:p>
                  </a:txBody>
                  <a:tcPr marL="9144" marR="9144" marT="18288" marB="18288"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149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800" b="1" dirty="0" smtClean="0">
                          <a:solidFill>
                            <a:schemeClr val="tx1"/>
                          </a:solidFill>
                          <a:latin typeface="Arial" panose="020B0604020202020204" pitchFamily="34" charset="0"/>
                          <a:cs typeface="Arial" panose="020B0604020202020204" pitchFamily="34" charset="0"/>
                        </a:rPr>
                        <a:t>24</a:t>
                      </a:r>
                    </a:p>
                  </a:txBody>
                  <a:tcPr marL="45720"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800" b="1" dirty="0" smtClean="0">
                          <a:solidFill>
                            <a:schemeClr val="tx1"/>
                          </a:solidFill>
                          <a:latin typeface="Arial" panose="020B0604020202020204" pitchFamily="34" charset="0"/>
                          <a:cs typeface="Arial" panose="020B0604020202020204" pitchFamily="34" charset="0"/>
                        </a:rPr>
                        <a:t>Common Equity Tier 1 Ratio - Stressed</a:t>
                      </a:r>
                    </a:p>
                  </a:txBody>
                  <a:tcPr marL="45720" marR="914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smtClean="0">
                          <a:latin typeface="Arial" panose="020B0604020202020204" pitchFamily="34" charset="0"/>
                          <a:cs typeface="Arial" panose="020B0604020202020204" pitchFamily="34" charset="0"/>
                        </a:rPr>
                        <a:t>Annual</a:t>
                      </a: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smtClean="0">
                          <a:latin typeface="Arial" panose="020B0604020202020204" pitchFamily="34" charset="0"/>
                          <a:cs typeface="Arial" panose="020B0604020202020204" pitchFamily="34" charset="0"/>
                        </a:rPr>
                        <a:t>8.37%¹</a:t>
                      </a:r>
                    </a:p>
                  </a:txBody>
                  <a:tcPr marL="9144" marR="9144" marT="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AB0"/>
                    </a:solidFill>
                  </a:tcPr>
                </a:tc>
                <a:tc>
                  <a:txBody>
                    <a:bodyPr/>
                    <a:lstStyle/>
                    <a:p>
                      <a:pPr algn="ctr"/>
                      <a:r>
                        <a:rPr lang="en-GB" sz="800" b="0" dirty="0" smtClean="0">
                          <a:solidFill>
                            <a:schemeClr val="tx1"/>
                          </a:solidFill>
                          <a:latin typeface="Arial" panose="020B0604020202020204" pitchFamily="34" charset="0"/>
                          <a:cs typeface="Arial" panose="020B0604020202020204" pitchFamily="34" charset="0"/>
                        </a:rPr>
                        <a:t>7.80%</a:t>
                      </a:r>
                    </a:p>
                  </a:txBody>
                  <a:tcPr marL="9144"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baseline="0" dirty="0" smtClean="0">
                          <a:solidFill>
                            <a:schemeClr val="tx1"/>
                          </a:solidFill>
                          <a:latin typeface="Arial" panose="020B0604020202020204" pitchFamily="34" charset="0"/>
                          <a:cs typeface="Arial" panose="020B0604020202020204" pitchFamily="34" charset="0"/>
                        </a:rPr>
                        <a:t>6.25%</a:t>
                      </a: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b="0" dirty="0" smtClean="0">
                          <a:solidFill>
                            <a:schemeClr val="tx1"/>
                          </a:solidFill>
                          <a:latin typeface="Arial" panose="020B0604020202020204" pitchFamily="34" charset="0"/>
                          <a:cs typeface="Arial" panose="020B0604020202020204" pitchFamily="34" charset="0"/>
                        </a:rPr>
                        <a:t>Floor</a:t>
                      </a:r>
                    </a:p>
                  </a:txBody>
                  <a:tcPr marL="9144"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baseline="0" dirty="0" smtClean="0">
                          <a:solidFill>
                            <a:schemeClr val="tx1"/>
                          </a:solidFill>
                          <a:latin typeface="Arial" panose="020B0604020202020204" pitchFamily="34" charset="0"/>
                          <a:cs typeface="Arial" panose="020B0604020202020204" pitchFamily="34" charset="0"/>
                        </a:rPr>
                        <a:t>Limit change</a:t>
                      </a: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4004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800" b="1" dirty="0" smtClean="0">
                          <a:solidFill>
                            <a:schemeClr val="tx1"/>
                          </a:solidFill>
                          <a:latin typeface="Arial" panose="020B0604020202020204" pitchFamily="34" charset="0"/>
                          <a:cs typeface="Arial" panose="020B0604020202020204" pitchFamily="34" charset="0"/>
                        </a:rPr>
                        <a:t>25</a:t>
                      </a:r>
                    </a:p>
                  </a:txBody>
                  <a:tcPr marL="45720"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800" b="1" dirty="0" smtClean="0">
                          <a:solidFill>
                            <a:schemeClr val="tx1"/>
                          </a:solidFill>
                          <a:latin typeface="Arial" panose="020B0604020202020204" pitchFamily="34" charset="0"/>
                          <a:cs typeface="Arial" panose="020B0604020202020204" pitchFamily="34" charset="0"/>
                        </a:rPr>
                        <a:t>Tangible</a:t>
                      </a:r>
                      <a:r>
                        <a:rPr lang="en-GB" sz="800" b="1" baseline="0" dirty="0" smtClean="0">
                          <a:solidFill>
                            <a:schemeClr val="tx1"/>
                          </a:solidFill>
                          <a:latin typeface="Arial" panose="020B0604020202020204" pitchFamily="34" charset="0"/>
                          <a:cs typeface="Arial" panose="020B0604020202020204" pitchFamily="34" charset="0"/>
                        </a:rPr>
                        <a:t> Common Equity Ratio - Stressed</a:t>
                      </a:r>
                      <a:endParaRPr lang="en-GB" sz="800" b="1" dirty="0" smtClean="0">
                        <a:solidFill>
                          <a:schemeClr val="tx1"/>
                        </a:solidFill>
                        <a:latin typeface="Arial" panose="020B0604020202020204" pitchFamily="34" charset="0"/>
                        <a:cs typeface="Arial" panose="020B0604020202020204" pitchFamily="34" charset="0"/>
                      </a:endParaRPr>
                    </a:p>
                  </a:txBody>
                  <a:tcPr marL="45720" marR="914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smtClean="0">
                          <a:latin typeface="Arial" panose="020B0604020202020204" pitchFamily="34" charset="0"/>
                          <a:cs typeface="Arial" panose="020B0604020202020204" pitchFamily="34" charset="0"/>
                        </a:rPr>
                        <a:t>Annual</a:t>
                      </a: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smtClean="0">
                          <a:latin typeface="Arial" panose="020B0604020202020204" pitchFamily="34" charset="0"/>
                          <a:cs typeface="Arial" panose="020B0604020202020204" pitchFamily="34" charset="0"/>
                        </a:rPr>
                        <a:t>8.97%¹</a:t>
                      </a:r>
                    </a:p>
                  </a:txBody>
                  <a:tcPr marL="9144" marR="9144" marT="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AB0"/>
                    </a:solidFill>
                  </a:tcPr>
                </a:tc>
                <a:tc>
                  <a:txBody>
                    <a:bodyPr/>
                    <a:lstStyle/>
                    <a:p>
                      <a:pPr algn="ctr"/>
                      <a:r>
                        <a:rPr lang="en-GB" sz="800" b="0" dirty="0" smtClean="0">
                          <a:solidFill>
                            <a:schemeClr val="tx1"/>
                          </a:solidFill>
                          <a:latin typeface="Arial" panose="020B0604020202020204" pitchFamily="34" charset="0"/>
                          <a:cs typeface="Arial" panose="020B0604020202020204" pitchFamily="34" charset="0"/>
                        </a:rPr>
                        <a:t>8.00%</a:t>
                      </a:r>
                    </a:p>
                  </a:txBody>
                  <a:tcPr marL="9144"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baseline="0" dirty="0" smtClean="0">
                          <a:solidFill>
                            <a:schemeClr val="tx1"/>
                          </a:solidFill>
                          <a:latin typeface="Arial" panose="020B0604020202020204" pitchFamily="34" charset="0"/>
                          <a:cs typeface="Arial" panose="020B0604020202020204" pitchFamily="34" charset="0"/>
                        </a:rPr>
                        <a:t>6.75%</a:t>
                      </a: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b="0" dirty="0" smtClean="0">
                          <a:solidFill>
                            <a:schemeClr val="tx1"/>
                          </a:solidFill>
                          <a:latin typeface="Arial" panose="020B0604020202020204" pitchFamily="34" charset="0"/>
                          <a:cs typeface="Arial" panose="020B0604020202020204" pitchFamily="34" charset="0"/>
                        </a:rPr>
                        <a:t>Floor</a:t>
                      </a:r>
                    </a:p>
                  </a:txBody>
                  <a:tcPr marL="9144"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baseline="0" dirty="0" smtClean="0">
                          <a:solidFill>
                            <a:schemeClr val="tx1"/>
                          </a:solidFill>
                          <a:latin typeface="Arial" panose="020B0604020202020204" pitchFamily="34" charset="0"/>
                          <a:cs typeface="Arial" panose="020B0604020202020204" pitchFamily="34" charset="0"/>
                        </a:rPr>
                        <a:t>Limit change</a:t>
                      </a: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29604">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26</a:t>
                      </a:r>
                    </a:p>
                  </a:txBody>
                  <a:tcPr marL="45720"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Tier 1 Risk Based Capital Ratio – Stressed</a:t>
                      </a:r>
                    </a:p>
                  </a:txBody>
                  <a:tcPr marL="45720" marR="914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800" dirty="0" smtClean="0">
                          <a:latin typeface="Arial" panose="020B0604020202020204" pitchFamily="34" charset="0"/>
                          <a:cs typeface="Arial" panose="020B0604020202020204" pitchFamily="34" charset="0"/>
                        </a:rPr>
                        <a:t>Annual</a:t>
                      </a:r>
                      <a:endParaRPr lang="en-US" sz="800" dirty="0">
                        <a:latin typeface="Arial" panose="020B0604020202020204" pitchFamily="34" charset="0"/>
                        <a:cs typeface="Arial" panose="020B0604020202020204" pitchFamily="34" charset="0"/>
                      </a:endParaRP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800" dirty="0" smtClean="0">
                          <a:latin typeface="Arial" panose="020B0604020202020204" pitchFamily="34" charset="0"/>
                          <a:cs typeface="Arial" panose="020B0604020202020204" pitchFamily="34" charset="0"/>
                        </a:rPr>
                        <a:t>8.37%¹</a:t>
                      </a:r>
                      <a:endParaRPr lang="en-US" sz="800" dirty="0">
                        <a:latin typeface="Arial" panose="020B0604020202020204" pitchFamily="34" charset="0"/>
                        <a:cs typeface="Arial" panose="020B0604020202020204" pitchFamily="34" charset="0"/>
                      </a:endParaRPr>
                    </a:p>
                  </a:txBody>
                  <a:tcPr marL="9144" marR="9144" marT="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AB0"/>
                    </a:solidFill>
                  </a:tcPr>
                </a:tc>
                <a:tc>
                  <a:txBody>
                    <a:bodyPr/>
                    <a:lstStyle/>
                    <a:p>
                      <a:pPr algn="ctr"/>
                      <a:r>
                        <a:rPr lang="en-GB" sz="800" b="0" dirty="0" smtClean="0">
                          <a:solidFill>
                            <a:schemeClr val="tx1"/>
                          </a:solidFill>
                          <a:latin typeface="Arial" panose="020B0604020202020204" pitchFamily="34" charset="0"/>
                          <a:cs typeface="Arial" panose="020B0604020202020204" pitchFamily="34" charset="0"/>
                        </a:rPr>
                        <a:t>6.25%</a:t>
                      </a:r>
                    </a:p>
                  </a:txBody>
                  <a:tcPr marL="9144"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algn="ctr"/>
                      <a:r>
                        <a:rPr lang="en-GB" sz="800" b="0" dirty="0" smtClean="0">
                          <a:solidFill>
                            <a:schemeClr val="tx1"/>
                          </a:solidFill>
                          <a:latin typeface="Arial" panose="020B0604020202020204" pitchFamily="34" charset="0"/>
                          <a:cs typeface="Arial" panose="020B0604020202020204" pitchFamily="34" charset="0"/>
                        </a:rPr>
                        <a:t>5.25%</a:t>
                      </a:r>
                      <a:endParaRPr lang="en-GB" sz="800" b="0" dirty="0">
                        <a:solidFill>
                          <a:schemeClr val="tx1"/>
                        </a:solidFill>
                        <a:latin typeface="Arial" panose="020B0604020202020204" pitchFamily="34" charset="0"/>
                        <a:cs typeface="Arial" panose="020B0604020202020204" pitchFamily="34" charset="0"/>
                      </a:endParaRP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b="0" dirty="0" smtClean="0">
                          <a:solidFill>
                            <a:schemeClr val="tx1"/>
                          </a:solidFill>
                          <a:latin typeface="Arial" panose="020B0604020202020204" pitchFamily="34" charset="0"/>
                          <a:cs typeface="Arial" panose="020B0604020202020204" pitchFamily="34" charset="0"/>
                        </a:rPr>
                        <a:t>Floor</a:t>
                      </a:r>
                    </a:p>
                  </a:txBody>
                  <a:tcPr marL="9144"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baseline="0" dirty="0" smtClean="0">
                          <a:solidFill>
                            <a:schemeClr val="tx1"/>
                          </a:solidFill>
                          <a:latin typeface="Arial" panose="020B0604020202020204" pitchFamily="34" charset="0"/>
                          <a:cs typeface="Arial" panose="020B0604020202020204" pitchFamily="34" charset="0"/>
                        </a:rPr>
                        <a:t>Removed</a:t>
                      </a: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1881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800" b="1" dirty="0" smtClean="0">
                          <a:solidFill>
                            <a:schemeClr val="tx1"/>
                          </a:solidFill>
                          <a:latin typeface="Arial" panose="020B0604020202020204" pitchFamily="34" charset="0"/>
                          <a:cs typeface="Arial" panose="020B0604020202020204" pitchFamily="34" charset="0"/>
                        </a:rPr>
                        <a:t>27</a:t>
                      </a:r>
                    </a:p>
                  </a:txBody>
                  <a:tcPr marL="45720"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800" b="1" dirty="0" smtClean="0">
                          <a:solidFill>
                            <a:schemeClr val="tx1"/>
                          </a:solidFill>
                          <a:latin typeface="Arial" panose="020B0604020202020204" pitchFamily="34" charset="0"/>
                          <a:cs typeface="Arial" panose="020B0604020202020204" pitchFamily="34" charset="0"/>
                        </a:rPr>
                        <a:t>Total Capital Ratio -</a:t>
                      </a:r>
                      <a:r>
                        <a:rPr lang="en-GB" sz="800" b="1" baseline="0" dirty="0" smtClean="0">
                          <a:solidFill>
                            <a:schemeClr val="tx1"/>
                          </a:solidFill>
                          <a:latin typeface="Arial" panose="020B0604020202020204" pitchFamily="34" charset="0"/>
                          <a:cs typeface="Arial" panose="020B0604020202020204" pitchFamily="34" charset="0"/>
                        </a:rPr>
                        <a:t> Stressed</a:t>
                      </a:r>
                      <a:endParaRPr lang="en-GB" sz="800" b="1" dirty="0" smtClean="0">
                        <a:solidFill>
                          <a:schemeClr val="tx1"/>
                        </a:solidFill>
                        <a:latin typeface="Arial" panose="020B0604020202020204" pitchFamily="34" charset="0"/>
                        <a:cs typeface="Arial" panose="020B0604020202020204" pitchFamily="34" charset="0"/>
                      </a:endParaRPr>
                    </a:p>
                  </a:txBody>
                  <a:tcPr marL="45720" marR="914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smtClean="0">
                          <a:latin typeface="Arial" panose="020B0604020202020204" pitchFamily="34" charset="0"/>
                          <a:cs typeface="Arial" panose="020B0604020202020204" pitchFamily="34" charset="0"/>
                        </a:rPr>
                        <a:t>Annual</a:t>
                      </a: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800" b="0" dirty="0" smtClean="0">
                          <a:solidFill>
                            <a:schemeClr val="tx1"/>
                          </a:solidFill>
                          <a:latin typeface="Arial" panose="020B0604020202020204" pitchFamily="34" charset="0"/>
                          <a:cs typeface="Arial" panose="020B0604020202020204" pitchFamily="34" charset="0"/>
                        </a:rPr>
                        <a:t>9.73%</a:t>
                      </a:r>
                      <a:r>
                        <a:rPr lang="en-US" sz="800" dirty="0" smtClean="0">
                          <a:latin typeface="Arial" panose="020B0604020202020204" pitchFamily="34" charset="0"/>
                          <a:cs typeface="Arial" panose="020B0604020202020204" pitchFamily="34" charset="0"/>
                        </a:rPr>
                        <a:t>¹</a:t>
                      </a:r>
                      <a:endParaRPr lang="en-GB" sz="800" b="0" dirty="0" smtClean="0">
                        <a:solidFill>
                          <a:schemeClr val="tx1"/>
                        </a:solidFill>
                        <a:latin typeface="Arial" panose="020B0604020202020204" pitchFamily="34" charset="0"/>
                        <a:cs typeface="Arial" panose="020B0604020202020204" pitchFamily="34" charset="0"/>
                      </a:endParaRPr>
                    </a:p>
                  </a:txBody>
                  <a:tcPr marL="9144" marR="9144" marT="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AB0"/>
                    </a:solidFill>
                  </a:tcPr>
                </a:tc>
                <a:tc>
                  <a:txBody>
                    <a:bodyPr/>
                    <a:lstStyle/>
                    <a:p>
                      <a:pPr algn="ctr"/>
                      <a:r>
                        <a:rPr lang="en-GB" sz="800" b="0" dirty="0" smtClean="0">
                          <a:solidFill>
                            <a:schemeClr val="tx1"/>
                          </a:solidFill>
                          <a:latin typeface="Arial" panose="020B0604020202020204" pitchFamily="34" charset="0"/>
                          <a:cs typeface="Arial" panose="020B0604020202020204" pitchFamily="34" charset="0"/>
                        </a:rPr>
                        <a:t>9.00%</a:t>
                      </a:r>
                    </a:p>
                  </a:txBody>
                  <a:tcPr marL="9144"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algn="ctr"/>
                      <a:r>
                        <a:rPr lang="en-GB" sz="800" b="0" dirty="0" smtClean="0">
                          <a:solidFill>
                            <a:schemeClr val="tx1"/>
                          </a:solidFill>
                          <a:latin typeface="Arial" panose="020B0604020202020204" pitchFamily="34" charset="0"/>
                          <a:cs typeface="Arial" panose="020B0604020202020204" pitchFamily="34" charset="0"/>
                        </a:rPr>
                        <a:t>7.75%</a:t>
                      </a:r>
                      <a:endParaRPr lang="en-GB" sz="800" b="0" dirty="0">
                        <a:solidFill>
                          <a:schemeClr val="tx1"/>
                        </a:solidFill>
                        <a:latin typeface="Arial" panose="020B0604020202020204" pitchFamily="34" charset="0"/>
                        <a:cs typeface="Arial" panose="020B0604020202020204" pitchFamily="34" charset="0"/>
                      </a:endParaRP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baseline="0" dirty="0" smtClean="0">
                          <a:solidFill>
                            <a:schemeClr val="tx1"/>
                          </a:solidFill>
                          <a:latin typeface="Arial" panose="020B0604020202020204" pitchFamily="34" charset="0"/>
                          <a:cs typeface="Arial" panose="020B0604020202020204" pitchFamily="34" charset="0"/>
                        </a:rPr>
                        <a:t>Floor</a:t>
                      </a:r>
                    </a:p>
                  </a:txBody>
                  <a:tcPr marL="9144"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baseline="0" dirty="0" smtClean="0">
                          <a:solidFill>
                            <a:schemeClr val="tx1"/>
                          </a:solidFill>
                          <a:latin typeface="Arial" panose="020B0604020202020204" pitchFamily="34" charset="0"/>
                          <a:cs typeface="Arial" panose="020B0604020202020204" pitchFamily="34" charset="0"/>
                        </a:rPr>
                        <a:t>Added</a:t>
                      </a: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45176">
                <a:tc>
                  <a:txBody>
                    <a:bodyPr/>
                    <a:lstStyle/>
                    <a:p>
                      <a:pPr algn="ctr"/>
                      <a:r>
                        <a:rPr lang="en-US" sz="800" b="1" dirty="0" smtClean="0">
                          <a:solidFill>
                            <a:schemeClr val="tx1"/>
                          </a:solidFill>
                          <a:latin typeface="Arial" panose="020B0604020202020204" pitchFamily="34" charset="0"/>
                          <a:cs typeface="Arial" panose="020B0604020202020204" pitchFamily="34" charset="0"/>
                        </a:rPr>
                        <a:t>28</a:t>
                      </a:r>
                    </a:p>
                  </a:txBody>
                  <a:tcPr marL="45720"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800" b="1" dirty="0" smtClean="0">
                          <a:solidFill>
                            <a:schemeClr val="tx1"/>
                          </a:solidFill>
                          <a:latin typeface="Arial" panose="020B0604020202020204" pitchFamily="34" charset="0"/>
                          <a:cs typeface="Arial" panose="020B0604020202020204" pitchFamily="34" charset="0"/>
                        </a:rPr>
                        <a:t>Tier</a:t>
                      </a:r>
                      <a:r>
                        <a:rPr lang="en-US" sz="800" b="1" baseline="0" dirty="0" smtClean="0">
                          <a:solidFill>
                            <a:schemeClr val="tx1"/>
                          </a:solidFill>
                          <a:latin typeface="Arial" panose="020B0604020202020204" pitchFamily="34" charset="0"/>
                          <a:cs typeface="Arial" panose="020B0604020202020204" pitchFamily="34" charset="0"/>
                        </a:rPr>
                        <a:t> 1 Leverage Ratio - Stressed</a:t>
                      </a:r>
                      <a:endParaRPr lang="en-US" sz="800" b="1" dirty="0" smtClean="0">
                        <a:solidFill>
                          <a:schemeClr val="tx1"/>
                        </a:solidFill>
                        <a:latin typeface="Arial" panose="020B0604020202020204" pitchFamily="34" charset="0"/>
                        <a:cs typeface="Arial" panose="020B0604020202020204" pitchFamily="34" charset="0"/>
                      </a:endParaRPr>
                    </a:p>
                  </a:txBody>
                  <a:tcPr marL="45720" marR="914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smtClean="0">
                          <a:latin typeface="Arial" panose="020B0604020202020204" pitchFamily="34" charset="0"/>
                          <a:cs typeface="Arial" panose="020B0604020202020204" pitchFamily="34" charset="0"/>
                        </a:rPr>
                        <a:t>Annual</a:t>
                      </a: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800" b="0" dirty="0" smtClean="0">
                          <a:solidFill>
                            <a:schemeClr val="tx1"/>
                          </a:solidFill>
                          <a:latin typeface="Arial" panose="020B0604020202020204" pitchFamily="34" charset="0"/>
                          <a:cs typeface="Arial" panose="020B0604020202020204" pitchFamily="34" charset="0"/>
                        </a:rPr>
                        <a:t>8.53%</a:t>
                      </a:r>
                      <a:r>
                        <a:rPr lang="en-US" sz="800" dirty="0" smtClean="0">
                          <a:latin typeface="Arial" panose="020B0604020202020204" pitchFamily="34" charset="0"/>
                          <a:cs typeface="Arial" panose="020B0604020202020204" pitchFamily="34" charset="0"/>
                        </a:rPr>
                        <a:t>¹</a:t>
                      </a:r>
                      <a:endParaRPr lang="en-GB" sz="800" b="0" dirty="0" smtClean="0">
                        <a:solidFill>
                          <a:schemeClr val="tx1"/>
                        </a:solidFill>
                        <a:latin typeface="Arial" panose="020B0604020202020204" pitchFamily="34" charset="0"/>
                        <a:cs typeface="Arial" panose="020B0604020202020204" pitchFamily="34" charset="0"/>
                      </a:endParaRPr>
                    </a:p>
                  </a:txBody>
                  <a:tcPr marL="9144" marR="9144" marT="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AB0"/>
                    </a:solidFill>
                  </a:tcPr>
                </a:tc>
                <a:tc>
                  <a:txBody>
                    <a:bodyPr/>
                    <a:lstStyle/>
                    <a:p>
                      <a:pPr algn="ctr"/>
                      <a:r>
                        <a:rPr lang="en-GB" sz="800" b="0" dirty="0" smtClean="0">
                          <a:solidFill>
                            <a:schemeClr val="tx1"/>
                          </a:solidFill>
                          <a:latin typeface="Arial" panose="020B0604020202020204" pitchFamily="34" charset="0"/>
                          <a:cs typeface="Arial" panose="020B0604020202020204" pitchFamily="34" charset="0"/>
                        </a:rPr>
                        <a:t>8.00%</a:t>
                      </a:r>
                    </a:p>
                  </a:txBody>
                  <a:tcPr marL="9144"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algn="ctr"/>
                      <a:r>
                        <a:rPr lang="en-GB" sz="800" b="0" dirty="0" smtClean="0">
                          <a:solidFill>
                            <a:schemeClr val="tx1"/>
                          </a:solidFill>
                          <a:latin typeface="Arial" panose="020B0604020202020204" pitchFamily="34" charset="0"/>
                          <a:cs typeface="Arial" panose="020B0604020202020204" pitchFamily="34" charset="0"/>
                        </a:rPr>
                        <a:t>6.75%</a:t>
                      </a:r>
                      <a:endParaRPr lang="en-GB" sz="800" b="0" dirty="0">
                        <a:solidFill>
                          <a:schemeClr val="tx1"/>
                        </a:solidFill>
                        <a:latin typeface="Arial" panose="020B0604020202020204" pitchFamily="34" charset="0"/>
                        <a:cs typeface="Arial" panose="020B0604020202020204" pitchFamily="34" charset="0"/>
                      </a:endParaRP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baseline="0" dirty="0" smtClean="0">
                          <a:solidFill>
                            <a:schemeClr val="tx1"/>
                          </a:solidFill>
                          <a:latin typeface="Arial" panose="020B0604020202020204" pitchFamily="34" charset="0"/>
                          <a:cs typeface="Arial" panose="020B0604020202020204" pitchFamily="34" charset="0"/>
                        </a:rPr>
                        <a:t>Floor</a:t>
                      </a:r>
                    </a:p>
                  </a:txBody>
                  <a:tcPr marL="9144"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baseline="0" dirty="0" smtClean="0">
                          <a:solidFill>
                            <a:schemeClr val="tx1"/>
                          </a:solidFill>
                          <a:latin typeface="Arial" panose="020B0604020202020204" pitchFamily="34" charset="0"/>
                          <a:cs typeface="Arial" panose="020B0604020202020204" pitchFamily="34" charset="0"/>
                        </a:rPr>
                        <a:t>Added</a:t>
                      </a: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27687">
                <a:tc>
                  <a:txBody>
                    <a:bodyPr/>
                    <a:lstStyle/>
                    <a:p>
                      <a:pPr algn="ctr"/>
                      <a:r>
                        <a:rPr lang="en-US" sz="800" b="1" dirty="0" smtClean="0">
                          <a:solidFill>
                            <a:schemeClr val="tx1"/>
                          </a:solidFill>
                          <a:latin typeface="Arial" panose="020B0604020202020204" pitchFamily="34" charset="0"/>
                          <a:cs typeface="Arial" panose="020B0604020202020204" pitchFamily="34" charset="0"/>
                        </a:rPr>
                        <a:t>29</a:t>
                      </a:r>
                    </a:p>
                  </a:txBody>
                  <a:tcPr marL="45720"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800" b="1" dirty="0" smtClean="0">
                          <a:solidFill>
                            <a:schemeClr val="tx1"/>
                          </a:solidFill>
                          <a:latin typeface="Arial" panose="020B0604020202020204" pitchFamily="34" charset="0"/>
                          <a:cs typeface="Arial" panose="020B0604020202020204" pitchFamily="34" charset="0"/>
                        </a:rPr>
                        <a:t>Total Credit Losses - Auto</a:t>
                      </a:r>
                    </a:p>
                  </a:txBody>
                  <a:tcPr marL="45720" marR="914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smtClean="0">
                          <a:latin typeface="Arial" panose="020B0604020202020204" pitchFamily="34" charset="0"/>
                          <a:cs typeface="Arial" panose="020B0604020202020204" pitchFamily="34" charset="0"/>
                        </a:rPr>
                        <a:t>Annual</a:t>
                      </a: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800" b="0" dirty="0" smtClean="0">
                          <a:solidFill>
                            <a:schemeClr val="tx1"/>
                          </a:solidFill>
                          <a:latin typeface="Arial" panose="020B0604020202020204" pitchFamily="34" charset="0"/>
                          <a:cs typeface="Arial" panose="020B0604020202020204" pitchFamily="34" charset="0"/>
                        </a:rPr>
                        <a:t>$8,439MM</a:t>
                      </a:r>
                      <a:r>
                        <a:rPr lang="en-US" sz="800" dirty="0" smtClean="0">
                          <a:latin typeface="Arial" panose="020B0604020202020204" pitchFamily="34" charset="0"/>
                          <a:cs typeface="Arial" panose="020B0604020202020204" pitchFamily="34" charset="0"/>
                        </a:rPr>
                        <a:t>¹</a:t>
                      </a:r>
                      <a:endParaRPr lang="en-GB" sz="800" b="0" dirty="0">
                        <a:solidFill>
                          <a:schemeClr val="tx1"/>
                        </a:solidFill>
                        <a:latin typeface="Arial" panose="020B0604020202020204" pitchFamily="34" charset="0"/>
                        <a:cs typeface="Arial" panose="020B0604020202020204" pitchFamily="34" charset="0"/>
                      </a:endParaRPr>
                    </a:p>
                  </a:txBody>
                  <a:tcPr marL="9144" marR="9144" marT="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AB0"/>
                    </a:solidFill>
                  </a:tcPr>
                </a:tc>
                <a:tc>
                  <a:txBody>
                    <a:bodyPr/>
                    <a:lstStyle/>
                    <a:p>
                      <a:pPr algn="ctr"/>
                      <a:r>
                        <a:rPr lang="en-GB" sz="800" b="0" dirty="0" smtClean="0">
                          <a:solidFill>
                            <a:schemeClr val="tx1"/>
                          </a:solidFill>
                          <a:latin typeface="Arial" panose="020B0604020202020204" pitchFamily="34" charset="0"/>
                          <a:cs typeface="Arial" panose="020B0604020202020204" pitchFamily="34" charset="0"/>
                        </a:rPr>
                        <a:t>$8,543MM</a:t>
                      </a:r>
                      <a:endParaRPr lang="en-GB" sz="800" b="0" dirty="0">
                        <a:solidFill>
                          <a:schemeClr val="tx1"/>
                        </a:solidFill>
                        <a:latin typeface="Arial" panose="020B0604020202020204" pitchFamily="34" charset="0"/>
                        <a:cs typeface="Arial" panose="020B0604020202020204" pitchFamily="34" charset="0"/>
                      </a:endParaRPr>
                    </a:p>
                  </a:txBody>
                  <a:tcPr marL="9144"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800" b="0" dirty="0" smtClean="0">
                          <a:solidFill>
                            <a:schemeClr val="tx1"/>
                          </a:solidFill>
                          <a:latin typeface="Arial" panose="020B0604020202020204" pitchFamily="34" charset="0"/>
                          <a:cs typeface="Arial" panose="020B0604020202020204" pitchFamily="34" charset="0"/>
                        </a:rPr>
                        <a:t>$8,788MM</a:t>
                      </a: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b="0" dirty="0" smtClean="0">
                          <a:solidFill>
                            <a:schemeClr val="tx1"/>
                          </a:solidFill>
                          <a:latin typeface="Arial" panose="020B0604020202020204" pitchFamily="34" charset="0"/>
                          <a:cs typeface="Arial" panose="020B0604020202020204" pitchFamily="34" charset="0"/>
                        </a:rPr>
                        <a:t>Ceiling</a:t>
                      </a:r>
                    </a:p>
                  </a:txBody>
                  <a:tcPr marL="9144"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baseline="0" dirty="0" smtClean="0">
                          <a:solidFill>
                            <a:schemeClr val="tx1"/>
                          </a:solidFill>
                          <a:latin typeface="Arial" panose="020B0604020202020204" pitchFamily="34" charset="0"/>
                          <a:cs typeface="Arial" panose="020B0604020202020204" pitchFamily="34" charset="0"/>
                        </a:rPr>
                        <a:t>Limit change</a:t>
                      </a: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22342">
                <a:tc>
                  <a:txBody>
                    <a:bodyPr/>
                    <a:lstStyle/>
                    <a:p>
                      <a:pPr algn="ctr"/>
                      <a:r>
                        <a:rPr lang="en-GB" sz="800" b="1" dirty="0" smtClean="0">
                          <a:solidFill>
                            <a:schemeClr val="tx1"/>
                          </a:solidFill>
                          <a:latin typeface="Arial" panose="020B0604020202020204" pitchFamily="34" charset="0"/>
                          <a:cs typeface="Arial" panose="020B0604020202020204" pitchFamily="34" charset="0"/>
                        </a:rPr>
                        <a:t>30</a:t>
                      </a:r>
                      <a:endParaRPr lang="en-GB" sz="800" b="1" dirty="0">
                        <a:solidFill>
                          <a:schemeClr val="tx1"/>
                        </a:solidFill>
                        <a:latin typeface="Arial" panose="020B0604020202020204" pitchFamily="34" charset="0"/>
                        <a:cs typeface="Arial" panose="020B0604020202020204" pitchFamily="34" charset="0"/>
                      </a:endParaRPr>
                    </a:p>
                  </a:txBody>
                  <a:tcPr marL="45720"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GB" sz="800" b="1" dirty="0" smtClean="0">
                          <a:solidFill>
                            <a:schemeClr val="tx1"/>
                          </a:solidFill>
                          <a:latin typeface="Arial" panose="020B0604020202020204" pitchFamily="34" charset="0"/>
                          <a:cs typeface="Arial" panose="020B0604020202020204" pitchFamily="34" charset="0"/>
                        </a:rPr>
                        <a:t>Total Credit Losses - Unsecured</a:t>
                      </a:r>
                      <a:endParaRPr lang="en-GB" sz="800" b="1" dirty="0">
                        <a:solidFill>
                          <a:schemeClr val="tx1"/>
                        </a:solidFill>
                        <a:latin typeface="Arial" panose="020B0604020202020204" pitchFamily="34" charset="0"/>
                        <a:cs typeface="Arial" panose="020B0604020202020204" pitchFamily="34" charset="0"/>
                      </a:endParaRPr>
                    </a:p>
                  </a:txBody>
                  <a:tcPr marL="45720" marR="914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smtClean="0">
                          <a:latin typeface="Arial" panose="020B0604020202020204" pitchFamily="34" charset="0"/>
                          <a:cs typeface="Arial" panose="020B0604020202020204" pitchFamily="34" charset="0"/>
                        </a:rPr>
                        <a:t>Annual</a:t>
                      </a: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800" b="0" dirty="0" smtClean="0">
                          <a:solidFill>
                            <a:schemeClr val="tx1"/>
                          </a:solidFill>
                          <a:latin typeface="Arial" panose="020B0604020202020204" pitchFamily="34" charset="0"/>
                          <a:cs typeface="Arial" panose="020B0604020202020204" pitchFamily="34" charset="0"/>
                        </a:rPr>
                        <a:t>$849MM</a:t>
                      </a:r>
                      <a:r>
                        <a:rPr lang="en-US" sz="800" dirty="0" smtClean="0">
                          <a:latin typeface="Arial" panose="020B0604020202020204" pitchFamily="34" charset="0"/>
                          <a:cs typeface="Arial" panose="020B0604020202020204" pitchFamily="34" charset="0"/>
                        </a:rPr>
                        <a:t>¹</a:t>
                      </a:r>
                      <a:endParaRPr lang="en-GB" sz="800" b="0" dirty="0">
                        <a:solidFill>
                          <a:schemeClr val="tx1"/>
                        </a:solidFill>
                        <a:latin typeface="Arial" panose="020B0604020202020204" pitchFamily="34" charset="0"/>
                        <a:cs typeface="Arial" panose="020B0604020202020204" pitchFamily="34" charset="0"/>
                      </a:endParaRPr>
                    </a:p>
                  </a:txBody>
                  <a:tcPr marL="9144" marR="9144" marT="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AB0"/>
                    </a:solidFill>
                  </a:tcPr>
                </a:tc>
                <a:tc>
                  <a:txBody>
                    <a:bodyPr/>
                    <a:lstStyle/>
                    <a:p>
                      <a:pPr lvl="0" algn="ctr"/>
                      <a:r>
                        <a:rPr lang="en-GB" sz="800" b="0" dirty="0" smtClean="0">
                          <a:solidFill>
                            <a:schemeClr val="tx1"/>
                          </a:solidFill>
                          <a:latin typeface="Arial" panose="020B0604020202020204" pitchFamily="34" charset="0"/>
                          <a:cs typeface="Arial" panose="020B0604020202020204" pitchFamily="34" charset="0"/>
                        </a:rPr>
                        <a:t>$859MM</a:t>
                      </a:r>
                    </a:p>
                  </a:txBody>
                  <a:tcPr marL="9144"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b="0" dirty="0" smtClean="0">
                          <a:solidFill>
                            <a:schemeClr val="tx1"/>
                          </a:solidFill>
                          <a:latin typeface="Arial" panose="020B0604020202020204" pitchFamily="34" charset="0"/>
                          <a:cs typeface="Arial" panose="020B0604020202020204" pitchFamily="34" charset="0"/>
                        </a:rPr>
                        <a:t>$884MM</a:t>
                      </a: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b="0" dirty="0" smtClean="0">
                          <a:solidFill>
                            <a:schemeClr val="tx1"/>
                          </a:solidFill>
                          <a:latin typeface="Arial" panose="020B0604020202020204" pitchFamily="34" charset="0"/>
                          <a:cs typeface="Arial" panose="020B0604020202020204" pitchFamily="34" charset="0"/>
                        </a:rPr>
                        <a:t>Ceiling</a:t>
                      </a:r>
                    </a:p>
                  </a:txBody>
                  <a:tcPr marL="9144"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baseline="0" dirty="0" smtClean="0">
                          <a:solidFill>
                            <a:schemeClr val="tx1"/>
                          </a:solidFill>
                          <a:latin typeface="Arial" panose="020B0604020202020204" pitchFamily="34" charset="0"/>
                          <a:cs typeface="Arial" panose="020B0604020202020204" pitchFamily="34" charset="0"/>
                        </a:rPr>
                        <a:t>Limit change</a:t>
                      </a: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97540">
                <a:tc>
                  <a:txBody>
                    <a:bodyPr/>
                    <a:lstStyle/>
                    <a:p>
                      <a:pPr algn="ctr"/>
                      <a:r>
                        <a:rPr lang="en-GB" sz="800" b="1" dirty="0" smtClean="0">
                          <a:solidFill>
                            <a:schemeClr val="tx1"/>
                          </a:solidFill>
                          <a:latin typeface="Arial" panose="020B0604020202020204" pitchFamily="34" charset="0"/>
                          <a:cs typeface="Arial" panose="020B0604020202020204" pitchFamily="34" charset="0"/>
                        </a:rPr>
                        <a:t>31</a:t>
                      </a:r>
                      <a:endParaRPr lang="en-GB" sz="800" b="1" dirty="0">
                        <a:solidFill>
                          <a:schemeClr val="tx1"/>
                        </a:solidFill>
                        <a:latin typeface="Arial" panose="020B0604020202020204" pitchFamily="34" charset="0"/>
                        <a:cs typeface="Arial" panose="020B0604020202020204" pitchFamily="34" charset="0"/>
                      </a:endParaRPr>
                    </a:p>
                  </a:txBody>
                  <a:tcPr marL="45720"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GB" sz="800" b="1" dirty="0" smtClean="0">
                          <a:solidFill>
                            <a:schemeClr val="tx1"/>
                          </a:solidFill>
                          <a:latin typeface="Arial" panose="020B0604020202020204" pitchFamily="34" charset="0"/>
                          <a:cs typeface="Arial" panose="020B0604020202020204" pitchFamily="34" charset="0"/>
                        </a:rPr>
                        <a:t>Residual Value Deterioration</a:t>
                      </a:r>
                      <a:endParaRPr lang="en-GB" sz="800" b="1" dirty="0">
                        <a:solidFill>
                          <a:schemeClr val="tx1"/>
                        </a:solidFill>
                        <a:latin typeface="Arial" panose="020B0604020202020204" pitchFamily="34" charset="0"/>
                        <a:cs typeface="Arial" panose="020B0604020202020204" pitchFamily="34" charset="0"/>
                      </a:endParaRPr>
                    </a:p>
                  </a:txBody>
                  <a:tcPr marL="45720" marR="914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smtClean="0">
                          <a:latin typeface="Arial" panose="020B0604020202020204" pitchFamily="34" charset="0"/>
                          <a:cs typeface="Arial" panose="020B0604020202020204" pitchFamily="34" charset="0"/>
                        </a:rPr>
                        <a:t>Annual</a:t>
                      </a: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800" b="0" dirty="0" smtClean="0">
                          <a:solidFill>
                            <a:schemeClr val="tx1"/>
                          </a:solidFill>
                          <a:latin typeface="Arial" panose="020B0604020202020204" pitchFamily="34" charset="0"/>
                          <a:cs typeface="Arial" panose="020B0604020202020204" pitchFamily="34" charset="0"/>
                        </a:rPr>
                        <a:t>$219MM</a:t>
                      </a:r>
                      <a:endParaRPr lang="en-GB" sz="800" b="0" dirty="0">
                        <a:solidFill>
                          <a:schemeClr val="tx1"/>
                        </a:solidFill>
                        <a:latin typeface="Arial" panose="020B0604020202020204" pitchFamily="34" charset="0"/>
                        <a:cs typeface="Arial" panose="020B0604020202020204" pitchFamily="34" charset="0"/>
                      </a:endParaRPr>
                    </a:p>
                  </a:txBody>
                  <a:tcPr marL="9144" marR="9144" marT="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AB0"/>
                    </a:solidFill>
                  </a:tcPr>
                </a:tc>
                <a:tc>
                  <a:txBody>
                    <a:bodyPr/>
                    <a:lstStyle/>
                    <a:p>
                      <a:pPr lvl="0" algn="ctr"/>
                      <a:r>
                        <a:rPr lang="en-GB" sz="800" b="0" dirty="0" smtClean="0">
                          <a:solidFill>
                            <a:schemeClr val="tx1"/>
                          </a:solidFill>
                          <a:latin typeface="Arial" panose="020B0604020202020204" pitchFamily="34" charset="0"/>
                          <a:cs typeface="Arial" panose="020B0604020202020204" pitchFamily="34" charset="0"/>
                        </a:rPr>
                        <a:t>$222MM</a:t>
                      </a:r>
                    </a:p>
                  </a:txBody>
                  <a:tcPr marL="9144"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b="0" dirty="0" smtClean="0">
                          <a:solidFill>
                            <a:schemeClr val="tx1"/>
                          </a:solidFill>
                          <a:latin typeface="Arial" panose="020B0604020202020204" pitchFamily="34" charset="0"/>
                          <a:cs typeface="Arial" panose="020B0604020202020204" pitchFamily="34" charset="0"/>
                        </a:rPr>
                        <a:t>$228MM</a:t>
                      </a: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b="0" dirty="0" smtClean="0">
                          <a:solidFill>
                            <a:schemeClr val="tx1"/>
                          </a:solidFill>
                          <a:latin typeface="Arial" panose="020B0604020202020204" pitchFamily="34" charset="0"/>
                          <a:cs typeface="Arial" panose="020B0604020202020204" pitchFamily="34" charset="0"/>
                        </a:rPr>
                        <a:t>Ceiling</a:t>
                      </a:r>
                    </a:p>
                  </a:txBody>
                  <a:tcPr marL="9144"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baseline="0" dirty="0" smtClean="0">
                          <a:solidFill>
                            <a:schemeClr val="tx1"/>
                          </a:solidFill>
                          <a:latin typeface="Arial" panose="020B0604020202020204" pitchFamily="34" charset="0"/>
                          <a:cs typeface="Arial" panose="020B0604020202020204" pitchFamily="34" charset="0"/>
                        </a:rPr>
                        <a:t>Limit change</a:t>
                      </a: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58943">
                <a:tc>
                  <a:txBody>
                    <a:bodyPr/>
                    <a:lstStyle/>
                    <a:p>
                      <a:pPr algn="ctr"/>
                      <a:r>
                        <a:rPr lang="en-US" sz="800" b="1" dirty="0" smtClean="0">
                          <a:solidFill>
                            <a:schemeClr val="tx1"/>
                          </a:solidFill>
                          <a:latin typeface="Arial" panose="020B0604020202020204" pitchFamily="34" charset="0"/>
                          <a:cs typeface="Arial" panose="020B0604020202020204" pitchFamily="34" charset="0"/>
                        </a:rPr>
                        <a:t>32</a:t>
                      </a:r>
                    </a:p>
                  </a:txBody>
                  <a:tcPr marL="45720"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l"/>
                      <a:r>
                        <a:rPr lang="en-US" sz="800" b="1" dirty="0" smtClean="0">
                          <a:solidFill>
                            <a:schemeClr val="tx1"/>
                          </a:solidFill>
                          <a:latin typeface="Arial" panose="020B0604020202020204" pitchFamily="34" charset="0"/>
                          <a:cs typeface="Arial" panose="020B0604020202020204" pitchFamily="34" charset="0"/>
                        </a:rPr>
                        <a:t>Impairment to Pre-Provision Net Revenue (PPNR)</a:t>
                      </a:r>
                    </a:p>
                  </a:txBody>
                  <a:tcPr marL="45720" marR="914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smtClean="0">
                          <a:latin typeface="Arial" panose="020B0604020202020204" pitchFamily="34" charset="0"/>
                          <a:cs typeface="Arial" panose="020B0604020202020204" pitchFamily="34" charset="0"/>
                        </a:rPr>
                        <a:t>Annual</a:t>
                      </a: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GB" sz="800" b="0" dirty="0" smtClean="0">
                          <a:solidFill>
                            <a:schemeClr val="tx1"/>
                          </a:solidFill>
                          <a:latin typeface="Arial" panose="020B0604020202020204" pitchFamily="34" charset="0"/>
                          <a:cs typeface="Arial" panose="020B0604020202020204" pitchFamily="34" charset="0"/>
                        </a:rPr>
                        <a:t>$3,603MM</a:t>
                      </a:r>
                      <a:r>
                        <a:rPr lang="en-US" sz="800" dirty="0" smtClean="0">
                          <a:latin typeface="Arial" panose="020B0604020202020204" pitchFamily="34" charset="0"/>
                          <a:cs typeface="Arial" panose="020B0604020202020204" pitchFamily="34" charset="0"/>
                        </a:rPr>
                        <a:t>¹</a:t>
                      </a:r>
                      <a:endParaRPr lang="en-GB" sz="800" b="0" dirty="0">
                        <a:solidFill>
                          <a:schemeClr val="tx1"/>
                        </a:solidFill>
                        <a:latin typeface="Arial" panose="020B0604020202020204" pitchFamily="34" charset="0"/>
                        <a:cs typeface="Arial" panose="020B0604020202020204" pitchFamily="34" charset="0"/>
                      </a:endParaRPr>
                    </a:p>
                  </a:txBody>
                  <a:tcPr marL="9144" marR="9144" marT="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CEEAB0"/>
                    </a:solidFill>
                  </a:tcPr>
                </a:tc>
                <a:tc>
                  <a:txBody>
                    <a:bodyPr/>
                    <a:lstStyle/>
                    <a:p>
                      <a:pPr algn="ctr"/>
                      <a:r>
                        <a:rPr lang="en-GB" sz="800" b="0" dirty="0" smtClean="0">
                          <a:solidFill>
                            <a:schemeClr val="tx1"/>
                          </a:solidFill>
                          <a:latin typeface="Arial" panose="020B0604020202020204" pitchFamily="34" charset="0"/>
                          <a:cs typeface="Arial" panose="020B0604020202020204" pitchFamily="34" charset="0"/>
                        </a:rPr>
                        <a:t>$3,647MM</a:t>
                      </a:r>
                      <a:endParaRPr lang="en-GB" sz="800" b="0" dirty="0">
                        <a:solidFill>
                          <a:schemeClr val="tx1"/>
                        </a:solidFill>
                        <a:latin typeface="Arial" panose="020B0604020202020204" pitchFamily="34" charset="0"/>
                        <a:cs typeface="Arial" panose="020B0604020202020204" pitchFamily="34" charset="0"/>
                      </a:endParaRPr>
                    </a:p>
                  </a:txBody>
                  <a:tcPr marL="9144"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E48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800" b="0" dirty="0" smtClean="0">
                          <a:solidFill>
                            <a:schemeClr val="tx1"/>
                          </a:solidFill>
                          <a:latin typeface="Arial" panose="020B0604020202020204" pitchFamily="34" charset="0"/>
                          <a:cs typeface="Arial" panose="020B0604020202020204" pitchFamily="34" charset="0"/>
                        </a:rPr>
                        <a:t>$3,752MM</a:t>
                      </a: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9B9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b="0" dirty="0" smtClean="0">
                          <a:solidFill>
                            <a:schemeClr val="tx1"/>
                          </a:solidFill>
                          <a:latin typeface="Arial" panose="020B0604020202020204" pitchFamily="34" charset="0"/>
                          <a:cs typeface="Arial" panose="020B0604020202020204" pitchFamily="34" charset="0"/>
                        </a:rPr>
                        <a:t>Ceiling</a:t>
                      </a:r>
                    </a:p>
                  </a:txBody>
                  <a:tcPr marL="9144" marR="914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baseline="0" dirty="0" smtClean="0">
                          <a:solidFill>
                            <a:schemeClr val="tx1"/>
                          </a:solidFill>
                          <a:latin typeface="Arial" panose="020B0604020202020204" pitchFamily="34" charset="0"/>
                          <a:cs typeface="Arial" panose="020B0604020202020204" pitchFamily="34" charset="0"/>
                        </a:rPr>
                        <a:t>Limit change</a:t>
                      </a:r>
                    </a:p>
                  </a:txBody>
                  <a:tcPr marL="9144" marR="9144"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r>
            </a:tbl>
          </a:graphicData>
        </a:graphic>
      </p:graphicFrame>
      <p:sp>
        <p:nvSpPr>
          <p:cNvPr id="3" name="1 Título"/>
          <p:cNvSpPr txBox="1">
            <a:spLocks/>
          </p:cNvSpPr>
          <p:nvPr/>
        </p:nvSpPr>
        <p:spPr bwMode="gray">
          <a:xfrm>
            <a:off x="261144" y="235983"/>
            <a:ext cx="8621712" cy="417512"/>
          </a:xfrm>
          <a:prstGeom prst="rect">
            <a:avLst/>
          </a:prstGeom>
        </p:spPr>
        <p:txBody>
          <a:bodyPr/>
          <a:lstStyle>
            <a:lvl1pPr algn="l" defTabSz="914400" rtl="0" eaLnBrk="1" latinLnBrk="0" hangingPunct="1">
              <a:spcBef>
                <a:spcPct val="0"/>
              </a:spcBef>
              <a:buNone/>
              <a:defRPr sz="2200" kern="1200">
                <a:solidFill>
                  <a:schemeClr val="tx1"/>
                </a:solidFill>
                <a:latin typeface="+mj-lt"/>
                <a:ea typeface="+mj-ea"/>
                <a:cs typeface="+mj-cs"/>
              </a:defRPr>
            </a:lvl1pPr>
          </a:lstStyle>
          <a:p>
            <a:pPr fontAlgn="base">
              <a:spcAft>
                <a:spcPct val="0"/>
              </a:spcAft>
            </a:pPr>
            <a:r>
              <a:rPr lang="en-GB" sz="2000" b="1" dirty="0">
                <a:solidFill>
                  <a:srgbClr val="000000"/>
                </a:solidFill>
                <a:latin typeface="Arial" panose="020B0604020202020204" pitchFamily="34" charset="0"/>
                <a:cs typeface="Arial" panose="020B0604020202020204" pitchFamily="34" charset="0"/>
              </a:rPr>
              <a:t>2016 </a:t>
            </a:r>
            <a:r>
              <a:rPr lang="en-GB" sz="2000" b="1" dirty="0" smtClean="0">
                <a:solidFill>
                  <a:srgbClr val="000000"/>
                </a:solidFill>
                <a:latin typeface="Arial" panose="020B0604020202020204" pitchFamily="34" charset="0"/>
                <a:cs typeface="Arial" panose="020B0604020202020204" pitchFamily="34" charset="0"/>
              </a:rPr>
              <a:t>Proposed RAS Changes: Summary</a:t>
            </a:r>
            <a:endParaRPr lang="en-GB" sz="2000" b="1" dirty="0">
              <a:solidFill>
                <a:srgbClr val="000000"/>
              </a:solidFill>
              <a:latin typeface="Arial" panose="020B0604020202020204" pitchFamily="34" charset="0"/>
              <a:cs typeface="Arial" panose="020B0604020202020204" pitchFamily="34" charset="0"/>
            </a:endParaRPr>
          </a:p>
        </p:txBody>
      </p:sp>
      <p:sp>
        <p:nvSpPr>
          <p:cNvPr id="5" name="TextBox 4"/>
          <p:cNvSpPr txBox="1"/>
          <p:nvPr/>
        </p:nvSpPr>
        <p:spPr>
          <a:xfrm>
            <a:off x="91519" y="6306112"/>
            <a:ext cx="7641970" cy="584775"/>
          </a:xfrm>
          <a:prstGeom prst="rect">
            <a:avLst/>
          </a:prstGeom>
          <a:noFill/>
        </p:spPr>
        <p:txBody>
          <a:bodyPr wrap="square" lIns="0" rtlCol="0">
            <a:spAutoFit/>
          </a:bodyPr>
          <a:lstStyle/>
          <a:p>
            <a:r>
              <a:rPr lang="en-US" sz="800" dirty="0">
                <a:latin typeface="Arial" panose="020B0604020202020204" pitchFamily="34" charset="0"/>
                <a:cs typeface="Arial" panose="020B0604020202020204" pitchFamily="34" charset="0"/>
              </a:rPr>
              <a:t>¹</a:t>
            </a:r>
            <a:r>
              <a:rPr lang="en-US" sz="800" dirty="0" smtClean="0">
                <a:latin typeface="Arial" panose="020B0604020202020204" pitchFamily="34" charset="0"/>
                <a:cs typeface="Arial" panose="020B0604020202020204" pitchFamily="34" charset="0"/>
              </a:rPr>
              <a:t>For CCAR Annual metrics, the actuals are from the 2016 CCAR results.</a:t>
            </a:r>
          </a:p>
          <a:p>
            <a:r>
              <a:rPr lang="en-US" sz="800" dirty="0" smtClean="0">
                <a:latin typeface="Arial" panose="020B0604020202020204" pitchFamily="34" charset="0"/>
                <a:cs typeface="Arial" panose="020B0604020202020204" pitchFamily="34" charset="0"/>
              </a:rPr>
              <a:t>²For Available Committed Liquidity, the actual is from the 2016 RAS proposed calculation.</a:t>
            </a:r>
          </a:p>
          <a:p>
            <a:pPr marL="0" lvl="1"/>
            <a:r>
              <a:rPr lang="en-US" sz="800" dirty="0" smtClean="0">
                <a:latin typeface="Arial" panose="020B0604020202020204" pitchFamily="34" charset="0"/>
                <a:cs typeface="Arial" panose="020B0604020202020204" pitchFamily="34" charset="0"/>
              </a:rPr>
              <a:t>³</a:t>
            </a:r>
            <a:r>
              <a:rPr lang="en-US" sz="800" dirty="0" smtClean="0">
                <a:solidFill>
                  <a:srgbClr val="000000"/>
                </a:solidFill>
                <a:latin typeface="Arial" panose="020B0604020202020204" pitchFamily="34" charset="0"/>
                <a:ea typeface="MS PGothic" pitchFamily="34" charset="-128"/>
                <a:cs typeface="Arial" panose="020B0604020202020204" pitchFamily="34" charset="0"/>
              </a:rPr>
              <a:t>RWA </a:t>
            </a:r>
            <a:r>
              <a:rPr lang="en-US" sz="800" dirty="0">
                <a:solidFill>
                  <a:srgbClr val="000000"/>
                </a:solidFill>
                <a:latin typeface="Arial" panose="020B0604020202020204" pitchFamily="34" charset="0"/>
                <a:ea typeface="MS PGothic" pitchFamily="34" charset="-128"/>
                <a:cs typeface="Arial" panose="020B0604020202020204" pitchFamily="34" charset="0"/>
              </a:rPr>
              <a:t>received ERMC and Capital Committee approval to use a risk weighting of 20% for restricted cash. The revised risk weighting will be used on a go forward basis, starting </a:t>
            </a:r>
            <a:r>
              <a:rPr lang="en-US" sz="800" dirty="0" smtClean="0">
                <a:solidFill>
                  <a:srgbClr val="000000"/>
                </a:solidFill>
                <a:latin typeface="Arial" panose="020B0604020202020204" pitchFamily="34" charset="0"/>
                <a:ea typeface="MS PGothic" pitchFamily="34" charset="-128"/>
                <a:cs typeface="Arial" panose="020B0604020202020204" pitchFamily="34" charset="0"/>
              </a:rPr>
              <a:t>in Apr’16.</a:t>
            </a:r>
            <a:endParaRPr lang="en-US" sz="800" dirty="0">
              <a:solidFill>
                <a:srgbClr val="000000"/>
              </a:solidFill>
              <a:latin typeface="Arial" panose="020B0604020202020204" pitchFamily="34" charset="0"/>
              <a:ea typeface="MS PGothic" pitchFamily="34" charset="-128"/>
              <a:cs typeface="Arial" panose="020B0604020202020204" pitchFamily="34" charset="0"/>
            </a:endParaRPr>
          </a:p>
        </p:txBody>
      </p:sp>
      <p:sp>
        <p:nvSpPr>
          <p:cNvPr id="6" name="Footer Placeholder 5"/>
          <p:cNvSpPr>
            <a:spLocks noGrp="1"/>
          </p:cNvSpPr>
          <p:nvPr>
            <p:ph type="ftr" sz="quarter" idx="11"/>
          </p:nvPr>
        </p:nvSpPr>
        <p:spPr>
          <a:xfrm>
            <a:off x="6742750" y="6306112"/>
            <a:ext cx="3086100" cy="365125"/>
          </a:xfrm>
        </p:spPr>
        <p:txBody>
          <a:bodyPr/>
          <a:lstStyle/>
          <a:p>
            <a:pPr eaLnBrk="1" fontAlgn="auto" hangingPunct="1">
              <a:spcBef>
                <a:spcPts val="0"/>
              </a:spcBef>
              <a:spcAft>
                <a:spcPts val="0"/>
              </a:spcAft>
            </a:pPr>
            <a:r>
              <a:rPr lang="en-US" dirty="0" smtClean="0">
                <a:solidFill>
                  <a:prstClr val="white">
                    <a:lumMod val="50000"/>
                  </a:prstClr>
                </a:solidFill>
              </a:rPr>
              <a:t>Proprietary and Confidential</a:t>
            </a:r>
            <a:endParaRPr lang="en-US" dirty="0">
              <a:solidFill>
                <a:prstClr val="white">
                  <a:lumMod val="50000"/>
                </a:prstClr>
              </a:solidFill>
            </a:endParaRPr>
          </a:p>
        </p:txBody>
      </p:sp>
      <p:sp>
        <p:nvSpPr>
          <p:cNvPr id="7" name="Slide Number Placeholder 6"/>
          <p:cNvSpPr>
            <a:spLocks noGrp="1"/>
          </p:cNvSpPr>
          <p:nvPr>
            <p:ph type="sldNum" sz="quarter" idx="12"/>
          </p:nvPr>
        </p:nvSpPr>
        <p:spPr/>
        <p:txBody>
          <a:bodyPr/>
          <a:lstStyle/>
          <a:p>
            <a:pPr eaLnBrk="1" fontAlgn="auto" hangingPunct="1">
              <a:spcBef>
                <a:spcPts val="0"/>
              </a:spcBef>
              <a:spcAft>
                <a:spcPts val="0"/>
              </a:spcAft>
            </a:pPr>
            <a:fld id="{CCC40B8E-6D79-4604-8F47-CB61FCAC13A7}" type="slidenum">
              <a:rPr lang="en-US" smtClean="0">
                <a:solidFill>
                  <a:prstClr val="black">
                    <a:tint val="75000"/>
                  </a:prstClr>
                </a:solidFill>
                <a:latin typeface="Calibri"/>
              </a:rPr>
              <a:pPr eaLnBrk="1" fontAlgn="auto" hangingPunct="1">
                <a:spcBef>
                  <a:spcPts val="0"/>
                </a:spcBef>
                <a:spcAft>
                  <a:spcPts val="0"/>
                </a:spcAft>
              </a:pPr>
              <a:t>4</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2794844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1 Título"/>
          <p:cNvSpPr txBox="1">
            <a:spLocks/>
          </p:cNvSpPr>
          <p:nvPr/>
        </p:nvSpPr>
        <p:spPr bwMode="gray">
          <a:xfrm>
            <a:off x="261144" y="235983"/>
            <a:ext cx="8621712" cy="417512"/>
          </a:xfrm>
          <a:prstGeom prst="rect">
            <a:avLst/>
          </a:prstGeom>
        </p:spPr>
        <p:txBody>
          <a:bodyPr/>
          <a:lstStyle>
            <a:lvl1pPr algn="l" defTabSz="914400" rtl="0" eaLnBrk="1" latinLnBrk="0" hangingPunct="1">
              <a:spcBef>
                <a:spcPct val="0"/>
              </a:spcBef>
              <a:buNone/>
              <a:defRPr sz="2200" kern="1200">
                <a:solidFill>
                  <a:schemeClr val="tx1"/>
                </a:solidFill>
                <a:latin typeface="+mj-lt"/>
                <a:ea typeface="+mj-ea"/>
                <a:cs typeface="+mj-cs"/>
              </a:defRPr>
            </a:lvl1pPr>
          </a:lstStyle>
          <a:p>
            <a:pPr fontAlgn="base">
              <a:spcAft>
                <a:spcPct val="0"/>
              </a:spcAft>
            </a:pPr>
            <a:r>
              <a:rPr lang="en-GB" sz="1800" b="1" dirty="0" smtClean="0">
                <a:solidFill>
                  <a:srgbClr val="000000"/>
                </a:solidFill>
                <a:latin typeface="Arial" panose="020B0604020202020204" pitchFamily="34" charset="0"/>
                <a:cs typeface="Arial" panose="020B0604020202020204" pitchFamily="34" charset="0"/>
              </a:rPr>
              <a:t>Part 1: Proposed Metric Additions and Removals</a:t>
            </a:r>
            <a:endParaRPr lang="en-GB" sz="1800" b="1" dirty="0">
              <a:solidFill>
                <a:srgbClr val="000000"/>
              </a:solidFill>
              <a:latin typeface="Arial" panose="020B0604020202020204" pitchFamily="34" charset="0"/>
              <a:cs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233539137"/>
              </p:ext>
            </p:extLst>
          </p:nvPr>
        </p:nvGraphicFramePr>
        <p:xfrm>
          <a:off x="38059" y="951843"/>
          <a:ext cx="9067882" cy="3648456"/>
        </p:xfrm>
        <a:graphic>
          <a:graphicData uri="http://schemas.openxmlformats.org/drawingml/2006/table">
            <a:tbl>
              <a:tblPr firstRow="1" bandRow="1">
                <a:tableStyleId>{2D5ABB26-0587-4C30-8999-92F81FD0307C}</a:tableStyleId>
              </a:tblPr>
              <a:tblGrid>
                <a:gridCol w="428869"/>
                <a:gridCol w="1429966"/>
                <a:gridCol w="2110902"/>
                <a:gridCol w="1692613"/>
                <a:gridCol w="573931"/>
                <a:gridCol w="583660"/>
                <a:gridCol w="953311"/>
                <a:gridCol w="1294630"/>
              </a:tblGrid>
              <a:tr h="179831">
                <a:tc>
                  <a:txBody>
                    <a:bodyPr/>
                    <a:lstStyle/>
                    <a:p>
                      <a:pPr algn="ctr"/>
                      <a:r>
                        <a:rPr lang="en-GB" sz="900" b="1" dirty="0" smtClean="0">
                          <a:solidFill>
                            <a:schemeClr val="tx1"/>
                          </a:solidFill>
                          <a:latin typeface="Arial" panose="020B0604020202020204" pitchFamily="34" charset="0"/>
                          <a:cs typeface="Arial" panose="020B0604020202020204" pitchFamily="34" charset="0"/>
                        </a:rPr>
                        <a:t>Line</a:t>
                      </a:r>
                      <a:endParaRPr lang="en-GB" sz="900" b="1" dirty="0">
                        <a:solidFill>
                          <a:schemeClr val="tx1"/>
                        </a:solidFill>
                        <a:latin typeface="Arial" panose="020B0604020202020204" pitchFamily="34" charset="0"/>
                        <a:cs typeface="Arial" panose="020B0604020202020204" pitchFamily="34" charset="0"/>
                      </a:endParaRPr>
                    </a:p>
                  </a:txBody>
                  <a:tcPr marL="27432" marR="27432" marT="27432" marB="27432"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c>
                  <a:txBody>
                    <a:bodyPr/>
                    <a:lstStyle/>
                    <a:p>
                      <a:pPr algn="ctr"/>
                      <a:r>
                        <a:rPr lang="en-GB" sz="900" b="1" dirty="0" smtClean="0">
                          <a:solidFill>
                            <a:schemeClr val="tx1"/>
                          </a:solidFill>
                          <a:latin typeface="Arial" panose="020B0604020202020204" pitchFamily="34" charset="0"/>
                          <a:cs typeface="Arial" panose="020B0604020202020204" pitchFamily="34" charset="0"/>
                        </a:rPr>
                        <a:t>New Metric</a:t>
                      </a:r>
                      <a:endParaRPr lang="en-GB" sz="900" b="1" dirty="0">
                        <a:solidFill>
                          <a:schemeClr val="tx1"/>
                        </a:solidFill>
                        <a:latin typeface="Arial" panose="020B0604020202020204" pitchFamily="34" charset="0"/>
                        <a:cs typeface="Arial" panose="020B0604020202020204" pitchFamily="34" charset="0"/>
                      </a:endParaRPr>
                    </a:p>
                  </a:txBody>
                  <a:tcPr marL="27432" marR="27432"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c>
                  <a:txBody>
                    <a:bodyPr/>
                    <a:lstStyle/>
                    <a:p>
                      <a:pPr algn="ctr"/>
                      <a:r>
                        <a:rPr lang="en-GB" sz="900" b="1" dirty="0" smtClean="0">
                          <a:solidFill>
                            <a:schemeClr val="tx1"/>
                          </a:solidFill>
                          <a:latin typeface="Arial" panose="020B0604020202020204" pitchFamily="34" charset="0"/>
                          <a:cs typeface="Arial" panose="020B0604020202020204" pitchFamily="34" charset="0"/>
                        </a:rPr>
                        <a:t>Rationale for Inclusion</a:t>
                      </a:r>
                      <a:endParaRPr lang="en-GB" sz="900" b="1" dirty="0">
                        <a:solidFill>
                          <a:schemeClr val="tx1"/>
                        </a:solidFill>
                        <a:latin typeface="Arial" panose="020B0604020202020204" pitchFamily="34" charset="0"/>
                        <a:cs typeface="Arial" panose="020B0604020202020204" pitchFamily="34" charset="0"/>
                      </a:endParaRPr>
                    </a:p>
                  </a:txBody>
                  <a:tcPr marL="27432" marR="27432"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c>
                  <a:txBody>
                    <a:bodyPr/>
                    <a:lstStyle/>
                    <a:p>
                      <a:pPr algn="ctr"/>
                      <a:r>
                        <a:rPr lang="en-GB" sz="900" b="1" dirty="0" smtClean="0">
                          <a:solidFill>
                            <a:schemeClr val="tx1"/>
                          </a:solidFill>
                          <a:latin typeface="Arial" panose="020B0604020202020204" pitchFamily="34" charset="0"/>
                          <a:cs typeface="Arial" panose="020B0604020202020204" pitchFamily="34" charset="0"/>
                        </a:rPr>
                        <a:t>Definition/Calculation</a:t>
                      </a:r>
                      <a:endParaRPr lang="en-GB" sz="900" b="1" dirty="0">
                        <a:solidFill>
                          <a:schemeClr val="tx1"/>
                        </a:solidFill>
                        <a:latin typeface="Arial" panose="020B0604020202020204" pitchFamily="34" charset="0"/>
                        <a:cs typeface="Arial" panose="020B0604020202020204" pitchFamily="34" charset="0"/>
                      </a:endParaRPr>
                    </a:p>
                  </a:txBody>
                  <a:tcPr marL="27432" marR="27432" marT="27432" marB="27432"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900" b="1" dirty="0" smtClean="0">
                          <a:solidFill>
                            <a:schemeClr val="tx1"/>
                          </a:solidFill>
                          <a:latin typeface="Arial" panose="020B0604020202020204" pitchFamily="34" charset="0"/>
                          <a:cs typeface="Arial" panose="020B0604020202020204" pitchFamily="34" charset="0"/>
                        </a:rPr>
                        <a:t>Mar’16 </a:t>
                      </a:r>
                      <a:r>
                        <a:rPr lang="en-GB" sz="900" b="1" baseline="0" dirty="0" smtClean="0">
                          <a:solidFill>
                            <a:schemeClr val="tx1"/>
                          </a:solidFill>
                          <a:latin typeface="Arial" panose="020B0604020202020204" pitchFamily="34" charset="0"/>
                          <a:cs typeface="Arial" panose="020B0604020202020204" pitchFamily="34" charset="0"/>
                        </a:rPr>
                        <a:t>Actual</a:t>
                      </a:r>
                      <a:endParaRPr lang="en-GB" sz="900" b="1" dirty="0" smtClean="0">
                        <a:solidFill>
                          <a:schemeClr val="tx1"/>
                        </a:solidFill>
                        <a:latin typeface="Arial" panose="020B0604020202020204" pitchFamily="34" charset="0"/>
                        <a:cs typeface="Arial" panose="020B0604020202020204" pitchFamily="34" charset="0"/>
                      </a:endParaRPr>
                    </a:p>
                  </a:txBody>
                  <a:tcPr marL="27432" marR="27432" marT="27432" marB="27432"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c>
                  <a:txBody>
                    <a:bodyPr/>
                    <a:lstStyle/>
                    <a:p>
                      <a:pPr algn="ctr"/>
                      <a:r>
                        <a:rPr lang="en-GB" sz="900" b="1" dirty="0" smtClean="0">
                          <a:solidFill>
                            <a:schemeClr val="tx1"/>
                          </a:solidFill>
                          <a:latin typeface="Arial" panose="020B0604020202020204" pitchFamily="34" charset="0"/>
                          <a:cs typeface="Arial" panose="020B0604020202020204" pitchFamily="34" charset="0"/>
                        </a:rPr>
                        <a:t>Amber Limit</a:t>
                      </a:r>
                      <a:endParaRPr lang="en-GB" sz="900" b="1" dirty="0">
                        <a:solidFill>
                          <a:schemeClr val="tx1"/>
                        </a:solidFill>
                        <a:latin typeface="Arial" panose="020B0604020202020204" pitchFamily="34" charset="0"/>
                        <a:cs typeface="Arial" panose="020B0604020202020204" pitchFamily="34" charset="0"/>
                      </a:endParaRPr>
                    </a:p>
                  </a:txBody>
                  <a:tcPr marL="27432" marR="27432" marT="27432" marB="27432"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C000"/>
                    </a:solidFill>
                  </a:tcPr>
                </a:tc>
                <a:tc>
                  <a:txBody>
                    <a:bodyPr/>
                    <a:lstStyle/>
                    <a:p>
                      <a:pPr algn="ctr"/>
                      <a:r>
                        <a:rPr lang="en-GB" sz="900" b="1" dirty="0" smtClean="0">
                          <a:solidFill>
                            <a:schemeClr val="tx1"/>
                          </a:solidFill>
                          <a:latin typeface="Arial" panose="020B0604020202020204" pitchFamily="34" charset="0"/>
                          <a:cs typeface="Arial" panose="020B0604020202020204" pitchFamily="34" charset="0"/>
                        </a:rPr>
                        <a:t>Red Limit</a:t>
                      </a:r>
                      <a:endParaRPr lang="en-GB" sz="900" b="1" dirty="0">
                        <a:solidFill>
                          <a:schemeClr val="tx1"/>
                        </a:solidFill>
                        <a:latin typeface="Arial" panose="020B0604020202020204" pitchFamily="34" charset="0"/>
                        <a:cs typeface="Arial" panose="020B0604020202020204" pitchFamily="34" charset="0"/>
                      </a:endParaRPr>
                    </a:p>
                  </a:txBody>
                  <a:tcPr marL="27432" marR="27432" marT="27432" marB="27432"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0000"/>
                    </a:solidFill>
                  </a:tcPr>
                </a:tc>
                <a:tc>
                  <a:txBody>
                    <a:bodyPr/>
                    <a:lstStyle/>
                    <a:p>
                      <a:pPr algn="ctr"/>
                      <a:r>
                        <a:rPr lang="en-GB" sz="900" b="1" dirty="0" smtClean="0">
                          <a:solidFill>
                            <a:schemeClr val="tx1"/>
                          </a:solidFill>
                          <a:latin typeface="Arial" panose="020B0604020202020204" pitchFamily="34" charset="0"/>
                          <a:cs typeface="Arial" panose="020B0604020202020204" pitchFamily="34" charset="0"/>
                        </a:rPr>
                        <a:t>Rationale for Limit</a:t>
                      </a:r>
                      <a:endParaRPr lang="en-GB" sz="900" b="1" dirty="0">
                        <a:solidFill>
                          <a:schemeClr val="tx1"/>
                        </a:solidFill>
                        <a:latin typeface="Arial" panose="020B0604020202020204" pitchFamily="34" charset="0"/>
                        <a:cs typeface="Arial" panose="020B0604020202020204" pitchFamily="34" charset="0"/>
                      </a:endParaRPr>
                    </a:p>
                  </a:txBody>
                  <a:tcPr marL="27432" marR="27432" marT="27432" marB="27432"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r>
              <a:tr h="0">
                <a:tc>
                  <a:txBody>
                    <a:bodyPr/>
                    <a:lstStyle/>
                    <a:p>
                      <a:pPr algn="ctr"/>
                      <a:r>
                        <a:rPr lang="en-GB" sz="900" b="1" dirty="0" smtClean="0">
                          <a:solidFill>
                            <a:schemeClr val="tx1"/>
                          </a:solidFill>
                          <a:latin typeface="Arial" panose="020B0604020202020204" pitchFamily="34" charset="0"/>
                          <a:cs typeface="Arial" panose="020B0604020202020204" pitchFamily="34" charset="0"/>
                        </a:rPr>
                        <a:t>1</a:t>
                      </a:r>
                      <a:endParaRPr lang="en-GB" sz="900" b="1" dirty="0">
                        <a:solidFill>
                          <a:schemeClr val="tx1"/>
                        </a:solidFill>
                        <a:latin typeface="Arial" panose="020B0604020202020204" pitchFamily="34" charset="0"/>
                        <a:cs typeface="Arial" panose="020B0604020202020204" pitchFamily="34" charset="0"/>
                      </a:endParaRPr>
                    </a:p>
                  </a:txBody>
                  <a:tcPr marL="27432" marR="27432" marT="27432" marB="27432"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GB" sz="900" b="1" dirty="0" smtClean="0">
                          <a:solidFill>
                            <a:schemeClr val="tx1"/>
                          </a:solidFill>
                          <a:latin typeface="Arial" panose="020B0604020202020204" pitchFamily="34" charset="0"/>
                          <a:cs typeface="Arial" panose="020B0604020202020204" pitchFamily="34" charset="0"/>
                        </a:rPr>
                        <a:t>Total Capital Ratio - Base</a:t>
                      </a:r>
                      <a:endParaRPr lang="en-GB" sz="900" b="1" dirty="0">
                        <a:solidFill>
                          <a:schemeClr val="tx1"/>
                        </a:solidFill>
                        <a:latin typeface="Arial" panose="020B0604020202020204" pitchFamily="34" charset="0"/>
                        <a:cs typeface="Arial" panose="020B0604020202020204" pitchFamily="34" charset="0"/>
                      </a:endParaRPr>
                    </a:p>
                  </a:txBody>
                  <a:tcPr marL="27432" marR="27432"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Regulatory</a:t>
                      </a:r>
                      <a:r>
                        <a:rPr lang="en-US" sz="900" baseline="0" dirty="0" smtClean="0">
                          <a:latin typeface="Arial" panose="020B0604020202020204" pitchFamily="34" charset="0"/>
                          <a:cs typeface="Arial" panose="020B0604020202020204" pitchFamily="34" charset="0"/>
                        </a:rPr>
                        <a:t> ratio mandated by group.</a:t>
                      </a:r>
                      <a:endParaRPr lang="en-US" sz="900" dirty="0" smtClean="0">
                        <a:latin typeface="Arial" panose="020B0604020202020204" pitchFamily="34" charset="0"/>
                        <a:cs typeface="Arial" panose="020B0604020202020204" pitchFamily="34" charset="0"/>
                      </a:endParaRPr>
                    </a:p>
                  </a:txBody>
                  <a:tcPr marL="27432" marR="27432"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u="sng" dirty="0" smtClean="0">
                          <a:latin typeface="Arial" panose="020B0604020202020204" pitchFamily="34" charset="0"/>
                          <a:cs typeface="Arial" panose="020B0604020202020204" pitchFamily="34" charset="0"/>
                        </a:rPr>
                        <a:t>Tier 1 Capital + Tier 2 Capital</a:t>
                      </a:r>
                    </a:p>
                    <a:p>
                      <a:pPr marL="0" marR="0" indent="0" algn="ctr" defTabSz="914400" rtl="0" eaLnBrk="1" fontAlgn="auto" latinLnBrk="0" hangingPunct="1">
                        <a:lnSpc>
                          <a:spcPct val="100000"/>
                        </a:lnSpc>
                        <a:spcBef>
                          <a:spcPts val="0"/>
                        </a:spcBef>
                        <a:spcAft>
                          <a:spcPts val="0"/>
                        </a:spcAft>
                        <a:buClrTx/>
                        <a:buSzTx/>
                        <a:buFontTx/>
                        <a:buNone/>
                        <a:tabLst/>
                        <a:defRPr/>
                      </a:pPr>
                      <a:r>
                        <a:rPr lang="en-US" sz="900" u="none" dirty="0" smtClean="0">
                          <a:latin typeface="Arial" panose="020B0604020202020204" pitchFamily="34" charset="0"/>
                          <a:cs typeface="Arial" panose="020B0604020202020204" pitchFamily="34" charset="0"/>
                        </a:rPr>
                        <a:t>Total Risk Weighted Assets</a:t>
                      </a:r>
                    </a:p>
                  </a:txBody>
                  <a:tcPr marL="27432" marR="27432" marT="27432" marB="27432"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12.73%</a:t>
                      </a:r>
                    </a:p>
                  </a:txBody>
                  <a:tcPr marL="27432" marR="27432" marT="27432" marB="27432"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AB0"/>
                    </a:solid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12.50%</a:t>
                      </a:r>
                    </a:p>
                  </a:txBody>
                  <a:tcPr marL="27432" marR="27432" marT="27432" marB="27432"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11.25%</a:t>
                      </a:r>
                    </a:p>
                  </a:txBody>
                  <a:tcPr marL="27432" marR="27432" marT="27432" marB="27432"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smtClean="0">
                          <a:solidFill>
                            <a:schemeClr val="tx1"/>
                          </a:solidFill>
                          <a:latin typeface="Arial" panose="020B0604020202020204" pitchFamily="34" charset="0"/>
                          <a:cs typeface="Arial" panose="020B0604020202020204" pitchFamily="34" charset="0"/>
                        </a:rPr>
                        <a:t>To align with SC Capital</a:t>
                      </a:r>
                      <a:r>
                        <a:rPr lang="en-US" sz="900" b="0" baseline="0" dirty="0" smtClean="0">
                          <a:solidFill>
                            <a:schemeClr val="tx1"/>
                          </a:solidFill>
                          <a:latin typeface="Arial" panose="020B0604020202020204" pitchFamily="34" charset="0"/>
                          <a:cs typeface="Arial" panose="020B0604020202020204" pitchFamily="34" charset="0"/>
                        </a:rPr>
                        <a:t> Policy.</a:t>
                      </a:r>
                    </a:p>
                  </a:txBody>
                  <a:tcPr marL="27432" marR="27432" marT="27432" marB="27432"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900" b="1" dirty="0" smtClean="0">
                          <a:solidFill>
                            <a:schemeClr val="tx1"/>
                          </a:solidFill>
                          <a:latin typeface="Arial" panose="020B0604020202020204" pitchFamily="34" charset="0"/>
                          <a:cs typeface="Arial" panose="020B0604020202020204" pitchFamily="34" charset="0"/>
                        </a:rPr>
                        <a:t>2</a:t>
                      </a:r>
                    </a:p>
                  </a:txBody>
                  <a:tcPr marL="27432" marR="27432" marT="27432" marB="27432"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900" b="1" dirty="0" smtClean="0">
                          <a:solidFill>
                            <a:schemeClr val="tx1"/>
                          </a:solidFill>
                          <a:latin typeface="Arial" panose="020B0604020202020204" pitchFamily="34" charset="0"/>
                          <a:cs typeface="Arial" panose="020B0604020202020204" pitchFamily="34" charset="0"/>
                        </a:rPr>
                        <a:t>Total Capital Ratio -</a:t>
                      </a:r>
                      <a:r>
                        <a:rPr lang="en-GB" sz="900" b="1" baseline="0" dirty="0" smtClean="0">
                          <a:solidFill>
                            <a:schemeClr val="tx1"/>
                          </a:solidFill>
                          <a:latin typeface="Arial" panose="020B0604020202020204" pitchFamily="34" charset="0"/>
                          <a:cs typeface="Arial" panose="020B0604020202020204" pitchFamily="34" charset="0"/>
                        </a:rPr>
                        <a:t> Stressed</a:t>
                      </a:r>
                      <a:endParaRPr lang="en-GB" sz="900" b="1" dirty="0" smtClean="0">
                        <a:solidFill>
                          <a:schemeClr val="tx1"/>
                        </a:solidFill>
                        <a:latin typeface="Arial" panose="020B0604020202020204" pitchFamily="34" charset="0"/>
                        <a:cs typeface="Arial" panose="020B0604020202020204" pitchFamily="34" charset="0"/>
                      </a:endParaRPr>
                    </a:p>
                  </a:txBody>
                  <a:tcPr marL="27432" marR="27432"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Regulatory</a:t>
                      </a:r>
                      <a:r>
                        <a:rPr lang="en-US" sz="900" baseline="0" dirty="0" smtClean="0">
                          <a:latin typeface="Arial" panose="020B0604020202020204" pitchFamily="34" charset="0"/>
                          <a:cs typeface="Arial" panose="020B0604020202020204" pitchFamily="34" charset="0"/>
                        </a:rPr>
                        <a:t> ratio mandated by group.</a:t>
                      </a:r>
                      <a:endParaRPr lang="en-US" sz="900" dirty="0" smtClean="0">
                        <a:latin typeface="Arial" panose="020B0604020202020204" pitchFamily="34" charset="0"/>
                        <a:cs typeface="Arial" panose="020B0604020202020204" pitchFamily="34" charset="0"/>
                      </a:endParaRPr>
                    </a:p>
                  </a:txBody>
                  <a:tcPr marL="27432" marR="27432"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u="sng" dirty="0" smtClean="0">
                          <a:latin typeface="Arial" panose="020B0604020202020204" pitchFamily="34" charset="0"/>
                          <a:cs typeface="Arial" panose="020B0604020202020204" pitchFamily="34" charset="0"/>
                        </a:rPr>
                        <a:t>Tier 1 Capital + Tier 2 Capital</a:t>
                      </a:r>
                    </a:p>
                    <a:p>
                      <a:pPr marL="0" marR="0" indent="0" algn="ctr" defTabSz="914400" rtl="0" eaLnBrk="1" fontAlgn="auto" latinLnBrk="0" hangingPunct="1">
                        <a:lnSpc>
                          <a:spcPct val="100000"/>
                        </a:lnSpc>
                        <a:spcBef>
                          <a:spcPts val="0"/>
                        </a:spcBef>
                        <a:spcAft>
                          <a:spcPts val="0"/>
                        </a:spcAft>
                        <a:buClrTx/>
                        <a:buSzTx/>
                        <a:buFontTx/>
                        <a:buNone/>
                        <a:tabLst/>
                        <a:defRPr/>
                      </a:pPr>
                      <a:r>
                        <a:rPr lang="en-US" sz="900" u="none" dirty="0" smtClean="0">
                          <a:latin typeface="Arial" panose="020B0604020202020204" pitchFamily="34" charset="0"/>
                          <a:cs typeface="Arial" panose="020B0604020202020204" pitchFamily="34" charset="0"/>
                        </a:rPr>
                        <a:t>Total Risk Weighted Assets</a:t>
                      </a:r>
                    </a:p>
                  </a:txBody>
                  <a:tcPr marL="27432" marR="27432" marT="27432" marB="27432"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9.73%¹</a:t>
                      </a:r>
                    </a:p>
                  </a:txBody>
                  <a:tcPr marL="27432" marR="27432" marT="27432" marB="27432"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AB0"/>
                    </a:solid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9.00%</a:t>
                      </a:r>
                    </a:p>
                  </a:txBody>
                  <a:tcPr marL="27432" marR="27432" marT="27432" marB="27432"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7.75%</a:t>
                      </a:r>
                      <a:endParaRPr lang="en-GB" sz="900" b="0" dirty="0">
                        <a:solidFill>
                          <a:schemeClr val="tx1"/>
                        </a:solidFill>
                        <a:latin typeface="Arial" panose="020B0604020202020204" pitchFamily="34" charset="0"/>
                        <a:cs typeface="Arial" panose="020B0604020202020204" pitchFamily="34" charset="0"/>
                      </a:endParaRPr>
                    </a:p>
                  </a:txBody>
                  <a:tcPr marL="27432" marR="27432" marT="27432" marB="27432"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smtClean="0">
                          <a:solidFill>
                            <a:schemeClr val="tx1"/>
                          </a:solidFill>
                          <a:latin typeface="Arial" panose="020B0604020202020204" pitchFamily="34" charset="0"/>
                          <a:cs typeface="Arial" panose="020B0604020202020204" pitchFamily="34" charset="0"/>
                        </a:rPr>
                        <a:t>To align with SC Capital</a:t>
                      </a:r>
                      <a:r>
                        <a:rPr lang="en-US" sz="900" b="0" baseline="0" dirty="0" smtClean="0">
                          <a:solidFill>
                            <a:schemeClr val="tx1"/>
                          </a:solidFill>
                          <a:latin typeface="Arial" panose="020B0604020202020204" pitchFamily="34" charset="0"/>
                          <a:cs typeface="Arial" panose="020B0604020202020204" pitchFamily="34" charset="0"/>
                        </a:rPr>
                        <a:t> Policy.</a:t>
                      </a:r>
                    </a:p>
                  </a:txBody>
                  <a:tcPr marL="27432" marR="27432" marT="27432" marB="27432"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ctr"/>
                      <a:r>
                        <a:rPr lang="en-US" sz="900" b="1" dirty="0" smtClean="0">
                          <a:solidFill>
                            <a:schemeClr val="tx1"/>
                          </a:solidFill>
                          <a:latin typeface="Arial" panose="020B0604020202020204" pitchFamily="34" charset="0"/>
                          <a:cs typeface="Arial" panose="020B0604020202020204" pitchFamily="34" charset="0"/>
                        </a:rPr>
                        <a:t>3</a:t>
                      </a:r>
                    </a:p>
                  </a:txBody>
                  <a:tcPr marL="27432" marR="27432" marT="27432" marB="27432"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900" b="1" dirty="0" smtClean="0">
                          <a:solidFill>
                            <a:schemeClr val="tx1"/>
                          </a:solidFill>
                          <a:latin typeface="Arial" panose="020B0604020202020204" pitchFamily="34" charset="0"/>
                          <a:cs typeface="Arial" panose="020B0604020202020204" pitchFamily="34" charset="0"/>
                        </a:rPr>
                        <a:t>Tier</a:t>
                      </a:r>
                      <a:r>
                        <a:rPr lang="en-US" sz="900" b="1" baseline="0" dirty="0" smtClean="0">
                          <a:solidFill>
                            <a:schemeClr val="tx1"/>
                          </a:solidFill>
                          <a:latin typeface="Arial" panose="020B0604020202020204" pitchFamily="34" charset="0"/>
                          <a:cs typeface="Arial" panose="020B0604020202020204" pitchFamily="34" charset="0"/>
                        </a:rPr>
                        <a:t> 1 Leverage Ratio - Base</a:t>
                      </a:r>
                      <a:endParaRPr lang="en-US" sz="900" b="1" dirty="0" smtClean="0">
                        <a:solidFill>
                          <a:schemeClr val="tx1"/>
                        </a:solidFill>
                        <a:latin typeface="Arial" panose="020B0604020202020204" pitchFamily="34" charset="0"/>
                        <a:cs typeface="Arial" panose="020B0604020202020204" pitchFamily="34" charset="0"/>
                      </a:endParaRPr>
                    </a:p>
                  </a:txBody>
                  <a:tcPr marL="27432" marR="27432"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Regulatory</a:t>
                      </a:r>
                      <a:r>
                        <a:rPr lang="en-US" sz="900" baseline="0" dirty="0" smtClean="0">
                          <a:latin typeface="Arial" panose="020B0604020202020204" pitchFamily="34" charset="0"/>
                          <a:cs typeface="Arial" panose="020B0604020202020204" pitchFamily="34" charset="0"/>
                        </a:rPr>
                        <a:t> ratio mandated by group.</a:t>
                      </a:r>
                      <a:endParaRPr lang="en-US" sz="900" dirty="0" smtClean="0">
                        <a:latin typeface="Arial" panose="020B0604020202020204" pitchFamily="34" charset="0"/>
                        <a:cs typeface="Arial" panose="020B0604020202020204" pitchFamily="34" charset="0"/>
                      </a:endParaRPr>
                    </a:p>
                  </a:txBody>
                  <a:tcPr marL="27432" marR="27432"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900" b="0" u="sng" dirty="0" smtClean="0">
                          <a:solidFill>
                            <a:schemeClr val="tx1"/>
                          </a:solidFill>
                          <a:latin typeface="Arial" panose="020B0604020202020204" pitchFamily="34" charset="0"/>
                          <a:cs typeface="Arial" panose="020B0604020202020204" pitchFamily="34" charset="0"/>
                        </a:rPr>
                        <a:t>Tier 1 Risk Based</a:t>
                      </a:r>
                      <a:r>
                        <a:rPr lang="en-GB" sz="900" b="0" u="sng" baseline="0" dirty="0" smtClean="0">
                          <a:solidFill>
                            <a:schemeClr val="tx1"/>
                          </a:solidFill>
                          <a:latin typeface="Arial" panose="020B0604020202020204" pitchFamily="34" charset="0"/>
                          <a:cs typeface="Arial" panose="020B0604020202020204" pitchFamily="34" charset="0"/>
                        </a:rPr>
                        <a:t> Capital</a:t>
                      </a:r>
                    </a:p>
                    <a:p>
                      <a:pPr algn="ctr"/>
                      <a:r>
                        <a:rPr lang="en-GB" sz="900" b="0" baseline="0" dirty="0" smtClean="0">
                          <a:solidFill>
                            <a:schemeClr val="tx1"/>
                          </a:solidFill>
                          <a:latin typeface="Arial" panose="020B0604020202020204" pitchFamily="34" charset="0"/>
                          <a:cs typeface="Arial" panose="020B0604020202020204" pitchFamily="34" charset="0"/>
                        </a:rPr>
                        <a:t>Average Adjusted Assets</a:t>
                      </a:r>
                      <a:endParaRPr lang="en-GB" sz="900" b="0" dirty="0">
                        <a:solidFill>
                          <a:schemeClr val="tx1"/>
                        </a:solidFill>
                        <a:latin typeface="Arial" panose="020B0604020202020204" pitchFamily="34" charset="0"/>
                        <a:cs typeface="Arial" panose="020B0604020202020204" pitchFamily="34" charset="0"/>
                      </a:endParaRPr>
                    </a:p>
                  </a:txBody>
                  <a:tcPr marL="27432" marR="27432" marT="27432" marB="27432"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12.04%</a:t>
                      </a:r>
                    </a:p>
                  </a:txBody>
                  <a:tcPr marL="27432" marR="27432" marT="27432" marB="27432"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AB0"/>
                    </a:solid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11.60%</a:t>
                      </a:r>
                    </a:p>
                  </a:txBody>
                  <a:tcPr marL="27432" marR="27432" marT="27432" marB="27432"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10.35%</a:t>
                      </a:r>
                      <a:endParaRPr lang="en-GB" sz="900" b="0" dirty="0">
                        <a:solidFill>
                          <a:schemeClr val="tx1"/>
                        </a:solidFill>
                        <a:latin typeface="Arial" panose="020B0604020202020204" pitchFamily="34" charset="0"/>
                        <a:cs typeface="Arial" panose="020B0604020202020204" pitchFamily="34" charset="0"/>
                      </a:endParaRPr>
                    </a:p>
                  </a:txBody>
                  <a:tcPr marL="27432" marR="27432" marT="27432" marB="27432"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smtClean="0">
                          <a:solidFill>
                            <a:schemeClr val="tx1"/>
                          </a:solidFill>
                          <a:latin typeface="Arial" panose="020B0604020202020204" pitchFamily="34" charset="0"/>
                          <a:cs typeface="Arial" panose="020B0604020202020204" pitchFamily="34" charset="0"/>
                        </a:rPr>
                        <a:t>To align with SC Capital</a:t>
                      </a:r>
                      <a:r>
                        <a:rPr lang="en-US" sz="900" b="0" baseline="0" dirty="0" smtClean="0">
                          <a:solidFill>
                            <a:schemeClr val="tx1"/>
                          </a:solidFill>
                          <a:latin typeface="Arial" panose="020B0604020202020204" pitchFamily="34" charset="0"/>
                          <a:cs typeface="Arial" panose="020B0604020202020204" pitchFamily="34" charset="0"/>
                        </a:rPr>
                        <a:t> Policy.</a:t>
                      </a:r>
                    </a:p>
                  </a:txBody>
                  <a:tcPr marL="27432" marR="27432" marT="27432" marB="27432"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ctr"/>
                      <a:r>
                        <a:rPr lang="en-US" sz="900" b="1" dirty="0" smtClean="0">
                          <a:solidFill>
                            <a:schemeClr val="tx1"/>
                          </a:solidFill>
                          <a:latin typeface="Arial" panose="020B0604020202020204" pitchFamily="34" charset="0"/>
                          <a:cs typeface="Arial" panose="020B0604020202020204" pitchFamily="34" charset="0"/>
                        </a:rPr>
                        <a:t>4</a:t>
                      </a:r>
                    </a:p>
                  </a:txBody>
                  <a:tcPr marL="27432" marR="27432" marT="27432" marB="27432"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900" b="1" dirty="0" smtClean="0">
                          <a:solidFill>
                            <a:schemeClr val="tx1"/>
                          </a:solidFill>
                          <a:latin typeface="Arial" panose="020B0604020202020204" pitchFamily="34" charset="0"/>
                          <a:cs typeface="Arial" panose="020B0604020202020204" pitchFamily="34" charset="0"/>
                        </a:rPr>
                        <a:t>Tier</a:t>
                      </a:r>
                      <a:r>
                        <a:rPr lang="en-US" sz="900" b="1" baseline="0" dirty="0" smtClean="0">
                          <a:solidFill>
                            <a:schemeClr val="tx1"/>
                          </a:solidFill>
                          <a:latin typeface="Arial" panose="020B0604020202020204" pitchFamily="34" charset="0"/>
                          <a:cs typeface="Arial" panose="020B0604020202020204" pitchFamily="34" charset="0"/>
                        </a:rPr>
                        <a:t> 1 Leverage Ratio - Stressed</a:t>
                      </a:r>
                      <a:endParaRPr lang="en-US" sz="900" b="1" dirty="0" smtClean="0">
                        <a:solidFill>
                          <a:schemeClr val="tx1"/>
                        </a:solidFill>
                        <a:latin typeface="Arial" panose="020B0604020202020204" pitchFamily="34" charset="0"/>
                        <a:cs typeface="Arial" panose="020B0604020202020204" pitchFamily="34" charset="0"/>
                      </a:endParaRPr>
                    </a:p>
                  </a:txBody>
                  <a:tcPr marL="27432" marR="27432"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Regulatory</a:t>
                      </a:r>
                      <a:r>
                        <a:rPr lang="en-US" sz="900" baseline="0" dirty="0" smtClean="0">
                          <a:latin typeface="Arial" panose="020B0604020202020204" pitchFamily="34" charset="0"/>
                          <a:cs typeface="Arial" panose="020B0604020202020204" pitchFamily="34" charset="0"/>
                        </a:rPr>
                        <a:t> ratio mandated by group.</a:t>
                      </a:r>
                      <a:endParaRPr lang="en-US" sz="900" dirty="0" smtClean="0">
                        <a:latin typeface="Arial" panose="020B0604020202020204" pitchFamily="34" charset="0"/>
                        <a:cs typeface="Arial" panose="020B0604020202020204" pitchFamily="34" charset="0"/>
                      </a:endParaRPr>
                    </a:p>
                  </a:txBody>
                  <a:tcPr marL="27432" marR="27432"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900" b="0" u="sng" dirty="0" smtClean="0">
                          <a:solidFill>
                            <a:schemeClr val="tx1"/>
                          </a:solidFill>
                          <a:latin typeface="Arial" panose="020B0604020202020204" pitchFamily="34" charset="0"/>
                          <a:cs typeface="Arial" panose="020B0604020202020204" pitchFamily="34" charset="0"/>
                        </a:rPr>
                        <a:t>Tier 1 Risk Based</a:t>
                      </a:r>
                      <a:r>
                        <a:rPr lang="en-GB" sz="900" b="0" u="sng" baseline="0" dirty="0" smtClean="0">
                          <a:solidFill>
                            <a:schemeClr val="tx1"/>
                          </a:solidFill>
                          <a:latin typeface="Arial" panose="020B0604020202020204" pitchFamily="34" charset="0"/>
                          <a:cs typeface="Arial" panose="020B0604020202020204" pitchFamily="34" charset="0"/>
                        </a:rPr>
                        <a:t> Capital</a:t>
                      </a:r>
                    </a:p>
                    <a:p>
                      <a:pPr algn="ctr"/>
                      <a:r>
                        <a:rPr lang="en-GB" sz="900" b="0" baseline="0" dirty="0" smtClean="0">
                          <a:solidFill>
                            <a:schemeClr val="tx1"/>
                          </a:solidFill>
                          <a:latin typeface="Arial" panose="020B0604020202020204" pitchFamily="34" charset="0"/>
                          <a:cs typeface="Arial" panose="020B0604020202020204" pitchFamily="34" charset="0"/>
                        </a:rPr>
                        <a:t>Average Adjusted Assets</a:t>
                      </a:r>
                      <a:endParaRPr lang="en-GB" sz="900" b="0" dirty="0" smtClean="0">
                        <a:solidFill>
                          <a:schemeClr val="tx1"/>
                        </a:solidFill>
                        <a:latin typeface="Arial" panose="020B0604020202020204" pitchFamily="34" charset="0"/>
                        <a:cs typeface="Arial" panose="020B0604020202020204" pitchFamily="34" charset="0"/>
                      </a:endParaRPr>
                    </a:p>
                  </a:txBody>
                  <a:tcPr marL="27432" marR="27432" marT="27432" marB="27432"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8.53%¹</a:t>
                      </a:r>
                    </a:p>
                  </a:txBody>
                  <a:tcPr marL="27432" marR="27432" marT="27432" marB="27432"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AB0"/>
                    </a:solid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8.00%</a:t>
                      </a:r>
                    </a:p>
                  </a:txBody>
                  <a:tcPr marL="27432" marR="27432" marT="27432" marB="27432"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6.75%</a:t>
                      </a:r>
                      <a:endParaRPr lang="en-GB" sz="900" b="0" dirty="0">
                        <a:solidFill>
                          <a:schemeClr val="tx1"/>
                        </a:solidFill>
                        <a:latin typeface="Arial" panose="020B0604020202020204" pitchFamily="34" charset="0"/>
                        <a:cs typeface="Arial" panose="020B0604020202020204" pitchFamily="34" charset="0"/>
                      </a:endParaRPr>
                    </a:p>
                  </a:txBody>
                  <a:tcPr marL="27432" marR="27432" marT="27432" marB="27432"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smtClean="0">
                          <a:solidFill>
                            <a:schemeClr val="tx1"/>
                          </a:solidFill>
                          <a:latin typeface="Arial" panose="020B0604020202020204" pitchFamily="34" charset="0"/>
                          <a:cs typeface="Arial" panose="020B0604020202020204" pitchFamily="34" charset="0"/>
                        </a:rPr>
                        <a:t>To align with SC Capital</a:t>
                      </a:r>
                      <a:r>
                        <a:rPr lang="en-US" sz="900" b="0" baseline="0" dirty="0" smtClean="0">
                          <a:solidFill>
                            <a:schemeClr val="tx1"/>
                          </a:solidFill>
                          <a:latin typeface="Arial" panose="020B0604020202020204" pitchFamily="34" charset="0"/>
                          <a:cs typeface="Arial" panose="020B0604020202020204" pitchFamily="34" charset="0"/>
                        </a:rPr>
                        <a:t> Policy.</a:t>
                      </a:r>
                    </a:p>
                  </a:txBody>
                  <a:tcPr marL="27432" marR="27432" marT="27432" marB="27432"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67141">
                <a:tc>
                  <a:txBody>
                    <a:bodyPr/>
                    <a:lstStyle/>
                    <a:p>
                      <a:pPr algn="ctr"/>
                      <a:r>
                        <a:rPr lang="en-GB" sz="900" b="1" dirty="0" smtClean="0">
                          <a:solidFill>
                            <a:schemeClr val="tx1"/>
                          </a:solidFill>
                          <a:latin typeface="Arial" panose="020B0604020202020204" pitchFamily="34" charset="0"/>
                          <a:cs typeface="Arial" panose="020B0604020202020204" pitchFamily="34" charset="0"/>
                        </a:rPr>
                        <a:t>5</a:t>
                      </a:r>
                      <a:endParaRPr lang="en-GB" sz="900" b="1" dirty="0">
                        <a:solidFill>
                          <a:schemeClr val="tx1"/>
                        </a:solidFill>
                        <a:latin typeface="Arial" panose="020B0604020202020204" pitchFamily="34" charset="0"/>
                        <a:cs typeface="Arial" panose="020B0604020202020204" pitchFamily="34" charset="0"/>
                      </a:endParaRPr>
                    </a:p>
                  </a:txBody>
                  <a:tcPr marL="27432" marR="27432" marT="27432" marB="27432"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GB" sz="900" b="1" dirty="0" smtClean="0">
                          <a:solidFill>
                            <a:schemeClr val="tx1"/>
                          </a:solidFill>
                          <a:latin typeface="Arial" panose="020B0604020202020204" pitchFamily="34" charset="0"/>
                          <a:cs typeface="Arial" panose="020B0604020202020204" pitchFamily="34" charset="0"/>
                        </a:rPr>
                        <a:t>Net</a:t>
                      </a:r>
                      <a:r>
                        <a:rPr lang="en-GB" sz="900" b="1" baseline="0" dirty="0" smtClean="0">
                          <a:solidFill>
                            <a:schemeClr val="tx1"/>
                          </a:solidFill>
                          <a:latin typeface="Arial" panose="020B0604020202020204" pitchFamily="34" charset="0"/>
                          <a:cs typeface="Arial" panose="020B0604020202020204" pitchFamily="34" charset="0"/>
                        </a:rPr>
                        <a:t> Charge-Off – Auto – New Originations (after Mar’ 16)</a:t>
                      </a:r>
                      <a:endParaRPr lang="en-GB" sz="900" b="1" dirty="0">
                        <a:solidFill>
                          <a:schemeClr val="tx1"/>
                        </a:solidFill>
                        <a:latin typeface="Arial" panose="020B0604020202020204" pitchFamily="34" charset="0"/>
                        <a:cs typeface="Arial" panose="020B0604020202020204" pitchFamily="34" charset="0"/>
                      </a:endParaRPr>
                    </a:p>
                  </a:txBody>
                  <a:tcPr marL="27432" marR="27432"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Due to Credit actions taken on Auto Portfolio in Mar’</a:t>
                      </a:r>
                      <a:r>
                        <a:rPr lang="en-US" sz="900" baseline="0" dirty="0" smtClean="0">
                          <a:latin typeface="Arial" panose="020B0604020202020204" pitchFamily="34" charset="0"/>
                          <a:cs typeface="Arial" panose="020B0604020202020204" pitchFamily="34" charset="0"/>
                        </a:rPr>
                        <a:t> </a:t>
                      </a:r>
                      <a:r>
                        <a:rPr lang="en-US" sz="900" dirty="0" smtClean="0">
                          <a:latin typeface="Arial" panose="020B0604020202020204" pitchFamily="34" charset="0"/>
                          <a:cs typeface="Arial" panose="020B0604020202020204" pitchFamily="34" charset="0"/>
                        </a:rPr>
                        <a:t>16, new originations are seeing a shift in credit profile and are expected to have a lower NCO rate.</a:t>
                      </a:r>
                    </a:p>
                  </a:txBody>
                  <a:tcPr marL="27432" marR="27432"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u="none" dirty="0" smtClean="0">
                          <a:solidFill>
                            <a:schemeClr val="tx1"/>
                          </a:solidFill>
                          <a:latin typeface="Arial" panose="020B0604020202020204" pitchFamily="34" charset="0"/>
                          <a:cs typeface="Arial" panose="020B0604020202020204" pitchFamily="34" charset="0"/>
                        </a:rPr>
                        <a:t>Annualized</a:t>
                      </a:r>
                      <a:r>
                        <a:rPr lang="en-US" sz="900" u="none" baseline="0" dirty="0" smtClean="0">
                          <a:solidFill>
                            <a:schemeClr val="tx1"/>
                          </a:solidFill>
                          <a:latin typeface="Arial" panose="020B0604020202020204" pitchFamily="34" charset="0"/>
                          <a:cs typeface="Arial" panose="020B0604020202020204" pitchFamily="34" charset="0"/>
                        </a:rPr>
                        <a:t> Net Credit Losses (%)</a:t>
                      </a:r>
                      <a:endParaRPr lang="en-US" sz="900" u="none" dirty="0" smtClean="0">
                        <a:solidFill>
                          <a:schemeClr val="tx1"/>
                        </a:solidFill>
                        <a:latin typeface="Arial" panose="020B0604020202020204" pitchFamily="34" charset="0"/>
                        <a:cs typeface="Arial" panose="020B0604020202020204" pitchFamily="34" charset="0"/>
                      </a:endParaRPr>
                    </a:p>
                  </a:txBody>
                  <a:tcPr marL="27432" marR="27432" marT="27432" marB="27432"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N/A</a:t>
                      </a:r>
                    </a:p>
                  </a:txBody>
                  <a:tcPr marL="27432" marR="27432" marT="27432" marB="27432"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8.50%</a:t>
                      </a:r>
                    </a:p>
                  </a:txBody>
                  <a:tcPr marL="27432" marR="27432" marT="27432" marB="27432"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9.00%</a:t>
                      </a:r>
                    </a:p>
                  </a:txBody>
                  <a:tcPr marL="27432" marR="27432" marT="27432" marB="27432"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0" baseline="0" dirty="0" smtClean="0">
                          <a:solidFill>
                            <a:schemeClr val="tx1"/>
                          </a:solidFill>
                          <a:latin typeface="Arial" panose="020B0604020202020204" pitchFamily="34" charset="0"/>
                          <a:cs typeface="Arial" panose="020B0604020202020204" pitchFamily="34" charset="0"/>
                        </a:rPr>
                        <a:t>Based on projected performance of new auto originations after credit actions.</a:t>
                      </a:r>
                    </a:p>
                  </a:txBody>
                  <a:tcPr marL="27432" marR="27432" marT="27432" marB="27432"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88998">
                <a:tc>
                  <a:txBody>
                    <a:bodyPr/>
                    <a:lstStyle/>
                    <a:p>
                      <a:pPr algn="ctr"/>
                      <a:r>
                        <a:rPr lang="en-GB" sz="900" b="1" dirty="0" smtClean="0">
                          <a:solidFill>
                            <a:schemeClr val="tx1"/>
                          </a:solidFill>
                          <a:latin typeface="Arial" panose="020B0604020202020204" pitchFamily="34" charset="0"/>
                          <a:cs typeface="Arial" panose="020B0604020202020204" pitchFamily="34" charset="0"/>
                        </a:rPr>
                        <a:t>6</a:t>
                      </a:r>
                      <a:endParaRPr lang="en-GB" sz="900" b="1" dirty="0">
                        <a:solidFill>
                          <a:schemeClr val="tx1"/>
                        </a:solidFill>
                        <a:latin typeface="Arial" panose="020B0604020202020204" pitchFamily="34" charset="0"/>
                        <a:cs typeface="Arial" panose="020B0604020202020204" pitchFamily="34" charset="0"/>
                      </a:endParaRPr>
                    </a:p>
                  </a:txBody>
                  <a:tcPr marL="27432" marR="27432" marT="27432" marB="27432"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900" b="1" kern="1200" baseline="0" dirty="0" smtClean="0">
                          <a:solidFill>
                            <a:schemeClr val="tx1"/>
                          </a:solidFill>
                          <a:latin typeface="Arial" panose="020B0604020202020204" pitchFamily="34" charset="0"/>
                          <a:ea typeface="+mn-ea"/>
                          <a:cs typeface="Arial" panose="020B0604020202020204" pitchFamily="34" charset="0"/>
                        </a:rPr>
                        <a:t>SHUSA Validation of Legacy Tier 1 Models</a:t>
                      </a:r>
                      <a:endParaRPr lang="en-GB" sz="900" b="1" kern="1200" baseline="0" dirty="0">
                        <a:solidFill>
                          <a:schemeClr val="tx1"/>
                        </a:solidFill>
                        <a:latin typeface="Arial" panose="020B0604020202020204" pitchFamily="34" charset="0"/>
                        <a:ea typeface="+mn-ea"/>
                        <a:cs typeface="Arial" panose="020B0604020202020204" pitchFamily="34" charset="0"/>
                      </a:endParaRPr>
                    </a:p>
                  </a:txBody>
                  <a:tcPr marL="27432" marR="27432"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dirty="0" smtClean="0">
                          <a:solidFill>
                            <a:schemeClr val="tx1"/>
                          </a:solidFill>
                          <a:latin typeface="Arial" panose="020B0604020202020204" pitchFamily="34" charset="0"/>
                          <a:cs typeface="Arial" panose="020B0604020202020204" pitchFamily="34" charset="0"/>
                        </a:rPr>
                        <a:t>Regulatory requirement. Aligns with SHUSA RAS.  Also in response to SHUSA MRA.</a:t>
                      </a:r>
                      <a:endParaRPr lang="en-GB" sz="900" b="1" dirty="0" smtClean="0">
                        <a:solidFill>
                          <a:schemeClr val="tx1"/>
                        </a:solidFill>
                        <a:latin typeface="Arial" panose="020B0604020202020204" pitchFamily="34" charset="0"/>
                        <a:cs typeface="Arial" panose="020B0604020202020204" pitchFamily="34" charset="0"/>
                      </a:endParaRPr>
                    </a:p>
                  </a:txBody>
                  <a:tcPr marL="27432" marR="27432"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900" b="0" dirty="0" smtClean="0">
                          <a:solidFill>
                            <a:schemeClr val="tx1"/>
                          </a:solidFill>
                          <a:latin typeface="Arial" panose="020B0604020202020204" pitchFamily="34" charset="0"/>
                          <a:cs typeface="Arial" panose="020B0604020202020204" pitchFamily="34" charset="0"/>
                        </a:rPr>
                        <a:t>Number of SC Tier 1 Legacy models in production without validation less than or equal to threshold at the end of Quarter.</a:t>
                      </a:r>
                      <a:endParaRPr lang="en-GB" sz="900" b="0" dirty="0">
                        <a:solidFill>
                          <a:schemeClr val="tx1"/>
                        </a:solidFill>
                        <a:latin typeface="Arial" panose="020B0604020202020204" pitchFamily="34" charset="0"/>
                        <a:cs typeface="Arial" panose="020B0604020202020204" pitchFamily="34" charset="0"/>
                      </a:endParaRPr>
                    </a:p>
                  </a:txBody>
                  <a:tcPr marL="27432" marR="27432" marT="27432" marB="27432"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algn="ctr" defTabSz="914400" rtl="0" eaLnBrk="1" latinLnBrk="0" hangingPunct="1"/>
                      <a:r>
                        <a:rPr lang="en-GB" sz="900" b="0" kern="1200" dirty="0" smtClean="0">
                          <a:solidFill>
                            <a:schemeClr val="tx1"/>
                          </a:solidFill>
                          <a:latin typeface="Arial" panose="020B0604020202020204" pitchFamily="34" charset="0"/>
                          <a:ea typeface="+mn-ea"/>
                          <a:cs typeface="Arial" panose="020B0604020202020204" pitchFamily="34" charset="0"/>
                        </a:rPr>
                        <a:t>21</a:t>
                      </a:r>
                    </a:p>
                  </a:txBody>
                  <a:tcPr marL="27432" marR="27432" marT="27432" marB="27432"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AB0"/>
                    </a:solidFill>
                  </a:tcPr>
                </a:tc>
                <a:tc>
                  <a:txBody>
                    <a:bodyPr/>
                    <a:lstStyle/>
                    <a:p>
                      <a:pPr marL="0" lvl="0" algn="ctr" defTabSz="914400" rtl="0" eaLnBrk="1" latinLnBrk="0" hangingPunct="1"/>
                      <a:r>
                        <a:rPr lang="en-GB" sz="900" b="0" kern="1200" dirty="0" smtClean="0">
                          <a:solidFill>
                            <a:schemeClr val="tx1"/>
                          </a:solidFill>
                          <a:latin typeface="Arial" panose="020B0604020202020204" pitchFamily="34" charset="0"/>
                          <a:ea typeface="+mn-ea"/>
                          <a:cs typeface="Arial" panose="020B0604020202020204" pitchFamily="34" charset="0"/>
                        </a:rPr>
                        <a:t>N/A</a:t>
                      </a:r>
                    </a:p>
                  </a:txBody>
                  <a:tcPr marL="27432" marR="27432" marT="27432" marB="27432"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lvl="0" algn="ctr"/>
                      <a:r>
                        <a:rPr lang="en-GB" sz="900" b="0" u="sng" dirty="0" smtClean="0">
                          <a:solidFill>
                            <a:schemeClr val="tx1"/>
                          </a:solidFill>
                          <a:latin typeface="Arial" panose="020B0604020202020204" pitchFamily="34" charset="0"/>
                          <a:cs typeface="Arial" panose="020B0604020202020204" pitchFamily="34" charset="0"/>
                        </a:rPr>
                        <a:t>2016</a:t>
                      </a:r>
                    </a:p>
                    <a:p>
                      <a:pPr lvl="0" algn="l"/>
                      <a:r>
                        <a:rPr lang="en-GB" sz="900" b="0" dirty="0" smtClean="0">
                          <a:solidFill>
                            <a:schemeClr val="tx1"/>
                          </a:solidFill>
                          <a:latin typeface="Arial" panose="020B0604020202020204" pitchFamily="34" charset="0"/>
                          <a:cs typeface="Arial" panose="020B0604020202020204" pitchFamily="34" charset="0"/>
                        </a:rPr>
                        <a:t>Q1: &gt;25</a:t>
                      </a:r>
                      <a:r>
                        <a:rPr lang="en-GB" sz="900" b="0" baseline="0" dirty="0" smtClean="0">
                          <a:solidFill>
                            <a:schemeClr val="tx1"/>
                          </a:solidFill>
                          <a:latin typeface="Arial" panose="020B0604020202020204" pitchFamily="34" charset="0"/>
                          <a:cs typeface="Arial" panose="020B0604020202020204" pitchFamily="34" charset="0"/>
                        </a:rPr>
                        <a:t> </a:t>
                      </a:r>
                      <a:r>
                        <a:rPr lang="en-GB" sz="900" b="0" dirty="0" smtClean="0">
                          <a:solidFill>
                            <a:schemeClr val="tx1"/>
                          </a:solidFill>
                          <a:latin typeface="Arial" panose="020B0604020202020204" pitchFamily="34" charset="0"/>
                          <a:cs typeface="Arial" panose="020B0604020202020204" pitchFamily="34" charset="0"/>
                        </a:rPr>
                        <a:t>Q2: &gt;18</a:t>
                      </a:r>
                    </a:p>
                    <a:p>
                      <a:pPr lvl="0" algn="l"/>
                      <a:r>
                        <a:rPr lang="en-GB" sz="900" b="0" dirty="0" smtClean="0">
                          <a:solidFill>
                            <a:schemeClr val="tx1"/>
                          </a:solidFill>
                          <a:latin typeface="Arial" panose="020B0604020202020204" pitchFamily="34" charset="0"/>
                          <a:cs typeface="Arial" panose="020B0604020202020204" pitchFamily="34" charset="0"/>
                        </a:rPr>
                        <a:t>Q3:</a:t>
                      </a:r>
                      <a:r>
                        <a:rPr lang="en-GB" sz="900" b="0" baseline="0" dirty="0" smtClean="0">
                          <a:solidFill>
                            <a:schemeClr val="tx1"/>
                          </a:solidFill>
                          <a:latin typeface="Arial" panose="020B0604020202020204" pitchFamily="34" charset="0"/>
                          <a:cs typeface="Arial" panose="020B0604020202020204" pitchFamily="34" charset="0"/>
                        </a:rPr>
                        <a:t> </a:t>
                      </a:r>
                      <a:r>
                        <a:rPr lang="en-GB" sz="900" b="0" dirty="0" smtClean="0">
                          <a:solidFill>
                            <a:schemeClr val="tx1"/>
                          </a:solidFill>
                          <a:latin typeface="Arial" panose="020B0604020202020204" pitchFamily="34" charset="0"/>
                          <a:cs typeface="Arial" panose="020B0604020202020204" pitchFamily="34" charset="0"/>
                        </a:rPr>
                        <a:t>&gt;13</a:t>
                      </a:r>
                      <a:r>
                        <a:rPr lang="en-GB" sz="900" b="0" baseline="0" dirty="0" smtClean="0">
                          <a:solidFill>
                            <a:schemeClr val="tx1"/>
                          </a:solidFill>
                          <a:latin typeface="Arial" panose="020B0604020202020204" pitchFamily="34" charset="0"/>
                          <a:cs typeface="Arial" panose="020B0604020202020204" pitchFamily="34" charset="0"/>
                        </a:rPr>
                        <a:t> </a:t>
                      </a:r>
                      <a:r>
                        <a:rPr lang="en-GB" sz="900" b="0" dirty="0" smtClean="0">
                          <a:solidFill>
                            <a:schemeClr val="tx1"/>
                          </a:solidFill>
                          <a:latin typeface="Arial" panose="020B0604020202020204" pitchFamily="34" charset="0"/>
                          <a:cs typeface="Arial" panose="020B0604020202020204" pitchFamily="34" charset="0"/>
                        </a:rPr>
                        <a:t>Q4: &gt;  8</a:t>
                      </a:r>
                    </a:p>
                  </a:txBody>
                  <a:tcPr marL="27432" marR="27432" marT="27432" marB="27432"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0" dirty="0" smtClean="0">
                          <a:solidFill>
                            <a:schemeClr val="tx1"/>
                          </a:solidFill>
                          <a:latin typeface="Arial" panose="020B0604020202020204" pitchFamily="34" charset="0"/>
                          <a:cs typeface="Arial" panose="020B0604020202020204" pitchFamily="34" charset="0"/>
                        </a:rPr>
                        <a:t>Current approved</a:t>
                      </a:r>
                      <a:r>
                        <a:rPr lang="en-GB" sz="900" b="0" baseline="0" dirty="0" smtClean="0">
                          <a:solidFill>
                            <a:schemeClr val="tx1"/>
                          </a:solidFill>
                          <a:latin typeface="Arial" panose="020B0604020202020204" pitchFamily="34" charset="0"/>
                          <a:cs typeface="Arial" panose="020B0604020202020204" pitchFamily="34" charset="0"/>
                        </a:rPr>
                        <a:t> model validation timeline.</a:t>
                      </a:r>
                      <a:endParaRPr lang="en-GB" sz="900" b="0" dirty="0" smtClean="0">
                        <a:solidFill>
                          <a:schemeClr val="tx1"/>
                        </a:solidFill>
                        <a:latin typeface="Arial" panose="020B0604020202020204" pitchFamily="34" charset="0"/>
                        <a:cs typeface="Arial" panose="020B0604020202020204" pitchFamily="34" charset="0"/>
                      </a:endParaRPr>
                    </a:p>
                  </a:txBody>
                  <a:tcPr marL="27432" marR="27432" marT="27432" marB="27432"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67141">
                <a:tc>
                  <a:txBody>
                    <a:bodyPr/>
                    <a:lstStyle/>
                    <a:p>
                      <a:pPr algn="ctr"/>
                      <a:r>
                        <a:rPr lang="en-GB" sz="900" b="1" dirty="0" smtClean="0">
                          <a:solidFill>
                            <a:schemeClr val="tx1"/>
                          </a:solidFill>
                          <a:latin typeface="Arial" panose="020B0604020202020204" pitchFamily="34" charset="0"/>
                          <a:cs typeface="Arial" panose="020B0604020202020204" pitchFamily="34" charset="0"/>
                        </a:rPr>
                        <a:t>7</a:t>
                      </a:r>
                      <a:endParaRPr lang="en-GB" sz="900" b="1" dirty="0">
                        <a:solidFill>
                          <a:schemeClr val="tx1"/>
                        </a:solidFill>
                        <a:latin typeface="Arial" panose="020B0604020202020204" pitchFamily="34" charset="0"/>
                        <a:cs typeface="Arial" panose="020B0604020202020204" pitchFamily="34" charset="0"/>
                      </a:endParaRPr>
                    </a:p>
                  </a:txBody>
                  <a:tcPr marL="27432" marR="27432" marT="27432" marB="27432"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GB" sz="900" b="1" dirty="0" smtClean="0">
                          <a:solidFill>
                            <a:schemeClr val="tx1"/>
                          </a:solidFill>
                          <a:latin typeface="Arial" panose="020B0604020202020204" pitchFamily="34" charset="0"/>
                          <a:cs typeface="Arial" panose="020B0604020202020204" pitchFamily="34" charset="0"/>
                        </a:rPr>
                        <a:t>Open MRIAs</a:t>
                      </a:r>
                      <a:endParaRPr lang="en-GB" sz="900" b="1" dirty="0">
                        <a:solidFill>
                          <a:schemeClr val="tx1"/>
                        </a:solidFill>
                        <a:latin typeface="Arial" panose="020B0604020202020204" pitchFamily="34" charset="0"/>
                        <a:cs typeface="Arial" panose="020B0604020202020204" pitchFamily="34" charset="0"/>
                      </a:endParaRPr>
                    </a:p>
                  </a:txBody>
                  <a:tcPr marL="27432" marR="27432"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0" dirty="0" smtClean="0">
                          <a:solidFill>
                            <a:schemeClr val="tx1"/>
                          </a:solidFill>
                          <a:latin typeface="Arial" panose="020B0604020202020204" pitchFamily="34" charset="0"/>
                          <a:cs typeface="Arial" panose="020B0604020202020204" pitchFamily="34" charset="0"/>
                        </a:rPr>
                        <a:t>Progress against policy</a:t>
                      </a:r>
                      <a:r>
                        <a:rPr lang="en-GB" sz="900" b="0" baseline="0" dirty="0" smtClean="0">
                          <a:solidFill>
                            <a:schemeClr val="tx1"/>
                          </a:solidFill>
                          <a:latin typeface="Arial" panose="020B0604020202020204" pitchFamily="34" charset="0"/>
                          <a:cs typeface="Arial" panose="020B0604020202020204" pitchFamily="34" charset="0"/>
                        </a:rPr>
                        <a:t> </a:t>
                      </a:r>
                      <a:r>
                        <a:rPr lang="en-GB" sz="900" b="0" dirty="0" smtClean="0">
                          <a:solidFill>
                            <a:schemeClr val="tx1"/>
                          </a:solidFill>
                          <a:latin typeface="Arial" panose="020B0604020202020204" pitchFamily="34" charset="0"/>
                          <a:cs typeface="Arial" panose="020B0604020202020204" pitchFamily="34" charset="0"/>
                        </a:rPr>
                        <a:t>reported</a:t>
                      </a:r>
                      <a:r>
                        <a:rPr lang="en-GB" sz="900" b="0" baseline="0" dirty="0" smtClean="0">
                          <a:solidFill>
                            <a:schemeClr val="tx1"/>
                          </a:solidFill>
                          <a:latin typeface="Arial" panose="020B0604020202020204" pitchFamily="34" charset="0"/>
                          <a:cs typeface="Arial" panose="020B0604020202020204" pitchFamily="34" charset="0"/>
                        </a:rPr>
                        <a:t> monthly in SHUSA RAS</a:t>
                      </a:r>
                      <a:endParaRPr lang="en-GB" sz="900" b="0" dirty="0" smtClean="0">
                        <a:solidFill>
                          <a:schemeClr val="tx1"/>
                        </a:solidFill>
                        <a:latin typeface="Arial" panose="020B0604020202020204" pitchFamily="34" charset="0"/>
                        <a:cs typeface="Arial" panose="020B0604020202020204" pitchFamily="34" charset="0"/>
                      </a:endParaRPr>
                    </a:p>
                  </a:txBody>
                  <a:tcPr marL="27432" marR="27432"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900" b="0" dirty="0" smtClean="0">
                          <a:solidFill>
                            <a:schemeClr val="tx1"/>
                          </a:solidFill>
                          <a:latin typeface="Arial" panose="020B0604020202020204" pitchFamily="34" charset="0"/>
                          <a:cs typeface="Arial" panose="020B0604020202020204" pitchFamily="34" charset="0"/>
                        </a:rPr>
                        <a:t>Open FRB</a:t>
                      </a:r>
                      <a:r>
                        <a:rPr lang="en-GB" sz="900" b="0" baseline="0" dirty="0" smtClean="0">
                          <a:solidFill>
                            <a:schemeClr val="tx1"/>
                          </a:solidFill>
                          <a:latin typeface="Arial" panose="020B0604020202020204" pitchFamily="34" charset="0"/>
                          <a:cs typeface="Arial" panose="020B0604020202020204" pitchFamily="34" charset="0"/>
                        </a:rPr>
                        <a:t> MRIAs.</a:t>
                      </a:r>
                      <a:endParaRPr lang="en-GB" sz="900" b="0" dirty="0">
                        <a:solidFill>
                          <a:schemeClr val="tx1"/>
                        </a:solidFill>
                        <a:latin typeface="Arial" panose="020B0604020202020204" pitchFamily="34" charset="0"/>
                        <a:cs typeface="Arial" panose="020B0604020202020204" pitchFamily="34" charset="0"/>
                      </a:endParaRPr>
                    </a:p>
                  </a:txBody>
                  <a:tcPr marL="27432" marR="27432" marT="27432" marB="27432"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algn="ctr" defTabSz="914400" rtl="0" eaLnBrk="1" latinLnBrk="0" hangingPunct="1"/>
                      <a:r>
                        <a:rPr lang="en-GB" sz="900" b="0" kern="1200" dirty="0" smtClean="0">
                          <a:solidFill>
                            <a:schemeClr val="tx1"/>
                          </a:solidFill>
                          <a:latin typeface="Arial" panose="020B0604020202020204" pitchFamily="34" charset="0"/>
                          <a:ea typeface="+mn-ea"/>
                          <a:cs typeface="Arial" panose="020B0604020202020204" pitchFamily="34" charset="0"/>
                        </a:rPr>
                        <a:t>5</a:t>
                      </a:r>
                    </a:p>
                  </a:txBody>
                  <a:tcPr marL="27432" marR="27432" marT="27432" marB="27432"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lvl="0" algn="ctr" defTabSz="914400" rtl="0" eaLnBrk="1" latinLnBrk="0" hangingPunct="1"/>
                      <a:r>
                        <a:rPr lang="en-GB" sz="900" b="0" kern="1200" dirty="0" smtClean="0">
                          <a:solidFill>
                            <a:schemeClr val="tx1"/>
                          </a:solidFill>
                          <a:latin typeface="Arial" panose="020B0604020202020204" pitchFamily="34" charset="0"/>
                          <a:ea typeface="+mn-ea"/>
                          <a:cs typeface="Arial" panose="020B0604020202020204" pitchFamily="34" charset="0"/>
                        </a:rPr>
                        <a:t>N/A</a:t>
                      </a:r>
                    </a:p>
                  </a:txBody>
                  <a:tcPr marL="27432" marR="27432" marT="27432" marB="27432"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lvl="0" algn="ctr"/>
                      <a:r>
                        <a:rPr lang="en-GB" sz="900" b="0" dirty="0" smtClean="0">
                          <a:solidFill>
                            <a:schemeClr val="tx1"/>
                          </a:solidFill>
                          <a:latin typeface="Arial" panose="020B0604020202020204" pitchFamily="34" charset="0"/>
                          <a:cs typeface="Arial" panose="020B0604020202020204" pitchFamily="34" charset="0"/>
                        </a:rPr>
                        <a:t>0</a:t>
                      </a:r>
                    </a:p>
                  </a:txBody>
                  <a:tcPr marL="27432" marR="27432" marT="27432" marB="27432"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0" dirty="0" smtClean="0">
                          <a:solidFill>
                            <a:schemeClr val="tx1"/>
                          </a:solidFill>
                          <a:latin typeface="Arial" panose="020B0604020202020204" pitchFamily="34" charset="0"/>
                          <a:cs typeface="Arial" panose="020B0604020202020204" pitchFamily="34" charset="0"/>
                        </a:rPr>
                        <a:t>SHUSA zero-tolerance</a:t>
                      </a:r>
                      <a:r>
                        <a:rPr lang="en-GB" sz="900" b="0" baseline="0" dirty="0" smtClean="0">
                          <a:solidFill>
                            <a:schemeClr val="tx1"/>
                          </a:solidFill>
                          <a:latin typeface="Arial" panose="020B0604020202020204" pitchFamily="34" charset="0"/>
                          <a:cs typeface="Arial" panose="020B0604020202020204" pitchFamily="34" charset="0"/>
                        </a:rPr>
                        <a:t> policy.</a:t>
                      </a:r>
                      <a:endParaRPr lang="en-GB" sz="900" b="0" dirty="0" smtClean="0">
                        <a:solidFill>
                          <a:schemeClr val="tx1"/>
                        </a:solidFill>
                        <a:latin typeface="Arial" panose="020B0604020202020204" pitchFamily="34" charset="0"/>
                        <a:cs typeface="Arial" panose="020B0604020202020204" pitchFamily="34" charset="0"/>
                      </a:endParaRPr>
                    </a:p>
                  </a:txBody>
                  <a:tcPr marL="27432" marR="27432" marT="27432" marB="27432"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67141">
                <a:tc>
                  <a:txBody>
                    <a:bodyPr/>
                    <a:lstStyle/>
                    <a:p>
                      <a:pPr algn="ctr"/>
                      <a:r>
                        <a:rPr lang="en-GB" sz="900" b="1" dirty="0" smtClean="0">
                          <a:solidFill>
                            <a:schemeClr val="tx1"/>
                          </a:solidFill>
                          <a:latin typeface="Arial" panose="020B0604020202020204" pitchFamily="34" charset="0"/>
                          <a:cs typeface="Arial" panose="020B0604020202020204" pitchFamily="34" charset="0"/>
                        </a:rPr>
                        <a:t>8</a:t>
                      </a:r>
                      <a:endParaRPr lang="en-GB" sz="900" b="1" dirty="0">
                        <a:solidFill>
                          <a:schemeClr val="tx1"/>
                        </a:solidFill>
                        <a:latin typeface="Arial" panose="020B0604020202020204" pitchFamily="34" charset="0"/>
                        <a:cs typeface="Arial" panose="020B0604020202020204" pitchFamily="34" charset="0"/>
                      </a:endParaRPr>
                    </a:p>
                  </a:txBody>
                  <a:tcPr marL="27432" marR="27432" marT="27432" marB="27432"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l"/>
                      <a:r>
                        <a:rPr lang="en-GB" sz="900" b="1" dirty="0" smtClean="0">
                          <a:solidFill>
                            <a:schemeClr val="tx1"/>
                          </a:solidFill>
                          <a:latin typeface="Arial" panose="020B0604020202020204" pitchFamily="34" charset="0"/>
                          <a:cs typeface="Arial" panose="020B0604020202020204" pitchFamily="34" charset="0"/>
                        </a:rPr>
                        <a:t>MRIA Missed Milestones</a:t>
                      </a:r>
                      <a:endParaRPr lang="en-GB" sz="900" b="1" dirty="0">
                        <a:solidFill>
                          <a:schemeClr val="tx1"/>
                        </a:solidFill>
                        <a:latin typeface="Arial" panose="020B0604020202020204" pitchFamily="34" charset="0"/>
                        <a:cs typeface="Arial" panose="020B0604020202020204" pitchFamily="34" charset="0"/>
                      </a:endParaRPr>
                    </a:p>
                  </a:txBody>
                  <a:tcPr marL="27432" marR="27432"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0" dirty="0" smtClean="0">
                          <a:solidFill>
                            <a:schemeClr val="tx1"/>
                          </a:solidFill>
                          <a:latin typeface="Arial" panose="020B0604020202020204" pitchFamily="34" charset="0"/>
                          <a:cs typeface="Arial" panose="020B0604020202020204" pitchFamily="34" charset="0"/>
                        </a:rPr>
                        <a:t>Track</a:t>
                      </a:r>
                      <a:r>
                        <a:rPr lang="en-GB" sz="900" b="0" baseline="0" dirty="0" smtClean="0">
                          <a:solidFill>
                            <a:schemeClr val="tx1"/>
                          </a:solidFill>
                          <a:latin typeface="Arial" panose="020B0604020202020204" pitchFamily="34" charset="0"/>
                          <a:cs typeface="Arial" panose="020B0604020202020204" pitchFamily="34" charset="0"/>
                        </a:rPr>
                        <a:t> progress for MRIA resolution.</a:t>
                      </a:r>
                      <a:endParaRPr lang="en-GB" sz="900" b="0" dirty="0" smtClean="0">
                        <a:solidFill>
                          <a:schemeClr val="tx1"/>
                        </a:solidFill>
                        <a:latin typeface="Arial" panose="020B0604020202020204" pitchFamily="34" charset="0"/>
                        <a:cs typeface="Arial" panose="020B0604020202020204" pitchFamily="34" charset="0"/>
                      </a:endParaRPr>
                    </a:p>
                  </a:txBody>
                  <a:tcPr marL="27432" marR="27432"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r>
                        <a:rPr lang="en-GB" sz="900" b="0" dirty="0" smtClean="0">
                          <a:solidFill>
                            <a:schemeClr val="tx1"/>
                          </a:solidFill>
                          <a:latin typeface="Arial" panose="020B0604020202020204" pitchFamily="34" charset="0"/>
                          <a:cs typeface="Arial" panose="020B0604020202020204" pitchFamily="34" charset="0"/>
                        </a:rPr>
                        <a:t>Number of missed or</a:t>
                      </a:r>
                      <a:r>
                        <a:rPr lang="en-GB" sz="900" b="0" baseline="0" dirty="0" smtClean="0">
                          <a:solidFill>
                            <a:schemeClr val="tx1"/>
                          </a:solidFill>
                          <a:latin typeface="Arial" panose="020B0604020202020204" pitchFamily="34" charset="0"/>
                          <a:cs typeface="Arial" panose="020B0604020202020204" pitchFamily="34" charset="0"/>
                        </a:rPr>
                        <a:t> repeat missed </a:t>
                      </a:r>
                      <a:r>
                        <a:rPr lang="en-GB" sz="900" b="0" dirty="0" smtClean="0">
                          <a:solidFill>
                            <a:schemeClr val="tx1"/>
                          </a:solidFill>
                          <a:latin typeface="Arial" panose="020B0604020202020204" pitchFamily="34" charset="0"/>
                          <a:cs typeface="Arial" panose="020B0604020202020204" pitchFamily="34" charset="0"/>
                        </a:rPr>
                        <a:t>milestones.²</a:t>
                      </a:r>
                      <a:endParaRPr lang="en-GB" sz="900" b="0" dirty="0">
                        <a:solidFill>
                          <a:schemeClr val="tx1"/>
                        </a:solidFill>
                        <a:latin typeface="Arial" panose="020B0604020202020204" pitchFamily="34" charset="0"/>
                        <a:cs typeface="Arial" panose="020B0604020202020204" pitchFamily="34" charset="0"/>
                      </a:endParaRPr>
                    </a:p>
                  </a:txBody>
                  <a:tcPr marL="27432" marR="27432" marT="27432" marB="27432"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lvl="0" algn="ctr" defTabSz="914400" rtl="0" eaLnBrk="1" latinLnBrk="0" hangingPunct="1"/>
                      <a:r>
                        <a:rPr lang="en-GB" sz="900" b="0" kern="1200" dirty="0" smtClean="0">
                          <a:solidFill>
                            <a:schemeClr val="tx1"/>
                          </a:solidFill>
                          <a:latin typeface="Arial" panose="020B0604020202020204" pitchFamily="34" charset="0"/>
                          <a:ea typeface="+mn-ea"/>
                          <a:cs typeface="Arial" panose="020B0604020202020204" pitchFamily="34" charset="0"/>
                        </a:rPr>
                        <a:t>N/A</a:t>
                      </a:r>
                    </a:p>
                  </a:txBody>
                  <a:tcPr marL="27432" marR="27432" marT="27432" marB="27432"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marL="0" lvl="0" algn="ctr" defTabSz="914400" rtl="0" eaLnBrk="1" latinLnBrk="0" hangingPunct="1"/>
                      <a:r>
                        <a:rPr lang="en-GB" sz="900" b="0" kern="1200" dirty="0" smtClean="0">
                          <a:solidFill>
                            <a:schemeClr val="tx1"/>
                          </a:solidFill>
                          <a:latin typeface="Arial" panose="020B0604020202020204" pitchFamily="34" charset="0"/>
                          <a:ea typeface="+mn-ea"/>
                          <a:cs typeface="Arial" panose="020B0604020202020204" pitchFamily="34" charset="0"/>
                        </a:rPr>
                        <a:t>2</a:t>
                      </a:r>
                    </a:p>
                  </a:txBody>
                  <a:tcPr marL="27432" marR="27432" marT="27432" marB="27432"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E48F"/>
                    </a:solidFill>
                  </a:tcPr>
                </a:tc>
                <a:tc>
                  <a:txBody>
                    <a:bodyPr/>
                    <a:lstStyle/>
                    <a:p>
                      <a:pPr lvl="0" algn="ctr"/>
                      <a:r>
                        <a:rPr lang="en-GB" sz="900" b="0" dirty="0" smtClean="0">
                          <a:solidFill>
                            <a:schemeClr val="tx1"/>
                          </a:solidFill>
                          <a:latin typeface="Arial" panose="020B0604020202020204" pitchFamily="34" charset="0"/>
                          <a:cs typeface="Arial" panose="020B0604020202020204" pitchFamily="34" charset="0"/>
                        </a:rPr>
                        <a:t>5</a:t>
                      </a:r>
                    </a:p>
                  </a:txBody>
                  <a:tcPr marL="27432" marR="27432" marT="27432" marB="27432"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9B9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0" dirty="0" smtClean="0">
                          <a:solidFill>
                            <a:schemeClr val="tx1"/>
                          </a:solidFill>
                          <a:latin typeface="Arial" panose="020B0604020202020204" pitchFamily="34" charset="0"/>
                          <a:cs typeface="Arial" panose="020B0604020202020204" pitchFamily="34" charset="0"/>
                        </a:rPr>
                        <a:t>Indicates potential/critical</a:t>
                      </a:r>
                      <a:r>
                        <a:rPr lang="en-GB" sz="900" b="0" baseline="0" dirty="0" smtClean="0">
                          <a:solidFill>
                            <a:schemeClr val="tx1"/>
                          </a:solidFill>
                          <a:latin typeface="Arial" panose="020B0604020202020204" pitchFamily="34" charset="0"/>
                          <a:cs typeface="Arial" panose="020B0604020202020204" pitchFamily="34" charset="0"/>
                        </a:rPr>
                        <a:t> issues with resolution timeline.</a:t>
                      </a:r>
                      <a:endParaRPr lang="en-GB" sz="900" b="0" dirty="0" smtClean="0">
                        <a:solidFill>
                          <a:schemeClr val="tx1"/>
                        </a:solidFill>
                        <a:latin typeface="Arial" panose="020B0604020202020204" pitchFamily="34" charset="0"/>
                        <a:cs typeface="Arial" panose="020B0604020202020204" pitchFamily="34" charset="0"/>
                      </a:endParaRPr>
                    </a:p>
                  </a:txBody>
                  <a:tcPr marL="27432" marR="27432" marT="27432" marB="27432"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106046005"/>
              </p:ext>
            </p:extLst>
          </p:nvPr>
        </p:nvGraphicFramePr>
        <p:xfrm>
          <a:off x="38059" y="4848052"/>
          <a:ext cx="9067882" cy="1624314"/>
        </p:xfrm>
        <a:graphic>
          <a:graphicData uri="http://schemas.openxmlformats.org/drawingml/2006/table">
            <a:tbl>
              <a:tblPr firstRow="1" bandRow="1">
                <a:tableStyleId>{2D5ABB26-0587-4C30-8999-92F81FD0307C}</a:tableStyleId>
              </a:tblPr>
              <a:tblGrid>
                <a:gridCol w="423260"/>
                <a:gridCol w="3479018"/>
                <a:gridCol w="3696139"/>
                <a:gridCol w="766119"/>
                <a:gridCol w="703346"/>
              </a:tblGrid>
              <a:tr h="206994">
                <a:tc>
                  <a:txBody>
                    <a:bodyPr/>
                    <a:lstStyle/>
                    <a:p>
                      <a:pPr algn="ctr"/>
                      <a:r>
                        <a:rPr lang="en-GB" sz="900" b="1" dirty="0" smtClean="0">
                          <a:solidFill>
                            <a:schemeClr val="tx1"/>
                          </a:solidFill>
                          <a:latin typeface="Arial" panose="020B0604020202020204" pitchFamily="34" charset="0"/>
                          <a:cs typeface="Arial" panose="020B0604020202020204" pitchFamily="34" charset="0"/>
                        </a:rPr>
                        <a:t>Line</a:t>
                      </a:r>
                      <a:endParaRPr lang="en-GB" sz="900" b="1" dirty="0">
                        <a:solidFill>
                          <a:schemeClr val="tx1"/>
                        </a:solidFill>
                        <a:latin typeface="Arial" panose="020B0604020202020204" pitchFamily="34" charset="0"/>
                        <a:cs typeface="Arial" panose="020B0604020202020204" pitchFamily="34" charset="0"/>
                      </a:endParaRPr>
                    </a:p>
                  </a:txBody>
                  <a:tcPr marL="45720" marR="45720"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c>
                  <a:txBody>
                    <a:bodyPr/>
                    <a:lstStyle/>
                    <a:p>
                      <a:pPr algn="ctr"/>
                      <a:r>
                        <a:rPr lang="en-GB" sz="900" b="1" dirty="0" smtClean="0">
                          <a:solidFill>
                            <a:schemeClr val="tx1"/>
                          </a:solidFill>
                          <a:latin typeface="Arial" panose="020B0604020202020204" pitchFamily="34" charset="0"/>
                          <a:cs typeface="Arial" panose="020B0604020202020204" pitchFamily="34" charset="0"/>
                        </a:rPr>
                        <a:t>Removed</a:t>
                      </a:r>
                      <a:r>
                        <a:rPr lang="en-GB" sz="900" b="1" baseline="0" dirty="0" smtClean="0">
                          <a:solidFill>
                            <a:schemeClr val="tx1"/>
                          </a:solidFill>
                          <a:latin typeface="Arial" panose="020B0604020202020204" pitchFamily="34" charset="0"/>
                          <a:cs typeface="Arial" panose="020B0604020202020204" pitchFamily="34" charset="0"/>
                        </a:rPr>
                        <a:t> Metric</a:t>
                      </a:r>
                      <a:endParaRPr lang="en-GB" sz="900" b="1" dirty="0">
                        <a:solidFill>
                          <a:schemeClr val="tx1"/>
                        </a:solidFill>
                        <a:latin typeface="Arial" panose="020B0604020202020204" pitchFamily="34" charset="0"/>
                        <a:cs typeface="Arial" panose="020B0604020202020204" pitchFamily="34" charset="0"/>
                      </a:endParaRPr>
                    </a:p>
                  </a:txBody>
                  <a:tcPr marL="45720" marR="45720" marT="9144" marB="91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900" b="1" dirty="0" smtClean="0">
                          <a:solidFill>
                            <a:schemeClr val="tx1"/>
                          </a:solidFill>
                          <a:latin typeface="Arial" panose="020B0604020202020204" pitchFamily="34" charset="0"/>
                          <a:cs typeface="Arial" panose="020B0604020202020204" pitchFamily="34" charset="0"/>
                        </a:rPr>
                        <a:t>Rationale for Removal</a:t>
                      </a:r>
                    </a:p>
                  </a:txBody>
                  <a:tcPr marL="45720" marR="45720"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c>
                  <a:txBody>
                    <a:bodyPr/>
                    <a:lstStyle/>
                    <a:p>
                      <a:pPr algn="ctr"/>
                      <a:r>
                        <a:rPr lang="en-GB" sz="900" b="1" dirty="0" smtClean="0">
                          <a:solidFill>
                            <a:schemeClr val="tx1"/>
                          </a:solidFill>
                          <a:latin typeface="Arial" panose="020B0604020202020204" pitchFamily="34" charset="0"/>
                          <a:cs typeface="Arial" panose="020B0604020202020204" pitchFamily="34" charset="0"/>
                        </a:rPr>
                        <a:t>Amber Limit</a:t>
                      </a:r>
                      <a:endParaRPr lang="en-GB" sz="900" b="1" dirty="0">
                        <a:solidFill>
                          <a:schemeClr val="tx1"/>
                        </a:solidFill>
                        <a:latin typeface="Arial" panose="020B0604020202020204" pitchFamily="34" charset="0"/>
                        <a:cs typeface="Arial" panose="020B0604020202020204" pitchFamily="34" charset="0"/>
                      </a:endParaRPr>
                    </a:p>
                  </a:txBody>
                  <a:tcPr marL="45720" marR="45720" marT="9144" marB="9144"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C000"/>
                    </a:solidFill>
                  </a:tcPr>
                </a:tc>
                <a:tc>
                  <a:txBody>
                    <a:bodyPr/>
                    <a:lstStyle/>
                    <a:p>
                      <a:pPr algn="ctr"/>
                      <a:r>
                        <a:rPr lang="en-GB" sz="900" b="1" dirty="0" smtClean="0">
                          <a:solidFill>
                            <a:schemeClr val="tx1"/>
                          </a:solidFill>
                          <a:latin typeface="Arial" panose="020B0604020202020204" pitchFamily="34" charset="0"/>
                          <a:cs typeface="Arial" panose="020B0604020202020204" pitchFamily="34" charset="0"/>
                        </a:rPr>
                        <a:t>Red Limit</a:t>
                      </a:r>
                      <a:endParaRPr lang="en-GB" sz="900" b="1" dirty="0">
                        <a:solidFill>
                          <a:schemeClr val="tx1"/>
                        </a:solidFill>
                        <a:latin typeface="Arial" panose="020B0604020202020204" pitchFamily="34" charset="0"/>
                        <a:cs typeface="Arial" panose="020B0604020202020204" pitchFamily="34" charset="0"/>
                      </a:endParaRPr>
                    </a:p>
                  </a:txBody>
                  <a:tcPr marL="45720" marR="45720" marT="9144" marB="9144"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0000"/>
                    </a:solidFill>
                  </a:tcPr>
                </a:tc>
              </a:tr>
              <a:tr h="348109">
                <a:tc>
                  <a:txBody>
                    <a:bodyPr/>
                    <a:lstStyle/>
                    <a:p>
                      <a:pPr marL="0" algn="ctr" defTabSz="914400" rtl="0" eaLnBrk="1" fontAlgn="ctr"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9</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fontAlgn="ctr" latinLnBrk="0" hangingPunct="1"/>
                      <a:r>
                        <a:rPr lang="en-US" sz="900" b="1" kern="1200" dirty="0">
                          <a:solidFill>
                            <a:schemeClr val="tx1"/>
                          </a:solidFill>
                          <a:latin typeface="Arial" panose="020B0604020202020204" pitchFamily="34" charset="0"/>
                          <a:ea typeface="+mn-ea"/>
                          <a:cs typeface="Arial" panose="020B0604020202020204" pitchFamily="34" charset="0"/>
                        </a:rPr>
                        <a:t>Tier 1 Risk Based Capital </a:t>
                      </a:r>
                      <a:r>
                        <a:rPr lang="en-US" sz="900" b="1" kern="1200" dirty="0" smtClean="0">
                          <a:solidFill>
                            <a:schemeClr val="tx1"/>
                          </a:solidFill>
                          <a:latin typeface="Arial" panose="020B0604020202020204" pitchFamily="34" charset="0"/>
                          <a:ea typeface="+mn-ea"/>
                          <a:cs typeface="Arial" panose="020B0604020202020204" pitchFamily="34" charset="0"/>
                        </a:rPr>
                        <a:t>Ratio - Base</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fontAlgn="t" latinLnBrk="0" hangingPunct="1"/>
                      <a:r>
                        <a:rPr lang="en-US" sz="900" b="0" kern="1200" dirty="0">
                          <a:solidFill>
                            <a:schemeClr val="tx1"/>
                          </a:solidFill>
                          <a:latin typeface="Arial" panose="020B0604020202020204" pitchFamily="34" charset="0"/>
                          <a:ea typeface="+mn-ea"/>
                          <a:cs typeface="Arial" panose="020B0604020202020204" pitchFamily="34" charset="0"/>
                        </a:rPr>
                        <a:t>SC's T1RBC and CET1 ratio results are the same as SC doesn't have noncumulative perpetual </a:t>
                      </a:r>
                      <a:r>
                        <a:rPr lang="en-US" sz="900" b="0" kern="1200" dirty="0" smtClean="0">
                          <a:solidFill>
                            <a:schemeClr val="tx1"/>
                          </a:solidFill>
                          <a:latin typeface="Arial" panose="020B0604020202020204" pitchFamily="34" charset="0"/>
                          <a:ea typeface="+mn-ea"/>
                          <a:cs typeface="Arial" panose="020B0604020202020204" pitchFamily="34" charset="0"/>
                        </a:rPr>
                        <a:t>preferred </a:t>
                      </a:r>
                      <a:r>
                        <a:rPr lang="en-US" sz="900" b="0" kern="1200" dirty="0">
                          <a:solidFill>
                            <a:schemeClr val="tx1"/>
                          </a:solidFill>
                          <a:latin typeface="Arial" panose="020B0604020202020204" pitchFamily="34" charset="0"/>
                          <a:ea typeface="+mn-ea"/>
                          <a:cs typeface="Arial" panose="020B0604020202020204" pitchFamily="34" charset="0"/>
                        </a:rPr>
                        <a:t>stock.</a:t>
                      </a:r>
                    </a:p>
                  </a:txBody>
                  <a:tcPr marL="45720" marR="4572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10.00%</a:t>
                      </a:r>
                    </a:p>
                  </a:txBody>
                  <a:tcPr marL="45720" marR="4572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8.75%</a:t>
                      </a:r>
                      <a:endParaRPr lang="en-GB" sz="900" b="0" dirty="0">
                        <a:solidFill>
                          <a:schemeClr val="tx1"/>
                        </a:solidFill>
                        <a:latin typeface="Arial" panose="020B0604020202020204" pitchFamily="34" charset="0"/>
                        <a:cs typeface="Arial" panose="020B0604020202020204" pitchFamily="34" charset="0"/>
                      </a:endParaRPr>
                    </a:p>
                  </a:txBody>
                  <a:tcPr marL="45720" marR="4572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r>
              <a:tr h="0">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900" b="1" kern="1200" dirty="0" smtClean="0">
                          <a:solidFill>
                            <a:schemeClr val="tx1"/>
                          </a:solidFill>
                          <a:latin typeface="Arial" panose="020B0604020202020204" pitchFamily="34" charset="0"/>
                          <a:ea typeface="+mn-ea"/>
                          <a:cs typeface="Arial" panose="020B0604020202020204" pitchFamily="34" charset="0"/>
                        </a:rPr>
                        <a:t>10</a:t>
                      </a:r>
                    </a:p>
                  </a:txBody>
                  <a:tcPr marL="45720" marR="4572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900" b="1" kern="1200" dirty="0" smtClean="0">
                          <a:solidFill>
                            <a:schemeClr val="tx1"/>
                          </a:solidFill>
                          <a:latin typeface="Arial" panose="020B0604020202020204" pitchFamily="34" charset="0"/>
                          <a:ea typeface="+mn-ea"/>
                          <a:cs typeface="Arial" panose="020B0604020202020204" pitchFamily="34" charset="0"/>
                        </a:rPr>
                        <a:t>Tier 1 Risk Based Capital Ratio - Stressed</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900" b="0" kern="1200" dirty="0" smtClean="0">
                          <a:solidFill>
                            <a:schemeClr val="tx1"/>
                          </a:solidFill>
                          <a:latin typeface="Arial" panose="020B0604020202020204" pitchFamily="34" charset="0"/>
                          <a:ea typeface="+mn-ea"/>
                          <a:cs typeface="Arial" panose="020B0604020202020204" pitchFamily="34" charset="0"/>
                        </a:rPr>
                        <a:t>SC's T1RBC and CET1 ratio results are the same as SC doesn't have noncumulative perpetual preferred stock.</a:t>
                      </a:r>
                    </a:p>
                  </a:txBody>
                  <a:tcPr marL="45720" marR="4572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6.25%</a:t>
                      </a:r>
                    </a:p>
                  </a:txBody>
                  <a:tcPr marL="45720" marR="4572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5.25%</a:t>
                      </a:r>
                      <a:endParaRPr lang="en-GB" sz="900" b="0" dirty="0">
                        <a:solidFill>
                          <a:schemeClr val="tx1"/>
                        </a:solidFill>
                        <a:latin typeface="Arial" panose="020B0604020202020204" pitchFamily="34" charset="0"/>
                        <a:cs typeface="Arial" panose="020B0604020202020204" pitchFamily="34" charset="0"/>
                      </a:endParaRPr>
                    </a:p>
                  </a:txBody>
                  <a:tcPr marL="45720" marR="4572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r>
              <a:tr h="0">
                <a:tc>
                  <a:txBody>
                    <a:bodyPr/>
                    <a:lstStyle/>
                    <a:p>
                      <a:pPr marL="0" algn="ctr" defTabSz="914400" rtl="0" eaLnBrk="1" fontAlgn="ctr"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11</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fontAlgn="ctr"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Net </a:t>
                      </a:r>
                      <a:r>
                        <a:rPr lang="en-US" sz="900" b="1" kern="1200" dirty="0">
                          <a:solidFill>
                            <a:schemeClr val="tx1"/>
                          </a:solidFill>
                          <a:latin typeface="Arial" panose="020B0604020202020204" pitchFamily="34" charset="0"/>
                          <a:ea typeface="+mn-ea"/>
                          <a:cs typeface="Arial" panose="020B0604020202020204" pitchFamily="34" charset="0"/>
                        </a:rPr>
                        <a:t>Charge - </a:t>
                      </a:r>
                      <a:r>
                        <a:rPr lang="en-US" sz="900" b="1" kern="1200" dirty="0" smtClean="0">
                          <a:solidFill>
                            <a:schemeClr val="tx1"/>
                          </a:solidFill>
                          <a:latin typeface="Arial" panose="020B0604020202020204" pitchFamily="34" charset="0"/>
                          <a:ea typeface="+mn-ea"/>
                          <a:cs typeface="Arial" panose="020B0604020202020204" pitchFamily="34" charset="0"/>
                        </a:rPr>
                        <a:t>Off Unsecured</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r>
                        <a:rPr lang="en-US" sz="900" b="0" i="0" u="none" strike="noStrike" dirty="0">
                          <a:solidFill>
                            <a:srgbClr val="000000"/>
                          </a:solidFill>
                          <a:effectLst/>
                          <a:latin typeface="Arial" panose="020B0604020202020204" pitchFamily="34" charset="0"/>
                        </a:rPr>
                        <a:t>Unsecured portfolio is HFS. Will be sold in July.</a:t>
                      </a:r>
                    </a:p>
                  </a:txBody>
                  <a:tcPr marL="45720" marR="4572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30.00%</a:t>
                      </a:r>
                    </a:p>
                  </a:txBody>
                  <a:tcPr marL="45720" marR="4572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35.00%</a:t>
                      </a:r>
                    </a:p>
                  </a:txBody>
                  <a:tcPr marL="45720" marR="4572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r>
              <a:tr h="0">
                <a:tc>
                  <a:txBody>
                    <a:bodyPr/>
                    <a:lstStyle/>
                    <a:p>
                      <a:pPr marL="0" algn="ctr" defTabSz="914400" rtl="0" eaLnBrk="1" fontAlgn="ctr"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12</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fontAlgn="ctr"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61</a:t>
                      </a:r>
                      <a:r>
                        <a:rPr lang="en-US" sz="900" b="1" kern="1200" dirty="0">
                          <a:solidFill>
                            <a:schemeClr val="tx1"/>
                          </a:solidFill>
                          <a:latin typeface="Arial" panose="020B0604020202020204" pitchFamily="34" charset="0"/>
                          <a:ea typeface="+mn-ea"/>
                          <a:cs typeface="Arial" panose="020B0604020202020204" pitchFamily="34" charset="0"/>
                        </a:rPr>
                        <a:t>+ </a:t>
                      </a:r>
                      <a:r>
                        <a:rPr lang="en-US" sz="900" b="1" kern="1200" dirty="0" smtClean="0">
                          <a:solidFill>
                            <a:schemeClr val="tx1"/>
                          </a:solidFill>
                          <a:latin typeface="Arial" panose="020B0604020202020204" pitchFamily="34" charset="0"/>
                          <a:ea typeface="+mn-ea"/>
                          <a:cs typeface="Arial" panose="020B0604020202020204" pitchFamily="34" charset="0"/>
                        </a:rPr>
                        <a:t>DPD Unsecured</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r>
                        <a:rPr lang="en-US" sz="900" b="0" i="0" u="none" strike="noStrike" dirty="0">
                          <a:solidFill>
                            <a:srgbClr val="000000"/>
                          </a:solidFill>
                          <a:effectLst/>
                          <a:latin typeface="Arial" panose="020B0604020202020204" pitchFamily="34" charset="0"/>
                        </a:rPr>
                        <a:t>Unsecured portfolio is HFS. Will be sold in July.</a:t>
                      </a:r>
                    </a:p>
                  </a:txBody>
                  <a:tcPr marL="45720" marR="4572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12.50%</a:t>
                      </a:r>
                    </a:p>
                  </a:txBody>
                  <a:tcPr marL="45720" marR="4572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13.50%</a:t>
                      </a:r>
                    </a:p>
                  </a:txBody>
                  <a:tcPr marL="45720" marR="4572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solidFill>
                  </a:tcPr>
                </a:tc>
              </a:tr>
              <a:tr h="0">
                <a:tc>
                  <a:txBody>
                    <a:bodyPr/>
                    <a:lstStyle/>
                    <a:p>
                      <a:pPr marL="0" algn="ctr" defTabSz="914400" rtl="0" eaLnBrk="1" fontAlgn="ctr"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13</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marL="0" algn="l" defTabSz="914400" rtl="0" eaLnBrk="1" fontAlgn="ctr"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Structural </a:t>
                      </a:r>
                      <a:r>
                        <a:rPr lang="en-US" sz="900" b="1" kern="1200" dirty="0">
                          <a:solidFill>
                            <a:schemeClr val="tx1"/>
                          </a:solidFill>
                          <a:latin typeface="Arial" panose="020B0604020202020204" pitchFamily="34" charset="0"/>
                          <a:ea typeface="+mn-ea"/>
                          <a:cs typeface="Arial" panose="020B0604020202020204" pitchFamily="34" charset="0"/>
                        </a:rPr>
                        <a:t>Funding Ratio</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l" rtl="0" fontAlgn="ctr"/>
                      <a:r>
                        <a:rPr lang="en-US" sz="900" b="0" i="0" u="none" strike="noStrike" dirty="0" smtClean="0">
                          <a:solidFill>
                            <a:srgbClr val="000000"/>
                          </a:solidFill>
                          <a:effectLst/>
                          <a:latin typeface="Arial" panose="020B0604020202020204" pitchFamily="34" charset="0"/>
                        </a:rPr>
                        <a:t>SC does not rely on Deposit funding or non-contractual liabilities.</a:t>
                      </a:r>
                      <a:endParaRPr lang="en-US" sz="900" b="0" i="0" u="none" strike="noStrike" dirty="0">
                        <a:solidFill>
                          <a:srgbClr val="000000"/>
                        </a:solidFill>
                        <a:effectLst/>
                        <a:latin typeface="Arial" panose="020B0604020202020204" pitchFamily="34" charset="0"/>
                      </a:endParaRPr>
                    </a:p>
                  </a:txBody>
                  <a:tcPr marL="45720" marR="4572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75.00%</a:t>
                      </a:r>
                    </a:p>
                  </a:txBody>
                  <a:tcPr marL="45720" marR="4572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E48F"/>
                    </a:solid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70.00%</a:t>
                      </a:r>
                    </a:p>
                  </a:txBody>
                  <a:tcPr marL="45720" marR="4572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9B9B"/>
                    </a:solidFill>
                  </a:tcPr>
                </a:tc>
              </a:tr>
            </a:tbl>
          </a:graphicData>
        </a:graphic>
      </p:graphicFrame>
      <p:sp>
        <p:nvSpPr>
          <p:cNvPr id="2" name="TextBox 1"/>
          <p:cNvSpPr txBox="1"/>
          <p:nvPr/>
        </p:nvSpPr>
        <p:spPr>
          <a:xfrm>
            <a:off x="38059" y="660301"/>
            <a:ext cx="1384335" cy="307777"/>
          </a:xfrm>
          <a:prstGeom prst="rect">
            <a:avLst/>
          </a:prstGeom>
          <a:noFill/>
        </p:spPr>
        <p:txBody>
          <a:bodyPr wrap="square" lIns="0" rtlCol="0">
            <a:spAutoFit/>
          </a:bodyPr>
          <a:lstStyle/>
          <a:p>
            <a:r>
              <a:rPr lang="en-US" sz="1400" b="1" u="sng" dirty="0" smtClean="0">
                <a:solidFill>
                  <a:srgbClr val="FF0000"/>
                </a:solidFill>
              </a:rPr>
              <a:t>New Metrics</a:t>
            </a:r>
            <a:endParaRPr lang="en-US" sz="1400" b="1" u="sng" dirty="0">
              <a:solidFill>
                <a:srgbClr val="FF0000"/>
              </a:solidFill>
            </a:endParaRPr>
          </a:p>
        </p:txBody>
      </p:sp>
      <p:sp>
        <p:nvSpPr>
          <p:cNvPr id="7" name="TextBox 6"/>
          <p:cNvSpPr txBox="1"/>
          <p:nvPr/>
        </p:nvSpPr>
        <p:spPr>
          <a:xfrm>
            <a:off x="38059" y="4543454"/>
            <a:ext cx="2314654" cy="307777"/>
          </a:xfrm>
          <a:prstGeom prst="rect">
            <a:avLst/>
          </a:prstGeom>
          <a:noFill/>
        </p:spPr>
        <p:txBody>
          <a:bodyPr wrap="square" lIns="0" rtlCol="0">
            <a:spAutoFit/>
          </a:bodyPr>
          <a:lstStyle/>
          <a:p>
            <a:r>
              <a:rPr lang="en-US" sz="1400" b="1" u="sng" dirty="0" smtClean="0">
                <a:solidFill>
                  <a:srgbClr val="FF0000"/>
                </a:solidFill>
              </a:rPr>
              <a:t>Removed Metrics</a:t>
            </a:r>
            <a:endParaRPr lang="en-US" sz="1400" b="1" u="sng" dirty="0">
              <a:solidFill>
                <a:srgbClr val="FF0000"/>
              </a:solidFill>
            </a:endParaRPr>
          </a:p>
        </p:txBody>
      </p:sp>
      <p:sp>
        <p:nvSpPr>
          <p:cNvPr id="4" name="Rectangle 3"/>
          <p:cNvSpPr/>
          <p:nvPr/>
        </p:nvSpPr>
        <p:spPr>
          <a:xfrm>
            <a:off x="38059" y="6522001"/>
            <a:ext cx="8887540" cy="369332"/>
          </a:xfrm>
          <a:prstGeom prst="rect">
            <a:avLst/>
          </a:prstGeom>
        </p:spPr>
        <p:txBody>
          <a:bodyPr wrap="square" lIns="0">
            <a:spAutoFit/>
          </a:bodyPr>
          <a:lstStyle/>
          <a:p>
            <a:r>
              <a:rPr lang="en-US" sz="900" dirty="0">
                <a:latin typeface="Arial" panose="020B0604020202020204" pitchFamily="34" charset="0"/>
                <a:cs typeface="Arial" panose="020B0604020202020204" pitchFamily="34" charset="0"/>
              </a:rPr>
              <a:t>¹For CCAR Annual metrics, the actuals are from the 2016 CCAR results</a:t>
            </a:r>
            <a:r>
              <a:rPr lang="en-US" sz="900" dirty="0" smtClean="0">
                <a:latin typeface="Arial" panose="020B0604020202020204" pitchFamily="34" charset="0"/>
                <a:cs typeface="Arial" panose="020B0604020202020204" pitchFamily="34" charset="0"/>
              </a:rPr>
              <a:t>.</a:t>
            </a:r>
          </a:p>
          <a:p>
            <a:r>
              <a:rPr lang="en-US" sz="900" dirty="0">
                <a:latin typeface="Arial" panose="020B0604020202020204" pitchFamily="34" charset="0"/>
                <a:cs typeface="Arial" panose="020B0604020202020204" pitchFamily="34" charset="0"/>
              </a:rPr>
              <a:t>²</a:t>
            </a:r>
            <a:r>
              <a:rPr lang="en-US" sz="900" dirty="0" smtClean="0">
                <a:latin typeface="Arial" panose="020B0604020202020204" pitchFamily="34" charset="0"/>
                <a:cs typeface="Arial" panose="020B0604020202020204" pitchFamily="34" charset="0"/>
              </a:rPr>
              <a:t>Repeat </a:t>
            </a:r>
            <a:r>
              <a:rPr lang="en-US" sz="900" dirty="0" smtClean="0">
                <a:latin typeface="Arial" panose="020B0604020202020204" pitchFamily="34" charset="0"/>
                <a:cs typeface="Arial" panose="020B0604020202020204" pitchFamily="34" charset="0"/>
              </a:rPr>
              <a:t>milestones are defined </a:t>
            </a:r>
            <a:r>
              <a:rPr lang="en-US" sz="900" dirty="0">
                <a:latin typeface="Arial" panose="020B0604020202020204" pitchFamily="34" charset="0"/>
                <a:cs typeface="Arial" panose="020B0604020202020204" pitchFamily="34" charset="0"/>
              </a:rPr>
              <a:t>as </a:t>
            </a:r>
            <a:r>
              <a:rPr lang="en-US" sz="900" dirty="0" smtClean="0">
                <a:latin typeface="Arial" panose="020B0604020202020204" pitchFamily="34" charset="0"/>
                <a:cs typeface="Arial" panose="020B0604020202020204" pitchFamily="34" charset="0"/>
              </a:rPr>
              <a:t>milestones </a:t>
            </a:r>
            <a:r>
              <a:rPr lang="en-US" sz="900" dirty="0">
                <a:latin typeface="Arial" panose="020B0604020202020204" pitchFamily="34" charset="0"/>
                <a:cs typeface="Arial" panose="020B0604020202020204" pitchFamily="34" charset="0"/>
              </a:rPr>
              <a:t>closed out and reopened by </a:t>
            </a:r>
            <a:r>
              <a:rPr lang="en-US" sz="900" dirty="0" err="1" smtClean="0">
                <a:latin typeface="Arial" panose="020B0604020202020204" pitchFamily="34" charset="0"/>
                <a:cs typeface="Arial" panose="020B0604020202020204" pitchFamily="34" charset="0"/>
              </a:rPr>
              <a:t>anyoneb</a:t>
            </a:r>
            <a:r>
              <a:rPr lang="en-US" sz="900" dirty="0" smtClean="0">
                <a:latin typeface="Arial" panose="020B0604020202020204" pitchFamily="34" charset="0"/>
                <a:cs typeface="Arial" panose="020B0604020202020204" pitchFamily="34" charset="0"/>
              </a:rPr>
              <a:t> </a:t>
            </a:r>
            <a:r>
              <a:rPr lang="en-US" sz="900" dirty="0">
                <a:latin typeface="Arial" panose="020B0604020202020204" pitchFamily="34" charset="0"/>
                <a:cs typeface="Arial" panose="020B0604020202020204" pitchFamily="34" charset="0"/>
              </a:rPr>
              <a:t>including internal audit during validation </a:t>
            </a:r>
            <a:r>
              <a:rPr lang="en-US" sz="900" dirty="0" smtClean="0">
                <a:latin typeface="Arial" panose="020B0604020202020204" pitchFamily="34" charset="0"/>
                <a:cs typeface="Arial" panose="020B0604020202020204" pitchFamily="34" charset="0"/>
              </a:rPr>
              <a:t>process.</a:t>
            </a:r>
            <a:endParaRPr lang="en-US" sz="900" dirty="0">
              <a:latin typeface="Arial" panose="020B0604020202020204" pitchFamily="34" charset="0"/>
              <a:cs typeface="Arial" panose="020B0604020202020204" pitchFamily="34" charset="0"/>
            </a:endParaRPr>
          </a:p>
        </p:txBody>
      </p:sp>
      <p:sp>
        <p:nvSpPr>
          <p:cNvPr id="6" name="Footer Placeholder 5"/>
          <p:cNvSpPr>
            <a:spLocks noGrp="1"/>
          </p:cNvSpPr>
          <p:nvPr>
            <p:ph type="ftr" sz="quarter" idx="11"/>
          </p:nvPr>
        </p:nvSpPr>
        <p:spPr>
          <a:xfrm>
            <a:off x="6693322" y="6491715"/>
            <a:ext cx="3086100" cy="365125"/>
          </a:xfrm>
        </p:spPr>
        <p:txBody>
          <a:bodyPr/>
          <a:lstStyle/>
          <a:p>
            <a:pPr eaLnBrk="1" fontAlgn="auto" hangingPunct="1">
              <a:spcBef>
                <a:spcPts val="0"/>
              </a:spcBef>
              <a:spcAft>
                <a:spcPts val="0"/>
              </a:spcAft>
            </a:pPr>
            <a:r>
              <a:rPr lang="en-US" dirty="0" smtClean="0">
                <a:solidFill>
                  <a:prstClr val="white">
                    <a:lumMod val="50000"/>
                  </a:prstClr>
                </a:solidFill>
              </a:rPr>
              <a:t>Proprietary and Confidential</a:t>
            </a:r>
            <a:endParaRPr lang="en-US" dirty="0">
              <a:solidFill>
                <a:prstClr val="white">
                  <a:lumMod val="50000"/>
                </a:prstClr>
              </a:solidFill>
            </a:endParaRPr>
          </a:p>
        </p:txBody>
      </p:sp>
      <p:sp>
        <p:nvSpPr>
          <p:cNvPr id="9" name="Slide Number Placeholder 8"/>
          <p:cNvSpPr>
            <a:spLocks noGrp="1"/>
          </p:cNvSpPr>
          <p:nvPr>
            <p:ph type="sldNum" sz="quarter" idx="12"/>
          </p:nvPr>
        </p:nvSpPr>
        <p:spPr/>
        <p:txBody>
          <a:bodyPr/>
          <a:lstStyle/>
          <a:p>
            <a:pPr eaLnBrk="1" fontAlgn="auto" hangingPunct="1">
              <a:spcBef>
                <a:spcPts val="0"/>
              </a:spcBef>
              <a:spcAft>
                <a:spcPts val="0"/>
              </a:spcAft>
            </a:pPr>
            <a:fld id="{CCC40B8E-6D79-4604-8F47-CB61FCAC13A7}" type="slidenum">
              <a:rPr lang="en-US" smtClean="0">
                <a:solidFill>
                  <a:prstClr val="black">
                    <a:tint val="75000"/>
                  </a:prstClr>
                </a:solidFill>
                <a:latin typeface="Calibri"/>
              </a:rPr>
              <a:pPr eaLnBrk="1" fontAlgn="auto" hangingPunct="1">
                <a:spcBef>
                  <a:spcPts val="0"/>
                </a:spcBef>
                <a:spcAft>
                  <a:spcPts val="0"/>
                </a:spcAft>
              </a:pPr>
              <a:t>5</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13265504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1 Título"/>
          <p:cNvSpPr txBox="1">
            <a:spLocks/>
          </p:cNvSpPr>
          <p:nvPr/>
        </p:nvSpPr>
        <p:spPr bwMode="gray">
          <a:xfrm>
            <a:off x="261144" y="235983"/>
            <a:ext cx="8621712" cy="417512"/>
          </a:xfrm>
          <a:prstGeom prst="rect">
            <a:avLst/>
          </a:prstGeom>
        </p:spPr>
        <p:txBody>
          <a:bodyPr/>
          <a:lstStyle>
            <a:lvl1pPr algn="l" defTabSz="914400" rtl="0" eaLnBrk="1" latinLnBrk="0" hangingPunct="1">
              <a:spcBef>
                <a:spcPct val="0"/>
              </a:spcBef>
              <a:buNone/>
              <a:defRPr sz="2200" kern="1200">
                <a:solidFill>
                  <a:schemeClr val="tx1"/>
                </a:solidFill>
                <a:latin typeface="+mj-lt"/>
                <a:ea typeface="+mj-ea"/>
                <a:cs typeface="+mj-cs"/>
              </a:defRPr>
            </a:lvl1pPr>
          </a:lstStyle>
          <a:p>
            <a:pPr fontAlgn="base">
              <a:spcAft>
                <a:spcPct val="0"/>
              </a:spcAft>
            </a:pPr>
            <a:r>
              <a:rPr lang="en-GB" sz="1800" b="1" dirty="0" smtClean="0">
                <a:solidFill>
                  <a:srgbClr val="000000"/>
                </a:solidFill>
                <a:latin typeface="Arial" panose="020B0604020202020204" pitchFamily="34" charset="0"/>
                <a:cs typeface="Arial" panose="020B0604020202020204" pitchFamily="34" charset="0"/>
              </a:rPr>
              <a:t>Part 2: Current CCAR metrics – Proposed Limit and calculation changes</a:t>
            </a:r>
            <a:endParaRPr lang="en-GB" sz="1800" b="1" dirty="0">
              <a:solidFill>
                <a:srgbClr val="000000"/>
              </a:solidFill>
              <a:latin typeface="Arial" panose="020B0604020202020204" pitchFamily="34" charset="0"/>
              <a:cs typeface="Arial" panose="020B0604020202020204" pitchFamily="34" charset="0"/>
            </a:endParaRPr>
          </a:p>
        </p:txBody>
      </p:sp>
      <p:graphicFrame>
        <p:nvGraphicFramePr>
          <p:cNvPr id="8" name="Table 7"/>
          <p:cNvGraphicFramePr>
            <a:graphicFrameLocks noGrp="1"/>
          </p:cNvGraphicFramePr>
          <p:nvPr>
            <p:extLst/>
          </p:nvPr>
        </p:nvGraphicFramePr>
        <p:xfrm>
          <a:off x="125215" y="1068460"/>
          <a:ext cx="8582850" cy="4076948"/>
        </p:xfrm>
        <a:graphic>
          <a:graphicData uri="http://schemas.openxmlformats.org/drawingml/2006/table">
            <a:tbl>
              <a:tblPr firstRow="1" bandRow="1">
                <a:tableStyleId>{2D5ABB26-0587-4C30-8999-92F81FD0307C}</a:tableStyleId>
              </a:tblPr>
              <a:tblGrid>
                <a:gridCol w="447986"/>
                <a:gridCol w="217773"/>
                <a:gridCol w="2130833"/>
                <a:gridCol w="807340"/>
                <a:gridCol w="800948"/>
                <a:gridCol w="745745"/>
                <a:gridCol w="773346"/>
                <a:gridCol w="773346"/>
                <a:gridCol w="781845"/>
                <a:gridCol w="1103688"/>
              </a:tblGrid>
              <a:tr h="582853">
                <a:tc>
                  <a:txBody>
                    <a:bodyPr/>
                    <a:lstStyle/>
                    <a:p>
                      <a:pPr algn="ctr"/>
                      <a:r>
                        <a:rPr lang="en-GB" sz="900" b="1" dirty="0" smtClean="0">
                          <a:solidFill>
                            <a:schemeClr val="tx1"/>
                          </a:solidFill>
                          <a:latin typeface="Arial" panose="020B0604020202020204" pitchFamily="34" charset="0"/>
                          <a:cs typeface="Arial" panose="020B0604020202020204" pitchFamily="34" charset="0"/>
                        </a:rPr>
                        <a:t>Line</a:t>
                      </a:r>
                      <a:endParaRPr lang="en-GB" sz="900" b="1" dirty="0">
                        <a:solidFill>
                          <a:schemeClr val="tx1"/>
                        </a:solidFill>
                        <a:latin typeface="Arial" panose="020B0604020202020204" pitchFamily="34" charset="0"/>
                        <a:cs typeface="Arial" panose="020B0604020202020204" pitchFamily="34" charset="0"/>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900" b="1" dirty="0" smtClean="0">
                          <a:solidFill>
                            <a:schemeClr val="tx1"/>
                          </a:solidFill>
                          <a:latin typeface="Arial" panose="020B0604020202020204" pitchFamily="34" charset="0"/>
                          <a:cs typeface="Arial" panose="020B0604020202020204" pitchFamily="34" charset="0"/>
                        </a:rPr>
                        <a:t>         </a:t>
                      </a:r>
                    </a:p>
                    <a:p>
                      <a:pPr algn="ctr"/>
                      <a:endParaRPr lang="en-GB" sz="900" b="1"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GB" sz="900" b="1" dirty="0" smtClean="0">
                          <a:solidFill>
                            <a:schemeClr val="tx1"/>
                          </a:solidFill>
                          <a:latin typeface="Arial" panose="020B0604020202020204" pitchFamily="34" charset="0"/>
                          <a:cs typeface="Arial" panose="020B0604020202020204" pitchFamily="34" charset="0"/>
                        </a:rPr>
                        <a:t>Metric</a:t>
                      </a:r>
                      <a:endParaRPr lang="en-GB" sz="900" b="1" dirty="0">
                        <a:solidFill>
                          <a:schemeClr val="tx1"/>
                        </a:solidFill>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c>
                  <a:txBody>
                    <a:bodyPr/>
                    <a:lstStyle/>
                    <a:p>
                      <a:pPr algn="ctr"/>
                      <a:r>
                        <a:rPr lang="en-GB" sz="900" b="1" dirty="0" smtClean="0">
                          <a:solidFill>
                            <a:schemeClr val="tx1"/>
                          </a:solidFill>
                          <a:latin typeface="Arial" panose="020B0604020202020204" pitchFamily="34" charset="0"/>
                          <a:cs typeface="Arial" panose="020B0604020202020204" pitchFamily="34" charset="0"/>
                        </a:rPr>
                        <a:t>Reporting Frequency</a:t>
                      </a:r>
                      <a:endParaRPr lang="en-GB" sz="900" b="1"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c>
                  <a:txBody>
                    <a:bodyPr/>
                    <a:lstStyle/>
                    <a:p>
                      <a:pPr algn="ctr"/>
                      <a:r>
                        <a:rPr lang="en-GB" sz="900" b="1" dirty="0" smtClean="0">
                          <a:solidFill>
                            <a:schemeClr val="tx1"/>
                          </a:solidFill>
                          <a:latin typeface="Arial" panose="020B0604020202020204" pitchFamily="34" charset="0"/>
                          <a:cs typeface="Arial" panose="020B0604020202020204" pitchFamily="34" charset="0"/>
                        </a:rPr>
                        <a:t>March-16</a:t>
                      </a:r>
                      <a:r>
                        <a:rPr lang="en-GB" sz="900" b="1" baseline="0" dirty="0" smtClean="0">
                          <a:solidFill>
                            <a:schemeClr val="tx1"/>
                          </a:solidFill>
                          <a:latin typeface="Arial" panose="020B0604020202020204" pitchFamily="34" charset="0"/>
                          <a:cs typeface="Arial" panose="020B0604020202020204" pitchFamily="34" charset="0"/>
                        </a:rPr>
                        <a:t> Actual</a:t>
                      </a:r>
                      <a:endParaRPr lang="en-GB" sz="900" b="1"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c>
                  <a:txBody>
                    <a:bodyPr/>
                    <a:lstStyle/>
                    <a:p>
                      <a:pPr algn="ctr"/>
                      <a:r>
                        <a:rPr lang="en-GB" sz="900" b="1" dirty="0" smtClean="0">
                          <a:solidFill>
                            <a:schemeClr val="tx1"/>
                          </a:solidFill>
                          <a:latin typeface="Arial" panose="020B0604020202020204" pitchFamily="34" charset="0"/>
                          <a:cs typeface="Arial" panose="020B0604020202020204" pitchFamily="34" charset="0"/>
                        </a:rPr>
                        <a:t>2015 Amber</a:t>
                      </a:r>
                      <a:endParaRPr lang="en-GB" sz="900" b="1"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C000"/>
                    </a:solidFill>
                  </a:tcPr>
                </a:tc>
                <a:tc>
                  <a:txBody>
                    <a:bodyPr/>
                    <a:lstStyle/>
                    <a:p>
                      <a:pPr algn="ctr"/>
                      <a:r>
                        <a:rPr lang="en-GB" sz="900" b="1" dirty="0" smtClean="0">
                          <a:solidFill>
                            <a:schemeClr val="tx1"/>
                          </a:solidFill>
                          <a:latin typeface="Arial" panose="020B0604020202020204" pitchFamily="34" charset="0"/>
                          <a:cs typeface="Arial" panose="020B0604020202020204" pitchFamily="34" charset="0"/>
                        </a:rPr>
                        <a:t>2015 Red</a:t>
                      </a:r>
                      <a:endParaRPr lang="en-GB" sz="900" b="1"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0000"/>
                    </a:solidFill>
                  </a:tcPr>
                </a:tc>
                <a:tc>
                  <a:txBody>
                    <a:bodyPr/>
                    <a:lstStyle/>
                    <a:p>
                      <a:pPr algn="ctr"/>
                      <a:r>
                        <a:rPr lang="en-GB" sz="900" b="1" dirty="0" smtClean="0">
                          <a:solidFill>
                            <a:schemeClr val="tx1"/>
                          </a:solidFill>
                          <a:latin typeface="Arial" panose="020B0604020202020204" pitchFamily="34" charset="0"/>
                          <a:cs typeface="Arial" panose="020B0604020202020204" pitchFamily="34" charset="0"/>
                        </a:rPr>
                        <a:t>2016 Amber</a:t>
                      </a:r>
                      <a:endParaRPr lang="en-GB" sz="900" b="1" dirty="0">
                        <a:solidFill>
                          <a:schemeClr val="tx1"/>
                        </a:solidFill>
                        <a:latin typeface="Arial" panose="020B0604020202020204" pitchFamily="34" charset="0"/>
                        <a:cs typeface="Arial" panose="020B0604020202020204" pitchFamily="34" charset="0"/>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C000"/>
                    </a:solidFill>
                  </a:tcPr>
                </a:tc>
                <a:tc>
                  <a:txBody>
                    <a:bodyPr/>
                    <a:lstStyle/>
                    <a:p>
                      <a:pPr algn="ctr"/>
                      <a:r>
                        <a:rPr lang="en-GB" sz="900" b="1" dirty="0" smtClean="0">
                          <a:solidFill>
                            <a:schemeClr val="tx1"/>
                          </a:solidFill>
                          <a:latin typeface="Arial" panose="020B0604020202020204" pitchFamily="34" charset="0"/>
                          <a:cs typeface="Arial" panose="020B0604020202020204" pitchFamily="34" charset="0"/>
                        </a:rPr>
                        <a:t>2016 Red</a:t>
                      </a:r>
                      <a:endParaRPr lang="en-GB" sz="900" b="1"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0000"/>
                    </a:solidFill>
                  </a:tcPr>
                </a:tc>
                <a:tc>
                  <a:txBody>
                    <a:bodyPr/>
                    <a:lstStyle/>
                    <a:p>
                      <a:pPr algn="ctr"/>
                      <a:r>
                        <a:rPr lang="en-GB" sz="900" b="1" dirty="0" smtClean="0">
                          <a:solidFill>
                            <a:schemeClr val="tx1"/>
                          </a:solidFill>
                          <a:latin typeface="Arial" panose="020B0604020202020204" pitchFamily="34" charset="0"/>
                          <a:cs typeface="Arial" panose="020B0604020202020204" pitchFamily="34" charset="0"/>
                        </a:rPr>
                        <a:t>Rationale</a:t>
                      </a:r>
                      <a:r>
                        <a:rPr lang="en-GB" sz="900" b="1" baseline="0" dirty="0" smtClean="0">
                          <a:solidFill>
                            <a:schemeClr val="tx1"/>
                          </a:solidFill>
                          <a:latin typeface="Arial" panose="020B0604020202020204" pitchFamily="34" charset="0"/>
                          <a:cs typeface="Arial" panose="020B0604020202020204" pitchFamily="34" charset="0"/>
                        </a:rPr>
                        <a:t> for Limit Change</a:t>
                      </a:r>
                      <a:endParaRPr lang="en-GB" sz="900" b="1" dirty="0">
                        <a:solidFill>
                          <a:schemeClr val="tx1"/>
                        </a:solidFill>
                        <a:latin typeface="Arial" panose="020B0604020202020204" pitchFamily="34" charset="0"/>
                        <a:cs typeface="Arial" panose="020B0604020202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r>
              <a:tr h="33305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900" b="1" dirty="0" smtClean="0">
                          <a:solidFill>
                            <a:schemeClr val="tx1"/>
                          </a:solidFill>
                          <a:latin typeface="Arial" panose="020B0604020202020204" pitchFamily="34" charset="0"/>
                          <a:cs typeface="Arial" panose="020B0604020202020204" pitchFamily="34" charset="0"/>
                        </a:rPr>
                        <a:t>1</a:t>
                      </a: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900" b="1" dirty="0" smtClean="0">
                          <a:solidFill>
                            <a:schemeClr val="tx1"/>
                          </a:solidFill>
                          <a:latin typeface="Arial" panose="020B0604020202020204" pitchFamily="34" charset="0"/>
                          <a:cs typeface="Arial" panose="020B0604020202020204" pitchFamily="34" charset="0"/>
                        </a:rPr>
                        <a:t>More Conservative</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900" b="1" dirty="0" smtClean="0">
                          <a:solidFill>
                            <a:schemeClr val="tx1"/>
                          </a:solidFill>
                          <a:latin typeface="Arial" panose="020B0604020202020204" pitchFamily="34" charset="0"/>
                          <a:cs typeface="Arial" panose="020B0604020202020204" pitchFamily="34" charset="0"/>
                        </a:rPr>
                        <a:t>Common Equity Tier 1 Ratio</a:t>
                      </a:r>
                      <a:r>
                        <a:rPr lang="en-GB" sz="900" b="1" baseline="0" dirty="0">
                          <a:solidFill>
                            <a:schemeClr val="tx1"/>
                          </a:solidFill>
                          <a:latin typeface="Arial" panose="020B0604020202020204" pitchFamily="34" charset="0"/>
                          <a:cs typeface="Arial" panose="020B0604020202020204" pitchFamily="34" charset="0"/>
                        </a:rPr>
                        <a:t> </a:t>
                      </a:r>
                      <a:r>
                        <a:rPr lang="en-GB" sz="900" b="1" baseline="0" dirty="0" smtClean="0">
                          <a:solidFill>
                            <a:schemeClr val="tx1"/>
                          </a:solidFill>
                          <a:latin typeface="Arial" panose="020B0604020202020204" pitchFamily="34" charset="0"/>
                          <a:cs typeface="Arial" panose="020B0604020202020204" pitchFamily="34" charset="0"/>
                        </a:rPr>
                        <a:t>- Base</a:t>
                      </a:r>
                      <a:endParaRPr lang="en-GB" sz="900" b="1" dirty="0" smtClean="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Monthly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11.38%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AB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10.00%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alpha val="50196"/>
                      </a:srgbClr>
                    </a:solid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8.75%</a:t>
                      </a: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alpha val="50196"/>
                      </a:srgbClr>
                    </a:solid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11.00%</a:t>
                      </a: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baseline="0" dirty="0" smtClean="0">
                          <a:solidFill>
                            <a:schemeClr val="tx1"/>
                          </a:solidFill>
                          <a:latin typeface="Arial" panose="020B0604020202020204" pitchFamily="34" charset="0"/>
                          <a:cs typeface="Arial" panose="020B0604020202020204" pitchFamily="34" charset="0"/>
                        </a:rPr>
                        <a:t>9.45%</a:t>
                      </a: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0000"/>
                    </a:solidFill>
                  </a:tcPr>
                </a:tc>
                <a:tc rowSpan="10">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0" baseline="0" dirty="0" smtClean="0">
                          <a:solidFill>
                            <a:schemeClr val="tx1"/>
                          </a:solidFill>
                          <a:latin typeface="Arial" panose="020B0604020202020204" pitchFamily="34" charset="0"/>
                          <a:cs typeface="Arial" panose="020B0604020202020204" pitchFamily="34" charset="0"/>
                        </a:rPr>
                        <a:t>Changes driven by </a:t>
                      </a:r>
                      <a:r>
                        <a:rPr lang="en-US" sz="900" b="1" baseline="0" dirty="0" smtClean="0">
                          <a:solidFill>
                            <a:schemeClr val="tx1"/>
                          </a:solidFill>
                          <a:latin typeface="Arial" panose="020B0604020202020204" pitchFamily="34" charset="0"/>
                          <a:cs typeface="Arial" panose="020B0604020202020204" pitchFamily="34" charset="0"/>
                        </a:rPr>
                        <a:t>2016 CCAR results for SC:</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00" b="1" baseline="0" dirty="0" smtClean="0">
                        <a:solidFill>
                          <a:schemeClr val="tx1"/>
                        </a:solidFill>
                        <a:latin typeface="Arial" panose="020B0604020202020204" pitchFamily="34" charset="0"/>
                        <a:cs typeface="Arial" panose="020B0604020202020204" pitchFamily="34" charset="0"/>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0" baseline="0" dirty="0" smtClean="0">
                          <a:solidFill>
                            <a:schemeClr val="tx1"/>
                          </a:solidFill>
                          <a:latin typeface="Arial" panose="020B0604020202020204" pitchFamily="34" charset="0"/>
                          <a:cs typeface="Arial" panose="020B0604020202020204" pitchFamily="34" charset="0"/>
                        </a:rPr>
                        <a:t>Updated 2016 Capital Policy.</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900" b="0" baseline="0" dirty="0" smtClean="0">
                        <a:solidFill>
                          <a:schemeClr val="tx1"/>
                        </a:solidFill>
                        <a:latin typeface="Arial" panose="020B0604020202020204" pitchFamily="34" charset="0"/>
                        <a:cs typeface="Arial" panose="020B0604020202020204" pitchFamily="34" charset="0"/>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0" baseline="0" dirty="0" smtClean="0">
                          <a:solidFill>
                            <a:schemeClr val="tx1"/>
                          </a:solidFill>
                          <a:latin typeface="Arial" panose="020B0604020202020204" pitchFamily="34" charset="0"/>
                          <a:cs typeface="Arial" panose="020B0604020202020204" pitchFamily="34" charset="0"/>
                        </a:rPr>
                        <a:t>Increased macro-economic sensitivity and granularity of CCAR models.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900" b="0" baseline="0" dirty="0" smtClean="0">
                        <a:solidFill>
                          <a:schemeClr val="tx1"/>
                        </a:solidFill>
                        <a:latin typeface="Arial" panose="020B0604020202020204" pitchFamily="34" charset="0"/>
                        <a:cs typeface="Arial" panose="020B0604020202020204" pitchFamily="34" charset="0"/>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0" baseline="0" dirty="0" smtClean="0">
                          <a:solidFill>
                            <a:schemeClr val="tx1"/>
                          </a:solidFill>
                          <a:latin typeface="Arial" panose="020B0604020202020204" pitchFamily="34" charset="0"/>
                          <a:cs typeface="Arial" panose="020B0604020202020204" pitchFamily="34" charset="0"/>
                        </a:rPr>
                        <a:t>Increased CCAR losses driven by a focus of the HC Stress scenario on SC Auto.</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r>
              <a:tr h="33305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900" b="1" dirty="0" smtClean="0">
                          <a:solidFill>
                            <a:schemeClr val="tx1"/>
                          </a:solidFill>
                          <a:latin typeface="Arial" panose="020B0604020202020204" pitchFamily="34" charset="0"/>
                          <a:cs typeface="Arial" panose="020B0604020202020204" pitchFamily="34" charset="0"/>
                        </a:rPr>
                        <a:t>2</a:t>
                      </a: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900" b="1" dirty="0" smtClean="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900" b="1" dirty="0" smtClean="0">
                          <a:solidFill>
                            <a:schemeClr val="tx1"/>
                          </a:solidFill>
                          <a:latin typeface="Arial" panose="020B0604020202020204" pitchFamily="34" charset="0"/>
                          <a:cs typeface="Arial" panose="020B0604020202020204" pitchFamily="34" charset="0"/>
                        </a:rPr>
                        <a:t>Common Equity Tier 1 Ratio - Stressed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Annual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8.37%¹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AB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6.25%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alpha val="50196"/>
                      </a:srgbClr>
                    </a:solid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5.25%</a:t>
                      </a: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alpha val="50196"/>
                      </a:srgbClr>
                    </a:solid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7.80%</a:t>
                      </a: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baseline="0" dirty="0" smtClean="0">
                          <a:solidFill>
                            <a:schemeClr val="tx1"/>
                          </a:solidFill>
                          <a:latin typeface="Arial" panose="020B0604020202020204" pitchFamily="34" charset="0"/>
                          <a:cs typeface="Arial" panose="020B0604020202020204" pitchFamily="34" charset="0"/>
                        </a:rPr>
                        <a:t>6.25%</a:t>
                      </a: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0000"/>
                    </a:solidFill>
                  </a:tcPr>
                </a:tc>
                <a:tc vMerge="1">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900" b="0" baseline="0" dirty="0" smtClean="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33059">
                <a:tc>
                  <a:txBody>
                    <a:bodyPr/>
                    <a:lstStyle/>
                    <a:p>
                      <a:pPr algn="ctr"/>
                      <a:r>
                        <a:rPr lang="en-GB" sz="900" b="1" dirty="0" smtClean="0">
                          <a:solidFill>
                            <a:schemeClr val="tx1"/>
                          </a:solidFill>
                          <a:latin typeface="Arial" panose="020B0604020202020204" pitchFamily="34" charset="0"/>
                          <a:cs typeface="Arial" panose="020B0604020202020204" pitchFamily="34" charset="0"/>
                        </a:rPr>
                        <a:t>3</a:t>
                      </a:r>
                      <a:endParaRPr lang="en-GB" sz="900" b="1" dirty="0">
                        <a:solidFill>
                          <a:schemeClr val="tx1"/>
                        </a:solidFill>
                        <a:latin typeface="Arial" panose="020B0604020202020204" pitchFamily="34" charset="0"/>
                        <a:cs typeface="Arial" panose="020B0604020202020204" pitchFamily="34" charset="0"/>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l"/>
                      <a:endParaRPr lang="en-GB" sz="900" b="1"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GB" sz="900" b="1" dirty="0" smtClean="0">
                          <a:solidFill>
                            <a:schemeClr val="tx1"/>
                          </a:solidFill>
                          <a:latin typeface="Arial" panose="020B0604020202020204" pitchFamily="34" charset="0"/>
                          <a:cs typeface="Arial" panose="020B0604020202020204" pitchFamily="34" charset="0"/>
                        </a:rPr>
                        <a:t>Tangible</a:t>
                      </a:r>
                      <a:r>
                        <a:rPr lang="en-GB" sz="900" b="1" baseline="0" dirty="0" smtClean="0">
                          <a:solidFill>
                            <a:schemeClr val="tx1"/>
                          </a:solidFill>
                          <a:latin typeface="Arial" panose="020B0604020202020204" pitchFamily="34" charset="0"/>
                          <a:cs typeface="Arial" panose="020B0604020202020204" pitchFamily="34" charset="0"/>
                        </a:rPr>
                        <a:t> Common Equity Ratio - Base</a:t>
                      </a:r>
                      <a:endParaRPr lang="en-GB" sz="900" b="1"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Monthly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11.88%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AB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10.50%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alpha val="50196"/>
                      </a:srgbClr>
                    </a:solid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9.25%</a:t>
                      </a: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alpha val="50196"/>
                      </a:srgbClr>
                    </a:solid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11.50%</a:t>
                      </a: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baseline="0" dirty="0" smtClean="0">
                          <a:solidFill>
                            <a:schemeClr val="tx1"/>
                          </a:solidFill>
                          <a:latin typeface="Arial" panose="020B0604020202020204" pitchFamily="34" charset="0"/>
                          <a:cs typeface="Arial" panose="020B0604020202020204" pitchFamily="34" charset="0"/>
                        </a:rPr>
                        <a:t>10.25%</a:t>
                      </a: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0000"/>
                    </a:solidFill>
                  </a:tcPr>
                </a:tc>
                <a:tc vMerge="1">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900" b="0" baseline="0" dirty="0" smtClean="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3305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900" b="1" dirty="0" smtClean="0">
                          <a:solidFill>
                            <a:schemeClr val="tx1"/>
                          </a:solidFill>
                          <a:latin typeface="Arial" panose="020B0604020202020204" pitchFamily="34" charset="0"/>
                          <a:cs typeface="Arial" panose="020B0604020202020204" pitchFamily="34" charset="0"/>
                        </a:rPr>
                        <a:t>4</a:t>
                      </a: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900" b="1" dirty="0" smtClean="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900" b="1" dirty="0" smtClean="0">
                          <a:solidFill>
                            <a:schemeClr val="tx1"/>
                          </a:solidFill>
                          <a:latin typeface="Arial" panose="020B0604020202020204" pitchFamily="34" charset="0"/>
                          <a:cs typeface="Arial" panose="020B0604020202020204" pitchFamily="34" charset="0"/>
                        </a:rPr>
                        <a:t>Tangible</a:t>
                      </a:r>
                      <a:r>
                        <a:rPr lang="en-GB" sz="900" b="1" baseline="0" dirty="0" smtClean="0">
                          <a:solidFill>
                            <a:schemeClr val="tx1"/>
                          </a:solidFill>
                          <a:latin typeface="Arial" panose="020B0604020202020204" pitchFamily="34" charset="0"/>
                          <a:cs typeface="Arial" panose="020B0604020202020204" pitchFamily="34" charset="0"/>
                        </a:rPr>
                        <a:t> Common Equity Ratio - Stressed</a:t>
                      </a:r>
                      <a:endParaRPr lang="en-GB" sz="900" b="1" dirty="0" smtClean="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Annual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8.97%¹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AB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6.75%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alpha val="50196"/>
                      </a:srgbClr>
                    </a:solid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5.75%</a:t>
                      </a: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alpha val="50196"/>
                      </a:srgbClr>
                    </a:solid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8.00%</a:t>
                      </a: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baseline="0" dirty="0" smtClean="0">
                          <a:solidFill>
                            <a:schemeClr val="tx1"/>
                          </a:solidFill>
                          <a:latin typeface="Arial" panose="020B0604020202020204" pitchFamily="34" charset="0"/>
                          <a:cs typeface="Arial" panose="020B0604020202020204" pitchFamily="34" charset="0"/>
                        </a:rPr>
                        <a:t>6.75%</a:t>
                      </a: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0000"/>
                    </a:solidFill>
                  </a:tcPr>
                </a:tc>
                <a:tc vMerge="1">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900" b="0" baseline="0" dirty="0" smtClean="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33059">
                <a:tc>
                  <a:txBody>
                    <a:bodyPr/>
                    <a:lstStyle/>
                    <a:p>
                      <a:pPr algn="ctr"/>
                      <a:r>
                        <a:rPr lang="en-GB" sz="900" b="1" dirty="0" smtClean="0">
                          <a:solidFill>
                            <a:schemeClr val="tx1"/>
                          </a:solidFill>
                          <a:latin typeface="Arial" panose="020B0604020202020204" pitchFamily="34" charset="0"/>
                          <a:cs typeface="Arial" panose="020B0604020202020204" pitchFamily="34" charset="0"/>
                        </a:rPr>
                        <a:t>5</a:t>
                      </a:r>
                      <a:endParaRPr lang="en-GB" sz="900" b="1" dirty="0">
                        <a:solidFill>
                          <a:schemeClr val="tx1"/>
                        </a:solidFill>
                        <a:latin typeface="Arial" panose="020B0604020202020204" pitchFamily="34" charset="0"/>
                        <a:cs typeface="Arial" panose="020B0604020202020204" pitchFamily="34" charset="0"/>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vMerge="1">
                  <a:txBody>
                    <a:bodyPr/>
                    <a:lstStyle/>
                    <a:p>
                      <a:pPr algn="l"/>
                      <a:endParaRPr lang="en-GB" sz="900" b="1"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GB" sz="900" b="1" dirty="0" smtClean="0">
                          <a:solidFill>
                            <a:schemeClr val="tx1"/>
                          </a:solidFill>
                          <a:latin typeface="Arial" panose="020B0604020202020204" pitchFamily="34" charset="0"/>
                          <a:cs typeface="Arial" panose="020B0604020202020204" pitchFamily="34" charset="0"/>
                        </a:rPr>
                        <a:t>Residual Value Deterioration</a:t>
                      </a:r>
                      <a:endParaRPr lang="en-GB" sz="900" b="1"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Annual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900" b="0" dirty="0" smtClean="0">
                          <a:solidFill>
                            <a:schemeClr val="tx1"/>
                          </a:solidFill>
                          <a:latin typeface="Arial" panose="020B0604020202020204" pitchFamily="34" charset="0"/>
                          <a:cs typeface="Arial" panose="020B0604020202020204" pitchFamily="34" charset="0"/>
                        </a:rPr>
                        <a:t>$219MM</a:t>
                      </a:r>
                      <a:r>
                        <a:rPr lang="en-US" sz="900" dirty="0" smtClean="0">
                          <a:latin typeface="Arial" panose="020B0604020202020204" pitchFamily="34" charset="0"/>
                          <a:cs typeface="Arial" panose="020B0604020202020204" pitchFamily="34" charset="0"/>
                        </a:rPr>
                        <a:t>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CEEAB0"/>
                    </a:solid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$500MM</a:t>
                      </a:r>
                      <a:endParaRPr lang="en-GB" sz="900" b="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E48F">
                        <a:alpha val="50196"/>
                      </a:srgbClr>
                    </a:solidFill>
                  </a:tcPr>
                </a:tc>
                <a:tc>
                  <a:txBody>
                    <a:bodyPr/>
                    <a:lstStyle/>
                    <a:p>
                      <a:pPr marL="0" lvl="0" algn="ctr" defTabSz="914400" rtl="0" eaLnBrk="1" latinLnBrk="0" hangingPunct="1"/>
                      <a:r>
                        <a:rPr lang="en-GB" sz="900" b="0" kern="1200" dirty="0" smtClean="0">
                          <a:solidFill>
                            <a:schemeClr val="tx1"/>
                          </a:solidFill>
                          <a:latin typeface="Arial" panose="020B0604020202020204" pitchFamily="34" charset="0"/>
                          <a:ea typeface="+mn-ea"/>
                          <a:cs typeface="Arial" panose="020B0604020202020204" pitchFamily="34" charset="0"/>
                        </a:rPr>
                        <a:t>$525MM</a:t>
                      </a: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9B9B">
                        <a:alpha val="50196"/>
                      </a:srgbClr>
                    </a:solidFill>
                  </a:tcPr>
                </a:tc>
                <a:tc>
                  <a:txBody>
                    <a:bodyPr/>
                    <a:lstStyle/>
                    <a:p>
                      <a:pPr lvl="0" algn="ctr"/>
                      <a:r>
                        <a:rPr lang="en-GB" sz="900" b="0" dirty="0" smtClean="0">
                          <a:solidFill>
                            <a:schemeClr val="tx1"/>
                          </a:solidFill>
                          <a:latin typeface="Arial" panose="020B0604020202020204" pitchFamily="34" charset="0"/>
                          <a:cs typeface="Arial" panose="020B0604020202020204" pitchFamily="34" charset="0"/>
                        </a:rPr>
                        <a:t>$222MM</a:t>
                      </a: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0" dirty="0" smtClean="0">
                          <a:solidFill>
                            <a:schemeClr val="tx1"/>
                          </a:solidFill>
                          <a:latin typeface="Arial" panose="020B0604020202020204" pitchFamily="34" charset="0"/>
                          <a:cs typeface="Arial" panose="020B0604020202020204" pitchFamily="34" charset="0"/>
                        </a:rPr>
                        <a:t>$228MM</a:t>
                      </a: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A0000"/>
                    </a:solidFill>
                  </a:tcPr>
                </a:tc>
                <a:tc vMerge="1">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900" b="0" baseline="0" dirty="0" smtClean="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33059">
                <a:tc>
                  <a:txBody>
                    <a:bodyPr/>
                    <a:lstStyle/>
                    <a:p>
                      <a:pPr marL="0" algn="ctr" defTabSz="914400" rtl="0" eaLnBrk="1" fontAlgn="ctr"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6</a:t>
                      </a:r>
                      <a:endParaRPr lang="en-US" sz="900" b="1" kern="1200" dirty="0">
                        <a:solidFill>
                          <a:schemeClr val="tx1"/>
                        </a:solidFill>
                        <a:latin typeface="Arial" panose="020B0604020202020204" pitchFamily="34" charset="0"/>
                        <a:ea typeface="+mn-ea"/>
                        <a:cs typeface="Arial" panose="020B0604020202020204" pitchFamily="34" charset="0"/>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5">
                  <a:txBody>
                    <a:bodyPr/>
                    <a:lstStyle/>
                    <a:p>
                      <a:pPr algn="ctr"/>
                      <a:r>
                        <a:rPr lang="en-GB" sz="900" b="1" dirty="0" smtClean="0">
                          <a:solidFill>
                            <a:schemeClr val="tx1"/>
                          </a:solidFill>
                          <a:latin typeface="Arial" panose="020B0604020202020204" pitchFamily="34" charset="0"/>
                          <a:cs typeface="Arial" panose="020B0604020202020204" pitchFamily="34" charset="0"/>
                        </a:rPr>
                        <a:t>More Aggressive</a:t>
                      </a:r>
                      <a:endParaRPr lang="en-GB" sz="900" b="1" dirty="0">
                        <a:solidFill>
                          <a:schemeClr val="tx1"/>
                        </a:solidFill>
                        <a:latin typeface="Arial" panose="020B0604020202020204" pitchFamily="34" charset="0"/>
                        <a:cs typeface="Arial" panose="020B0604020202020204" pitchFamily="34" charset="0"/>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marL="0" algn="l" defTabSz="914400" rtl="0" eaLnBrk="1" fontAlgn="ctr"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61+ DPD</a:t>
                      </a:r>
                      <a:r>
                        <a:rPr lang="en-US" sz="900" b="1" kern="1200" baseline="0" dirty="0" smtClean="0">
                          <a:solidFill>
                            <a:schemeClr val="tx1"/>
                          </a:solidFill>
                          <a:latin typeface="Arial" panose="020B0604020202020204" pitchFamily="34" charset="0"/>
                          <a:ea typeface="+mn-ea"/>
                          <a:cs typeface="Arial" panose="020B0604020202020204" pitchFamily="34" charset="0"/>
                        </a:rPr>
                        <a:t> </a:t>
                      </a:r>
                      <a:r>
                        <a:rPr lang="en-US" sz="900" b="1" kern="1200" dirty="0" smtClean="0">
                          <a:solidFill>
                            <a:schemeClr val="tx1"/>
                          </a:solidFill>
                          <a:latin typeface="Arial" panose="020B0604020202020204" pitchFamily="34" charset="0"/>
                          <a:ea typeface="+mn-ea"/>
                          <a:cs typeface="Arial" panose="020B0604020202020204" pitchFamily="34" charset="0"/>
                        </a:rPr>
                        <a:t>Auto</a:t>
                      </a:r>
                      <a:endParaRPr lang="en-US" sz="900" b="1" kern="1200" dirty="0">
                        <a:solidFill>
                          <a:schemeClr val="tx1"/>
                        </a:solidFill>
                        <a:latin typeface="Arial" panose="020B0604020202020204" pitchFamily="34" charset="0"/>
                        <a:ea typeface="+mn-ea"/>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Monthly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4.02%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AB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4.40%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alpha val="50196"/>
                      </a:srgbClr>
                    </a:solid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4.90%</a:t>
                      </a: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alpha val="50196"/>
                      </a:srgbClr>
                    </a:solid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5.10%</a:t>
                      </a: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baseline="0" dirty="0" smtClean="0">
                          <a:solidFill>
                            <a:schemeClr val="tx1"/>
                          </a:solidFill>
                          <a:latin typeface="Arial" panose="020B0604020202020204" pitchFamily="34" charset="0"/>
                          <a:cs typeface="Arial" panose="020B0604020202020204" pitchFamily="34" charset="0"/>
                        </a:rPr>
                        <a:t>5.30%</a:t>
                      </a: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0000"/>
                    </a:solidFill>
                  </a:tcPr>
                </a:tc>
                <a:tc vMerge="1">
                  <a:txBody>
                    <a:bodyPr/>
                    <a:lstStyle/>
                    <a:p>
                      <a:endParaRPr lang="en-US"/>
                    </a:p>
                  </a:txBody>
                  <a:tcPr/>
                </a:tc>
              </a:tr>
              <a:tr h="333059">
                <a:tc>
                  <a:txBody>
                    <a:bodyPr/>
                    <a:lstStyle/>
                    <a:p>
                      <a:pPr algn="ctr"/>
                      <a:r>
                        <a:rPr lang="en-GB" sz="900" b="1" dirty="0" smtClean="0">
                          <a:solidFill>
                            <a:schemeClr val="tx1"/>
                          </a:solidFill>
                          <a:latin typeface="Arial" panose="020B0604020202020204" pitchFamily="34" charset="0"/>
                          <a:cs typeface="Arial" panose="020B0604020202020204" pitchFamily="34" charset="0"/>
                        </a:rPr>
                        <a:t>7</a:t>
                      </a:r>
                      <a:endParaRPr lang="en-GB" sz="900" b="1" dirty="0">
                        <a:solidFill>
                          <a:schemeClr val="tx1"/>
                        </a:solidFill>
                        <a:latin typeface="Arial" panose="020B0604020202020204" pitchFamily="34" charset="0"/>
                        <a:cs typeface="Arial" panose="020B0604020202020204" pitchFamily="34" charset="0"/>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GB" sz="900" b="1" dirty="0">
                        <a:solidFill>
                          <a:schemeClr val="tx1"/>
                        </a:solidFill>
                        <a:latin typeface="Arial" panose="020B0604020202020204" pitchFamily="34" charset="0"/>
                        <a:cs typeface="Arial" panose="020B0604020202020204" pitchFamily="34" charset="0"/>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GB" sz="900" b="1" dirty="0" smtClean="0">
                          <a:solidFill>
                            <a:schemeClr val="tx1"/>
                          </a:solidFill>
                          <a:latin typeface="Arial" panose="020B0604020202020204" pitchFamily="34" charset="0"/>
                          <a:cs typeface="Arial" panose="020B0604020202020204" pitchFamily="34" charset="0"/>
                        </a:rPr>
                        <a:t>Net</a:t>
                      </a:r>
                      <a:r>
                        <a:rPr lang="en-GB" sz="900" b="1" baseline="0" dirty="0" smtClean="0">
                          <a:solidFill>
                            <a:schemeClr val="tx1"/>
                          </a:solidFill>
                          <a:latin typeface="Arial" panose="020B0604020202020204" pitchFamily="34" charset="0"/>
                          <a:cs typeface="Arial" panose="020B0604020202020204" pitchFamily="34" charset="0"/>
                        </a:rPr>
                        <a:t> Charge-Off – Auto – Full Portfolio</a:t>
                      </a:r>
                      <a:endParaRPr lang="en-GB" sz="900" b="1"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Monthly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7.67%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AB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7.90%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alpha val="50196"/>
                      </a:srgbClr>
                    </a:solid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8.60%</a:t>
                      </a: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alpha val="50196"/>
                      </a:srgbClr>
                    </a:solid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9.30%</a:t>
                      </a: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baseline="0" dirty="0" smtClean="0">
                          <a:solidFill>
                            <a:schemeClr val="tx1"/>
                          </a:solidFill>
                          <a:latin typeface="Arial" panose="020B0604020202020204" pitchFamily="34" charset="0"/>
                          <a:cs typeface="Arial" panose="020B0604020202020204" pitchFamily="34" charset="0"/>
                        </a:rPr>
                        <a:t>9.60%</a:t>
                      </a: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0000"/>
                    </a:solidFill>
                  </a:tcPr>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900" b="0" baseline="0" dirty="0" smtClean="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33059">
                <a:tc>
                  <a:txBody>
                    <a:bodyPr/>
                    <a:lstStyle/>
                    <a:p>
                      <a:pPr algn="ctr"/>
                      <a:r>
                        <a:rPr lang="en-US" sz="900" b="1" dirty="0" smtClean="0">
                          <a:solidFill>
                            <a:schemeClr val="tx1"/>
                          </a:solidFill>
                          <a:latin typeface="Arial" panose="020B0604020202020204" pitchFamily="34" charset="0"/>
                          <a:cs typeface="Arial" panose="020B0604020202020204" pitchFamily="34" charset="0"/>
                        </a:rPr>
                        <a:t>8</a:t>
                      </a: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l"/>
                      <a:endParaRPr lang="en-US" sz="900" b="1" dirty="0" smtClean="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900" b="1" dirty="0" smtClean="0">
                          <a:solidFill>
                            <a:schemeClr val="tx1"/>
                          </a:solidFill>
                          <a:latin typeface="Arial" panose="020B0604020202020204" pitchFamily="34" charset="0"/>
                          <a:cs typeface="Arial" panose="020B0604020202020204" pitchFamily="34" charset="0"/>
                        </a:rPr>
                        <a:t>Impairment to Pre-Provision Net Revenue (PPNR)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Annual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900" b="0" dirty="0" smtClean="0">
                          <a:solidFill>
                            <a:schemeClr val="tx1"/>
                          </a:solidFill>
                          <a:latin typeface="Arial" panose="020B0604020202020204" pitchFamily="34" charset="0"/>
                          <a:cs typeface="Arial" panose="020B0604020202020204" pitchFamily="34" charset="0"/>
                        </a:rPr>
                        <a:t>$3,603MM</a:t>
                      </a:r>
                      <a:r>
                        <a:rPr lang="en-US" sz="900" dirty="0" smtClean="0">
                          <a:latin typeface="Arial" panose="020B0604020202020204" pitchFamily="34" charset="0"/>
                          <a:cs typeface="Arial" panose="020B0604020202020204" pitchFamily="34" charset="0"/>
                        </a:rPr>
                        <a:t>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AB0"/>
                    </a:solid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$2,575MM</a:t>
                      </a:r>
                      <a:endParaRPr lang="en-GB" sz="900" b="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alpha val="50196"/>
                      </a:srgbClr>
                    </a:solid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$2,775MM</a:t>
                      </a: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alpha val="50196"/>
                      </a:srgbClr>
                    </a:solid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$3,647MM</a:t>
                      </a:r>
                      <a:endParaRPr lang="en-GB" sz="900" b="0" dirty="0">
                        <a:solidFill>
                          <a:schemeClr val="tx1"/>
                        </a:solidFill>
                        <a:latin typeface="Arial" panose="020B0604020202020204" pitchFamily="34" charset="0"/>
                        <a:cs typeface="Arial" panose="020B0604020202020204" pitchFamily="34" charset="0"/>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900" b="0" dirty="0" smtClean="0">
                          <a:solidFill>
                            <a:schemeClr val="tx1"/>
                          </a:solidFill>
                          <a:latin typeface="Arial" panose="020B0604020202020204" pitchFamily="34" charset="0"/>
                          <a:cs typeface="Arial" panose="020B0604020202020204" pitchFamily="34" charset="0"/>
                        </a:rPr>
                        <a:t>$3,752MM</a:t>
                      </a: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0000"/>
                    </a:solidFill>
                  </a:tcPr>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900" b="0" dirty="0" smtClean="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33059">
                <a:tc>
                  <a:txBody>
                    <a:bodyPr/>
                    <a:lstStyle/>
                    <a:p>
                      <a:pPr algn="ctr"/>
                      <a:r>
                        <a:rPr lang="en-US" sz="900" b="1" dirty="0" smtClean="0">
                          <a:solidFill>
                            <a:schemeClr val="tx1"/>
                          </a:solidFill>
                          <a:latin typeface="Arial" panose="020B0604020202020204" pitchFamily="34" charset="0"/>
                          <a:cs typeface="Arial" panose="020B0604020202020204" pitchFamily="34" charset="0"/>
                        </a:rPr>
                        <a:t>9</a:t>
                      </a: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l"/>
                      <a:endParaRPr lang="en-US" sz="900" b="1" dirty="0" smtClean="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900" b="1" dirty="0" smtClean="0">
                          <a:solidFill>
                            <a:schemeClr val="tx1"/>
                          </a:solidFill>
                          <a:latin typeface="Arial" panose="020B0604020202020204" pitchFamily="34" charset="0"/>
                          <a:cs typeface="Arial" panose="020B0604020202020204" pitchFamily="34" charset="0"/>
                        </a:rPr>
                        <a:t>Total Credit Losses - Auto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Annual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900" b="0" dirty="0" smtClean="0">
                          <a:solidFill>
                            <a:schemeClr val="tx1"/>
                          </a:solidFill>
                          <a:latin typeface="Arial" panose="020B0604020202020204" pitchFamily="34" charset="0"/>
                          <a:cs typeface="Arial" panose="020B0604020202020204" pitchFamily="34" charset="0"/>
                        </a:rPr>
                        <a:t>$8,439MM</a:t>
                      </a:r>
                      <a:r>
                        <a:rPr lang="en-US" sz="900" dirty="0" smtClean="0">
                          <a:latin typeface="Arial" panose="020B0604020202020204" pitchFamily="34" charset="0"/>
                          <a:cs typeface="Arial" panose="020B0604020202020204" pitchFamily="34" charset="0"/>
                        </a:rPr>
                        <a:t>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AB0"/>
                    </a:solid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$6,575MM</a:t>
                      </a:r>
                      <a:endParaRPr lang="en-GB" sz="900" b="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alpha val="50196"/>
                      </a:srgbClr>
                    </a:solid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$7,000MM</a:t>
                      </a: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alpha val="50196"/>
                      </a:srgbClr>
                    </a:solid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$8,543MM</a:t>
                      </a:r>
                      <a:endParaRPr lang="en-GB" sz="900" b="0" dirty="0">
                        <a:solidFill>
                          <a:schemeClr val="tx1"/>
                        </a:solidFill>
                        <a:latin typeface="Arial" panose="020B0604020202020204" pitchFamily="34" charset="0"/>
                        <a:cs typeface="Arial" panose="020B0604020202020204" pitchFamily="34" charset="0"/>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900" b="0" dirty="0" smtClean="0">
                          <a:solidFill>
                            <a:schemeClr val="tx1"/>
                          </a:solidFill>
                          <a:latin typeface="Arial" panose="020B0604020202020204" pitchFamily="34" charset="0"/>
                          <a:cs typeface="Arial" panose="020B0604020202020204" pitchFamily="34" charset="0"/>
                        </a:rPr>
                        <a:t>$8,788MM</a:t>
                      </a: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0000"/>
                    </a:solidFill>
                  </a:tcPr>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900" b="0" dirty="0" smtClean="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33059">
                <a:tc>
                  <a:txBody>
                    <a:bodyPr/>
                    <a:lstStyle/>
                    <a:p>
                      <a:pPr algn="ctr"/>
                      <a:r>
                        <a:rPr lang="en-GB" sz="900" b="1" dirty="0" smtClean="0">
                          <a:solidFill>
                            <a:schemeClr val="tx1"/>
                          </a:solidFill>
                          <a:latin typeface="Arial" panose="020B0604020202020204" pitchFamily="34" charset="0"/>
                          <a:cs typeface="Arial" panose="020B0604020202020204" pitchFamily="34" charset="0"/>
                        </a:rPr>
                        <a:t>10</a:t>
                      </a:r>
                      <a:endParaRPr lang="en-GB" sz="900" b="1" dirty="0">
                        <a:solidFill>
                          <a:schemeClr val="tx1"/>
                        </a:solidFill>
                        <a:latin typeface="Arial" panose="020B0604020202020204" pitchFamily="34" charset="0"/>
                        <a:cs typeface="Arial" panose="020B0604020202020204" pitchFamily="34" charset="0"/>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vMerge="1">
                  <a:txBody>
                    <a:bodyPr/>
                    <a:lstStyle/>
                    <a:p>
                      <a:pPr algn="l"/>
                      <a:endParaRPr lang="en-GB" sz="900" b="1"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GB" sz="900" b="1" dirty="0" smtClean="0">
                          <a:solidFill>
                            <a:schemeClr val="tx1"/>
                          </a:solidFill>
                          <a:latin typeface="Arial" panose="020B0604020202020204" pitchFamily="34" charset="0"/>
                          <a:cs typeface="Arial" panose="020B0604020202020204" pitchFamily="34" charset="0"/>
                        </a:rPr>
                        <a:t>Total Credit Losses - Unsecured</a:t>
                      </a:r>
                      <a:endParaRPr lang="en-GB" sz="900" b="1"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Annual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900" b="0" dirty="0" smtClean="0">
                          <a:solidFill>
                            <a:schemeClr val="tx1"/>
                          </a:solidFill>
                          <a:latin typeface="Arial" panose="020B0604020202020204" pitchFamily="34" charset="0"/>
                          <a:cs typeface="Arial" panose="020B0604020202020204" pitchFamily="34" charset="0"/>
                        </a:rPr>
                        <a:t>$849MM</a:t>
                      </a:r>
                      <a:r>
                        <a:rPr lang="en-US" sz="900" dirty="0" smtClean="0">
                          <a:latin typeface="Arial" panose="020B0604020202020204" pitchFamily="34" charset="0"/>
                          <a:cs typeface="Arial" panose="020B0604020202020204" pitchFamily="34" charset="0"/>
                        </a:rPr>
                        <a:t>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CEEAB0"/>
                    </a:solidFill>
                  </a:tcPr>
                </a:tc>
                <a:tc>
                  <a:txBody>
                    <a:bodyPr/>
                    <a:lstStyle/>
                    <a:p>
                      <a:pPr algn="ctr"/>
                      <a:r>
                        <a:rPr lang="en-GB" sz="900" b="0" dirty="0" smtClean="0">
                          <a:solidFill>
                            <a:schemeClr val="tx1"/>
                          </a:solidFill>
                          <a:latin typeface="Arial" panose="020B0604020202020204" pitchFamily="34" charset="0"/>
                          <a:cs typeface="Arial" panose="020B0604020202020204" pitchFamily="34" charset="0"/>
                        </a:rPr>
                        <a:t>$1,175MM</a:t>
                      </a:r>
                      <a:endParaRPr lang="en-GB" sz="900" b="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E48F">
                        <a:alpha val="50196"/>
                      </a:srgbClr>
                    </a:solidFill>
                  </a:tcPr>
                </a:tc>
                <a:tc>
                  <a:txBody>
                    <a:bodyPr/>
                    <a:lstStyle/>
                    <a:p>
                      <a:pPr marL="0" lvl="0" algn="ctr" defTabSz="914400" rtl="0" eaLnBrk="1" latinLnBrk="0" hangingPunct="1"/>
                      <a:r>
                        <a:rPr lang="en-GB" sz="900" b="0" kern="1200" dirty="0" smtClean="0">
                          <a:solidFill>
                            <a:schemeClr val="tx1"/>
                          </a:solidFill>
                          <a:latin typeface="Arial" panose="020B0604020202020204" pitchFamily="34" charset="0"/>
                          <a:ea typeface="+mn-ea"/>
                          <a:cs typeface="Arial" panose="020B0604020202020204" pitchFamily="34" charset="0"/>
                        </a:rPr>
                        <a:t>$1,250MM</a:t>
                      </a: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9B9B">
                        <a:alpha val="50196"/>
                      </a:srgbClr>
                    </a:solidFill>
                  </a:tcPr>
                </a:tc>
                <a:tc>
                  <a:txBody>
                    <a:bodyPr/>
                    <a:lstStyle/>
                    <a:p>
                      <a:pPr lvl="0" algn="ctr"/>
                      <a:r>
                        <a:rPr lang="en-GB" sz="900" b="0" dirty="0" smtClean="0">
                          <a:solidFill>
                            <a:schemeClr val="tx1"/>
                          </a:solidFill>
                          <a:latin typeface="Arial" panose="020B0604020202020204" pitchFamily="34" charset="0"/>
                          <a:cs typeface="Arial" panose="020B0604020202020204" pitchFamily="34" charset="0"/>
                        </a:rPr>
                        <a:t>$859MM</a:t>
                      </a: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0" dirty="0" smtClean="0">
                          <a:solidFill>
                            <a:schemeClr val="tx1"/>
                          </a:solidFill>
                          <a:latin typeface="Arial" panose="020B0604020202020204" pitchFamily="34" charset="0"/>
                          <a:cs typeface="Arial" panose="020B0604020202020204" pitchFamily="34" charset="0"/>
                        </a:rPr>
                        <a:t>$884MM</a:t>
                      </a: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A0000"/>
                    </a:solidFill>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0" dirty="0" smtClean="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2" name="TextBox 1"/>
          <p:cNvSpPr txBox="1"/>
          <p:nvPr/>
        </p:nvSpPr>
        <p:spPr>
          <a:xfrm>
            <a:off x="125215" y="732482"/>
            <a:ext cx="2721894" cy="307777"/>
          </a:xfrm>
          <a:prstGeom prst="rect">
            <a:avLst/>
          </a:prstGeom>
          <a:noFill/>
        </p:spPr>
        <p:txBody>
          <a:bodyPr wrap="square" lIns="0" rtlCol="0">
            <a:spAutoFit/>
          </a:bodyPr>
          <a:lstStyle/>
          <a:p>
            <a:r>
              <a:rPr lang="en-US" sz="1400" b="1" u="sng" dirty="0" smtClean="0">
                <a:solidFill>
                  <a:srgbClr val="FF0000"/>
                </a:solidFill>
              </a:rPr>
              <a:t>CCAR Metric Limit Changes</a:t>
            </a:r>
            <a:endParaRPr lang="en-US" sz="1400" b="1" u="sng" dirty="0">
              <a:solidFill>
                <a:srgbClr val="FF0000"/>
              </a:solidFill>
            </a:endParaRPr>
          </a:p>
        </p:txBody>
      </p:sp>
      <p:grpSp>
        <p:nvGrpSpPr>
          <p:cNvPr id="3" name="Group 2"/>
          <p:cNvGrpSpPr/>
          <p:nvPr/>
        </p:nvGrpSpPr>
        <p:grpSpPr>
          <a:xfrm>
            <a:off x="125215" y="5224765"/>
            <a:ext cx="6577445" cy="577747"/>
            <a:chOff x="125215" y="5459577"/>
            <a:chExt cx="6577445" cy="577747"/>
          </a:xfrm>
        </p:grpSpPr>
        <p:sp>
          <p:nvSpPr>
            <p:cNvPr id="19" name="TextBox 18"/>
            <p:cNvSpPr txBox="1"/>
            <p:nvPr/>
          </p:nvSpPr>
          <p:spPr>
            <a:xfrm>
              <a:off x="125215" y="5459577"/>
              <a:ext cx="3646685" cy="307777"/>
            </a:xfrm>
            <a:prstGeom prst="rect">
              <a:avLst/>
            </a:prstGeom>
            <a:noFill/>
          </p:spPr>
          <p:txBody>
            <a:bodyPr wrap="square" lIns="0" rtlCol="0">
              <a:spAutoFit/>
            </a:bodyPr>
            <a:lstStyle/>
            <a:p>
              <a:r>
                <a:rPr lang="en-US" sz="1400" b="1" u="sng" dirty="0" smtClean="0">
                  <a:solidFill>
                    <a:srgbClr val="FF0000"/>
                  </a:solidFill>
                </a:rPr>
                <a:t>CCAR Metric Calculation Changes</a:t>
              </a:r>
              <a:endParaRPr lang="en-US" sz="1400" b="1" u="sng" dirty="0">
                <a:solidFill>
                  <a:srgbClr val="FF0000"/>
                </a:solidFill>
              </a:endParaRPr>
            </a:p>
          </p:txBody>
        </p:sp>
        <p:sp>
          <p:nvSpPr>
            <p:cNvPr id="20" name="TextBox 19"/>
            <p:cNvSpPr txBox="1"/>
            <p:nvPr/>
          </p:nvSpPr>
          <p:spPr>
            <a:xfrm>
              <a:off x="125215" y="5729547"/>
              <a:ext cx="6577445" cy="307777"/>
            </a:xfrm>
            <a:prstGeom prst="rect">
              <a:avLst/>
            </a:prstGeom>
            <a:noFill/>
          </p:spPr>
          <p:txBody>
            <a:bodyPr wrap="square" lIns="0" rtlCol="0">
              <a:spAutoFit/>
            </a:bodyPr>
            <a:lstStyle/>
            <a:p>
              <a:pPr marL="285750" indent="-285750">
                <a:buFont typeface="Arial" panose="020B0604020202020204" pitchFamily="34" charset="0"/>
                <a:buChar char="•"/>
              </a:pPr>
              <a:r>
                <a:rPr lang="en-US" sz="1400" dirty="0" smtClean="0"/>
                <a:t>There are no calculation changes for the CCAR metrics.</a:t>
              </a:r>
              <a:endParaRPr lang="en-US" sz="1400" dirty="0"/>
            </a:p>
          </p:txBody>
        </p:sp>
      </p:grpSp>
      <p:sp>
        <p:nvSpPr>
          <p:cNvPr id="4" name="TextBox 3"/>
          <p:cNvSpPr txBox="1"/>
          <p:nvPr/>
        </p:nvSpPr>
        <p:spPr>
          <a:xfrm>
            <a:off x="0" y="6535004"/>
            <a:ext cx="4751585" cy="230832"/>
          </a:xfrm>
          <a:prstGeom prst="rect">
            <a:avLst/>
          </a:prstGeom>
          <a:noFill/>
        </p:spPr>
        <p:txBody>
          <a:bodyPr wrap="square" rtlCol="0">
            <a:spAutoFit/>
          </a:bodyPr>
          <a:lstStyle/>
          <a:p>
            <a:r>
              <a:rPr lang="en-US" sz="900" dirty="0">
                <a:latin typeface="Arial" panose="020B0604020202020204" pitchFamily="34" charset="0"/>
                <a:cs typeface="Arial" panose="020B0604020202020204" pitchFamily="34" charset="0"/>
              </a:rPr>
              <a:t>¹</a:t>
            </a:r>
            <a:r>
              <a:rPr lang="en-US" sz="900" dirty="0" smtClean="0">
                <a:latin typeface="Arial" panose="020B0604020202020204" pitchFamily="34" charset="0"/>
                <a:cs typeface="Arial" panose="020B0604020202020204" pitchFamily="34" charset="0"/>
              </a:rPr>
              <a:t>For CCAR Annual metrics, the actuals are from the 2016 CCAR results.</a:t>
            </a:r>
            <a:endParaRPr lang="en-US" sz="900" dirty="0">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p:txBody>
          <a:bodyPr/>
          <a:lstStyle/>
          <a:p>
            <a:pPr eaLnBrk="1" fontAlgn="auto" hangingPunct="1">
              <a:spcBef>
                <a:spcPts val="0"/>
              </a:spcBef>
              <a:spcAft>
                <a:spcPts val="0"/>
              </a:spcAft>
            </a:pPr>
            <a:r>
              <a:rPr lang="en-US" smtClean="0">
                <a:solidFill>
                  <a:prstClr val="white">
                    <a:lumMod val="50000"/>
                  </a:prstClr>
                </a:solidFill>
              </a:rPr>
              <a:t>Proprietary and Confidential</a:t>
            </a:r>
            <a:endParaRPr lang="en-US" dirty="0">
              <a:solidFill>
                <a:prstClr val="white">
                  <a:lumMod val="50000"/>
                </a:prstClr>
              </a:solidFill>
            </a:endParaRPr>
          </a:p>
        </p:txBody>
      </p:sp>
      <p:sp>
        <p:nvSpPr>
          <p:cNvPr id="6" name="Slide Number Placeholder 5"/>
          <p:cNvSpPr>
            <a:spLocks noGrp="1"/>
          </p:cNvSpPr>
          <p:nvPr>
            <p:ph type="sldNum" sz="quarter" idx="12"/>
          </p:nvPr>
        </p:nvSpPr>
        <p:spPr/>
        <p:txBody>
          <a:bodyPr/>
          <a:lstStyle/>
          <a:p>
            <a:pPr eaLnBrk="1" fontAlgn="auto" hangingPunct="1">
              <a:spcBef>
                <a:spcPts val="0"/>
              </a:spcBef>
              <a:spcAft>
                <a:spcPts val="0"/>
              </a:spcAft>
            </a:pPr>
            <a:fld id="{CCC40B8E-6D79-4604-8F47-CB61FCAC13A7}" type="slidenum">
              <a:rPr lang="en-US" smtClean="0">
                <a:solidFill>
                  <a:prstClr val="black">
                    <a:tint val="75000"/>
                  </a:prstClr>
                </a:solidFill>
                <a:latin typeface="Calibri"/>
              </a:rPr>
              <a:pPr eaLnBrk="1" fontAlgn="auto" hangingPunct="1">
                <a:spcBef>
                  <a:spcPts val="0"/>
                </a:spcBef>
                <a:spcAft>
                  <a:spcPts val="0"/>
                </a:spcAft>
              </a:pPr>
              <a:t>6</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897819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1 Título"/>
          <p:cNvSpPr txBox="1">
            <a:spLocks/>
          </p:cNvSpPr>
          <p:nvPr/>
        </p:nvSpPr>
        <p:spPr bwMode="gray">
          <a:xfrm>
            <a:off x="261144" y="235983"/>
            <a:ext cx="8621712" cy="417512"/>
          </a:xfrm>
          <a:prstGeom prst="rect">
            <a:avLst/>
          </a:prstGeom>
        </p:spPr>
        <p:txBody>
          <a:bodyPr/>
          <a:lstStyle>
            <a:lvl1pPr algn="l" defTabSz="914400" rtl="0" eaLnBrk="1" latinLnBrk="0" hangingPunct="1">
              <a:spcBef>
                <a:spcPct val="0"/>
              </a:spcBef>
              <a:buNone/>
              <a:defRPr sz="2200" kern="1200">
                <a:solidFill>
                  <a:schemeClr val="tx1"/>
                </a:solidFill>
                <a:latin typeface="+mj-lt"/>
                <a:ea typeface="+mj-ea"/>
                <a:cs typeface="+mj-cs"/>
              </a:defRPr>
            </a:lvl1pPr>
          </a:lstStyle>
          <a:p>
            <a:pPr fontAlgn="base">
              <a:spcAft>
                <a:spcPct val="0"/>
              </a:spcAft>
            </a:pPr>
            <a:r>
              <a:rPr lang="en-GB" sz="1800" b="1" dirty="0" smtClean="0">
                <a:solidFill>
                  <a:srgbClr val="000000"/>
                </a:solidFill>
                <a:latin typeface="Arial" panose="020B0604020202020204" pitchFamily="34" charset="0"/>
                <a:cs typeface="Arial" panose="020B0604020202020204" pitchFamily="34" charset="0"/>
              </a:rPr>
              <a:t>Part 3: Non-CCAR metrics – Proposed Limit and calculation changes</a:t>
            </a:r>
            <a:endParaRPr lang="en-GB" sz="1800" b="1" dirty="0">
              <a:solidFill>
                <a:srgbClr val="000000"/>
              </a:solidFill>
              <a:latin typeface="Arial" panose="020B0604020202020204" pitchFamily="34" charset="0"/>
              <a:cs typeface="Arial" panose="020B0604020202020204" pitchFamily="34" charset="0"/>
            </a:endParaRPr>
          </a:p>
        </p:txBody>
      </p:sp>
      <p:sp>
        <p:nvSpPr>
          <p:cNvPr id="2" name="TextBox 1"/>
          <p:cNvSpPr txBox="1"/>
          <p:nvPr/>
        </p:nvSpPr>
        <p:spPr>
          <a:xfrm>
            <a:off x="53325" y="670232"/>
            <a:ext cx="4108568" cy="261610"/>
          </a:xfrm>
          <a:prstGeom prst="rect">
            <a:avLst/>
          </a:prstGeom>
          <a:noFill/>
        </p:spPr>
        <p:txBody>
          <a:bodyPr wrap="square" lIns="0" rtlCol="0">
            <a:spAutoFit/>
          </a:bodyPr>
          <a:lstStyle/>
          <a:p>
            <a:r>
              <a:rPr lang="en-US" sz="1100" b="1" u="sng" dirty="0" smtClean="0">
                <a:solidFill>
                  <a:srgbClr val="FF0000"/>
                </a:solidFill>
              </a:rPr>
              <a:t>Non-CCAR Metric Limit Changes</a:t>
            </a:r>
            <a:endParaRPr lang="en-US" sz="1100" b="1" u="sng" dirty="0">
              <a:solidFill>
                <a:srgbClr val="FF0000"/>
              </a:solidFill>
            </a:endParaRPr>
          </a:p>
        </p:txBody>
      </p:sp>
      <p:sp>
        <p:nvSpPr>
          <p:cNvPr id="9" name="TextBox 8"/>
          <p:cNvSpPr txBox="1"/>
          <p:nvPr/>
        </p:nvSpPr>
        <p:spPr>
          <a:xfrm>
            <a:off x="53325" y="4327338"/>
            <a:ext cx="2413650" cy="261610"/>
          </a:xfrm>
          <a:prstGeom prst="rect">
            <a:avLst/>
          </a:prstGeom>
          <a:noFill/>
        </p:spPr>
        <p:txBody>
          <a:bodyPr wrap="square" lIns="0" rtlCol="0">
            <a:spAutoFit/>
          </a:bodyPr>
          <a:lstStyle/>
          <a:p>
            <a:r>
              <a:rPr lang="en-US" sz="1100" b="1" u="sng" dirty="0" smtClean="0">
                <a:solidFill>
                  <a:srgbClr val="FF0000"/>
                </a:solidFill>
              </a:rPr>
              <a:t>Non-CCAR Metric Calculation Changes</a:t>
            </a:r>
            <a:endParaRPr lang="en-US" sz="1100" b="1" u="sng" dirty="0">
              <a:solidFill>
                <a:srgbClr val="FF0000"/>
              </a:solidFill>
            </a:endParaRPr>
          </a:p>
        </p:txBody>
      </p:sp>
      <p:graphicFrame>
        <p:nvGraphicFramePr>
          <p:cNvPr id="12" name="Table 11"/>
          <p:cNvGraphicFramePr>
            <a:graphicFrameLocks noGrp="1"/>
          </p:cNvGraphicFramePr>
          <p:nvPr>
            <p:extLst/>
          </p:nvPr>
        </p:nvGraphicFramePr>
        <p:xfrm>
          <a:off x="53325" y="4561994"/>
          <a:ext cx="9052575" cy="1880532"/>
        </p:xfrm>
        <a:graphic>
          <a:graphicData uri="http://schemas.openxmlformats.org/drawingml/2006/table">
            <a:tbl>
              <a:tblPr firstRow="1" bandRow="1">
                <a:tableStyleId>{2D5ABB26-0587-4C30-8999-92F81FD0307C}</a:tableStyleId>
              </a:tblPr>
              <a:tblGrid>
                <a:gridCol w="266659"/>
                <a:gridCol w="1295666"/>
                <a:gridCol w="2403554"/>
                <a:gridCol w="3238846"/>
                <a:gridCol w="1847850"/>
              </a:tblGrid>
              <a:tr h="107863">
                <a:tc>
                  <a:txBody>
                    <a:bodyPr/>
                    <a:lstStyle/>
                    <a:p>
                      <a:pPr algn="ctr"/>
                      <a:r>
                        <a:rPr lang="en-GB" sz="800" b="1" dirty="0" smtClean="0">
                          <a:solidFill>
                            <a:schemeClr val="tx1"/>
                          </a:solidFill>
                          <a:latin typeface="Arial" panose="020B0604020202020204" pitchFamily="34" charset="0"/>
                          <a:cs typeface="Arial" panose="020B0604020202020204" pitchFamily="34" charset="0"/>
                        </a:rPr>
                        <a:t>Line</a:t>
                      </a:r>
                      <a:endParaRPr lang="en-GB" sz="800" b="1" dirty="0">
                        <a:solidFill>
                          <a:schemeClr val="tx1"/>
                        </a:solidFill>
                        <a:latin typeface="Arial" panose="020B0604020202020204" pitchFamily="34" charset="0"/>
                        <a:cs typeface="Arial" panose="020B0604020202020204" pitchFamily="34" charset="0"/>
                      </a:endParaRPr>
                    </a:p>
                  </a:txBody>
                  <a:tcPr marL="27432" marR="27432" marT="18288" marB="18288"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c>
                  <a:txBody>
                    <a:bodyPr/>
                    <a:lstStyle/>
                    <a:p>
                      <a:pPr algn="ctr"/>
                      <a:r>
                        <a:rPr lang="en-GB" sz="800" b="1" dirty="0" smtClean="0">
                          <a:solidFill>
                            <a:schemeClr val="tx1"/>
                          </a:solidFill>
                          <a:latin typeface="Arial" panose="020B0604020202020204" pitchFamily="34" charset="0"/>
                          <a:cs typeface="Arial" panose="020B0604020202020204" pitchFamily="34" charset="0"/>
                        </a:rPr>
                        <a:t>Metric</a:t>
                      </a:r>
                      <a:endParaRPr lang="en-GB" sz="800" b="1" dirty="0">
                        <a:solidFill>
                          <a:schemeClr val="tx1"/>
                        </a:solidFill>
                        <a:latin typeface="Arial" panose="020B0604020202020204" pitchFamily="34" charset="0"/>
                        <a:cs typeface="Arial" panose="020B0604020202020204" pitchFamily="34" charset="0"/>
                      </a:endParaRP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c>
                  <a:txBody>
                    <a:bodyPr/>
                    <a:lstStyle/>
                    <a:p>
                      <a:pPr algn="ctr"/>
                      <a:r>
                        <a:rPr lang="en-GB" sz="800" b="1" dirty="0" smtClean="0">
                          <a:solidFill>
                            <a:schemeClr val="tx1"/>
                          </a:solidFill>
                          <a:latin typeface="Arial" panose="020B0604020202020204" pitchFamily="34" charset="0"/>
                          <a:cs typeface="Arial" panose="020B0604020202020204" pitchFamily="34" charset="0"/>
                        </a:rPr>
                        <a:t>2015 Calculation</a:t>
                      </a:r>
                      <a:endParaRPr lang="en-GB" sz="800" b="1" dirty="0">
                        <a:solidFill>
                          <a:schemeClr val="tx1"/>
                        </a:solidFill>
                        <a:latin typeface="Arial" panose="020B0604020202020204" pitchFamily="34" charset="0"/>
                        <a:cs typeface="Arial" panose="020B0604020202020204" pitchFamily="34" charset="0"/>
                      </a:endParaRP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c>
                  <a:txBody>
                    <a:bodyPr/>
                    <a:lstStyle/>
                    <a:p>
                      <a:pPr algn="ctr"/>
                      <a:r>
                        <a:rPr lang="en-GB" sz="800" b="1" dirty="0" smtClean="0">
                          <a:solidFill>
                            <a:schemeClr val="tx1"/>
                          </a:solidFill>
                          <a:latin typeface="Arial" panose="020B0604020202020204" pitchFamily="34" charset="0"/>
                          <a:cs typeface="Arial" panose="020B0604020202020204" pitchFamily="34" charset="0"/>
                        </a:rPr>
                        <a:t>2016 Calculation</a:t>
                      </a:r>
                      <a:endParaRPr lang="en-GB" sz="800" b="1" dirty="0">
                        <a:solidFill>
                          <a:schemeClr val="tx1"/>
                        </a:solidFill>
                        <a:latin typeface="Arial" panose="020B0604020202020204" pitchFamily="34" charset="0"/>
                        <a:cs typeface="Arial" panose="020B0604020202020204" pitchFamily="34" charset="0"/>
                      </a:endParaRP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c>
                  <a:txBody>
                    <a:bodyPr/>
                    <a:lstStyle/>
                    <a:p>
                      <a:pPr algn="ctr"/>
                      <a:r>
                        <a:rPr lang="en-GB" sz="800" b="1" dirty="0" smtClean="0">
                          <a:solidFill>
                            <a:schemeClr val="tx1"/>
                          </a:solidFill>
                          <a:latin typeface="Arial" panose="020B0604020202020204" pitchFamily="34" charset="0"/>
                          <a:cs typeface="Arial" panose="020B0604020202020204" pitchFamily="34" charset="0"/>
                        </a:rPr>
                        <a:t>Rationale</a:t>
                      </a:r>
                      <a:r>
                        <a:rPr lang="en-GB" sz="800" b="1" baseline="0" dirty="0" smtClean="0">
                          <a:solidFill>
                            <a:schemeClr val="tx1"/>
                          </a:solidFill>
                          <a:latin typeface="Arial" panose="020B0604020202020204" pitchFamily="34" charset="0"/>
                          <a:cs typeface="Arial" panose="020B0604020202020204" pitchFamily="34" charset="0"/>
                        </a:rPr>
                        <a:t> for Calculation Change</a:t>
                      </a:r>
                      <a:endParaRPr lang="en-GB" sz="800" b="1" dirty="0">
                        <a:solidFill>
                          <a:schemeClr val="tx1"/>
                        </a:solidFill>
                        <a:latin typeface="Arial" panose="020B0604020202020204" pitchFamily="34" charset="0"/>
                        <a:cs typeface="Arial" panose="020B0604020202020204" pitchFamily="34" charset="0"/>
                      </a:endParaRPr>
                    </a:p>
                  </a:txBody>
                  <a:tcPr marL="27432" marR="27432" marT="18288" marB="18288"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r>
              <a:tr h="307764">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800" b="1" kern="1200" baseline="0" dirty="0" smtClean="0">
                          <a:solidFill>
                            <a:schemeClr val="tx1"/>
                          </a:solidFill>
                          <a:latin typeface="Arial" panose="020B0604020202020204" pitchFamily="34" charset="0"/>
                          <a:ea typeface="+mn-ea"/>
                          <a:cs typeface="Arial" panose="020B0604020202020204" pitchFamily="34" charset="0"/>
                        </a:rPr>
                        <a:t>10</a:t>
                      </a:r>
                    </a:p>
                  </a:txBody>
                  <a:tcPr marL="27432" marR="27432" marT="18288" marB="18288"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800" b="1" kern="1200" baseline="0" dirty="0" smtClean="0">
                          <a:solidFill>
                            <a:schemeClr val="tx1"/>
                          </a:solidFill>
                          <a:latin typeface="Arial" panose="020B0604020202020204" pitchFamily="34" charset="0"/>
                          <a:ea typeface="+mn-ea"/>
                          <a:cs typeface="Arial" panose="020B0604020202020204" pitchFamily="34" charset="0"/>
                        </a:rPr>
                        <a:t>Gross Operational Risk Losses / Gross Margin</a:t>
                      </a: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u="sng" dirty="0" smtClean="0">
                          <a:latin typeface="Arial" panose="020B0604020202020204" pitchFamily="34" charset="0"/>
                          <a:cs typeface="Arial" panose="020B0604020202020204" pitchFamily="34" charset="0"/>
                        </a:rPr>
                        <a:t>Aggregated gross operational risk losses</a:t>
                      </a:r>
                    </a:p>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smtClean="0">
                          <a:latin typeface="Arial" panose="020B0604020202020204" pitchFamily="34" charset="0"/>
                          <a:cs typeface="Arial" panose="020B0604020202020204" pitchFamily="34" charset="0"/>
                        </a:rPr>
                        <a:t>Aggregated gross margin</a:t>
                      </a: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u="sng" dirty="0" smtClean="0">
                          <a:latin typeface="Arial" panose="020B0604020202020204" pitchFamily="34" charset="0"/>
                          <a:cs typeface="Arial" panose="020B0604020202020204" pitchFamily="34" charset="0"/>
                        </a:rPr>
                        <a:t>12 month trailing</a:t>
                      </a:r>
                      <a:r>
                        <a:rPr lang="en-US" sz="800" u="sng" baseline="0" dirty="0" smtClean="0">
                          <a:latin typeface="Arial" panose="020B0604020202020204" pitchFamily="34" charset="0"/>
                          <a:cs typeface="Arial" panose="020B0604020202020204" pitchFamily="34" charset="0"/>
                        </a:rPr>
                        <a:t> a</a:t>
                      </a:r>
                      <a:r>
                        <a:rPr lang="en-US" sz="800" u="sng" dirty="0" smtClean="0">
                          <a:latin typeface="Arial" panose="020B0604020202020204" pitchFamily="34" charset="0"/>
                          <a:cs typeface="Arial" panose="020B0604020202020204" pitchFamily="34" charset="0"/>
                        </a:rPr>
                        <a:t>ggregated gross operational risk losses</a:t>
                      </a:r>
                    </a:p>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smtClean="0">
                          <a:latin typeface="Arial" panose="020B0604020202020204" pitchFamily="34" charset="0"/>
                          <a:cs typeface="Arial" panose="020B0604020202020204" pitchFamily="34" charset="0"/>
                        </a:rPr>
                        <a:t>12 month trailing</a:t>
                      </a:r>
                      <a:r>
                        <a:rPr lang="en-US" sz="800" baseline="0" dirty="0" smtClean="0">
                          <a:latin typeface="Arial" panose="020B0604020202020204" pitchFamily="34" charset="0"/>
                          <a:cs typeface="Arial" panose="020B0604020202020204" pitchFamily="34" charset="0"/>
                        </a:rPr>
                        <a:t> a</a:t>
                      </a:r>
                      <a:r>
                        <a:rPr lang="en-US" sz="800" dirty="0" smtClean="0">
                          <a:latin typeface="Arial" panose="020B0604020202020204" pitchFamily="34" charset="0"/>
                          <a:cs typeface="Arial" panose="020B0604020202020204" pitchFamily="34" charset="0"/>
                        </a:rPr>
                        <a:t>ggregated gross margin</a:t>
                      </a: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r>
                        <a:rPr lang="en-US" sz="800" b="0" i="0" u="none" strike="noStrike" dirty="0" smtClean="0">
                          <a:solidFill>
                            <a:srgbClr val="000000"/>
                          </a:solidFill>
                          <a:effectLst/>
                          <a:latin typeface="Arial" panose="020B0604020202020204" pitchFamily="34" charset="0"/>
                          <a:cs typeface="Arial" panose="020B0604020202020204" pitchFamily="34" charset="0"/>
                        </a:rPr>
                        <a:t>Provides</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more consistent reporting over time and across SHUSA entities.</a:t>
                      </a:r>
                      <a:endParaRPr lang="en-US" sz="800" b="0" i="0" u="none" strike="noStrike" dirty="0" smtClean="0">
                        <a:solidFill>
                          <a:srgbClr val="000000"/>
                        </a:solidFill>
                        <a:effectLst/>
                        <a:latin typeface="Arial" panose="020B0604020202020204" pitchFamily="34" charset="0"/>
                        <a:cs typeface="Arial" panose="020B0604020202020204" pitchFamily="34" charset="0"/>
                      </a:endParaRPr>
                    </a:p>
                  </a:txBody>
                  <a:tcPr marL="27432" marR="27432" marT="18288" marB="18288"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56003">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800" b="1" i="0" u="none" strike="noStrike" dirty="0" smtClean="0">
                          <a:solidFill>
                            <a:srgbClr val="000000"/>
                          </a:solidFill>
                          <a:effectLst/>
                          <a:latin typeface="Arial" panose="020B0604020202020204" pitchFamily="34" charset="0"/>
                          <a:cs typeface="Arial" panose="020B0604020202020204" pitchFamily="34" charset="0"/>
                        </a:rPr>
                        <a:t>11</a:t>
                      </a:r>
                    </a:p>
                  </a:txBody>
                  <a:tcPr marL="27432" marR="27432" marT="18288" marB="18288"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800" b="1" i="0" u="none" strike="noStrike" dirty="0" smtClean="0">
                          <a:solidFill>
                            <a:srgbClr val="000000"/>
                          </a:solidFill>
                          <a:effectLst/>
                          <a:latin typeface="Arial" panose="020B0604020202020204" pitchFamily="34" charset="0"/>
                          <a:cs typeface="Arial" panose="020B0604020202020204" pitchFamily="34" charset="0"/>
                        </a:rPr>
                        <a:t>Material Operational Risk Events</a:t>
                      </a: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smtClean="0">
                          <a:latin typeface="Arial" panose="020B0604020202020204" pitchFamily="34" charset="0"/>
                          <a:cs typeface="Arial" panose="020B0604020202020204" pitchFamily="34" charset="0"/>
                        </a:rPr>
                        <a:t>The total number of material operational risk events that have &gt; $200K in gross losses in the quarter</a:t>
                      </a: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r>
                        <a:rPr lang="en-US" sz="800" b="0" i="0" u="none" strike="noStrike" dirty="0" smtClean="0">
                          <a:solidFill>
                            <a:srgbClr val="000000"/>
                          </a:solidFill>
                          <a:effectLst/>
                          <a:latin typeface="Arial" panose="020B0604020202020204" pitchFamily="34" charset="0"/>
                          <a:cs typeface="Arial" panose="020B0604020202020204" pitchFamily="34" charset="0"/>
                        </a:rPr>
                        <a:t>Number of operational risk events escalated as ‘material’. </a:t>
                      </a:r>
                    </a:p>
                    <a:p>
                      <a:pPr algn="l" rtl="0" fontAlgn="t"/>
                      <a:r>
                        <a:rPr lang="en-US" sz="800" b="0" i="0" u="none" strike="noStrike" dirty="0" smtClean="0">
                          <a:solidFill>
                            <a:srgbClr val="000000"/>
                          </a:solidFill>
                          <a:effectLst/>
                          <a:latin typeface="Arial" panose="020B0604020202020204" pitchFamily="34" charset="0"/>
                          <a:cs typeface="Arial" panose="020B0604020202020204" pitchFamily="34" charset="0"/>
                        </a:rPr>
                        <a:t>Note:</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800" b="0" i="0" u="none" strike="noStrike" dirty="0" smtClean="0">
                          <a:solidFill>
                            <a:srgbClr val="000000"/>
                          </a:solidFill>
                          <a:effectLst/>
                          <a:latin typeface="Arial" panose="020B0604020202020204" pitchFamily="34" charset="0"/>
                          <a:cs typeface="Arial" panose="020B0604020202020204" pitchFamily="34" charset="0"/>
                        </a:rPr>
                        <a:t>The dollar threshold</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increased from $200K to $500K and additional events are now in scope including events tied to customer, reputational, and regulatory impacts.</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r>
                        <a:rPr lang="en-US" sz="800" b="0" i="0" u="none" strike="noStrike" dirty="0" smtClean="0">
                          <a:solidFill>
                            <a:srgbClr val="000000"/>
                          </a:solidFill>
                          <a:effectLst/>
                          <a:latin typeface="Arial" panose="020B0604020202020204" pitchFamily="34" charset="0"/>
                          <a:cs typeface="Arial" panose="020B0604020202020204" pitchFamily="34" charset="0"/>
                        </a:rPr>
                        <a:t>Alignment with new SHUSA material event impact thresholds definition of material events;</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800" b="0" i="0" u="none" strike="noStrike" dirty="0" smtClean="0">
                          <a:solidFill>
                            <a:srgbClr val="000000"/>
                          </a:solidFill>
                          <a:effectLst/>
                          <a:latin typeface="Arial" panose="020B0604020202020204" pitchFamily="34" charset="0"/>
                          <a:cs typeface="Arial" panose="020B0604020202020204" pitchFamily="34" charset="0"/>
                        </a:rPr>
                        <a:t>Includes non financially impacting material events (i.e. customer, regulatory, reputation).</a:t>
                      </a:r>
                    </a:p>
                  </a:txBody>
                  <a:tcPr marL="27432" marR="27432" marT="18288" marB="18288"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5127">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800" b="1" i="0" u="none" strike="noStrike" dirty="0" smtClean="0">
                          <a:solidFill>
                            <a:srgbClr val="000000"/>
                          </a:solidFill>
                          <a:effectLst/>
                          <a:latin typeface="Arial" panose="020B0604020202020204" pitchFamily="34" charset="0"/>
                          <a:cs typeface="Arial" panose="020B0604020202020204" pitchFamily="34" charset="0"/>
                        </a:rPr>
                        <a:t>12</a:t>
                      </a:r>
                    </a:p>
                  </a:txBody>
                  <a:tcPr marL="27432" marR="27432" marT="18288" marB="18288"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800" b="1" i="0" u="none" strike="noStrike" dirty="0" smtClean="0">
                          <a:solidFill>
                            <a:srgbClr val="000000"/>
                          </a:solidFill>
                          <a:effectLst/>
                          <a:latin typeface="Arial" panose="020B0604020202020204" pitchFamily="34" charset="0"/>
                          <a:cs typeface="Arial" panose="020B0604020202020204" pitchFamily="34" charset="0"/>
                        </a:rPr>
                        <a:t>Available Committed Liquidity</a:t>
                      </a: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800" u="sng" dirty="0" smtClean="0">
                          <a:latin typeface="Arial" panose="020B0604020202020204" pitchFamily="34" charset="0"/>
                          <a:cs typeface="Arial" panose="020B0604020202020204" pitchFamily="34" charset="0"/>
                        </a:rPr>
                        <a:t>Available warehouse capacity</a:t>
                      </a:r>
                      <a:r>
                        <a:rPr lang="en-US" sz="800" u="sng" baseline="0" dirty="0" smtClean="0">
                          <a:latin typeface="Arial" panose="020B0604020202020204" pitchFamily="34" charset="0"/>
                          <a:cs typeface="Arial" panose="020B0604020202020204" pitchFamily="34" charset="0"/>
                        </a:rPr>
                        <a:t> (+)</a:t>
                      </a:r>
                      <a:r>
                        <a:rPr lang="en-US" sz="800" u="sng" dirty="0" smtClean="0">
                          <a:latin typeface="Arial" panose="020B0604020202020204" pitchFamily="34" charset="0"/>
                          <a:cs typeface="Arial" panose="020B0604020202020204" pitchFamily="34" charset="0"/>
                        </a:rPr>
                        <a:t> BSNY capacity</a:t>
                      </a:r>
                    </a:p>
                    <a:p>
                      <a:pPr algn="ctr"/>
                      <a:r>
                        <a:rPr lang="en-US" sz="800" dirty="0" smtClean="0">
                          <a:latin typeface="Arial" panose="020B0604020202020204" pitchFamily="34" charset="0"/>
                          <a:cs typeface="Arial" panose="020B0604020202020204" pitchFamily="34" charset="0"/>
                        </a:rPr>
                        <a:t>Avg. 6 mo. forecasted monthly gross originations (–) principal </a:t>
                      </a:r>
                      <a:r>
                        <a:rPr lang="en-US" sz="800" dirty="0" err="1" smtClean="0">
                          <a:latin typeface="Arial" panose="020B0604020202020204" pitchFamily="34" charset="0"/>
                          <a:cs typeface="Arial" panose="020B0604020202020204" pitchFamily="34" charset="0"/>
                        </a:rPr>
                        <a:t>paydowns</a:t>
                      </a:r>
                      <a:endParaRPr lang="en-US" sz="800" dirty="0" smtClean="0">
                        <a:latin typeface="Arial" panose="020B0604020202020204" pitchFamily="34" charset="0"/>
                        <a:cs typeface="Arial" panose="020B0604020202020204" pitchFamily="34" charset="0"/>
                      </a:endParaRPr>
                    </a:p>
                    <a:p>
                      <a:pPr algn="ctr"/>
                      <a:r>
                        <a:rPr lang="en-US" sz="800" dirty="0" smtClean="0">
                          <a:latin typeface="Arial" panose="020B0604020202020204" pitchFamily="34" charset="0"/>
                          <a:cs typeface="Arial" panose="020B0604020202020204" pitchFamily="34" charset="0"/>
                        </a:rPr>
                        <a:t>(–) subvention/discount (–) flow agreements</a:t>
                      </a: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800" u="sng" dirty="0" smtClean="0">
                          <a:latin typeface="Arial" panose="020B0604020202020204" pitchFamily="34" charset="0"/>
                          <a:cs typeface="Arial" panose="020B0604020202020204" pitchFamily="34" charset="0"/>
                        </a:rPr>
                        <a:t>Available warehouse capacity</a:t>
                      </a:r>
                      <a:r>
                        <a:rPr lang="en-US" sz="800" u="sng" baseline="0" dirty="0" smtClean="0">
                          <a:latin typeface="Arial" panose="020B0604020202020204" pitchFamily="34" charset="0"/>
                          <a:cs typeface="Arial" panose="020B0604020202020204" pitchFamily="34" charset="0"/>
                        </a:rPr>
                        <a:t> (+)</a:t>
                      </a:r>
                      <a:r>
                        <a:rPr lang="en-US" sz="800" u="sng" dirty="0" smtClean="0">
                          <a:latin typeface="Arial" panose="020B0604020202020204" pitchFamily="34" charset="0"/>
                          <a:cs typeface="Arial" panose="020B0604020202020204" pitchFamily="34" charset="0"/>
                        </a:rPr>
                        <a:t> BSNY capacity</a:t>
                      </a:r>
                    </a:p>
                    <a:p>
                      <a:pPr algn="ctr"/>
                      <a:r>
                        <a:rPr lang="en-US" sz="800" dirty="0" smtClean="0">
                          <a:latin typeface="Arial" panose="020B0604020202020204" pitchFamily="34" charset="0"/>
                          <a:cs typeface="Arial" panose="020B0604020202020204" pitchFamily="34" charset="0"/>
                        </a:rPr>
                        <a:t>Avg. 6 mo. forecasted monthly gross originations (–) principal </a:t>
                      </a:r>
                      <a:r>
                        <a:rPr lang="en-US" sz="800" dirty="0" err="1" smtClean="0">
                          <a:latin typeface="Arial" panose="020B0604020202020204" pitchFamily="34" charset="0"/>
                          <a:cs typeface="Arial" panose="020B0604020202020204" pitchFamily="34" charset="0"/>
                        </a:rPr>
                        <a:t>paydowns</a:t>
                      </a:r>
                      <a:endParaRPr lang="en-US" sz="800" dirty="0" smtClean="0">
                        <a:latin typeface="Arial" panose="020B0604020202020204" pitchFamily="34" charset="0"/>
                        <a:cs typeface="Arial" panose="020B0604020202020204" pitchFamily="34" charset="0"/>
                      </a:endParaRPr>
                    </a:p>
                    <a:p>
                      <a:pPr algn="ctr"/>
                      <a:r>
                        <a:rPr lang="en-US" sz="800" dirty="0" smtClean="0">
                          <a:latin typeface="Arial" panose="020B0604020202020204" pitchFamily="34" charset="0"/>
                          <a:cs typeface="Arial" panose="020B0604020202020204" pitchFamily="34" charset="0"/>
                        </a:rPr>
                        <a:t>(–) subvention/discount (–) flow agreements (+)</a:t>
                      </a:r>
                      <a:r>
                        <a:rPr lang="en-US" sz="800" baseline="0" dirty="0" smtClean="0">
                          <a:latin typeface="Arial" panose="020B0604020202020204" pitchFamily="34" charset="0"/>
                          <a:cs typeface="Arial" panose="020B0604020202020204" pitchFamily="34" charset="0"/>
                        </a:rPr>
                        <a:t> remove term financing </a:t>
                      </a:r>
                      <a:r>
                        <a:rPr lang="en-US" sz="800" baseline="0" dirty="0" err="1" smtClean="0">
                          <a:latin typeface="Arial" panose="020B0604020202020204" pitchFamily="34" charset="0"/>
                          <a:cs typeface="Arial" panose="020B0604020202020204" pitchFamily="34" charset="0"/>
                        </a:rPr>
                        <a:t>paydowns</a:t>
                      </a:r>
                      <a:r>
                        <a:rPr lang="en-US" sz="800" baseline="0" dirty="0" smtClean="0">
                          <a:latin typeface="Arial" panose="020B0604020202020204" pitchFamily="34" charset="0"/>
                          <a:cs typeface="Arial" panose="020B0604020202020204" pitchFamily="34" charset="0"/>
                        </a:rPr>
                        <a:t> (-) net interest income</a:t>
                      </a:r>
                      <a:r>
                        <a:rPr lang="en-US" sz="800" b="0" i="0" u="none" strike="noStrike" baseline="0" dirty="0">
                          <a:solidFill>
                            <a:srgbClr val="000000"/>
                          </a:solidFill>
                          <a:effectLst/>
                          <a:latin typeface="Arial" panose="020B0604020202020204" pitchFamily="34" charset="0"/>
                          <a:cs typeface="Arial" panose="020B0604020202020204" pitchFamily="34" charset="0"/>
                        </a:rPr>
                        <a:t> </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operating expenses (-) servicing/fees/commissions (+) income taxes</a:t>
                      </a:r>
                      <a:endParaRPr lang="en-US" sz="800" dirty="0" smtClean="0">
                        <a:latin typeface="Arial" panose="020B0604020202020204" pitchFamily="34" charset="0"/>
                        <a:cs typeface="Arial" panose="020B0604020202020204" pitchFamily="34" charset="0"/>
                      </a:endParaRPr>
                    </a:p>
                  </a:txBody>
                  <a:tcPr marL="27432" marR="27432" marT="18288" marB="1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l" rtl="0" fontAlgn="t"/>
                      <a:r>
                        <a:rPr lang="en-US" sz="800" dirty="0" smtClean="0">
                          <a:latin typeface="Arial" panose="020B0604020202020204" pitchFamily="34" charset="0"/>
                          <a:ea typeface="MS PGothic" pitchFamily="34" charset="-128"/>
                          <a:cs typeface="Arial" panose="020B0604020202020204" pitchFamily="34" charset="0"/>
                        </a:rPr>
                        <a:t>Enhanced ACL calculation demonstrates adequate historical liquidity</a:t>
                      </a:r>
                      <a:r>
                        <a:rPr lang="en-US" sz="800" baseline="30000" dirty="0" smtClean="0">
                          <a:latin typeface="Arial" panose="020B0604020202020204" pitchFamily="34" charset="0"/>
                          <a:ea typeface="MS PGothic" pitchFamily="34" charset="-128"/>
                          <a:cs typeface="Arial" panose="020B0604020202020204" pitchFamily="34" charset="0"/>
                        </a:rPr>
                        <a:t>.</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27432" marR="27432" marT="18288" marB="18288"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r>
            </a:tbl>
          </a:graphicData>
        </a:graphic>
      </p:graphicFrame>
      <p:graphicFrame>
        <p:nvGraphicFramePr>
          <p:cNvPr id="8" name="Table 7"/>
          <p:cNvGraphicFramePr>
            <a:graphicFrameLocks noGrp="1"/>
          </p:cNvGraphicFramePr>
          <p:nvPr>
            <p:extLst/>
          </p:nvPr>
        </p:nvGraphicFramePr>
        <p:xfrm>
          <a:off x="53325" y="898947"/>
          <a:ext cx="9052575" cy="3473028"/>
        </p:xfrm>
        <a:graphic>
          <a:graphicData uri="http://schemas.openxmlformats.org/drawingml/2006/table">
            <a:tbl>
              <a:tblPr firstRow="1" bandRow="1">
                <a:tableStyleId>{2D5ABB26-0587-4C30-8999-92F81FD0307C}</a:tableStyleId>
              </a:tblPr>
              <a:tblGrid>
                <a:gridCol w="289575"/>
                <a:gridCol w="116840"/>
                <a:gridCol w="2673985"/>
                <a:gridCol w="571500"/>
                <a:gridCol w="514350"/>
                <a:gridCol w="552450"/>
                <a:gridCol w="647700"/>
                <a:gridCol w="466725"/>
                <a:gridCol w="466725"/>
                <a:gridCol w="2752725"/>
              </a:tblGrid>
              <a:tr h="189108">
                <a:tc>
                  <a:txBody>
                    <a:bodyPr/>
                    <a:lstStyle/>
                    <a:p>
                      <a:pPr algn="ctr"/>
                      <a:r>
                        <a:rPr lang="en-GB" sz="800" b="1" dirty="0" smtClean="0">
                          <a:solidFill>
                            <a:schemeClr val="tx1"/>
                          </a:solidFill>
                          <a:latin typeface="Arial" panose="020B0604020202020204" pitchFamily="34" charset="0"/>
                          <a:cs typeface="Arial" panose="020B0604020202020204" pitchFamily="34" charset="0"/>
                        </a:rPr>
                        <a:t>Line</a:t>
                      </a:r>
                      <a:endParaRPr lang="en-GB" sz="800" b="1" dirty="0">
                        <a:solidFill>
                          <a:schemeClr val="tx1"/>
                        </a:solidFill>
                        <a:latin typeface="Arial" panose="020B0604020202020204" pitchFamily="34" charset="0"/>
                        <a:cs typeface="Arial" panose="020B0604020202020204" pitchFamily="34" charset="0"/>
                      </a:endParaRPr>
                    </a:p>
                  </a:txBody>
                  <a:tcPr marL="27432" marR="27432" marT="27432" marB="27432"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GB" sz="800" b="1" dirty="0">
                        <a:solidFill>
                          <a:schemeClr val="tx1"/>
                        </a:solidFill>
                        <a:latin typeface="Arial" panose="020B0604020202020204" pitchFamily="34" charset="0"/>
                        <a:cs typeface="Arial" panose="020B0604020202020204" pitchFamily="34" charset="0"/>
                      </a:endParaRPr>
                    </a:p>
                  </a:txBody>
                  <a:tcPr marL="27432" marR="27432" marT="27432" marB="27432"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GB" sz="800" b="1" dirty="0" smtClean="0">
                          <a:solidFill>
                            <a:schemeClr val="tx1"/>
                          </a:solidFill>
                          <a:latin typeface="Arial" panose="020B0604020202020204" pitchFamily="34" charset="0"/>
                          <a:cs typeface="Arial" panose="020B0604020202020204" pitchFamily="34" charset="0"/>
                        </a:rPr>
                        <a:t>Metric</a:t>
                      </a:r>
                      <a:endParaRPr lang="en-GB" sz="800" b="1" dirty="0">
                        <a:solidFill>
                          <a:schemeClr val="tx1"/>
                        </a:solidFill>
                        <a:latin typeface="Arial" panose="020B0604020202020204" pitchFamily="34" charset="0"/>
                        <a:cs typeface="Arial" panose="020B0604020202020204" pitchFamily="34" charset="0"/>
                      </a:endParaRPr>
                    </a:p>
                  </a:txBody>
                  <a:tcPr marL="27432" marR="27432" marT="27432" marB="27432"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GB" sz="800" b="1" dirty="0" smtClean="0">
                          <a:solidFill>
                            <a:schemeClr val="tx1"/>
                          </a:solidFill>
                          <a:latin typeface="Arial" panose="020B0604020202020204" pitchFamily="34" charset="0"/>
                          <a:cs typeface="Arial" panose="020B0604020202020204" pitchFamily="34" charset="0"/>
                        </a:rPr>
                        <a:t>Reporting Frequency</a:t>
                      </a:r>
                      <a:endParaRPr lang="en-GB" sz="800" b="1" dirty="0">
                        <a:solidFill>
                          <a:schemeClr val="tx1"/>
                        </a:solidFill>
                        <a:latin typeface="Arial" panose="020B0604020202020204" pitchFamily="34" charset="0"/>
                        <a:cs typeface="Arial" panose="020B0604020202020204" pitchFamily="34" charset="0"/>
                      </a:endParaRPr>
                    </a:p>
                  </a:txBody>
                  <a:tcPr marL="27432" marR="27432"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c>
                  <a:txBody>
                    <a:bodyPr/>
                    <a:lstStyle/>
                    <a:p>
                      <a:pPr algn="ctr"/>
                      <a:r>
                        <a:rPr lang="en-GB" sz="800" b="1" dirty="0" smtClean="0">
                          <a:solidFill>
                            <a:schemeClr val="tx1"/>
                          </a:solidFill>
                          <a:latin typeface="Arial" panose="020B0604020202020204" pitchFamily="34" charset="0"/>
                          <a:cs typeface="Arial" panose="020B0604020202020204" pitchFamily="34" charset="0"/>
                        </a:rPr>
                        <a:t>March-16</a:t>
                      </a:r>
                      <a:r>
                        <a:rPr lang="en-GB" sz="800" b="1" baseline="0" dirty="0" smtClean="0">
                          <a:solidFill>
                            <a:schemeClr val="tx1"/>
                          </a:solidFill>
                          <a:latin typeface="Arial" panose="020B0604020202020204" pitchFamily="34" charset="0"/>
                          <a:cs typeface="Arial" panose="020B0604020202020204" pitchFamily="34" charset="0"/>
                        </a:rPr>
                        <a:t> Actual</a:t>
                      </a:r>
                      <a:endParaRPr lang="en-GB" sz="800" b="1" dirty="0">
                        <a:solidFill>
                          <a:schemeClr val="tx1"/>
                        </a:solidFill>
                        <a:latin typeface="Arial" panose="020B0604020202020204" pitchFamily="34" charset="0"/>
                        <a:cs typeface="Arial" panose="020B0604020202020204" pitchFamily="34" charset="0"/>
                      </a:endParaRPr>
                    </a:p>
                  </a:txBody>
                  <a:tcPr marL="27432" marR="27432"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c>
                  <a:txBody>
                    <a:bodyPr/>
                    <a:lstStyle/>
                    <a:p>
                      <a:pPr algn="ctr"/>
                      <a:r>
                        <a:rPr lang="en-GB" sz="800" b="1" dirty="0" smtClean="0">
                          <a:solidFill>
                            <a:schemeClr val="tx1"/>
                          </a:solidFill>
                          <a:latin typeface="Arial" panose="020B0604020202020204" pitchFamily="34" charset="0"/>
                          <a:cs typeface="Arial" panose="020B0604020202020204" pitchFamily="34" charset="0"/>
                        </a:rPr>
                        <a:t>2015 Amber</a:t>
                      </a:r>
                      <a:endParaRPr lang="en-GB" sz="800" b="1" dirty="0">
                        <a:solidFill>
                          <a:schemeClr val="tx1"/>
                        </a:solidFill>
                        <a:latin typeface="Arial" panose="020B0604020202020204" pitchFamily="34" charset="0"/>
                        <a:cs typeface="Arial" panose="020B0604020202020204" pitchFamily="34" charset="0"/>
                      </a:endParaRPr>
                    </a:p>
                  </a:txBody>
                  <a:tcPr marL="27432" marR="27432"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C000"/>
                    </a:solidFill>
                  </a:tcPr>
                </a:tc>
                <a:tc>
                  <a:txBody>
                    <a:bodyPr/>
                    <a:lstStyle/>
                    <a:p>
                      <a:pPr algn="ctr"/>
                      <a:r>
                        <a:rPr lang="en-GB" sz="800" b="1" dirty="0" smtClean="0">
                          <a:solidFill>
                            <a:schemeClr val="tx1"/>
                          </a:solidFill>
                          <a:latin typeface="Arial" panose="020B0604020202020204" pitchFamily="34" charset="0"/>
                          <a:cs typeface="Arial" panose="020B0604020202020204" pitchFamily="34" charset="0"/>
                        </a:rPr>
                        <a:t>2015 Red</a:t>
                      </a:r>
                      <a:endParaRPr lang="en-GB" sz="800" b="1" dirty="0">
                        <a:solidFill>
                          <a:schemeClr val="tx1"/>
                        </a:solidFill>
                        <a:latin typeface="Arial" panose="020B0604020202020204" pitchFamily="34" charset="0"/>
                        <a:cs typeface="Arial" panose="020B0604020202020204" pitchFamily="34" charset="0"/>
                      </a:endParaRPr>
                    </a:p>
                  </a:txBody>
                  <a:tcPr marL="27432" marR="27432" marT="27432" marB="27432"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0000"/>
                    </a:solidFill>
                  </a:tcPr>
                </a:tc>
                <a:tc>
                  <a:txBody>
                    <a:bodyPr/>
                    <a:lstStyle/>
                    <a:p>
                      <a:pPr algn="ctr"/>
                      <a:r>
                        <a:rPr lang="en-GB" sz="800" b="1" dirty="0" smtClean="0">
                          <a:solidFill>
                            <a:schemeClr val="tx1"/>
                          </a:solidFill>
                          <a:latin typeface="Arial" panose="020B0604020202020204" pitchFamily="34" charset="0"/>
                          <a:cs typeface="Arial" panose="020B0604020202020204" pitchFamily="34" charset="0"/>
                        </a:rPr>
                        <a:t>2016 Amber</a:t>
                      </a:r>
                      <a:endParaRPr lang="en-GB" sz="800" b="1" dirty="0">
                        <a:solidFill>
                          <a:schemeClr val="tx1"/>
                        </a:solidFill>
                        <a:latin typeface="Arial" panose="020B0604020202020204" pitchFamily="34" charset="0"/>
                        <a:cs typeface="Arial" panose="020B0604020202020204" pitchFamily="34" charset="0"/>
                      </a:endParaRPr>
                    </a:p>
                  </a:txBody>
                  <a:tcPr marL="27432" marR="27432" marT="27432" marB="27432"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C000"/>
                    </a:solidFill>
                  </a:tcPr>
                </a:tc>
                <a:tc>
                  <a:txBody>
                    <a:bodyPr/>
                    <a:lstStyle/>
                    <a:p>
                      <a:pPr algn="ctr"/>
                      <a:r>
                        <a:rPr lang="en-GB" sz="800" b="1" dirty="0" smtClean="0">
                          <a:solidFill>
                            <a:schemeClr val="tx1"/>
                          </a:solidFill>
                          <a:latin typeface="Arial" panose="020B0604020202020204" pitchFamily="34" charset="0"/>
                          <a:cs typeface="Arial" panose="020B0604020202020204" pitchFamily="34" charset="0"/>
                        </a:rPr>
                        <a:t>2016 Red</a:t>
                      </a:r>
                      <a:endParaRPr lang="en-GB" sz="800" b="1" dirty="0">
                        <a:solidFill>
                          <a:schemeClr val="tx1"/>
                        </a:solidFill>
                        <a:latin typeface="Arial" panose="020B0604020202020204" pitchFamily="34" charset="0"/>
                        <a:cs typeface="Arial" panose="020B0604020202020204" pitchFamily="34" charset="0"/>
                      </a:endParaRPr>
                    </a:p>
                  </a:txBody>
                  <a:tcPr marL="27432" marR="27432" marT="27432" marB="27432"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0000"/>
                    </a:solidFill>
                  </a:tcPr>
                </a:tc>
                <a:tc>
                  <a:txBody>
                    <a:bodyPr/>
                    <a:lstStyle/>
                    <a:p>
                      <a:pPr algn="ctr"/>
                      <a:r>
                        <a:rPr lang="en-GB" sz="800" b="1" dirty="0" smtClean="0">
                          <a:solidFill>
                            <a:schemeClr val="tx1"/>
                          </a:solidFill>
                          <a:latin typeface="Arial" panose="020B0604020202020204" pitchFamily="34" charset="0"/>
                          <a:cs typeface="Arial" panose="020B0604020202020204" pitchFamily="34" charset="0"/>
                        </a:rPr>
                        <a:t>Rationale</a:t>
                      </a:r>
                      <a:r>
                        <a:rPr lang="en-GB" sz="800" b="1" baseline="0" dirty="0" smtClean="0">
                          <a:solidFill>
                            <a:schemeClr val="tx1"/>
                          </a:solidFill>
                          <a:latin typeface="Arial" panose="020B0604020202020204" pitchFamily="34" charset="0"/>
                          <a:cs typeface="Arial" panose="020B0604020202020204" pitchFamily="34" charset="0"/>
                        </a:rPr>
                        <a:t> for Limit Change</a:t>
                      </a:r>
                      <a:endParaRPr lang="en-GB" sz="800" b="1" dirty="0">
                        <a:solidFill>
                          <a:schemeClr val="tx1"/>
                        </a:solidFill>
                        <a:latin typeface="Arial" panose="020B0604020202020204" pitchFamily="34" charset="0"/>
                        <a:cs typeface="Arial" panose="020B0604020202020204" pitchFamily="34" charset="0"/>
                      </a:endParaRPr>
                    </a:p>
                  </a:txBody>
                  <a:tcPr marL="27432" marR="27432" marT="27432" marB="27432"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solidFill>
                  </a:tcPr>
                </a:tc>
              </a:tr>
              <a:tr h="24282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800" b="1" dirty="0" smtClean="0">
                          <a:solidFill>
                            <a:schemeClr val="tx1"/>
                          </a:solidFill>
                          <a:latin typeface="Arial" panose="020B0604020202020204" pitchFamily="34" charset="0"/>
                          <a:cs typeface="Arial" panose="020B0604020202020204" pitchFamily="34" charset="0"/>
                        </a:rPr>
                        <a:t>1</a:t>
                      </a:r>
                    </a:p>
                  </a:txBody>
                  <a:tcPr marL="27432" marR="27432" marT="27432" marB="27432"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800" b="1" dirty="0" smtClean="0">
                          <a:solidFill>
                            <a:schemeClr val="tx1"/>
                          </a:solidFill>
                          <a:latin typeface="Arial" panose="020B0604020202020204" pitchFamily="34" charset="0"/>
                          <a:cs typeface="Arial" panose="020B0604020202020204" pitchFamily="34" charset="0"/>
                        </a:rPr>
                        <a:t>Same</a:t>
                      </a:r>
                    </a:p>
                  </a:txBody>
                  <a:tcPr marL="45720" marR="45720" marT="27432" marB="27432"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800" b="1" dirty="0" smtClean="0">
                          <a:solidFill>
                            <a:schemeClr val="tx1"/>
                          </a:solidFill>
                          <a:latin typeface="Arial" panose="020B0604020202020204" pitchFamily="34" charset="0"/>
                          <a:cs typeface="Arial" panose="020B0604020202020204" pitchFamily="34" charset="0"/>
                        </a:rPr>
                        <a:t>Total</a:t>
                      </a:r>
                      <a:r>
                        <a:rPr lang="en-GB" sz="800" b="1" baseline="0" dirty="0" smtClean="0">
                          <a:solidFill>
                            <a:schemeClr val="tx1"/>
                          </a:solidFill>
                          <a:latin typeface="Arial" panose="020B0604020202020204" pitchFamily="34" charset="0"/>
                          <a:cs typeface="Arial" panose="020B0604020202020204" pitchFamily="34" charset="0"/>
                        </a:rPr>
                        <a:t> Risk Weighted Assets</a:t>
                      </a:r>
                    </a:p>
                    <a:p>
                      <a:pPr marL="0" marR="0" indent="0" algn="l" defTabSz="914400" rtl="0" eaLnBrk="1" fontAlgn="auto" latinLnBrk="0" hangingPunct="1">
                        <a:lnSpc>
                          <a:spcPct val="100000"/>
                        </a:lnSpc>
                        <a:spcBef>
                          <a:spcPts val="0"/>
                        </a:spcBef>
                        <a:spcAft>
                          <a:spcPts val="0"/>
                        </a:spcAft>
                        <a:buClrTx/>
                        <a:buSzTx/>
                        <a:buFontTx/>
                        <a:buNone/>
                        <a:tabLst/>
                        <a:defRPr/>
                      </a:pPr>
                      <a:r>
                        <a:rPr lang="en-GB" sz="800" b="1" baseline="0" dirty="0" smtClean="0">
                          <a:solidFill>
                            <a:schemeClr val="tx1"/>
                          </a:solidFill>
                          <a:latin typeface="Arial" panose="020B0604020202020204" pitchFamily="34" charset="0"/>
                          <a:cs typeface="Arial" panose="020B0604020202020204" pitchFamily="34" charset="0"/>
                        </a:rPr>
                        <a:t>Total Risk Weighted Assets without Personal Lending</a:t>
                      </a:r>
                      <a:endParaRPr lang="en-GB" sz="800" b="1" dirty="0" smtClean="0">
                        <a:solidFill>
                          <a:schemeClr val="tx1"/>
                        </a:solidFill>
                        <a:latin typeface="Arial" panose="020B0604020202020204" pitchFamily="34" charset="0"/>
                        <a:cs typeface="Arial" panose="020B0604020202020204" pitchFamily="34" charset="0"/>
                      </a:endParaRPr>
                    </a:p>
                  </a:txBody>
                  <a:tcPr marL="27432" marR="27432"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smtClean="0">
                          <a:latin typeface="Arial" panose="020B0604020202020204" pitchFamily="34" charset="0"/>
                          <a:cs typeface="Arial" panose="020B0604020202020204" pitchFamily="34" charset="0"/>
                        </a:rPr>
                        <a:t>Monthly</a:t>
                      </a:r>
                    </a:p>
                  </a:txBody>
                  <a:tcPr marL="27432" marR="27432"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smtClean="0">
                          <a:latin typeface="Arial" panose="020B0604020202020204" pitchFamily="34" charset="0"/>
                          <a:cs typeface="Arial" panose="020B0604020202020204" pitchFamily="34" charset="0"/>
                        </a:rPr>
                        <a:t>$38.9bn³</a:t>
                      </a:r>
                    </a:p>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smtClean="0">
                          <a:latin typeface="Arial" panose="020B0604020202020204" pitchFamily="34" charset="0"/>
                          <a:cs typeface="Arial" panose="020B0604020202020204" pitchFamily="34" charset="0"/>
                        </a:rPr>
                        <a:t>$37.5bn³</a:t>
                      </a:r>
                    </a:p>
                  </a:txBody>
                  <a:tcPr marL="27432" marR="27432"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smtClean="0">
                          <a:latin typeface="Arial" panose="020B0604020202020204" pitchFamily="34" charset="0"/>
                          <a:cs typeface="Arial" panose="020B0604020202020204" pitchFamily="34" charset="0"/>
                        </a:rPr>
                        <a:t>Red</a:t>
                      </a:r>
                      <a:r>
                        <a:rPr lang="en-US" sz="800" baseline="0" dirty="0" smtClean="0">
                          <a:latin typeface="Arial" panose="020B0604020202020204" pitchFamily="34" charset="0"/>
                          <a:cs typeface="Arial" panose="020B0604020202020204" pitchFamily="34" charset="0"/>
                        </a:rPr>
                        <a:t> Limit less $2bn²</a:t>
                      </a:r>
                      <a:endParaRPr lang="en-US" sz="800" dirty="0" smtClean="0">
                        <a:latin typeface="Arial" panose="020B0604020202020204" pitchFamily="34" charset="0"/>
                        <a:cs typeface="Arial" panose="020B0604020202020204" pitchFamily="34" charset="0"/>
                      </a:endParaRPr>
                    </a:p>
                  </a:txBody>
                  <a:tcPr marL="27432" marR="27432"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alpha val="50196"/>
                      </a:srgbClr>
                    </a:solidFill>
                  </a:tcPr>
                </a:tc>
                <a:tc>
                  <a:txBody>
                    <a:bodyPr/>
                    <a:lstStyle/>
                    <a:p>
                      <a:pPr algn="ctr"/>
                      <a:r>
                        <a:rPr lang="en-GB" sz="800" b="0" dirty="0" smtClean="0">
                          <a:solidFill>
                            <a:schemeClr val="tx1"/>
                          </a:solidFill>
                          <a:latin typeface="Arial" panose="020B0604020202020204" pitchFamily="34" charset="0"/>
                          <a:cs typeface="Arial" panose="020B0604020202020204" pitchFamily="34" charset="0"/>
                        </a:rPr>
                        <a:t>Prior</a:t>
                      </a:r>
                      <a:r>
                        <a:rPr lang="en-GB" sz="800" b="0" baseline="0" dirty="0" smtClean="0">
                          <a:solidFill>
                            <a:schemeClr val="tx1"/>
                          </a:solidFill>
                          <a:latin typeface="Arial" panose="020B0604020202020204" pitchFamily="34" charset="0"/>
                          <a:cs typeface="Arial" panose="020B0604020202020204" pitchFamily="34" charset="0"/>
                        </a:rPr>
                        <a:t> Month CET1$/11%²</a:t>
                      </a:r>
                      <a:endParaRPr lang="en-GB" sz="800" b="0" dirty="0" smtClean="0">
                        <a:solidFill>
                          <a:schemeClr val="tx1"/>
                        </a:solidFill>
                        <a:latin typeface="Arial" panose="020B0604020202020204" pitchFamily="34" charset="0"/>
                        <a:cs typeface="Arial" panose="020B0604020202020204" pitchFamily="34" charset="0"/>
                      </a:endParaRPr>
                    </a:p>
                  </a:txBody>
                  <a:tcPr marL="27432" marR="27432" marT="27432" marB="27432"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alpha val="50196"/>
                      </a:srgbClr>
                    </a:solidFill>
                  </a:tcPr>
                </a:tc>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baseline="0" dirty="0" smtClean="0">
                          <a:ln>
                            <a:noFill/>
                          </a:ln>
                          <a:solidFill>
                            <a:schemeClr val="tx1"/>
                          </a:solidFill>
                          <a:latin typeface="Arial" panose="020B0604020202020204" pitchFamily="34" charset="0"/>
                          <a:ea typeface="+mn-ea"/>
                          <a:cs typeface="Arial" panose="020B0604020202020204" pitchFamily="34" charset="0"/>
                        </a:rPr>
                        <a:t>Same as 2015 RAS Limits</a:t>
                      </a:r>
                      <a:endParaRPr lang="en-US" sz="800" b="0" kern="1200" baseline="0" dirty="0">
                        <a:ln>
                          <a:noFill/>
                        </a:ln>
                        <a:solidFill>
                          <a:schemeClr val="tx1"/>
                        </a:solidFill>
                        <a:latin typeface="Arial" panose="020B0604020202020204" pitchFamily="34" charset="0"/>
                        <a:ea typeface="+mn-ea"/>
                        <a:cs typeface="Arial" panose="020B0604020202020204" pitchFamily="34" charset="0"/>
                      </a:endParaRPr>
                    </a:p>
                  </a:txBody>
                  <a:tcPr marL="27432" marR="27432" marT="27432" marB="27432"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C000"/>
                    </a:solidFill>
                  </a:tcPr>
                </a:tc>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baseline="0" dirty="0" smtClean="0">
                          <a:ln>
                            <a:noFill/>
                          </a:ln>
                          <a:solidFill>
                            <a:schemeClr val="tx1"/>
                          </a:solidFill>
                          <a:latin typeface="Arial" panose="020B0604020202020204" pitchFamily="34" charset="0"/>
                          <a:cs typeface="Arial" panose="020B0604020202020204" pitchFamily="34" charset="0"/>
                        </a:rPr>
                        <a:t>Same as 2015 RAS Limits</a:t>
                      </a:r>
                      <a:endParaRPr lang="en-US" sz="800" b="0" kern="1200" baseline="0" dirty="0">
                        <a:ln>
                          <a:noFill/>
                        </a:ln>
                        <a:solidFill>
                          <a:schemeClr val="tx1"/>
                        </a:solidFill>
                        <a:latin typeface="Arial" panose="020B0604020202020204" pitchFamily="34" charset="0"/>
                        <a:ea typeface="+mn-ea"/>
                        <a:cs typeface="Arial" panose="020B0604020202020204" pitchFamily="34" charset="0"/>
                      </a:endParaRPr>
                    </a:p>
                  </a:txBody>
                  <a:tcPr marL="27432" marR="27432" marT="27432" marB="27432"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A0000"/>
                    </a:solidFill>
                  </a:tcPr>
                </a:tc>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baseline="0" dirty="0" smtClean="0">
                          <a:solidFill>
                            <a:schemeClr val="tx1"/>
                          </a:solidFill>
                          <a:latin typeface="Arial" panose="020B0604020202020204" pitchFamily="34" charset="0"/>
                          <a:cs typeface="Arial" panose="020B0604020202020204" pitchFamily="34" charset="0"/>
                        </a:rPr>
                        <a:t>N/A</a:t>
                      </a:r>
                      <a:endParaRPr lang="en-US" sz="800" b="0" kern="1200" baseline="0" dirty="0">
                        <a:solidFill>
                          <a:schemeClr val="tx1"/>
                        </a:solidFill>
                        <a:latin typeface="Arial" panose="020B0604020202020204" pitchFamily="34" charset="0"/>
                        <a:ea typeface="+mn-ea"/>
                        <a:cs typeface="Arial" panose="020B0604020202020204" pitchFamily="34" charset="0"/>
                      </a:endParaRPr>
                    </a:p>
                  </a:txBody>
                  <a:tcPr marL="27432" marR="27432" marT="27432" marB="27432"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800" b="1" dirty="0" smtClean="0">
                          <a:solidFill>
                            <a:schemeClr val="tx1"/>
                          </a:solidFill>
                          <a:latin typeface="Arial" panose="020B0604020202020204" pitchFamily="34" charset="0"/>
                          <a:cs typeface="Arial" panose="020B0604020202020204" pitchFamily="34" charset="0"/>
                        </a:rPr>
                        <a:t>2</a:t>
                      </a:r>
                    </a:p>
                  </a:txBody>
                  <a:tcPr marL="27432" marR="27432" marT="27432" marB="27432"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800" b="1" dirty="0" smtClean="0">
                          <a:solidFill>
                            <a:schemeClr val="tx1"/>
                          </a:solidFill>
                          <a:latin typeface="Arial" panose="020B0604020202020204" pitchFamily="34" charset="0"/>
                          <a:cs typeface="Arial" panose="020B0604020202020204" pitchFamily="34" charset="0"/>
                        </a:rPr>
                        <a:t>SC Subprime Assets as % SHUSA</a:t>
                      </a:r>
                      <a:r>
                        <a:rPr lang="en-GB" sz="800" b="1" baseline="0" dirty="0" smtClean="0">
                          <a:solidFill>
                            <a:schemeClr val="tx1"/>
                          </a:solidFill>
                          <a:latin typeface="Arial" panose="020B0604020202020204" pitchFamily="34" charset="0"/>
                          <a:cs typeface="Arial" panose="020B0604020202020204" pitchFamily="34" charset="0"/>
                        </a:rPr>
                        <a:t> Credit Exposure</a:t>
                      </a:r>
                      <a:endParaRPr lang="en-GB" sz="800" b="1" dirty="0" smtClean="0">
                        <a:solidFill>
                          <a:schemeClr val="tx1"/>
                        </a:solidFill>
                        <a:latin typeface="Arial" panose="020B0604020202020204" pitchFamily="34" charset="0"/>
                        <a:cs typeface="Arial" panose="020B0604020202020204" pitchFamily="34" charset="0"/>
                      </a:endParaRPr>
                    </a:p>
                  </a:txBody>
                  <a:tcPr marL="27432" marR="27432"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smtClean="0">
                          <a:latin typeface="Arial" panose="020B0604020202020204" pitchFamily="34" charset="0"/>
                          <a:cs typeface="Arial" panose="020B0604020202020204" pitchFamily="34" charset="0"/>
                        </a:rPr>
                        <a:t>Monthly</a:t>
                      </a:r>
                    </a:p>
                  </a:txBody>
                  <a:tcPr marL="27432" marR="27432"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smtClean="0">
                          <a:latin typeface="Arial" panose="020B0604020202020204" pitchFamily="34" charset="0"/>
                          <a:cs typeface="Arial" panose="020B0604020202020204" pitchFamily="34" charset="0"/>
                        </a:rPr>
                        <a:t>20%</a:t>
                      </a:r>
                    </a:p>
                  </a:txBody>
                  <a:tcPr marL="27432" marR="27432"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AB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smtClean="0">
                          <a:latin typeface="Arial" panose="020B0604020202020204" pitchFamily="34" charset="0"/>
                          <a:cs typeface="Arial" panose="020B0604020202020204" pitchFamily="34" charset="0"/>
                        </a:rPr>
                        <a:t>23.00%</a:t>
                      </a:r>
                    </a:p>
                  </a:txBody>
                  <a:tcPr marL="27432" marR="27432"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alpha val="50196"/>
                      </a:srgbClr>
                    </a:solidFill>
                  </a:tcPr>
                </a:tc>
                <a:tc>
                  <a:txBody>
                    <a:bodyPr/>
                    <a:lstStyle/>
                    <a:p>
                      <a:pPr algn="ctr"/>
                      <a:r>
                        <a:rPr lang="en-GB" sz="800" b="0" dirty="0" smtClean="0">
                          <a:solidFill>
                            <a:schemeClr val="tx1"/>
                          </a:solidFill>
                          <a:latin typeface="Arial" panose="020B0604020202020204" pitchFamily="34" charset="0"/>
                          <a:cs typeface="Arial" panose="020B0604020202020204" pitchFamily="34" charset="0"/>
                        </a:rPr>
                        <a:t>25.00%</a:t>
                      </a:r>
                    </a:p>
                  </a:txBody>
                  <a:tcPr marL="27432" marR="27432" marT="27432" marB="27432"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alpha val="50196"/>
                      </a:srgbClr>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21150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1" kern="1200" baseline="0" dirty="0" smtClean="0">
                          <a:solidFill>
                            <a:schemeClr val="tx1"/>
                          </a:solidFill>
                          <a:latin typeface="Arial" panose="020B0604020202020204" pitchFamily="34" charset="0"/>
                          <a:ea typeface="+mn-ea"/>
                          <a:cs typeface="Arial" panose="020B0604020202020204" pitchFamily="34" charset="0"/>
                        </a:rPr>
                        <a:t>3</a:t>
                      </a:r>
                      <a:endParaRPr lang="en-US" sz="800" b="1" kern="1200" baseline="0" dirty="0">
                        <a:solidFill>
                          <a:schemeClr val="tx1"/>
                        </a:solidFill>
                        <a:latin typeface="Arial" panose="020B0604020202020204" pitchFamily="34" charset="0"/>
                        <a:ea typeface="+mn-ea"/>
                        <a:cs typeface="Arial" panose="020B0604020202020204" pitchFamily="34" charset="0"/>
                      </a:endParaRPr>
                    </a:p>
                  </a:txBody>
                  <a:tcPr marL="27432" marR="27432" marT="27432" marB="27432"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v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1" kern="1200" baseline="0" dirty="0" smtClean="0">
                          <a:solidFill>
                            <a:schemeClr val="tx1"/>
                          </a:solidFill>
                          <a:latin typeface="Arial" panose="020B0604020202020204" pitchFamily="34" charset="0"/>
                          <a:ea typeface="+mn-ea"/>
                          <a:cs typeface="Arial" panose="020B0604020202020204" pitchFamily="34" charset="0"/>
                        </a:rPr>
                        <a:t>SC Services for Others Monthly Net Charge-Off Rate</a:t>
                      </a:r>
                      <a:endParaRPr lang="en-US" sz="800" b="1" kern="1200" baseline="0" dirty="0">
                        <a:solidFill>
                          <a:schemeClr val="tx1"/>
                        </a:solidFill>
                        <a:latin typeface="Arial" panose="020B0604020202020204" pitchFamily="34" charset="0"/>
                        <a:ea typeface="+mn-ea"/>
                        <a:cs typeface="Arial" panose="020B0604020202020204" pitchFamily="34" charset="0"/>
                      </a:endParaRPr>
                    </a:p>
                  </a:txBody>
                  <a:tcPr marL="27432" marR="27432"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baseline="0" dirty="0" smtClean="0">
                          <a:solidFill>
                            <a:schemeClr val="tx1"/>
                          </a:solidFill>
                          <a:latin typeface="Arial" panose="020B0604020202020204" pitchFamily="34" charset="0"/>
                          <a:ea typeface="+mn-ea"/>
                          <a:cs typeface="Arial" panose="020B0604020202020204" pitchFamily="34" charset="0"/>
                        </a:rPr>
                        <a:t>Monthly</a:t>
                      </a:r>
                      <a:endParaRPr lang="en-US" sz="800" b="0" kern="1200" baseline="0" dirty="0">
                        <a:solidFill>
                          <a:schemeClr val="tx1"/>
                        </a:solidFill>
                        <a:latin typeface="Arial" panose="020B0604020202020204" pitchFamily="34" charset="0"/>
                        <a:ea typeface="+mn-ea"/>
                        <a:cs typeface="Arial" panose="020B0604020202020204" pitchFamily="34" charset="0"/>
                      </a:endParaRPr>
                    </a:p>
                  </a:txBody>
                  <a:tcPr marL="27432" marR="27432"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baseline="0" dirty="0" smtClean="0">
                          <a:solidFill>
                            <a:schemeClr val="tx1"/>
                          </a:solidFill>
                          <a:latin typeface="Arial" panose="020B0604020202020204" pitchFamily="34" charset="0"/>
                          <a:ea typeface="+mn-ea"/>
                          <a:cs typeface="Arial" panose="020B0604020202020204" pitchFamily="34" charset="0"/>
                        </a:rPr>
                        <a:t>0.84%</a:t>
                      </a:r>
                      <a:endParaRPr lang="en-US" sz="800" b="0" kern="1200" baseline="0" dirty="0">
                        <a:solidFill>
                          <a:schemeClr val="tx1"/>
                        </a:solidFill>
                        <a:latin typeface="Arial" panose="020B0604020202020204" pitchFamily="34" charset="0"/>
                        <a:ea typeface="+mn-ea"/>
                        <a:cs typeface="Arial" panose="020B0604020202020204" pitchFamily="34" charset="0"/>
                      </a:endParaRPr>
                    </a:p>
                  </a:txBody>
                  <a:tcPr marL="27432" marR="27432"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CEEAB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baseline="0" dirty="0" smtClean="0">
                          <a:solidFill>
                            <a:schemeClr val="tx1"/>
                          </a:solidFill>
                          <a:latin typeface="Arial" panose="020B0604020202020204" pitchFamily="34" charset="0"/>
                          <a:ea typeface="+mn-ea"/>
                          <a:cs typeface="Arial" panose="020B0604020202020204" pitchFamily="34" charset="0"/>
                        </a:rPr>
                        <a:t>1.50%</a:t>
                      </a:r>
                      <a:endParaRPr lang="en-US" sz="800" b="0" kern="1200" baseline="0" dirty="0">
                        <a:solidFill>
                          <a:schemeClr val="tx1"/>
                        </a:solidFill>
                        <a:latin typeface="Arial" panose="020B0604020202020204" pitchFamily="34" charset="0"/>
                        <a:ea typeface="+mn-ea"/>
                        <a:cs typeface="Arial" panose="020B0604020202020204" pitchFamily="34" charset="0"/>
                      </a:endParaRPr>
                    </a:p>
                  </a:txBody>
                  <a:tcPr marL="27432" marR="27432"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E48F">
                        <a:alpha val="50196"/>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baseline="0" dirty="0" smtClean="0">
                          <a:solidFill>
                            <a:schemeClr val="tx1"/>
                          </a:solidFill>
                          <a:latin typeface="Arial" panose="020B0604020202020204" pitchFamily="34" charset="0"/>
                          <a:ea typeface="+mn-ea"/>
                          <a:cs typeface="Arial" panose="020B0604020202020204" pitchFamily="34" charset="0"/>
                        </a:rPr>
                        <a:t>2.00%</a:t>
                      </a:r>
                      <a:endParaRPr lang="en-US" sz="800" b="0" kern="1200" baseline="0" dirty="0">
                        <a:solidFill>
                          <a:schemeClr val="tx1"/>
                        </a:solidFill>
                        <a:latin typeface="Arial" panose="020B0604020202020204" pitchFamily="34" charset="0"/>
                        <a:ea typeface="+mn-ea"/>
                        <a:cs typeface="Arial" panose="020B0604020202020204" pitchFamily="34" charset="0"/>
                      </a:endParaRPr>
                    </a:p>
                  </a:txBody>
                  <a:tcPr marL="27432" marR="27432" marT="27432" marB="27432"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9B9B">
                        <a:alpha val="50196"/>
                      </a:srgbClr>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114633">
                <a:tc>
                  <a:txBody>
                    <a:bodyPr/>
                    <a:lstStyle/>
                    <a:p>
                      <a:pPr algn="ctr"/>
                      <a:r>
                        <a:rPr lang="en-GB" sz="800" b="1" dirty="0" smtClean="0">
                          <a:solidFill>
                            <a:schemeClr val="tx1"/>
                          </a:solidFill>
                          <a:latin typeface="Arial" panose="020B0604020202020204" pitchFamily="34" charset="0"/>
                          <a:cs typeface="Arial" panose="020B0604020202020204" pitchFamily="34" charset="0"/>
                        </a:rPr>
                        <a:t>4</a:t>
                      </a:r>
                      <a:endParaRPr lang="en-GB" sz="800" b="1" dirty="0">
                        <a:solidFill>
                          <a:schemeClr val="tx1"/>
                        </a:solidFill>
                        <a:latin typeface="Arial" panose="020B0604020202020204" pitchFamily="34" charset="0"/>
                        <a:cs typeface="Arial" panose="020B0604020202020204" pitchFamily="34" charset="0"/>
                      </a:endParaRPr>
                    </a:p>
                  </a:txBody>
                  <a:tcPr marL="27432" marR="27432" marT="27432" marB="27432"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5">
                  <a:txBody>
                    <a:bodyPr/>
                    <a:lstStyle/>
                    <a:p>
                      <a:pPr algn="ctr"/>
                      <a:r>
                        <a:rPr lang="en-GB" sz="800" b="1" dirty="0" smtClean="0">
                          <a:solidFill>
                            <a:schemeClr val="tx1"/>
                          </a:solidFill>
                          <a:latin typeface="Arial" panose="020B0604020202020204" pitchFamily="34" charset="0"/>
                          <a:cs typeface="Arial" panose="020B0604020202020204" pitchFamily="34" charset="0"/>
                        </a:rPr>
                        <a:t>More Conservative</a:t>
                      </a:r>
                      <a:endParaRPr lang="en-GB" sz="800" b="1" dirty="0">
                        <a:solidFill>
                          <a:schemeClr val="tx1"/>
                        </a:solidFill>
                        <a:latin typeface="Arial" panose="020B0604020202020204" pitchFamily="34" charset="0"/>
                        <a:cs typeface="Arial" panose="020B0604020202020204" pitchFamily="34" charset="0"/>
                      </a:endParaRPr>
                    </a:p>
                  </a:txBody>
                  <a:tcPr marL="45720" marR="45720" marT="27432" marB="27432"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l"/>
                      <a:r>
                        <a:rPr lang="en-GB" sz="800" b="1" dirty="0" smtClean="0">
                          <a:solidFill>
                            <a:schemeClr val="tx1"/>
                          </a:solidFill>
                          <a:latin typeface="Arial" panose="020B0604020202020204" pitchFamily="34" charset="0"/>
                          <a:cs typeface="Arial" panose="020B0604020202020204" pitchFamily="34" charset="0"/>
                        </a:rPr>
                        <a:t>Net Residual Risk / CRLIT</a:t>
                      </a:r>
                      <a:endParaRPr lang="en-GB" sz="800" b="1" dirty="0">
                        <a:solidFill>
                          <a:schemeClr val="tx1"/>
                        </a:solidFill>
                        <a:latin typeface="Arial" panose="020B0604020202020204" pitchFamily="34" charset="0"/>
                        <a:cs typeface="Arial" panose="020B0604020202020204" pitchFamily="34" charset="0"/>
                      </a:endParaRPr>
                    </a:p>
                  </a:txBody>
                  <a:tcPr marL="27432" marR="27432"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smtClean="0">
                          <a:latin typeface="Arial" panose="020B0604020202020204" pitchFamily="34" charset="0"/>
                          <a:cs typeface="Arial" panose="020B0604020202020204" pitchFamily="34" charset="0"/>
                        </a:rPr>
                        <a:t>Monthly</a:t>
                      </a:r>
                    </a:p>
                  </a:txBody>
                  <a:tcPr marL="27432" marR="27432"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smtClean="0">
                          <a:latin typeface="Arial" panose="020B0604020202020204" pitchFamily="34" charset="0"/>
                          <a:cs typeface="Arial" panose="020B0604020202020204" pitchFamily="34" charset="0"/>
                        </a:rPr>
                        <a:t>2.26%</a:t>
                      </a:r>
                    </a:p>
                  </a:txBody>
                  <a:tcPr marL="27432" marR="27432"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AB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smtClean="0">
                          <a:latin typeface="Arial" panose="020B0604020202020204" pitchFamily="34" charset="0"/>
                          <a:cs typeface="Arial" panose="020B0604020202020204" pitchFamily="34" charset="0"/>
                        </a:rPr>
                        <a:t>(5.00)%</a:t>
                      </a:r>
                    </a:p>
                  </a:txBody>
                  <a:tcPr marL="27432" marR="27432"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alpha val="50196"/>
                      </a:srgbClr>
                    </a:solidFill>
                  </a:tcPr>
                </a:tc>
                <a:tc>
                  <a:txBody>
                    <a:bodyPr/>
                    <a:lstStyle/>
                    <a:p>
                      <a:pPr algn="ctr"/>
                      <a:r>
                        <a:rPr lang="en-GB" sz="800" b="0" dirty="0" smtClean="0">
                          <a:solidFill>
                            <a:schemeClr val="tx1"/>
                          </a:solidFill>
                          <a:latin typeface="Arial" panose="020B0604020202020204" pitchFamily="34" charset="0"/>
                          <a:cs typeface="Arial" panose="020B0604020202020204" pitchFamily="34" charset="0"/>
                        </a:rPr>
                        <a:t>(9.00)%</a:t>
                      </a:r>
                    </a:p>
                  </a:txBody>
                  <a:tcPr marL="27432" marR="27432" marT="27432" marB="27432"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alpha val="50196"/>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smtClean="0">
                          <a:latin typeface="Arial" panose="020B0604020202020204" pitchFamily="34" charset="0"/>
                          <a:cs typeface="Arial" panose="020B0604020202020204" pitchFamily="34" charset="0"/>
                        </a:rPr>
                        <a:t>(3.00)%</a:t>
                      </a:r>
                    </a:p>
                  </a:txBody>
                  <a:tcPr marL="27432" marR="27432" marT="27432" marB="27432"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800" b="0" dirty="0" smtClean="0">
                          <a:solidFill>
                            <a:schemeClr val="tx1"/>
                          </a:solidFill>
                          <a:latin typeface="Arial" panose="020B0604020202020204" pitchFamily="34" charset="0"/>
                          <a:cs typeface="Arial" panose="020B0604020202020204" pitchFamily="34" charset="0"/>
                        </a:rPr>
                        <a:t>(5.00)%</a:t>
                      </a:r>
                    </a:p>
                  </a:txBody>
                  <a:tcPr marL="27432" marR="27432" marT="27432" marB="27432"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0000"/>
                    </a:solidFill>
                  </a:tcPr>
                </a:tc>
                <a:tc>
                  <a:txBody>
                    <a:bodyPr/>
                    <a:lstStyle/>
                    <a:p>
                      <a:r>
                        <a:rPr lang="en-US" sz="800" dirty="0" smtClean="0">
                          <a:latin typeface="Arial" panose="020B0604020202020204" pitchFamily="34" charset="0"/>
                          <a:cs typeface="Arial" panose="020B0604020202020204" pitchFamily="34" charset="0"/>
                        </a:rPr>
                        <a:t>More conservative as the change</a:t>
                      </a:r>
                      <a:r>
                        <a:rPr lang="en-US" sz="800" baseline="0" dirty="0" smtClean="0">
                          <a:latin typeface="Arial" panose="020B0604020202020204" pitchFamily="34" charset="0"/>
                          <a:cs typeface="Arial" panose="020B0604020202020204" pitchFamily="34" charset="0"/>
                        </a:rPr>
                        <a:t> puts the limit closer to an implied ROA of 2.5%.</a:t>
                      </a:r>
                      <a:endParaRPr lang="en-US" sz="800" dirty="0">
                        <a:latin typeface="Arial" panose="020B0604020202020204" pitchFamily="34" charset="0"/>
                        <a:cs typeface="Arial" panose="020B0604020202020204" pitchFamily="34" charset="0"/>
                      </a:endParaRPr>
                    </a:p>
                  </a:txBody>
                  <a:tcPr marL="27432" marR="27432" marT="27432" marB="27432"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ctr"/>
                      <a:r>
                        <a:rPr lang="en-US" sz="800" b="1" dirty="0" smtClean="0">
                          <a:latin typeface="Arial" panose="020B0604020202020204" pitchFamily="34" charset="0"/>
                          <a:cs typeface="Arial" panose="020B0604020202020204" pitchFamily="34" charset="0"/>
                        </a:rPr>
                        <a:t>5</a:t>
                      </a:r>
                      <a:endParaRPr lang="en-US" sz="800" b="1" dirty="0">
                        <a:latin typeface="Arial" panose="020B0604020202020204" pitchFamily="34" charset="0"/>
                        <a:cs typeface="Arial" panose="020B0604020202020204" pitchFamily="34" charset="0"/>
                      </a:endParaRPr>
                    </a:p>
                  </a:txBody>
                  <a:tcPr marL="27432" marR="27432" marT="27432" marB="27432"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a:txBody>
                    <a:bodyPr/>
                    <a:lstStyle/>
                    <a:p>
                      <a:r>
                        <a:rPr lang="en-US" sz="800" b="1" dirty="0" smtClean="0">
                          <a:latin typeface="Arial" panose="020B0604020202020204" pitchFamily="34" charset="0"/>
                          <a:cs typeface="Arial" panose="020B0604020202020204" pitchFamily="34" charset="0"/>
                        </a:rPr>
                        <a:t>NII Sensitivity</a:t>
                      </a:r>
                      <a:r>
                        <a:rPr lang="en-US" sz="800" b="1" baseline="0" dirty="0" smtClean="0">
                          <a:latin typeface="Arial" panose="020B0604020202020204" pitchFamily="34" charset="0"/>
                          <a:cs typeface="Arial" panose="020B0604020202020204" pitchFamily="34" charset="0"/>
                        </a:rPr>
                        <a:t> (+/- 100 bps)</a:t>
                      </a:r>
                      <a:endParaRPr lang="en-US" sz="800" b="1" dirty="0">
                        <a:latin typeface="Arial" panose="020B0604020202020204" pitchFamily="34" charset="0"/>
                        <a:cs typeface="Arial" panose="020B0604020202020204" pitchFamily="34" charset="0"/>
                      </a:endParaRPr>
                    </a:p>
                  </a:txBody>
                  <a:tcPr marL="27432" marR="27432"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baseline="0" dirty="0" smtClean="0">
                          <a:solidFill>
                            <a:schemeClr val="tx1"/>
                          </a:solidFill>
                          <a:latin typeface="Arial" panose="020B0604020202020204" pitchFamily="34" charset="0"/>
                          <a:ea typeface="+mn-ea"/>
                          <a:cs typeface="Arial" panose="020B0604020202020204" pitchFamily="34" charset="0"/>
                        </a:rPr>
                        <a:t>Monthly</a:t>
                      </a:r>
                      <a:endParaRPr lang="en-US" sz="800" b="0" kern="1200" baseline="0" dirty="0">
                        <a:solidFill>
                          <a:schemeClr val="tx1"/>
                        </a:solidFill>
                        <a:latin typeface="Arial" panose="020B0604020202020204" pitchFamily="34" charset="0"/>
                        <a:ea typeface="+mn-ea"/>
                        <a:cs typeface="Arial" panose="020B0604020202020204" pitchFamily="34" charset="0"/>
                      </a:endParaRPr>
                    </a:p>
                  </a:txBody>
                  <a:tcPr marL="27432" marR="27432"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baseline="0" dirty="0" smtClean="0">
                          <a:solidFill>
                            <a:schemeClr val="tx1"/>
                          </a:solidFill>
                          <a:latin typeface="Arial" panose="020B0604020202020204" pitchFamily="34" charset="0"/>
                          <a:ea typeface="+mn-ea"/>
                          <a:cs typeface="Arial" panose="020B0604020202020204" pitchFamily="34" charset="0"/>
                        </a:rPr>
                        <a:t>(1.40)%</a:t>
                      </a:r>
                      <a:endParaRPr lang="en-US" sz="800" b="0" kern="1200" baseline="0" dirty="0">
                        <a:solidFill>
                          <a:schemeClr val="tx1"/>
                        </a:solidFill>
                        <a:latin typeface="Arial" panose="020B0604020202020204" pitchFamily="34" charset="0"/>
                        <a:ea typeface="+mn-ea"/>
                        <a:cs typeface="Arial" panose="020B0604020202020204" pitchFamily="34" charset="0"/>
                      </a:endParaRPr>
                    </a:p>
                  </a:txBody>
                  <a:tcPr marL="27432" marR="27432"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AB0"/>
                    </a:solidFill>
                  </a:tcPr>
                </a:tc>
                <a:tc>
                  <a:txBody>
                    <a:bodyPr/>
                    <a:lstStyle/>
                    <a:p>
                      <a:pPr algn="ctr"/>
                      <a:r>
                        <a:rPr lang="en-US" sz="800" dirty="0" smtClean="0">
                          <a:latin typeface="Arial" panose="020B0604020202020204" pitchFamily="34" charset="0"/>
                          <a:cs typeface="Arial" panose="020B0604020202020204" pitchFamily="34" charset="0"/>
                        </a:rPr>
                        <a:t>$(75MM)</a:t>
                      </a:r>
                      <a:endParaRPr lang="en-US" sz="800" dirty="0">
                        <a:latin typeface="Arial" panose="020B0604020202020204" pitchFamily="34" charset="0"/>
                        <a:cs typeface="Arial" panose="020B0604020202020204" pitchFamily="34" charset="0"/>
                      </a:endParaRPr>
                    </a:p>
                  </a:txBody>
                  <a:tcPr marL="27432" marR="27432"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alpha val="50196"/>
                      </a:srgbClr>
                    </a:solidFill>
                  </a:tcPr>
                </a:tc>
                <a:tc>
                  <a:txBody>
                    <a:bodyPr/>
                    <a:lstStyle/>
                    <a:p>
                      <a:pPr algn="ctr"/>
                      <a:r>
                        <a:rPr lang="en-US" sz="800" dirty="0" smtClean="0">
                          <a:latin typeface="Arial" panose="020B0604020202020204" pitchFamily="34" charset="0"/>
                          <a:cs typeface="Arial" panose="020B0604020202020204" pitchFamily="34" charset="0"/>
                        </a:rPr>
                        <a:t>$(100MM)</a:t>
                      </a:r>
                      <a:endParaRPr lang="en-US" sz="800" dirty="0">
                        <a:latin typeface="Arial" panose="020B0604020202020204" pitchFamily="34" charset="0"/>
                        <a:cs typeface="Arial" panose="020B0604020202020204" pitchFamily="34" charset="0"/>
                      </a:endParaRPr>
                    </a:p>
                  </a:txBody>
                  <a:tcPr marL="27432" marR="27432" marT="27432" marB="27432"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alpha val="50196"/>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baseline="0" dirty="0" smtClean="0">
                          <a:ln>
                            <a:noFill/>
                          </a:ln>
                          <a:solidFill>
                            <a:schemeClr val="tx1"/>
                          </a:solidFill>
                          <a:latin typeface="Arial" panose="020B0604020202020204" pitchFamily="34" charset="0"/>
                          <a:ea typeface="+mn-ea"/>
                          <a:cs typeface="Arial" panose="020B0604020202020204" pitchFamily="34" charset="0"/>
                        </a:rPr>
                        <a:t>(2.00)%</a:t>
                      </a:r>
                      <a:endParaRPr lang="en-US" sz="800" b="0" kern="1200" baseline="0" dirty="0">
                        <a:ln>
                          <a:noFill/>
                        </a:ln>
                        <a:solidFill>
                          <a:schemeClr val="tx1"/>
                        </a:solidFill>
                        <a:latin typeface="Arial" panose="020B0604020202020204" pitchFamily="34" charset="0"/>
                        <a:ea typeface="+mn-ea"/>
                        <a:cs typeface="Arial" panose="020B0604020202020204" pitchFamily="34" charset="0"/>
                      </a:endParaRPr>
                    </a:p>
                  </a:txBody>
                  <a:tcPr marL="27432" marR="27432" marT="27432" marB="27432"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baseline="0" dirty="0" smtClean="0">
                          <a:ln>
                            <a:noFill/>
                          </a:ln>
                          <a:solidFill>
                            <a:schemeClr val="tx1"/>
                          </a:solidFill>
                          <a:latin typeface="Arial" panose="020B0604020202020204" pitchFamily="34" charset="0"/>
                          <a:ea typeface="+mn-ea"/>
                          <a:cs typeface="Arial" panose="020B0604020202020204" pitchFamily="34" charset="0"/>
                        </a:rPr>
                        <a:t>(2.50)%</a:t>
                      </a:r>
                      <a:endParaRPr lang="en-US" sz="800" b="0" kern="1200" baseline="0" dirty="0">
                        <a:ln>
                          <a:noFill/>
                        </a:ln>
                        <a:solidFill>
                          <a:schemeClr val="tx1"/>
                        </a:solidFill>
                        <a:latin typeface="Arial" panose="020B0604020202020204" pitchFamily="34" charset="0"/>
                        <a:ea typeface="+mn-ea"/>
                        <a:cs typeface="Arial" panose="020B0604020202020204" pitchFamily="34" charset="0"/>
                      </a:endParaRPr>
                    </a:p>
                  </a:txBody>
                  <a:tcPr marL="27432" marR="27432" marT="27432" marB="27432"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0000"/>
                    </a:solidFill>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kern="1200" baseline="0" dirty="0" smtClean="0">
                          <a:solidFill>
                            <a:schemeClr val="tx1"/>
                          </a:solidFill>
                          <a:latin typeface="Arial" panose="020B0604020202020204" pitchFamily="34" charset="0"/>
                          <a:ea typeface="+mn-ea"/>
                          <a:cs typeface="Arial" panose="020B0604020202020204" pitchFamily="34" charset="0"/>
                        </a:rPr>
                        <a:t>The limits have been changed to a percentage amount to give management better insight into how much interest rate risk SC is taking against the relevant financial indicator.</a:t>
                      </a:r>
                      <a:endParaRPr lang="en-GB" sz="800" b="0" kern="1200" baseline="0" dirty="0" smtClean="0">
                        <a:solidFill>
                          <a:schemeClr val="tx1"/>
                        </a:solidFill>
                        <a:latin typeface="Arial" panose="020B0604020202020204" pitchFamily="34" charset="0"/>
                        <a:ea typeface="+mn-ea"/>
                        <a:cs typeface="Arial" panose="020B0604020202020204" pitchFamily="34" charset="0"/>
                      </a:endParaRPr>
                    </a:p>
                  </a:txBody>
                  <a:tcPr marL="27432" marR="27432" marT="27432" marB="27432"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800" b="1" kern="1200" baseline="0" dirty="0" smtClean="0">
                          <a:solidFill>
                            <a:schemeClr val="tx1"/>
                          </a:solidFill>
                          <a:latin typeface="Arial" panose="020B0604020202020204" pitchFamily="34" charset="0"/>
                          <a:ea typeface="+mn-ea"/>
                          <a:cs typeface="Arial" panose="020B0604020202020204" pitchFamily="34" charset="0"/>
                        </a:rPr>
                        <a:t>6</a:t>
                      </a:r>
                      <a:endParaRPr lang="en-GB" sz="800" b="1" kern="1200" baseline="0" dirty="0">
                        <a:solidFill>
                          <a:schemeClr val="tx1"/>
                        </a:solidFill>
                        <a:latin typeface="Arial" panose="020B0604020202020204" pitchFamily="34" charset="0"/>
                        <a:ea typeface="+mn-ea"/>
                        <a:cs typeface="Arial" panose="020B0604020202020204" pitchFamily="34" charset="0"/>
                      </a:endParaRPr>
                    </a:p>
                  </a:txBody>
                  <a:tcPr marL="27432" marR="27432" marT="27432" marB="27432"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800" b="1" kern="1200" baseline="0" dirty="0" smtClean="0">
                          <a:solidFill>
                            <a:schemeClr val="tx1"/>
                          </a:solidFill>
                          <a:latin typeface="Arial" panose="020B0604020202020204" pitchFamily="34" charset="0"/>
                          <a:ea typeface="+mn-ea"/>
                          <a:cs typeface="Arial" panose="020B0604020202020204" pitchFamily="34" charset="0"/>
                        </a:rPr>
                        <a:t>MVE Sensitivity (+/-100 bps)</a:t>
                      </a:r>
                      <a:endParaRPr lang="en-GB" sz="800" b="1" kern="1200" baseline="0" dirty="0">
                        <a:solidFill>
                          <a:schemeClr val="tx1"/>
                        </a:solidFill>
                        <a:latin typeface="Arial" panose="020B0604020202020204" pitchFamily="34" charset="0"/>
                        <a:ea typeface="+mn-ea"/>
                        <a:cs typeface="Arial" panose="020B0604020202020204" pitchFamily="34" charset="0"/>
                      </a:endParaRPr>
                    </a:p>
                  </a:txBody>
                  <a:tcPr marL="27432" marR="27432"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baseline="0" dirty="0" smtClean="0">
                          <a:solidFill>
                            <a:schemeClr val="tx1"/>
                          </a:solidFill>
                          <a:latin typeface="Arial" panose="020B0604020202020204" pitchFamily="34" charset="0"/>
                          <a:ea typeface="+mn-ea"/>
                          <a:cs typeface="Arial" panose="020B0604020202020204" pitchFamily="34" charset="0"/>
                        </a:rPr>
                        <a:t>Monthly</a:t>
                      </a:r>
                    </a:p>
                  </a:txBody>
                  <a:tcPr marL="27432" marR="27432"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baseline="0" dirty="0" smtClean="0">
                          <a:solidFill>
                            <a:schemeClr val="tx1"/>
                          </a:solidFill>
                          <a:latin typeface="Arial" panose="020B0604020202020204" pitchFamily="34" charset="0"/>
                          <a:ea typeface="+mn-ea"/>
                          <a:cs typeface="Arial" panose="020B0604020202020204" pitchFamily="34" charset="0"/>
                        </a:rPr>
                        <a:t>(2.38)%</a:t>
                      </a:r>
                    </a:p>
                  </a:txBody>
                  <a:tcPr marL="27432" marR="27432"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AB0"/>
                    </a:solidFill>
                  </a:tcPr>
                </a:tc>
                <a:tc>
                  <a:txBody>
                    <a:bodyPr/>
                    <a:lstStyle/>
                    <a:p>
                      <a:pPr marL="0" algn="ctr" defTabSz="914400" rtl="0" eaLnBrk="1" latinLnBrk="0" hangingPunct="1"/>
                      <a:r>
                        <a:rPr lang="en-US" sz="800" kern="1200" dirty="0" smtClean="0">
                          <a:solidFill>
                            <a:schemeClr val="tx1"/>
                          </a:solidFill>
                          <a:latin typeface="Arial" panose="020B0604020202020204" pitchFamily="34" charset="0"/>
                          <a:ea typeface="+mn-ea"/>
                          <a:cs typeface="Arial" panose="020B0604020202020204" pitchFamily="34" charset="0"/>
                        </a:rPr>
                        <a:t>$(240MM)</a:t>
                      </a:r>
                      <a:endParaRPr lang="en-US" sz="800" kern="1200" dirty="0">
                        <a:solidFill>
                          <a:schemeClr val="tx1"/>
                        </a:solidFill>
                        <a:latin typeface="Arial" panose="020B0604020202020204" pitchFamily="34" charset="0"/>
                        <a:ea typeface="+mn-ea"/>
                        <a:cs typeface="Arial" panose="020B0604020202020204" pitchFamily="34" charset="0"/>
                      </a:endParaRPr>
                    </a:p>
                  </a:txBody>
                  <a:tcPr marL="27432" marR="27432"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alpha val="50196"/>
                      </a:srgbClr>
                    </a:solidFill>
                  </a:tcPr>
                </a:tc>
                <a:tc>
                  <a:txBody>
                    <a:bodyPr/>
                    <a:lstStyle/>
                    <a:p>
                      <a:pPr marL="0" algn="ctr" defTabSz="914400" rtl="0" eaLnBrk="1" latinLnBrk="0" hangingPunct="1"/>
                      <a:r>
                        <a:rPr lang="en-US" sz="800" kern="1200" dirty="0" smtClean="0">
                          <a:solidFill>
                            <a:schemeClr val="tx1"/>
                          </a:solidFill>
                          <a:latin typeface="Arial" panose="020B0604020202020204" pitchFamily="34" charset="0"/>
                          <a:ea typeface="+mn-ea"/>
                          <a:cs typeface="Arial" panose="020B0604020202020204" pitchFamily="34" charset="0"/>
                        </a:rPr>
                        <a:t>$(300MM)</a:t>
                      </a:r>
                      <a:endParaRPr lang="en-US" sz="800" kern="1200" dirty="0">
                        <a:solidFill>
                          <a:schemeClr val="tx1"/>
                        </a:solidFill>
                        <a:latin typeface="Arial" panose="020B0604020202020204" pitchFamily="34" charset="0"/>
                        <a:ea typeface="+mn-ea"/>
                        <a:cs typeface="Arial" panose="020B0604020202020204" pitchFamily="34" charset="0"/>
                      </a:endParaRPr>
                    </a:p>
                  </a:txBody>
                  <a:tcPr marL="27432" marR="27432" marT="27432" marB="27432"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alpha val="50196"/>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baseline="0" dirty="0" smtClean="0">
                          <a:ln>
                            <a:noFill/>
                          </a:ln>
                          <a:solidFill>
                            <a:schemeClr val="tx1"/>
                          </a:solidFill>
                          <a:latin typeface="Arial" panose="020B0604020202020204" pitchFamily="34" charset="0"/>
                          <a:ea typeface="+mn-ea"/>
                          <a:cs typeface="Arial" panose="020B0604020202020204" pitchFamily="34" charset="0"/>
                        </a:rPr>
                        <a:t>(3.00)%</a:t>
                      </a:r>
                    </a:p>
                  </a:txBody>
                  <a:tcPr marL="27432" marR="27432" marT="27432" marB="27432"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800" b="0" kern="1200" baseline="0" dirty="0" smtClean="0">
                          <a:ln>
                            <a:noFill/>
                          </a:ln>
                          <a:solidFill>
                            <a:schemeClr val="tx1"/>
                          </a:solidFill>
                          <a:latin typeface="Arial" panose="020B0604020202020204" pitchFamily="34" charset="0"/>
                          <a:ea typeface="+mn-ea"/>
                          <a:cs typeface="Arial" panose="020B0604020202020204" pitchFamily="34" charset="0"/>
                        </a:rPr>
                        <a:t>(4.00)%</a:t>
                      </a:r>
                    </a:p>
                  </a:txBody>
                  <a:tcPr marL="27432" marR="27432" marT="27432" marB="27432"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0000"/>
                    </a:solidFill>
                  </a:tcPr>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900" b="0" kern="1200" baseline="0" dirty="0" smtClean="0">
                        <a:solidFill>
                          <a:schemeClr val="tx1"/>
                        </a:solidFill>
                        <a:latin typeface="+mn-lt"/>
                        <a:ea typeface="+mn-ea"/>
                        <a:cs typeface="Arial" panose="020B0604020202020204" pitchFamily="34" charset="0"/>
                      </a:endParaRPr>
                    </a:p>
                  </a:txBody>
                  <a:tcPr marL="45720" marR="45720" marT="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1" kern="1200" baseline="0" dirty="0" smtClean="0">
                          <a:solidFill>
                            <a:schemeClr val="tx1"/>
                          </a:solidFill>
                          <a:latin typeface="Arial" panose="020B0604020202020204" pitchFamily="34" charset="0"/>
                          <a:ea typeface="+mn-ea"/>
                          <a:cs typeface="Arial" panose="020B0604020202020204" pitchFamily="34" charset="0"/>
                        </a:rPr>
                        <a:t>7</a:t>
                      </a:r>
                      <a:endParaRPr lang="en-US" sz="800" b="1" kern="1200" baseline="0" dirty="0">
                        <a:solidFill>
                          <a:schemeClr val="tx1"/>
                        </a:solidFill>
                        <a:latin typeface="Arial" panose="020B0604020202020204" pitchFamily="34" charset="0"/>
                        <a:ea typeface="+mn-ea"/>
                        <a:cs typeface="Arial" panose="020B0604020202020204" pitchFamily="34" charset="0"/>
                      </a:endParaRPr>
                    </a:p>
                  </a:txBody>
                  <a:tcPr marL="27432" marR="27432" marT="27432" marB="27432"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1" kern="1200" baseline="0" dirty="0" smtClean="0">
                          <a:solidFill>
                            <a:schemeClr val="tx1"/>
                          </a:solidFill>
                          <a:latin typeface="Arial" panose="020B0604020202020204" pitchFamily="34" charset="0"/>
                          <a:ea typeface="+mn-ea"/>
                          <a:cs typeface="Arial" panose="020B0604020202020204" pitchFamily="34" charset="0"/>
                        </a:rPr>
                        <a:t>Gross Operational Risk Losses / Gross Margin</a:t>
                      </a:r>
                      <a:endParaRPr lang="en-US" sz="800" b="1" kern="1200" baseline="0" dirty="0">
                        <a:solidFill>
                          <a:schemeClr val="tx1"/>
                        </a:solidFill>
                        <a:latin typeface="Arial" panose="020B0604020202020204" pitchFamily="34" charset="0"/>
                        <a:ea typeface="+mn-ea"/>
                        <a:cs typeface="Arial" panose="020B0604020202020204" pitchFamily="34" charset="0"/>
                      </a:endParaRPr>
                    </a:p>
                  </a:txBody>
                  <a:tcPr marL="27432" marR="27432"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baseline="0" dirty="0" smtClean="0">
                          <a:solidFill>
                            <a:schemeClr val="tx1"/>
                          </a:solidFill>
                          <a:latin typeface="Arial" panose="020B0604020202020204" pitchFamily="34" charset="0"/>
                          <a:ea typeface="+mn-ea"/>
                          <a:cs typeface="Arial" panose="020B0604020202020204" pitchFamily="34" charset="0"/>
                        </a:rPr>
                        <a:t>Quarterly</a:t>
                      </a:r>
                      <a:endParaRPr lang="en-US" sz="800" b="0" kern="1200" baseline="0" dirty="0">
                        <a:solidFill>
                          <a:schemeClr val="tx1"/>
                        </a:solidFill>
                        <a:latin typeface="Arial" panose="020B0604020202020204" pitchFamily="34" charset="0"/>
                        <a:ea typeface="+mn-ea"/>
                        <a:cs typeface="Arial" panose="020B0604020202020204" pitchFamily="34" charset="0"/>
                      </a:endParaRPr>
                    </a:p>
                  </a:txBody>
                  <a:tcPr marL="27432" marR="27432"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baseline="0" dirty="0" smtClean="0">
                          <a:solidFill>
                            <a:schemeClr val="tx1"/>
                          </a:solidFill>
                          <a:latin typeface="Arial" panose="020B0604020202020204" pitchFamily="34" charset="0"/>
                          <a:ea typeface="+mn-ea"/>
                          <a:cs typeface="Arial" panose="020B0604020202020204" pitchFamily="34" charset="0"/>
                        </a:rPr>
                        <a:t>0.53%</a:t>
                      </a:r>
                      <a:endParaRPr lang="en-US" sz="800" b="0" kern="1200" baseline="0" dirty="0">
                        <a:solidFill>
                          <a:schemeClr val="tx1"/>
                        </a:solidFill>
                        <a:latin typeface="Arial" panose="020B0604020202020204" pitchFamily="34" charset="0"/>
                        <a:ea typeface="+mn-ea"/>
                        <a:cs typeface="Arial" panose="020B0604020202020204" pitchFamily="34" charset="0"/>
                      </a:endParaRPr>
                    </a:p>
                  </a:txBody>
                  <a:tcPr marL="27432" marR="27432"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AB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baseline="0" dirty="0" smtClean="0">
                          <a:solidFill>
                            <a:schemeClr val="tx1"/>
                          </a:solidFill>
                          <a:latin typeface="Arial" panose="020B0604020202020204" pitchFamily="34" charset="0"/>
                          <a:ea typeface="+mn-ea"/>
                          <a:cs typeface="Arial" panose="020B0604020202020204" pitchFamily="34" charset="0"/>
                        </a:rPr>
                        <a:t>3.00%</a:t>
                      </a:r>
                      <a:endParaRPr lang="en-US" sz="800" b="0" kern="1200" baseline="0" dirty="0">
                        <a:solidFill>
                          <a:schemeClr val="tx1"/>
                        </a:solidFill>
                        <a:latin typeface="Arial" panose="020B0604020202020204" pitchFamily="34" charset="0"/>
                        <a:ea typeface="+mn-ea"/>
                        <a:cs typeface="Arial" panose="020B0604020202020204" pitchFamily="34" charset="0"/>
                      </a:endParaRPr>
                    </a:p>
                  </a:txBody>
                  <a:tcPr marL="27432" marR="27432"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F">
                        <a:alpha val="50196"/>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baseline="0" dirty="0" smtClean="0">
                          <a:solidFill>
                            <a:schemeClr val="tx1"/>
                          </a:solidFill>
                          <a:latin typeface="Arial" panose="020B0604020202020204" pitchFamily="34" charset="0"/>
                          <a:ea typeface="+mn-ea"/>
                          <a:cs typeface="Arial" panose="020B0604020202020204" pitchFamily="34" charset="0"/>
                        </a:rPr>
                        <a:t>5.00%</a:t>
                      </a:r>
                      <a:endParaRPr lang="en-US" sz="800" b="0" kern="1200" baseline="0" dirty="0">
                        <a:solidFill>
                          <a:schemeClr val="tx1"/>
                        </a:solidFill>
                        <a:latin typeface="Arial" panose="020B0604020202020204" pitchFamily="34" charset="0"/>
                        <a:ea typeface="+mn-ea"/>
                        <a:cs typeface="Arial" panose="020B0604020202020204" pitchFamily="34" charset="0"/>
                      </a:endParaRPr>
                    </a:p>
                  </a:txBody>
                  <a:tcPr marL="27432" marR="27432" marT="27432" marB="27432"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B9B">
                        <a:alpha val="50196"/>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baseline="0" dirty="0" smtClean="0">
                          <a:solidFill>
                            <a:schemeClr val="tx1"/>
                          </a:solidFill>
                          <a:latin typeface="Arial" panose="020B0604020202020204" pitchFamily="34" charset="0"/>
                          <a:ea typeface="+mn-ea"/>
                          <a:cs typeface="Arial" panose="020B0604020202020204" pitchFamily="34" charset="0"/>
                        </a:rPr>
                        <a:t>1.50%</a:t>
                      </a:r>
                      <a:endParaRPr lang="en-US" sz="800" b="0" kern="1200" baseline="0" dirty="0">
                        <a:solidFill>
                          <a:schemeClr val="tx1"/>
                        </a:solidFill>
                        <a:latin typeface="Arial" panose="020B0604020202020204" pitchFamily="34" charset="0"/>
                        <a:ea typeface="+mn-ea"/>
                        <a:cs typeface="Arial" panose="020B0604020202020204" pitchFamily="34" charset="0"/>
                      </a:endParaRPr>
                    </a:p>
                  </a:txBody>
                  <a:tcPr marL="27432" marR="27432" marT="27432" marB="27432"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baseline="0" dirty="0" smtClean="0">
                          <a:solidFill>
                            <a:schemeClr val="tx1"/>
                          </a:solidFill>
                          <a:latin typeface="Arial" panose="020B0604020202020204" pitchFamily="34" charset="0"/>
                          <a:ea typeface="+mn-ea"/>
                          <a:cs typeface="Arial" panose="020B0604020202020204" pitchFamily="34" charset="0"/>
                        </a:rPr>
                        <a:t>2.00%</a:t>
                      </a:r>
                      <a:endParaRPr lang="en-US" sz="800" b="0" kern="1200" baseline="0" dirty="0">
                        <a:solidFill>
                          <a:schemeClr val="tx1"/>
                        </a:solidFill>
                        <a:latin typeface="Arial" panose="020B0604020202020204" pitchFamily="34" charset="0"/>
                        <a:ea typeface="+mn-ea"/>
                        <a:cs typeface="Arial" panose="020B0604020202020204" pitchFamily="34" charset="0"/>
                      </a:endParaRPr>
                    </a:p>
                  </a:txBody>
                  <a:tcPr marL="27432" marR="27432" marT="27432" marB="27432"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00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800" b="0" kern="1200" baseline="0" dirty="0" smtClean="0">
                          <a:solidFill>
                            <a:schemeClr val="tx1"/>
                          </a:solidFill>
                          <a:latin typeface="Arial" panose="020B0604020202020204" pitchFamily="34" charset="0"/>
                          <a:ea typeface="+mn-ea"/>
                          <a:cs typeface="Arial" panose="020B0604020202020204" pitchFamily="34" charset="0"/>
                        </a:rPr>
                        <a:t>To more accurately reflect Gross Loss and Gross Margin trends.</a:t>
                      </a:r>
                    </a:p>
                  </a:txBody>
                  <a:tcPr marL="27432" marR="27432" marT="27432" marB="27432"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9010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800" b="1" kern="1200" baseline="0" dirty="0" smtClean="0">
                          <a:solidFill>
                            <a:schemeClr val="tx1"/>
                          </a:solidFill>
                          <a:latin typeface="Arial" panose="020B0604020202020204" pitchFamily="34" charset="0"/>
                          <a:ea typeface="+mn-ea"/>
                          <a:cs typeface="Arial" panose="020B0604020202020204" pitchFamily="34" charset="0"/>
                        </a:rPr>
                        <a:t>8</a:t>
                      </a:r>
                      <a:endParaRPr lang="en-GB" sz="800" b="1" kern="1200" baseline="0" dirty="0">
                        <a:solidFill>
                          <a:schemeClr val="tx1"/>
                        </a:solidFill>
                        <a:latin typeface="Arial" panose="020B0604020202020204" pitchFamily="34" charset="0"/>
                        <a:ea typeface="+mn-ea"/>
                        <a:cs typeface="Arial" panose="020B0604020202020204" pitchFamily="34" charset="0"/>
                      </a:endParaRPr>
                    </a:p>
                  </a:txBody>
                  <a:tcPr marL="27432" marR="27432" marT="27432" marB="27432"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v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800" b="1" kern="1200" baseline="0" dirty="0" smtClean="0">
                          <a:solidFill>
                            <a:schemeClr val="tx1"/>
                          </a:solidFill>
                          <a:latin typeface="Arial" panose="020B0604020202020204" pitchFamily="34" charset="0"/>
                          <a:ea typeface="+mn-ea"/>
                          <a:cs typeface="Arial" panose="020B0604020202020204" pitchFamily="34" charset="0"/>
                        </a:rPr>
                        <a:t>Available Committed Liquidity</a:t>
                      </a:r>
                      <a:endParaRPr lang="en-GB" sz="800" b="1" kern="1200" baseline="0" dirty="0">
                        <a:solidFill>
                          <a:schemeClr val="tx1"/>
                        </a:solidFill>
                        <a:latin typeface="Arial" panose="020B0604020202020204" pitchFamily="34" charset="0"/>
                        <a:ea typeface="+mn-ea"/>
                        <a:cs typeface="Arial" panose="020B0604020202020204" pitchFamily="34" charset="0"/>
                      </a:endParaRPr>
                    </a:p>
                  </a:txBody>
                  <a:tcPr marL="27432" marR="27432"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b="0" kern="1200" baseline="0" dirty="0" smtClean="0">
                          <a:solidFill>
                            <a:schemeClr val="tx1"/>
                          </a:solidFill>
                          <a:latin typeface="Arial" panose="020B0604020202020204" pitchFamily="34" charset="0"/>
                          <a:ea typeface="+mn-ea"/>
                          <a:cs typeface="Arial" panose="020B0604020202020204" pitchFamily="34" charset="0"/>
                        </a:rPr>
                        <a:t>Monthly</a:t>
                      </a:r>
                    </a:p>
                  </a:txBody>
                  <a:tcPr marL="27432" marR="27432"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800" b="0" kern="1200" baseline="0" dirty="0" smtClean="0">
                          <a:solidFill>
                            <a:schemeClr val="tx1"/>
                          </a:solidFill>
                          <a:latin typeface="Arial" panose="020B0604020202020204" pitchFamily="34" charset="0"/>
                          <a:ea typeface="+mn-ea"/>
                          <a:cs typeface="Arial" panose="020B0604020202020204" pitchFamily="34" charset="0"/>
                        </a:rPr>
                        <a:t>4.4¹ months</a:t>
                      </a:r>
                      <a:endParaRPr lang="en-GB" sz="800" b="0" kern="1200" baseline="0" dirty="0">
                        <a:solidFill>
                          <a:schemeClr val="tx1"/>
                        </a:solidFill>
                        <a:latin typeface="Arial" panose="020B0604020202020204" pitchFamily="34" charset="0"/>
                        <a:ea typeface="+mn-ea"/>
                        <a:cs typeface="Arial" panose="020B0604020202020204" pitchFamily="34" charset="0"/>
                      </a:endParaRPr>
                    </a:p>
                  </a:txBody>
                  <a:tcPr marL="27432" marR="27432"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CEEAB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800" b="0" kern="1200" baseline="0" dirty="0" smtClean="0">
                          <a:solidFill>
                            <a:schemeClr val="tx1"/>
                          </a:solidFill>
                          <a:latin typeface="Arial" panose="020B0604020202020204" pitchFamily="34" charset="0"/>
                          <a:ea typeface="+mn-ea"/>
                          <a:cs typeface="Arial" panose="020B0604020202020204" pitchFamily="34" charset="0"/>
                        </a:rPr>
                        <a:t>6</a:t>
                      </a:r>
                      <a:endParaRPr lang="en-GB" sz="800" b="0" kern="1200" baseline="0" dirty="0">
                        <a:solidFill>
                          <a:schemeClr val="tx1"/>
                        </a:solidFill>
                        <a:latin typeface="Arial" panose="020B0604020202020204" pitchFamily="34" charset="0"/>
                        <a:ea typeface="+mn-ea"/>
                        <a:cs typeface="Arial" panose="020B0604020202020204" pitchFamily="34" charset="0"/>
                      </a:endParaRPr>
                    </a:p>
                  </a:txBody>
                  <a:tcPr marL="27432" marR="27432"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E48F">
                        <a:alpha val="50196"/>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b="0" kern="1200" baseline="0" dirty="0" smtClean="0">
                          <a:solidFill>
                            <a:schemeClr val="tx1"/>
                          </a:solidFill>
                          <a:latin typeface="Arial" panose="020B0604020202020204" pitchFamily="34" charset="0"/>
                          <a:ea typeface="+mn-ea"/>
                          <a:cs typeface="Arial" panose="020B0604020202020204" pitchFamily="34" charset="0"/>
                        </a:rPr>
                        <a:t>5</a:t>
                      </a:r>
                    </a:p>
                  </a:txBody>
                  <a:tcPr marL="27432" marR="27432" marT="27432" marB="27432"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9B9B">
                        <a:alpha val="50196"/>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b="0" kern="1200" baseline="0" dirty="0" smtClean="0">
                          <a:ln>
                            <a:noFill/>
                          </a:ln>
                          <a:solidFill>
                            <a:schemeClr val="tx1"/>
                          </a:solidFill>
                          <a:latin typeface="Arial" panose="020B0604020202020204" pitchFamily="34" charset="0"/>
                          <a:ea typeface="+mn-ea"/>
                          <a:cs typeface="Arial" panose="020B0604020202020204" pitchFamily="34" charset="0"/>
                        </a:rPr>
                        <a:t>4</a:t>
                      </a:r>
                    </a:p>
                  </a:txBody>
                  <a:tcPr marL="27432" marR="27432" marT="27432" marB="27432"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b="0" kern="1200" baseline="0" dirty="0" smtClean="0">
                          <a:ln>
                            <a:noFill/>
                          </a:ln>
                          <a:solidFill>
                            <a:schemeClr val="tx1"/>
                          </a:solidFill>
                          <a:latin typeface="Arial" panose="020B0604020202020204" pitchFamily="34" charset="0"/>
                          <a:ea typeface="+mn-ea"/>
                          <a:cs typeface="Arial" panose="020B0604020202020204" pitchFamily="34" charset="0"/>
                        </a:rPr>
                        <a:t>3</a:t>
                      </a:r>
                    </a:p>
                  </a:txBody>
                  <a:tcPr marL="27432" marR="27432" marT="27432" marB="27432"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A0000"/>
                    </a:solidFill>
                  </a:tcPr>
                </a:tc>
                <a:tc>
                  <a:txBody>
                    <a:bodyPr/>
                    <a:lstStyle/>
                    <a:p>
                      <a:pPr algn="l" rtl="0" fontAlgn="t"/>
                      <a:r>
                        <a:rPr lang="en-US" sz="800" b="0" i="0" u="none" strike="noStrike" dirty="0" smtClean="0">
                          <a:solidFill>
                            <a:srgbClr val="000000"/>
                          </a:solidFill>
                          <a:effectLst/>
                          <a:latin typeface="Arial" panose="020B0604020202020204" pitchFamily="34" charset="0"/>
                          <a:cs typeface="Arial" panose="020B0604020202020204" pitchFamily="34" charset="0"/>
                        </a:rPr>
                        <a:t>The</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change </a:t>
                      </a:r>
                      <a:r>
                        <a:rPr lang="en-US" sz="800" b="0" i="0" u="none" strike="noStrike" dirty="0" smtClean="0">
                          <a:solidFill>
                            <a:srgbClr val="000000"/>
                          </a:solidFill>
                          <a:effectLst/>
                          <a:latin typeface="Arial" panose="020B0604020202020204" pitchFamily="34" charset="0"/>
                          <a:cs typeface="Arial" panose="020B0604020202020204" pitchFamily="34" charset="0"/>
                        </a:rPr>
                        <a:t>is </a:t>
                      </a:r>
                      <a:r>
                        <a:rPr lang="en-US" sz="800" b="0" i="0" u="none" strike="noStrike" dirty="0">
                          <a:solidFill>
                            <a:srgbClr val="000000"/>
                          </a:solidFill>
                          <a:effectLst/>
                          <a:latin typeface="Arial" panose="020B0604020202020204" pitchFamily="34" charset="0"/>
                          <a:cs typeface="Arial" panose="020B0604020202020204" pitchFamily="34" charset="0"/>
                        </a:rPr>
                        <a:t>a better reflection of our liquidity planning and more suited to a consumer finance company without deposit </a:t>
                      </a:r>
                      <a:r>
                        <a:rPr lang="en-US" sz="800" b="0" i="0" u="none" strike="noStrike" dirty="0" smtClean="0">
                          <a:solidFill>
                            <a:srgbClr val="000000"/>
                          </a:solidFill>
                          <a:effectLst/>
                          <a:latin typeface="Arial" panose="020B0604020202020204" pitchFamily="34" charset="0"/>
                          <a:cs typeface="Arial" panose="020B0604020202020204" pitchFamily="34" charset="0"/>
                        </a:rPr>
                        <a:t>funding. Corresponds </a:t>
                      </a:r>
                      <a:r>
                        <a:rPr lang="en-US" sz="800" b="0" i="0" u="none" strike="noStrike" dirty="0">
                          <a:solidFill>
                            <a:srgbClr val="000000"/>
                          </a:solidFill>
                          <a:effectLst/>
                          <a:latin typeface="Arial" panose="020B0604020202020204" pitchFamily="34" charset="0"/>
                          <a:cs typeface="Arial" panose="020B0604020202020204" pitchFamily="34" charset="0"/>
                        </a:rPr>
                        <a:t>to FRB Liquidity Stress Testing requirement of 90 days Liquidity Buffer.</a:t>
                      </a:r>
                    </a:p>
                  </a:txBody>
                  <a:tcPr marL="27432" marR="27432" marT="27432" marB="27432"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r>
              <a:tr h="92675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800" b="1" kern="1200" baseline="0" dirty="0" smtClean="0">
                          <a:solidFill>
                            <a:schemeClr val="tx1"/>
                          </a:solidFill>
                          <a:latin typeface="Arial" panose="020B0604020202020204" pitchFamily="34" charset="0"/>
                          <a:ea typeface="+mn-ea"/>
                          <a:cs typeface="Arial" panose="020B0604020202020204" pitchFamily="34" charset="0"/>
                        </a:rPr>
                        <a:t>9</a:t>
                      </a:r>
                      <a:endParaRPr lang="en-GB" sz="800" b="1" kern="1200" baseline="0" dirty="0">
                        <a:solidFill>
                          <a:schemeClr val="tx1"/>
                        </a:solidFill>
                        <a:latin typeface="Arial" panose="020B0604020202020204" pitchFamily="34" charset="0"/>
                        <a:ea typeface="+mn-ea"/>
                        <a:cs typeface="Arial" panose="020B0604020202020204" pitchFamily="34" charset="0"/>
                      </a:endParaRPr>
                    </a:p>
                  </a:txBody>
                  <a:tcPr marL="27432" marR="27432" marT="27432" marB="27432"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GB" sz="800" b="1" dirty="0" smtClean="0">
                          <a:solidFill>
                            <a:schemeClr val="tx1"/>
                          </a:solidFill>
                          <a:latin typeface="Arial" panose="020B0604020202020204" pitchFamily="34" charset="0"/>
                          <a:cs typeface="Arial" panose="020B0604020202020204" pitchFamily="34" charset="0"/>
                        </a:rPr>
                        <a:t>More Aggressive</a:t>
                      </a:r>
                      <a:endParaRPr lang="en-GB" sz="800" b="1" dirty="0">
                        <a:solidFill>
                          <a:schemeClr val="tx1"/>
                        </a:solidFill>
                        <a:latin typeface="Arial" panose="020B0604020202020204" pitchFamily="34" charset="0"/>
                        <a:cs typeface="Arial" panose="020B0604020202020204" pitchFamily="34" charset="0"/>
                      </a:endParaRPr>
                    </a:p>
                  </a:txBody>
                  <a:tcPr marL="45720" marR="45720" marT="27432" marB="27432"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800" b="1" kern="1200" baseline="0" dirty="0" smtClean="0">
                          <a:solidFill>
                            <a:schemeClr val="tx1"/>
                          </a:solidFill>
                          <a:latin typeface="Arial" panose="020B0604020202020204" pitchFamily="34" charset="0"/>
                          <a:ea typeface="+mn-ea"/>
                          <a:cs typeface="Arial" panose="020B0604020202020204" pitchFamily="34" charset="0"/>
                        </a:rPr>
                        <a:t>Material Operational Risk Events</a:t>
                      </a:r>
                      <a:endParaRPr lang="en-GB" sz="800" b="1" kern="1200" baseline="0" dirty="0">
                        <a:solidFill>
                          <a:schemeClr val="tx1"/>
                        </a:solidFill>
                        <a:latin typeface="Arial" panose="020B0604020202020204" pitchFamily="34" charset="0"/>
                        <a:ea typeface="+mn-ea"/>
                        <a:cs typeface="Arial" panose="020B0604020202020204" pitchFamily="34" charset="0"/>
                      </a:endParaRPr>
                    </a:p>
                  </a:txBody>
                  <a:tcPr marL="27432" marR="27432"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b="0" kern="1200" baseline="0" dirty="0" smtClean="0">
                          <a:solidFill>
                            <a:schemeClr val="tx1"/>
                          </a:solidFill>
                          <a:latin typeface="Arial" panose="020B0604020202020204" pitchFamily="34" charset="0"/>
                          <a:ea typeface="+mn-ea"/>
                          <a:cs typeface="Arial" panose="020B0604020202020204" pitchFamily="34" charset="0"/>
                        </a:rPr>
                        <a:t>Quarterly</a:t>
                      </a:r>
                    </a:p>
                  </a:txBody>
                  <a:tcPr marL="27432" marR="27432"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800" b="0" kern="1200" baseline="0" dirty="0" smtClean="0">
                          <a:solidFill>
                            <a:schemeClr val="tx1"/>
                          </a:solidFill>
                          <a:latin typeface="Arial" panose="020B0604020202020204" pitchFamily="34" charset="0"/>
                          <a:ea typeface="+mn-ea"/>
                          <a:cs typeface="Arial" panose="020B0604020202020204" pitchFamily="34" charset="0"/>
                        </a:rPr>
                        <a:t>6</a:t>
                      </a:r>
                      <a:endParaRPr lang="en-GB" sz="800" b="0" kern="1200" baseline="0" dirty="0">
                        <a:solidFill>
                          <a:schemeClr val="tx1"/>
                        </a:solidFill>
                        <a:latin typeface="Arial" panose="020B0604020202020204" pitchFamily="34" charset="0"/>
                        <a:ea typeface="+mn-ea"/>
                        <a:cs typeface="Arial" panose="020B0604020202020204" pitchFamily="34" charset="0"/>
                      </a:endParaRPr>
                    </a:p>
                  </a:txBody>
                  <a:tcPr marL="27432" marR="27432"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9B9B"/>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800" b="0" kern="1200" baseline="0" dirty="0" smtClean="0">
                          <a:solidFill>
                            <a:schemeClr val="tx1"/>
                          </a:solidFill>
                          <a:latin typeface="Arial" panose="020B0604020202020204" pitchFamily="34" charset="0"/>
                          <a:ea typeface="+mn-ea"/>
                          <a:cs typeface="Arial" panose="020B0604020202020204" pitchFamily="34" charset="0"/>
                        </a:rPr>
                        <a:t>3</a:t>
                      </a:r>
                      <a:endParaRPr lang="en-GB" sz="800" b="0" kern="1200" baseline="0" dirty="0">
                        <a:solidFill>
                          <a:schemeClr val="tx1"/>
                        </a:solidFill>
                        <a:latin typeface="Arial" panose="020B0604020202020204" pitchFamily="34" charset="0"/>
                        <a:ea typeface="+mn-ea"/>
                        <a:cs typeface="Arial" panose="020B0604020202020204" pitchFamily="34" charset="0"/>
                      </a:endParaRPr>
                    </a:p>
                  </a:txBody>
                  <a:tcPr marL="27432" marR="27432"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E48F">
                        <a:alpha val="50196"/>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b="0" kern="1200" baseline="0" dirty="0" smtClean="0">
                          <a:solidFill>
                            <a:schemeClr val="tx1"/>
                          </a:solidFill>
                          <a:latin typeface="Arial" panose="020B0604020202020204" pitchFamily="34" charset="0"/>
                          <a:ea typeface="+mn-ea"/>
                          <a:cs typeface="Arial" panose="020B0604020202020204" pitchFamily="34" charset="0"/>
                        </a:rPr>
                        <a:t>6</a:t>
                      </a:r>
                    </a:p>
                  </a:txBody>
                  <a:tcPr marL="27432" marR="27432" marT="27432" marB="27432"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9B9B">
                        <a:alpha val="50196"/>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b="1" kern="1200" baseline="0" dirty="0" smtClean="0">
                          <a:solidFill>
                            <a:schemeClr val="tx1"/>
                          </a:solidFill>
                          <a:latin typeface="Arial" panose="020B0604020202020204" pitchFamily="34" charset="0"/>
                          <a:ea typeface="+mn-ea"/>
                          <a:cs typeface="Arial" panose="020B0604020202020204" pitchFamily="34" charset="0"/>
                        </a:rPr>
                        <a:t>5</a:t>
                      </a:r>
                    </a:p>
                  </a:txBody>
                  <a:tcPr marL="27432" marR="27432" marT="27432" marB="27432"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b="1" kern="1200" baseline="0" dirty="0" smtClean="0">
                          <a:solidFill>
                            <a:schemeClr val="tx1"/>
                          </a:solidFill>
                          <a:latin typeface="Arial" panose="020B0604020202020204" pitchFamily="34" charset="0"/>
                          <a:ea typeface="+mn-ea"/>
                          <a:cs typeface="Arial" panose="020B0604020202020204" pitchFamily="34" charset="0"/>
                        </a:rPr>
                        <a:t>7</a:t>
                      </a:r>
                    </a:p>
                  </a:txBody>
                  <a:tcPr marL="27432" marR="27432" marT="27432" marB="27432"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A0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kern="1200" baseline="0" dirty="0" smtClean="0">
                          <a:solidFill>
                            <a:schemeClr val="tx1"/>
                          </a:solidFill>
                          <a:latin typeface="Arial" panose="020B0604020202020204" pitchFamily="34" charset="0"/>
                          <a:ea typeface="+mn-ea"/>
                          <a:cs typeface="Arial" panose="020B0604020202020204" pitchFamily="34" charset="0"/>
                        </a:rPr>
                        <a:t>Limits will change based upon the new SHUSA Operational Risk Event Escalation thresholds approved 4/20/2016.  The metric moves from only recording events based on Gross Loss, to also include events that meet escalation thresholds for customer impact, potential regulatory and reputational impact.</a:t>
                      </a:r>
                      <a:endParaRPr lang="en-GB" sz="800" b="0" i="1" kern="1200" baseline="0" dirty="0" smtClean="0">
                        <a:solidFill>
                          <a:schemeClr val="tx1"/>
                        </a:solidFill>
                        <a:latin typeface="Arial" panose="020B0604020202020204" pitchFamily="34" charset="0"/>
                        <a:ea typeface="+mn-ea"/>
                        <a:cs typeface="Arial" panose="020B0604020202020204" pitchFamily="34" charset="0"/>
                      </a:endParaRPr>
                    </a:p>
                  </a:txBody>
                  <a:tcPr marL="27432" marR="27432" marT="27432" marB="27432"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r>
            </a:tbl>
          </a:graphicData>
        </a:graphic>
      </p:graphicFrame>
      <p:sp>
        <p:nvSpPr>
          <p:cNvPr id="4" name="Rectangle 3"/>
          <p:cNvSpPr/>
          <p:nvPr/>
        </p:nvSpPr>
        <p:spPr>
          <a:xfrm>
            <a:off x="53325" y="6442526"/>
            <a:ext cx="7576200" cy="538609"/>
          </a:xfrm>
          <a:prstGeom prst="rect">
            <a:avLst/>
          </a:prstGeom>
        </p:spPr>
        <p:txBody>
          <a:bodyPr wrap="square" lIns="0">
            <a:spAutoFit/>
          </a:bodyPr>
          <a:lstStyle/>
          <a:p>
            <a:r>
              <a:rPr lang="en-US" sz="700" dirty="0" smtClean="0">
                <a:latin typeface="Arial" panose="020B0604020202020204" pitchFamily="34" charset="0"/>
                <a:cs typeface="Arial" panose="020B0604020202020204" pitchFamily="34" charset="0"/>
              </a:rPr>
              <a:t>¹For </a:t>
            </a:r>
            <a:r>
              <a:rPr lang="en-US" sz="700" dirty="0">
                <a:latin typeface="Arial" panose="020B0604020202020204" pitchFamily="34" charset="0"/>
                <a:cs typeface="Arial" panose="020B0604020202020204" pitchFamily="34" charset="0"/>
              </a:rPr>
              <a:t>Available Committed Liquidity, the actual is based from the 2016 RAS proposed </a:t>
            </a:r>
            <a:r>
              <a:rPr lang="en-US" sz="700" dirty="0" smtClean="0">
                <a:latin typeface="Arial" panose="020B0604020202020204" pitchFamily="34" charset="0"/>
                <a:cs typeface="Arial" panose="020B0604020202020204" pitchFamily="34" charset="0"/>
              </a:rPr>
              <a:t>calculation.</a:t>
            </a:r>
          </a:p>
          <a:p>
            <a:r>
              <a:rPr lang="en-US" sz="700" dirty="0" smtClean="0">
                <a:latin typeface="Arial" panose="020B0604020202020204" pitchFamily="34" charset="0"/>
                <a:cs typeface="Arial" panose="020B0604020202020204" pitchFamily="34" charset="0"/>
              </a:rPr>
              <a:t>²March 2016 limits for RWA were the following: Amber Trigger = $37.1bn, Red Limit = $39.1bn. </a:t>
            </a:r>
          </a:p>
          <a:p>
            <a:pPr marL="0" lvl="1"/>
            <a:r>
              <a:rPr lang="en-US" sz="800" dirty="0" smtClean="0">
                <a:latin typeface="Arial" panose="020B0604020202020204" pitchFamily="34" charset="0"/>
                <a:cs typeface="Arial" panose="020B0604020202020204" pitchFamily="34" charset="0"/>
              </a:rPr>
              <a:t>³</a:t>
            </a:r>
            <a:r>
              <a:rPr lang="en-US" sz="700" dirty="0" smtClean="0">
                <a:solidFill>
                  <a:srgbClr val="000000"/>
                </a:solidFill>
                <a:latin typeface="Arial" panose="020B0604020202020204" pitchFamily="34" charset="0"/>
                <a:ea typeface="MS PGothic" pitchFamily="34" charset="-128"/>
                <a:cs typeface="Arial" panose="020B0604020202020204" pitchFamily="34" charset="0"/>
              </a:rPr>
              <a:t>RWA </a:t>
            </a:r>
            <a:r>
              <a:rPr lang="en-US" sz="700" dirty="0">
                <a:solidFill>
                  <a:srgbClr val="000000"/>
                </a:solidFill>
                <a:latin typeface="Arial" panose="020B0604020202020204" pitchFamily="34" charset="0"/>
                <a:ea typeface="MS PGothic" pitchFamily="34" charset="-128"/>
                <a:cs typeface="Arial" panose="020B0604020202020204" pitchFamily="34" charset="0"/>
              </a:rPr>
              <a:t>received ERMC and Capital Committee approval to use a risk weighting of 20% for restricted cash. The revised risk weighting will be used on a go forward basis, starting in </a:t>
            </a:r>
            <a:r>
              <a:rPr lang="en-US" sz="700" dirty="0" smtClean="0">
                <a:solidFill>
                  <a:srgbClr val="000000"/>
                </a:solidFill>
                <a:latin typeface="Arial" panose="020B0604020202020204" pitchFamily="34" charset="0"/>
                <a:ea typeface="MS PGothic" pitchFamily="34" charset="-128"/>
                <a:cs typeface="Arial" panose="020B0604020202020204" pitchFamily="34" charset="0"/>
              </a:rPr>
              <a:t>Apr’16.</a:t>
            </a:r>
            <a:endParaRPr lang="en-US" sz="700" dirty="0">
              <a:solidFill>
                <a:srgbClr val="000000"/>
              </a:solidFill>
              <a:latin typeface="Arial" panose="020B0604020202020204" pitchFamily="34" charset="0"/>
              <a:ea typeface="MS PGothic" pitchFamily="34" charset="-128"/>
              <a:cs typeface="Arial" panose="020B0604020202020204" pitchFamily="34" charset="0"/>
            </a:endParaRPr>
          </a:p>
          <a:p>
            <a:endParaRPr lang="en-US" sz="700" dirty="0">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a:xfrm>
            <a:off x="6723185" y="6442526"/>
            <a:ext cx="3086100" cy="365125"/>
          </a:xfrm>
        </p:spPr>
        <p:txBody>
          <a:bodyPr/>
          <a:lstStyle/>
          <a:p>
            <a:pPr eaLnBrk="1" fontAlgn="auto" hangingPunct="1">
              <a:spcBef>
                <a:spcPts val="0"/>
              </a:spcBef>
              <a:spcAft>
                <a:spcPts val="0"/>
              </a:spcAft>
            </a:pPr>
            <a:r>
              <a:rPr lang="en-US" dirty="0" smtClean="0">
                <a:solidFill>
                  <a:prstClr val="white">
                    <a:lumMod val="50000"/>
                  </a:prstClr>
                </a:solidFill>
              </a:rPr>
              <a:t>Proprietary and Confidential</a:t>
            </a:r>
            <a:endParaRPr lang="en-US" dirty="0">
              <a:solidFill>
                <a:prstClr val="white">
                  <a:lumMod val="50000"/>
                </a:prstClr>
              </a:solidFill>
            </a:endParaRPr>
          </a:p>
        </p:txBody>
      </p:sp>
      <p:sp>
        <p:nvSpPr>
          <p:cNvPr id="6" name="Slide Number Placeholder 5"/>
          <p:cNvSpPr>
            <a:spLocks noGrp="1"/>
          </p:cNvSpPr>
          <p:nvPr>
            <p:ph type="sldNum" sz="quarter" idx="12"/>
          </p:nvPr>
        </p:nvSpPr>
        <p:spPr/>
        <p:txBody>
          <a:bodyPr/>
          <a:lstStyle/>
          <a:p>
            <a:pPr eaLnBrk="1" fontAlgn="auto" hangingPunct="1">
              <a:spcBef>
                <a:spcPts val="0"/>
              </a:spcBef>
              <a:spcAft>
                <a:spcPts val="0"/>
              </a:spcAft>
            </a:pPr>
            <a:fld id="{CCC40B8E-6D79-4604-8F47-CB61FCAC13A7}" type="slidenum">
              <a:rPr lang="en-US" smtClean="0">
                <a:solidFill>
                  <a:prstClr val="black">
                    <a:tint val="75000"/>
                  </a:prstClr>
                </a:solidFill>
                <a:latin typeface="Calibri"/>
              </a:rPr>
              <a:pPr eaLnBrk="1" fontAlgn="auto" hangingPunct="1">
                <a:spcBef>
                  <a:spcPts val="0"/>
                </a:spcBef>
                <a:spcAft>
                  <a:spcPts val="0"/>
                </a:spcAft>
              </a:pPr>
              <a:t>7</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34071820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289168" y="951357"/>
            <a:ext cx="7982752" cy="560313"/>
            <a:chOff x="606230" y="1073366"/>
            <a:chExt cx="7982752" cy="640080"/>
          </a:xfrm>
        </p:grpSpPr>
        <p:sp>
          <p:nvSpPr>
            <p:cNvPr id="48" name="17 Rectángulo redondeado"/>
            <p:cNvSpPr/>
            <p:nvPr/>
          </p:nvSpPr>
          <p:spPr>
            <a:xfrm>
              <a:off x="1095370" y="1079039"/>
              <a:ext cx="7272885" cy="585440"/>
            </a:xfrm>
            <a:prstGeom prst="roundRect">
              <a:avLst/>
            </a:prstGeom>
            <a:solidFill>
              <a:sysClr val="window" lastClr="FFFFFF">
                <a:lumMod val="75000"/>
              </a:sysClr>
            </a:solidFill>
            <a:ln w="12700" cap="flat" cmpd="sng" algn="ctr">
              <a:noFill/>
              <a:prstDash val="solid"/>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tlCol="0" anchor="ctr"/>
            <a:lstStyle/>
            <a:p>
              <a:pPr algn="ctr">
                <a:defRPr/>
              </a:pPr>
              <a:endParaRPr lang="en-US" kern="0" dirty="0">
                <a:solidFill>
                  <a:srgbClr val="FFFFFF"/>
                </a:solidFill>
                <a:latin typeface="Arial" panose="020B0604020202020204" pitchFamily="34" charset="0"/>
                <a:cs typeface="Arial" panose="020B0604020202020204" pitchFamily="34" charset="0"/>
              </a:endParaRPr>
            </a:p>
          </p:txBody>
        </p:sp>
        <p:grpSp>
          <p:nvGrpSpPr>
            <p:cNvPr id="49" name="21 Grupo"/>
            <p:cNvGrpSpPr/>
            <p:nvPr/>
          </p:nvGrpSpPr>
          <p:grpSpPr>
            <a:xfrm>
              <a:off x="606230" y="1073366"/>
              <a:ext cx="640080" cy="640080"/>
              <a:chOff x="1554076" y="1086644"/>
              <a:chExt cx="792088" cy="792088"/>
            </a:xfrm>
            <a:solidFill>
              <a:srgbClr val="C00000"/>
            </a:solidFill>
          </p:grpSpPr>
          <p:sp>
            <p:nvSpPr>
              <p:cNvPr id="51" name="19 Elipse"/>
              <p:cNvSpPr/>
              <p:nvPr/>
            </p:nvSpPr>
            <p:spPr>
              <a:xfrm>
                <a:off x="1554076" y="1086644"/>
                <a:ext cx="792088" cy="792088"/>
              </a:xfrm>
              <a:prstGeom prst="ellipse">
                <a:avLst/>
              </a:prstGeom>
              <a:solidFill>
                <a:sysClr val="window" lastClr="FFFFFF">
                  <a:lumMod val="75000"/>
                </a:sysClr>
              </a:solidFill>
              <a:ln w="12700" cap="flat" cmpd="sng" algn="ctr">
                <a:noFill/>
                <a:prstDash val="solid"/>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tlCol="0" anchor="ctr"/>
              <a:lstStyle/>
              <a:p>
                <a:pPr algn="ctr">
                  <a:defRPr/>
                </a:pPr>
                <a:endParaRPr lang="en-US" kern="0" dirty="0">
                  <a:solidFill>
                    <a:srgbClr val="FFFFFF"/>
                  </a:solidFill>
                  <a:latin typeface="Arial" panose="020B0604020202020204" pitchFamily="34" charset="0"/>
                  <a:cs typeface="Arial" panose="020B0604020202020204" pitchFamily="34" charset="0"/>
                </a:endParaRPr>
              </a:p>
            </p:txBody>
          </p:sp>
          <p:sp>
            <p:nvSpPr>
              <p:cNvPr id="52" name="20 CuadroTexto"/>
              <p:cNvSpPr txBox="1"/>
              <p:nvPr/>
            </p:nvSpPr>
            <p:spPr>
              <a:xfrm>
                <a:off x="1731566" y="1140012"/>
                <a:ext cx="437107" cy="522107"/>
              </a:xfrm>
              <a:prstGeom prst="rect">
                <a:avLst/>
              </a:prstGeom>
              <a:noFill/>
            </p:spPr>
            <p:txBody>
              <a:bodyPr wrap="square" rtlCol="0">
                <a:spAutoFit/>
              </a:bodyPr>
              <a:lstStyle/>
              <a:p>
                <a:pPr algn="ctr">
                  <a:defRPr/>
                </a:pPr>
                <a:r>
                  <a:rPr lang="en-US" b="1" kern="0" dirty="0" smtClean="0">
                    <a:solidFill>
                      <a:srgbClr val="FFFFFF"/>
                    </a:solidFill>
                    <a:latin typeface="Arial" panose="020B0604020202020204" pitchFamily="34" charset="0"/>
                    <a:ea typeface="ＭＳ Ｐゴシック" pitchFamily="1" charset="-128"/>
                    <a:cs typeface="Arial" panose="020B0604020202020204" pitchFamily="34" charset="0"/>
                  </a:rPr>
                  <a:t>1</a:t>
                </a:r>
                <a:endParaRPr lang="en-US" b="1" kern="0" dirty="0">
                  <a:solidFill>
                    <a:srgbClr val="FFFFFF"/>
                  </a:solidFill>
                  <a:latin typeface="Arial" panose="020B0604020202020204" pitchFamily="34" charset="0"/>
                  <a:ea typeface="ＭＳ Ｐゴシック" pitchFamily="1" charset="-128"/>
                  <a:cs typeface="Arial" panose="020B0604020202020204" pitchFamily="34" charset="0"/>
                </a:endParaRPr>
              </a:p>
            </p:txBody>
          </p:sp>
        </p:grpSp>
        <p:sp>
          <p:nvSpPr>
            <p:cNvPr id="50" name="22 CuadroTexto"/>
            <p:cNvSpPr txBox="1">
              <a:spLocks/>
            </p:cNvSpPr>
            <p:nvPr/>
          </p:nvSpPr>
          <p:spPr>
            <a:xfrm>
              <a:off x="1371478" y="1097430"/>
              <a:ext cx="7217504" cy="523220"/>
            </a:xfrm>
            <a:prstGeom prst="rect">
              <a:avLst/>
            </a:prstGeom>
            <a:noFill/>
          </p:spPr>
          <p:txBody>
            <a:bodyPr wrap="none" rtlCol="0">
              <a:noAutofit/>
            </a:bodyPr>
            <a:lstStyle/>
            <a:p>
              <a:r>
                <a:rPr lang="en-US" b="1" dirty="0" smtClean="0">
                  <a:solidFill>
                    <a:srgbClr val="FFFFFF"/>
                  </a:solidFill>
                  <a:latin typeface="Arial" panose="020B0604020202020204" pitchFamily="34" charset="0"/>
                  <a:ea typeface="ＭＳ Ｐゴシック" pitchFamily="1" charset="-128"/>
                  <a:cs typeface="Arial" panose="020B0604020202020204" pitchFamily="34" charset="0"/>
                </a:rPr>
                <a:t>Appendix A: CCAR Linked Calibration	</a:t>
              </a:r>
              <a:endParaRPr lang="en-US" b="1" dirty="0">
                <a:solidFill>
                  <a:srgbClr val="FFFFFF"/>
                </a:solidFill>
                <a:latin typeface="Arial" panose="020B0604020202020204" pitchFamily="34" charset="0"/>
                <a:ea typeface="ＭＳ Ｐゴシック" pitchFamily="1" charset="-128"/>
                <a:cs typeface="Arial" panose="020B0604020202020204" pitchFamily="34" charset="0"/>
              </a:endParaRPr>
            </a:p>
          </p:txBody>
        </p:sp>
      </p:grpSp>
      <p:sp>
        <p:nvSpPr>
          <p:cNvPr id="53" name="Rectangle 18"/>
          <p:cNvSpPr>
            <a:spLocks noChangeArrowheads="1"/>
          </p:cNvSpPr>
          <p:nvPr/>
        </p:nvSpPr>
        <p:spPr bwMode="auto">
          <a:xfrm>
            <a:off x="289168" y="275490"/>
            <a:ext cx="885483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r>
              <a:rPr lang="en-US" sz="2000" b="1" dirty="0" smtClean="0">
                <a:solidFill>
                  <a:srgbClr val="000000"/>
                </a:solidFill>
                <a:ea typeface="ＭＳ Ｐゴシック" pitchFamily="1" charset="-128"/>
              </a:rPr>
              <a:t>Appendix </a:t>
            </a:r>
            <a:endParaRPr lang="en-US" sz="2000" b="1" dirty="0">
              <a:solidFill>
                <a:srgbClr val="000000"/>
              </a:solidFill>
              <a:ea typeface="ＭＳ Ｐゴシック" pitchFamily="1" charset="-128"/>
            </a:endParaRPr>
          </a:p>
          <a:p>
            <a:endParaRPr lang="en-US" sz="2000" b="1" dirty="0">
              <a:solidFill>
                <a:srgbClr val="000000"/>
              </a:solidFill>
              <a:ea typeface="ＭＳ Ｐゴシック" pitchFamily="1" charset="-128"/>
            </a:endParaRPr>
          </a:p>
        </p:txBody>
      </p:sp>
      <p:grpSp>
        <p:nvGrpSpPr>
          <p:cNvPr id="9" name="Group 8"/>
          <p:cNvGrpSpPr/>
          <p:nvPr/>
        </p:nvGrpSpPr>
        <p:grpSpPr>
          <a:xfrm>
            <a:off x="289168" y="2072666"/>
            <a:ext cx="7982752" cy="560313"/>
            <a:chOff x="606230" y="1073366"/>
            <a:chExt cx="7982752" cy="640080"/>
          </a:xfrm>
        </p:grpSpPr>
        <p:sp>
          <p:nvSpPr>
            <p:cNvPr id="10" name="17 Rectángulo redondeado"/>
            <p:cNvSpPr/>
            <p:nvPr/>
          </p:nvSpPr>
          <p:spPr>
            <a:xfrm>
              <a:off x="1095370" y="1079039"/>
              <a:ext cx="7272885" cy="585440"/>
            </a:xfrm>
            <a:prstGeom prst="roundRect">
              <a:avLst/>
            </a:prstGeom>
            <a:solidFill>
              <a:sysClr val="window" lastClr="FFFFFF">
                <a:lumMod val="75000"/>
              </a:sysClr>
            </a:solidFill>
            <a:ln w="12700" cap="flat" cmpd="sng" algn="ctr">
              <a:noFill/>
              <a:prstDash val="solid"/>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tlCol="0" anchor="ctr"/>
            <a:lstStyle/>
            <a:p>
              <a:pPr algn="ctr">
                <a:defRPr/>
              </a:pPr>
              <a:endParaRPr lang="en-US" kern="0" dirty="0">
                <a:solidFill>
                  <a:srgbClr val="FFFFFF"/>
                </a:solidFill>
                <a:latin typeface="Arial" panose="020B0604020202020204" pitchFamily="34" charset="0"/>
                <a:cs typeface="Arial" panose="020B0604020202020204" pitchFamily="34" charset="0"/>
              </a:endParaRPr>
            </a:p>
          </p:txBody>
        </p:sp>
        <p:grpSp>
          <p:nvGrpSpPr>
            <p:cNvPr id="11" name="21 Grupo"/>
            <p:cNvGrpSpPr/>
            <p:nvPr/>
          </p:nvGrpSpPr>
          <p:grpSpPr>
            <a:xfrm>
              <a:off x="606230" y="1073366"/>
              <a:ext cx="640080" cy="640080"/>
              <a:chOff x="1554076" y="1086644"/>
              <a:chExt cx="792088" cy="792088"/>
            </a:xfrm>
            <a:solidFill>
              <a:srgbClr val="C00000"/>
            </a:solidFill>
          </p:grpSpPr>
          <p:sp>
            <p:nvSpPr>
              <p:cNvPr id="13" name="19 Elipse"/>
              <p:cNvSpPr/>
              <p:nvPr/>
            </p:nvSpPr>
            <p:spPr>
              <a:xfrm>
                <a:off x="1554076" y="1086644"/>
                <a:ext cx="792088" cy="792088"/>
              </a:xfrm>
              <a:prstGeom prst="ellipse">
                <a:avLst/>
              </a:prstGeom>
              <a:solidFill>
                <a:sysClr val="window" lastClr="FFFFFF">
                  <a:lumMod val="75000"/>
                </a:sysClr>
              </a:solidFill>
              <a:ln w="12700" cap="flat" cmpd="sng" algn="ctr">
                <a:noFill/>
                <a:prstDash val="solid"/>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tlCol="0" anchor="ctr"/>
              <a:lstStyle/>
              <a:p>
                <a:pPr algn="ctr">
                  <a:defRPr/>
                </a:pPr>
                <a:endParaRPr lang="en-US" kern="0" dirty="0">
                  <a:solidFill>
                    <a:srgbClr val="FFFFFF"/>
                  </a:solidFill>
                  <a:latin typeface="Arial" panose="020B0604020202020204" pitchFamily="34" charset="0"/>
                  <a:cs typeface="Arial" panose="020B0604020202020204" pitchFamily="34" charset="0"/>
                </a:endParaRPr>
              </a:p>
            </p:txBody>
          </p:sp>
          <p:sp>
            <p:nvSpPr>
              <p:cNvPr id="14" name="20 CuadroTexto"/>
              <p:cNvSpPr txBox="1"/>
              <p:nvPr/>
            </p:nvSpPr>
            <p:spPr>
              <a:xfrm>
                <a:off x="1731566" y="1140012"/>
                <a:ext cx="437107" cy="522107"/>
              </a:xfrm>
              <a:prstGeom prst="rect">
                <a:avLst/>
              </a:prstGeom>
              <a:noFill/>
            </p:spPr>
            <p:txBody>
              <a:bodyPr wrap="square" rtlCol="0">
                <a:spAutoFit/>
              </a:bodyPr>
              <a:lstStyle/>
              <a:p>
                <a:pPr algn="ctr">
                  <a:defRPr/>
                </a:pPr>
                <a:r>
                  <a:rPr lang="en-US" b="1" kern="0" dirty="0" smtClean="0">
                    <a:solidFill>
                      <a:srgbClr val="FFFFFF"/>
                    </a:solidFill>
                    <a:latin typeface="Arial" panose="020B0604020202020204" pitchFamily="34" charset="0"/>
                    <a:ea typeface="ＭＳ Ｐゴシック" pitchFamily="1" charset="-128"/>
                    <a:cs typeface="Arial" panose="020B0604020202020204" pitchFamily="34" charset="0"/>
                  </a:rPr>
                  <a:t>2</a:t>
                </a:r>
                <a:endParaRPr lang="en-US" b="1" kern="0" dirty="0">
                  <a:solidFill>
                    <a:srgbClr val="FFFFFF"/>
                  </a:solidFill>
                  <a:latin typeface="Arial" panose="020B0604020202020204" pitchFamily="34" charset="0"/>
                  <a:ea typeface="ＭＳ Ｐゴシック" pitchFamily="1" charset="-128"/>
                  <a:cs typeface="Arial" panose="020B0604020202020204" pitchFamily="34" charset="0"/>
                </a:endParaRPr>
              </a:p>
            </p:txBody>
          </p:sp>
        </p:grpSp>
        <p:sp>
          <p:nvSpPr>
            <p:cNvPr id="12" name="22 CuadroTexto"/>
            <p:cNvSpPr txBox="1">
              <a:spLocks/>
            </p:cNvSpPr>
            <p:nvPr/>
          </p:nvSpPr>
          <p:spPr>
            <a:xfrm>
              <a:off x="1371478" y="1110150"/>
              <a:ext cx="7217504" cy="523220"/>
            </a:xfrm>
            <a:prstGeom prst="rect">
              <a:avLst/>
            </a:prstGeom>
            <a:noFill/>
          </p:spPr>
          <p:txBody>
            <a:bodyPr wrap="none" rtlCol="0">
              <a:noAutofit/>
            </a:bodyPr>
            <a:lstStyle/>
            <a:p>
              <a:r>
                <a:rPr lang="en-US" b="1" dirty="0" smtClean="0">
                  <a:solidFill>
                    <a:srgbClr val="FFFFFF"/>
                  </a:solidFill>
                  <a:latin typeface="Arial" panose="020B0604020202020204" pitchFamily="34" charset="0"/>
                  <a:ea typeface="ＭＳ Ｐゴシック" pitchFamily="1" charset="-128"/>
                  <a:cs typeface="Arial" panose="020B0604020202020204" pitchFamily="34" charset="0"/>
                </a:rPr>
                <a:t>Appendix B: 2016 Proposed Metric Graphs	</a:t>
              </a:r>
              <a:endParaRPr lang="en-US" b="1" dirty="0">
                <a:solidFill>
                  <a:srgbClr val="FFFFFF"/>
                </a:solidFill>
                <a:latin typeface="Arial" panose="020B0604020202020204" pitchFamily="34" charset="0"/>
                <a:ea typeface="ＭＳ Ｐゴシック" pitchFamily="1" charset="-128"/>
                <a:cs typeface="Arial" panose="020B0604020202020204" pitchFamily="34" charset="0"/>
              </a:endParaRPr>
            </a:p>
          </p:txBody>
        </p:sp>
      </p:grpSp>
      <p:grpSp>
        <p:nvGrpSpPr>
          <p:cNvPr id="27" name="Group 26"/>
          <p:cNvGrpSpPr/>
          <p:nvPr/>
        </p:nvGrpSpPr>
        <p:grpSpPr>
          <a:xfrm>
            <a:off x="314568" y="3193975"/>
            <a:ext cx="7982752" cy="560313"/>
            <a:chOff x="606230" y="1073366"/>
            <a:chExt cx="7982752" cy="640080"/>
          </a:xfrm>
        </p:grpSpPr>
        <p:sp>
          <p:nvSpPr>
            <p:cNvPr id="28" name="17 Rectángulo redondeado"/>
            <p:cNvSpPr/>
            <p:nvPr/>
          </p:nvSpPr>
          <p:spPr>
            <a:xfrm>
              <a:off x="1095370" y="1079039"/>
              <a:ext cx="7272885" cy="585440"/>
            </a:xfrm>
            <a:prstGeom prst="roundRect">
              <a:avLst/>
            </a:prstGeom>
            <a:solidFill>
              <a:sysClr val="window" lastClr="FFFFFF">
                <a:lumMod val="75000"/>
              </a:sysClr>
            </a:solidFill>
            <a:ln w="12700" cap="flat" cmpd="sng" algn="ctr">
              <a:noFill/>
              <a:prstDash val="solid"/>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tlCol="0" anchor="ctr"/>
            <a:lstStyle/>
            <a:p>
              <a:pPr algn="ctr">
                <a:defRPr/>
              </a:pPr>
              <a:endParaRPr lang="en-US" kern="0" dirty="0">
                <a:solidFill>
                  <a:srgbClr val="FFFFFF"/>
                </a:solidFill>
                <a:latin typeface="Arial" panose="020B0604020202020204" pitchFamily="34" charset="0"/>
                <a:cs typeface="Arial" panose="020B0604020202020204" pitchFamily="34" charset="0"/>
              </a:endParaRPr>
            </a:p>
          </p:txBody>
        </p:sp>
        <p:grpSp>
          <p:nvGrpSpPr>
            <p:cNvPr id="29" name="21 Grupo"/>
            <p:cNvGrpSpPr/>
            <p:nvPr/>
          </p:nvGrpSpPr>
          <p:grpSpPr>
            <a:xfrm>
              <a:off x="606230" y="1073366"/>
              <a:ext cx="640080" cy="640080"/>
              <a:chOff x="1554076" y="1086644"/>
              <a:chExt cx="792088" cy="792088"/>
            </a:xfrm>
            <a:solidFill>
              <a:srgbClr val="C00000"/>
            </a:solidFill>
          </p:grpSpPr>
          <p:sp>
            <p:nvSpPr>
              <p:cNvPr id="31" name="19 Elipse"/>
              <p:cNvSpPr/>
              <p:nvPr/>
            </p:nvSpPr>
            <p:spPr>
              <a:xfrm>
                <a:off x="1554076" y="1086644"/>
                <a:ext cx="792088" cy="792088"/>
              </a:xfrm>
              <a:prstGeom prst="ellipse">
                <a:avLst/>
              </a:prstGeom>
              <a:solidFill>
                <a:sysClr val="window" lastClr="FFFFFF">
                  <a:lumMod val="75000"/>
                </a:sysClr>
              </a:solidFill>
              <a:ln w="12700" cap="flat" cmpd="sng" algn="ctr">
                <a:noFill/>
                <a:prstDash val="solid"/>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tlCol="0" anchor="ctr"/>
              <a:lstStyle/>
              <a:p>
                <a:pPr algn="ctr">
                  <a:defRPr/>
                </a:pPr>
                <a:endParaRPr lang="en-US" kern="0" dirty="0">
                  <a:solidFill>
                    <a:srgbClr val="FFFFFF"/>
                  </a:solidFill>
                  <a:latin typeface="Arial" panose="020B0604020202020204" pitchFamily="34" charset="0"/>
                  <a:cs typeface="Arial" panose="020B0604020202020204" pitchFamily="34" charset="0"/>
                </a:endParaRPr>
              </a:p>
            </p:txBody>
          </p:sp>
          <p:sp>
            <p:nvSpPr>
              <p:cNvPr id="32" name="20 CuadroTexto"/>
              <p:cNvSpPr txBox="1"/>
              <p:nvPr/>
            </p:nvSpPr>
            <p:spPr>
              <a:xfrm>
                <a:off x="1731566" y="1140012"/>
                <a:ext cx="437107" cy="522107"/>
              </a:xfrm>
              <a:prstGeom prst="rect">
                <a:avLst/>
              </a:prstGeom>
              <a:noFill/>
            </p:spPr>
            <p:txBody>
              <a:bodyPr wrap="square" rtlCol="0">
                <a:spAutoFit/>
              </a:bodyPr>
              <a:lstStyle/>
              <a:p>
                <a:pPr algn="ctr">
                  <a:defRPr/>
                </a:pPr>
                <a:r>
                  <a:rPr lang="en-US" b="1" kern="0" dirty="0">
                    <a:solidFill>
                      <a:srgbClr val="FFFFFF"/>
                    </a:solidFill>
                    <a:latin typeface="Arial" panose="020B0604020202020204" pitchFamily="34" charset="0"/>
                    <a:ea typeface="ＭＳ Ｐゴシック" pitchFamily="1" charset="-128"/>
                    <a:cs typeface="Arial" panose="020B0604020202020204" pitchFamily="34" charset="0"/>
                  </a:rPr>
                  <a:t>3</a:t>
                </a:r>
              </a:p>
            </p:txBody>
          </p:sp>
        </p:grpSp>
        <p:sp>
          <p:nvSpPr>
            <p:cNvPr id="30" name="22 CuadroTexto"/>
            <p:cNvSpPr txBox="1">
              <a:spLocks/>
            </p:cNvSpPr>
            <p:nvPr/>
          </p:nvSpPr>
          <p:spPr>
            <a:xfrm>
              <a:off x="1371478" y="1110150"/>
              <a:ext cx="7217504" cy="523220"/>
            </a:xfrm>
            <a:prstGeom prst="rect">
              <a:avLst/>
            </a:prstGeom>
            <a:noFill/>
          </p:spPr>
          <p:txBody>
            <a:bodyPr wrap="none" rtlCol="0">
              <a:noAutofit/>
            </a:bodyPr>
            <a:lstStyle/>
            <a:p>
              <a:r>
                <a:rPr lang="en-US" b="1" dirty="0" smtClean="0">
                  <a:solidFill>
                    <a:srgbClr val="FFFFFF"/>
                  </a:solidFill>
                  <a:latin typeface="Arial" panose="020B0604020202020204" pitchFamily="34" charset="0"/>
                  <a:ea typeface="ＭＳ Ｐゴシック" pitchFamily="1" charset="-128"/>
                  <a:cs typeface="Arial" panose="020B0604020202020204" pitchFamily="34" charset="0"/>
                </a:rPr>
                <a:t>Appendix C: 2016 Qualitative Statements	</a:t>
              </a:r>
              <a:endParaRPr lang="en-US" b="1" dirty="0">
                <a:solidFill>
                  <a:srgbClr val="FFFFFF"/>
                </a:solidFill>
                <a:latin typeface="Arial" panose="020B0604020202020204" pitchFamily="34" charset="0"/>
                <a:ea typeface="ＭＳ Ｐゴシック" pitchFamily="1" charset="-128"/>
                <a:cs typeface="Arial" panose="020B0604020202020204" pitchFamily="34" charset="0"/>
              </a:endParaRPr>
            </a:p>
          </p:txBody>
        </p:sp>
      </p:grpSp>
      <p:grpSp>
        <p:nvGrpSpPr>
          <p:cNvPr id="33" name="Group 32"/>
          <p:cNvGrpSpPr/>
          <p:nvPr/>
        </p:nvGrpSpPr>
        <p:grpSpPr>
          <a:xfrm>
            <a:off x="314568" y="4315284"/>
            <a:ext cx="7982752" cy="560313"/>
            <a:chOff x="606230" y="1073366"/>
            <a:chExt cx="7982752" cy="640080"/>
          </a:xfrm>
        </p:grpSpPr>
        <p:sp>
          <p:nvSpPr>
            <p:cNvPr id="34" name="17 Rectángulo redondeado"/>
            <p:cNvSpPr/>
            <p:nvPr/>
          </p:nvSpPr>
          <p:spPr>
            <a:xfrm>
              <a:off x="1095370" y="1079039"/>
              <a:ext cx="7272885" cy="585440"/>
            </a:xfrm>
            <a:prstGeom prst="roundRect">
              <a:avLst/>
            </a:prstGeom>
            <a:solidFill>
              <a:sysClr val="window" lastClr="FFFFFF">
                <a:lumMod val="75000"/>
              </a:sysClr>
            </a:solidFill>
            <a:ln w="12700" cap="flat" cmpd="sng" algn="ctr">
              <a:noFill/>
              <a:prstDash val="solid"/>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tlCol="0" anchor="ctr"/>
            <a:lstStyle/>
            <a:p>
              <a:pPr algn="ctr">
                <a:defRPr/>
              </a:pPr>
              <a:endParaRPr lang="en-US" kern="0" dirty="0">
                <a:solidFill>
                  <a:srgbClr val="FFFFFF"/>
                </a:solidFill>
                <a:latin typeface="Arial" panose="020B0604020202020204" pitchFamily="34" charset="0"/>
                <a:cs typeface="Arial" panose="020B0604020202020204" pitchFamily="34" charset="0"/>
              </a:endParaRPr>
            </a:p>
          </p:txBody>
        </p:sp>
        <p:grpSp>
          <p:nvGrpSpPr>
            <p:cNvPr id="35" name="21 Grupo"/>
            <p:cNvGrpSpPr/>
            <p:nvPr/>
          </p:nvGrpSpPr>
          <p:grpSpPr>
            <a:xfrm>
              <a:off x="606230" y="1073366"/>
              <a:ext cx="640080" cy="640080"/>
              <a:chOff x="1554076" y="1086644"/>
              <a:chExt cx="792088" cy="792088"/>
            </a:xfrm>
            <a:solidFill>
              <a:srgbClr val="C00000"/>
            </a:solidFill>
          </p:grpSpPr>
          <p:sp>
            <p:nvSpPr>
              <p:cNvPr id="37" name="19 Elipse"/>
              <p:cNvSpPr/>
              <p:nvPr/>
            </p:nvSpPr>
            <p:spPr>
              <a:xfrm>
                <a:off x="1554076" y="1086644"/>
                <a:ext cx="792088" cy="792088"/>
              </a:xfrm>
              <a:prstGeom prst="ellipse">
                <a:avLst/>
              </a:prstGeom>
              <a:solidFill>
                <a:sysClr val="window" lastClr="FFFFFF">
                  <a:lumMod val="75000"/>
                </a:sysClr>
              </a:solidFill>
              <a:ln w="12700" cap="flat" cmpd="sng" algn="ctr">
                <a:noFill/>
                <a:prstDash val="solid"/>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tlCol="0" anchor="ctr"/>
              <a:lstStyle/>
              <a:p>
                <a:pPr algn="ctr">
                  <a:defRPr/>
                </a:pPr>
                <a:endParaRPr lang="en-US" kern="0" dirty="0">
                  <a:solidFill>
                    <a:srgbClr val="FFFFFF"/>
                  </a:solidFill>
                  <a:latin typeface="Arial" panose="020B0604020202020204" pitchFamily="34" charset="0"/>
                  <a:cs typeface="Arial" panose="020B0604020202020204" pitchFamily="34" charset="0"/>
                </a:endParaRPr>
              </a:p>
            </p:txBody>
          </p:sp>
          <p:sp>
            <p:nvSpPr>
              <p:cNvPr id="38" name="20 CuadroTexto"/>
              <p:cNvSpPr txBox="1"/>
              <p:nvPr/>
            </p:nvSpPr>
            <p:spPr>
              <a:xfrm>
                <a:off x="1731566" y="1140012"/>
                <a:ext cx="437107" cy="522107"/>
              </a:xfrm>
              <a:prstGeom prst="rect">
                <a:avLst/>
              </a:prstGeom>
              <a:noFill/>
            </p:spPr>
            <p:txBody>
              <a:bodyPr wrap="square" rtlCol="0">
                <a:spAutoFit/>
              </a:bodyPr>
              <a:lstStyle/>
              <a:p>
                <a:pPr algn="ctr">
                  <a:defRPr/>
                </a:pPr>
                <a:r>
                  <a:rPr lang="en-US" b="1" kern="0" dirty="0" smtClean="0">
                    <a:solidFill>
                      <a:srgbClr val="FFFFFF"/>
                    </a:solidFill>
                    <a:latin typeface="Arial" panose="020B0604020202020204" pitchFamily="34" charset="0"/>
                    <a:ea typeface="ＭＳ Ｐゴシック" pitchFamily="1" charset="-128"/>
                    <a:cs typeface="Arial" panose="020B0604020202020204" pitchFamily="34" charset="0"/>
                  </a:rPr>
                  <a:t>4</a:t>
                </a:r>
                <a:endParaRPr lang="en-US" b="1" kern="0" dirty="0">
                  <a:solidFill>
                    <a:srgbClr val="FFFFFF"/>
                  </a:solidFill>
                  <a:latin typeface="Arial" panose="020B0604020202020204" pitchFamily="34" charset="0"/>
                  <a:ea typeface="ＭＳ Ｐゴシック" pitchFamily="1" charset="-128"/>
                  <a:cs typeface="Arial" panose="020B0604020202020204" pitchFamily="34" charset="0"/>
                </a:endParaRPr>
              </a:p>
            </p:txBody>
          </p:sp>
        </p:grpSp>
        <p:sp>
          <p:nvSpPr>
            <p:cNvPr id="36" name="22 CuadroTexto"/>
            <p:cNvSpPr txBox="1">
              <a:spLocks/>
            </p:cNvSpPr>
            <p:nvPr/>
          </p:nvSpPr>
          <p:spPr>
            <a:xfrm>
              <a:off x="1371478" y="1110150"/>
              <a:ext cx="7217504" cy="523220"/>
            </a:xfrm>
            <a:prstGeom prst="rect">
              <a:avLst/>
            </a:prstGeom>
            <a:noFill/>
          </p:spPr>
          <p:txBody>
            <a:bodyPr wrap="none" rtlCol="0">
              <a:noAutofit/>
            </a:bodyPr>
            <a:lstStyle/>
            <a:p>
              <a:r>
                <a:rPr lang="en-US" b="1" dirty="0" smtClean="0">
                  <a:solidFill>
                    <a:srgbClr val="FFFFFF"/>
                  </a:solidFill>
                  <a:latin typeface="Arial" panose="020B0604020202020204" pitchFamily="34" charset="0"/>
                  <a:ea typeface="ＭＳ Ｐゴシック" pitchFamily="1" charset="-128"/>
                  <a:cs typeface="Arial" panose="020B0604020202020204" pitchFamily="34" charset="0"/>
                </a:rPr>
                <a:t>Appendix D: Complementary Metrics	</a:t>
              </a:r>
              <a:endParaRPr lang="en-US" b="1" dirty="0">
                <a:solidFill>
                  <a:srgbClr val="FFFFFF"/>
                </a:solidFill>
                <a:latin typeface="Arial" panose="020B0604020202020204" pitchFamily="34" charset="0"/>
                <a:ea typeface="ＭＳ Ｐゴシック" pitchFamily="1" charset="-128"/>
                <a:cs typeface="Arial" panose="020B0604020202020204" pitchFamily="34" charset="0"/>
              </a:endParaRPr>
            </a:p>
          </p:txBody>
        </p:sp>
      </p:grpSp>
      <p:grpSp>
        <p:nvGrpSpPr>
          <p:cNvPr id="39" name="Group 38"/>
          <p:cNvGrpSpPr/>
          <p:nvPr/>
        </p:nvGrpSpPr>
        <p:grpSpPr>
          <a:xfrm>
            <a:off x="314568" y="5436594"/>
            <a:ext cx="7982752" cy="560313"/>
            <a:chOff x="606230" y="1073366"/>
            <a:chExt cx="7982752" cy="640080"/>
          </a:xfrm>
        </p:grpSpPr>
        <p:sp>
          <p:nvSpPr>
            <p:cNvPr id="40" name="17 Rectángulo redondeado"/>
            <p:cNvSpPr/>
            <p:nvPr/>
          </p:nvSpPr>
          <p:spPr>
            <a:xfrm>
              <a:off x="1095370" y="1079039"/>
              <a:ext cx="7272885" cy="585440"/>
            </a:xfrm>
            <a:prstGeom prst="roundRect">
              <a:avLst/>
            </a:prstGeom>
            <a:solidFill>
              <a:sysClr val="window" lastClr="FFFFFF">
                <a:lumMod val="75000"/>
              </a:sysClr>
            </a:solidFill>
            <a:ln w="12700" cap="flat" cmpd="sng" algn="ctr">
              <a:noFill/>
              <a:prstDash val="solid"/>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tlCol="0" anchor="ctr"/>
            <a:lstStyle/>
            <a:p>
              <a:pPr algn="ctr">
                <a:defRPr/>
              </a:pPr>
              <a:endParaRPr lang="en-US" kern="0" dirty="0">
                <a:solidFill>
                  <a:srgbClr val="FFFFFF"/>
                </a:solidFill>
                <a:latin typeface="Arial" panose="020B0604020202020204" pitchFamily="34" charset="0"/>
                <a:cs typeface="Arial" panose="020B0604020202020204" pitchFamily="34" charset="0"/>
              </a:endParaRPr>
            </a:p>
          </p:txBody>
        </p:sp>
        <p:grpSp>
          <p:nvGrpSpPr>
            <p:cNvPr id="41" name="21 Grupo"/>
            <p:cNvGrpSpPr/>
            <p:nvPr/>
          </p:nvGrpSpPr>
          <p:grpSpPr>
            <a:xfrm>
              <a:off x="606230" y="1073366"/>
              <a:ext cx="640080" cy="640080"/>
              <a:chOff x="1554076" y="1086644"/>
              <a:chExt cx="792088" cy="792088"/>
            </a:xfrm>
            <a:solidFill>
              <a:srgbClr val="C00000"/>
            </a:solidFill>
          </p:grpSpPr>
          <p:sp>
            <p:nvSpPr>
              <p:cNvPr id="43" name="19 Elipse"/>
              <p:cNvSpPr/>
              <p:nvPr/>
            </p:nvSpPr>
            <p:spPr>
              <a:xfrm>
                <a:off x="1554076" y="1086644"/>
                <a:ext cx="792088" cy="792088"/>
              </a:xfrm>
              <a:prstGeom prst="ellipse">
                <a:avLst/>
              </a:prstGeom>
              <a:solidFill>
                <a:sysClr val="window" lastClr="FFFFFF">
                  <a:lumMod val="75000"/>
                </a:sysClr>
              </a:solidFill>
              <a:ln w="12700" cap="flat" cmpd="sng" algn="ctr">
                <a:noFill/>
                <a:prstDash val="solid"/>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tlCol="0" anchor="ctr"/>
              <a:lstStyle/>
              <a:p>
                <a:pPr algn="ctr">
                  <a:defRPr/>
                </a:pPr>
                <a:endParaRPr lang="en-US" kern="0" dirty="0">
                  <a:solidFill>
                    <a:srgbClr val="FFFFFF"/>
                  </a:solidFill>
                  <a:latin typeface="Arial" panose="020B0604020202020204" pitchFamily="34" charset="0"/>
                  <a:cs typeface="Arial" panose="020B0604020202020204" pitchFamily="34" charset="0"/>
                </a:endParaRPr>
              </a:p>
            </p:txBody>
          </p:sp>
          <p:sp>
            <p:nvSpPr>
              <p:cNvPr id="44" name="20 CuadroTexto"/>
              <p:cNvSpPr txBox="1"/>
              <p:nvPr/>
            </p:nvSpPr>
            <p:spPr>
              <a:xfrm>
                <a:off x="1731566" y="1140012"/>
                <a:ext cx="437107" cy="522107"/>
              </a:xfrm>
              <a:prstGeom prst="rect">
                <a:avLst/>
              </a:prstGeom>
              <a:noFill/>
            </p:spPr>
            <p:txBody>
              <a:bodyPr wrap="square" rtlCol="0">
                <a:spAutoFit/>
              </a:bodyPr>
              <a:lstStyle/>
              <a:p>
                <a:pPr algn="ctr">
                  <a:defRPr/>
                </a:pPr>
                <a:r>
                  <a:rPr lang="en-US" b="1" kern="0" dirty="0" smtClean="0">
                    <a:solidFill>
                      <a:srgbClr val="FFFFFF"/>
                    </a:solidFill>
                    <a:latin typeface="Arial" panose="020B0604020202020204" pitchFamily="34" charset="0"/>
                    <a:ea typeface="ＭＳ Ｐゴシック" pitchFamily="1" charset="-128"/>
                    <a:cs typeface="Arial" panose="020B0604020202020204" pitchFamily="34" charset="0"/>
                  </a:rPr>
                  <a:t>5</a:t>
                </a:r>
                <a:endParaRPr lang="en-US" b="1" kern="0" dirty="0">
                  <a:solidFill>
                    <a:srgbClr val="FFFFFF"/>
                  </a:solidFill>
                  <a:latin typeface="Arial" panose="020B0604020202020204" pitchFamily="34" charset="0"/>
                  <a:ea typeface="ＭＳ Ｐゴシック" pitchFamily="1" charset="-128"/>
                  <a:cs typeface="Arial" panose="020B0604020202020204" pitchFamily="34" charset="0"/>
                </a:endParaRPr>
              </a:p>
            </p:txBody>
          </p:sp>
        </p:grpSp>
        <p:sp>
          <p:nvSpPr>
            <p:cNvPr id="42" name="22 CuadroTexto"/>
            <p:cNvSpPr txBox="1">
              <a:spLocks/>
            </p:cNvSpPr>
            <p:nvPr/>
          </p:nvSpPr>
          <p:spPr>
            <a:xfrm>
              <a:off x="1371478" y="1110150"/>
              <a:ext cx="7217504" cy="523220"/>
            </a:xfrm>
            <a:prstGeom prst="rect">
              <a:avLst/>
            </a:prstGeom>
            <a:noFill/>
          </p:spPr>
          <p:txBody>
            <a:bodyPr wrap="none" rtlCol="0">
              <a:noAutofit/>
            </a:bodyPr>
            <a:lstStyle/>
            <a:p>
              <a:r>
                <a:rPr lang="en-US" b="1" dirty="0" smtClean="0">
                  <a:solidFill>
                    <a:srgbClr val="FFFFFF"/>
                  </a:solidFill>
                  <a:latin typeface="Arial" panose="020B0604020202020204" pitchFamily="34" charset="0"/>
                  <a:ea typeface="ＭＳ Ｐゴシック" pitchFamily="1" charset="-128"/>
                  <a:cs typeface="Arial" panose="020B0604020202020204" pitchFamily="34" charset="0"/>
                </a:rPr>
                <a:t>Appendix E: Glossary	</a:t>
              </a:r>
              <a:endParaRPr lang="en-US" b="1" dirty="0">
                <a:solidFill>
                  <a:srgbClr val="FFFFFF"/>
                </a:solidFill>
                <a:latin typeface="Arial" panose="020B0604020202020204" pitchFamily="34" charset="0"/>
                <a:ea typeface="ＭＳ Ｐゴシック" pitchFamily="1" charset="-128"/>
                <a:cs typeface="Arial" panose="020B0604020202020204" pitchFamily="34" charset="0"/>
              </a:endParaRPr>
            </a:p>
          </p:txBody>
        </p:sp>
      </p:grpSp>
      <p:sp>
        <p:nvSpPr>
          <p:cNvPr id="2" name="Footer Placeholder 1"/>
          <p:cNvSpPr>
            <a:spLocks noGrp="1"/>
          </p:cNvSpPr>
          <p:nvPr>
            <p:ph type="ftr" sz="quarter" idx="11"/>
          </p:nvPr>
        </p:nvSpPr>
        <p:spPr/>
        <p:txBody>
          <a:bodyPr/>
          <a:lstStyle/>
          <a:p>
            <a:r>
              <a:rPr lang="en-US" smtClean="0">
                <a:solidFill>
                  <a:prstClr val="white">
                    <a:lumMod val="50000"/>
                  </a:prstClr>
                </a:solidFill>
              </a:rPr>
              <a:t>Proprietary and Confidential</a:t>
            </a:r>
            <a:endParaRPr lang="en-US" dirty="0">
              <a:solidFill>
                <a:prstClr val="white">
                  <a:lumMod val="50000"/>
                </a:prstClr>
              </a:solidFill>
            </a:endParaRPr>
          </a:p>
        </p:txBody>
      </p:sp>
      <p:sp>
        <p:nvSpPr>
          <p:cNvPr id="3" name="Slide Number Placeholder 2"/>
          <p:cNvSpPr>
            <a:spLocks noGrp="1"/>
          </p:cNvSpPr>
          <p:nvPr>
            <p:ph type="sldNum" sz="quarter" idx="12"/>
          </p:nvPr>
        </p:nvSpPr>
        <p:spPr/>
        <p:txBody>
          <a:bodyPr/>
          <a:lstStyle/>
          <a:p>
            <a:fld id="{CCC40B8E-6D79-4604-8F47-CB61FCAC13A7}" type="slidenum">
              <a:rPr lang="en-US" smtClean="0">
                <a:solidFill>
                  <a:prstClr val="black">
                    <a:tint val="75000"/>
                  </a:prstClr>
                </a:solidFill>
              </a:rPr>
              <a:pPr/>
              <a:t>8</a:t>
            </a:fld>
            <a:endParaRPr lang="en-US" dirty="0">
              <a:solidFill>
                <a:prstClr val="black">
                  <a:tint val="75000"/>
                </a:prstClr>
              </a:solidFill>
            </a:endParaRPr>
          </a:p>
        </p:txBody>
      </p:sp>
    </p:spTree>
    <p:extLst>
      <p:ext uri="{BB962C8B-B14F-4D97-AF65-F5344CB8AC3E}">
        <p14:creationId xmlns:p14="http://schemas.microsoft.com/office/powerpoint/2010/main" val="20261284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4033" y="3412273"/>
            <a:ext cx="6627446" cy="400110"/>
          </a:xfrm>
          <a:prstGeom prst="rect">
            <a:avLst/>
          </a:prstGeom>
          <a:noFill/>
        </p:spPr>
        <p:txBody>
          <a:bodyPr wrap="square" rtlCol="0">
            <a:spAutoFit/>
          </a:bodyPr>
          <a:lstStyle/>
          <a:p>
            <a:pPr algn="r"/>
            <a:r>
              <a:rPr lang="en-US" sz="2000" b="1" dirty="0" smtClean="0">
                <a:solidFill>
                  <a:srgbClr val="FF0000"/>
                </a:solidFill>
                <a:latin typeface="Arial" panose="020B0604020202020204" pitchFamily="34" charset="0"/>
                <a:cs typeface="Arial" panose="020B0604020202020204" pitchFamily="34" charset="0"/>
              </a:rPr>
              <a:t>APPENDIX A: Calibration  - CCAR Linked Metrics</a:t>
            </a:r>
            <a:endParaRPr lang="en-US" sz="2000" b="1" dirty="0">
              <a:solidFill>
                <a:srgbClr val="FF0000"/>
              </a:solidFill>
              <a:latin typeface="Arial" panose="020B0604020202020204" pitchFamily="34" charset="0"/>
              <a:cs typeface="Arial" panose="020B0604020202020204" pitchFamily="34" charset="0"/>
            </a:endParaRPr>
          </a:p>
        </p:txBody>
      </p:sp>
      <p:sp>
        <p:nvSpPr>
          <p:cNvPr id="6" name="Footer Placeholder 5"/>
          <p:cNvSpPr>
            <a:spLocks noGrp="1"/>
          </p:cNvSpPr>
          <p:nvPr>
            <p:ph type="ftr" sz="quarter" idx="3"/>
          </p:nvPr>
        </p:nvSpPr>
        <p:spPr/>
        <p:txBody>
          <a:bodyPr/>
          <a:lstStyle/>
          <a:p>
            <a:pPr eaLnBrk="1" fontAlgn="auto" hangingPunct="1">
              <a:spcBef>
                <a:spcPts val="0"/>
              </a:spcBef>
              <a:spcAft>
                <a:spcPts val="0"/>
              </a:spcAft>
            </a:pPr>
            <a:r>
              <a:rPr lang="en-US" smtClean="0">
                <a:solidFill>
                  <a:prstClr val="white">
                    <a:lumMod val="50000"/>
                  </a:prstClr>
                </a:solidFill>
              </a:rPr>
              <a:t>Proprietary and Confidential</a:t>
            </a:r>
            <a:endParaRPr lang="en-US" dirty="0">
              <a:solidFill>
                <a:prstClr val="white">
                  <a:lumMod val="50000"/>
                </a:prstClr>
              </a:solidFill>
            </a:endParaRPr>
          </a:p>
        </p:txBody>
      </p:sp>
    </p:spTree>
    <p:extLst>
      <p:ext uri="{BB962C8B-B14F-4D97-AF65-F5344CB8AC3E}">
        <p14:creationId xmlns:p14="http://schemas.microsoft.com/office/powerpoint/2010/main" val="19266338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SEJO_Informe Mensual de Riesgos">
  <a:themeElements>
    <a:clrScheme name="San-RiskMI">
      <a:dk1>
        <a:srgbClr val="000000"/>
      </a:dk1>
      <a:lt1>
        <a:sysClr val="window" lastClr="FFFFFF"/>
      </a:lt1>
      <a:dk2>
        <a:srgbClr val="FF0000"/>
      </a:dk2>
      <a:lt2>
        <a:srgbClr val="E3E2E2"/>
      </a:lt2>
      <a:accent1>
        <a:srgbClr val="C7C6C6"/>
      </a:accent1>
      <a:accent2>
        <a:srgbClr val="515151"/>
      </a:accent2>
      <a:accent3>
        <a:srgbClr val="70706F"/>
      </a:accent3>
      <a:accent4>
        <a:srgbClr val="9D9D9C"/>
      </a:accent4>
      <a:accent5>
        <a:srgbClr val="F4A38B"/>
      </a:accent5>
      <a:accent6>
        <a:srgbClr val="FBDCD0"/>
      </a:accent6>
      <a:hlink>
        <a:srgbClr val="C00000"/>
      </a:hlink>
      <a:folHlink>
        <a:srgbClr val="FF6969"/>
      </a:folHlink>
    </a:clrScheme>
    <a:fontScheme name="San_RiskMI">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Office Theme</Template>
  <TotalTime>2184</TotalTime>
  <Words>5318</Words>
  <Application>Microsoft Office PowerPoint</Application>
  <PresentationFormat>On-screen Show (4:3)</PresentationFormat>
  <Paragraphs>1257</Paragraphs>
  <Slides>27</Slides>
  <Notes>3</Notes>
  <HiddenSlides>0</HiddenSlides>
  <MMClips>0</MMClips>
  <ScaleCrop>false</ScaleCrop>
  <HeadingPairs>
    <vt:vector size="8" baseType="variant">
      <vt:variant>
        <vt:lpstr>Fonts Used</vt:lpstr>
      </vt:variant>
      <vt:variant>
        <vt:i4>6</vt:i4>
      </vt:variant>
      <vt:variant>
        <vt:lpstr>Theme</vt:lpstr>
      </vt:variant>
      <vt:variant>
        <vt:i4>3</vt:i4>
      </vt:variant>
      <vt:variant>
        <vt:lpstr>Embedded OLE Servers</vt:lpstr>
      </vt:variant>
      <vt:variant>
        <vt:i4>1</vt:i4>
      </vt:variant>
      <vt:variant>
        <vt:lpstr>Slide Titles</vt:lpstr>
      </vt:variant>
      <vt:variant>
        <vt:i4>27</vt:i4>
      </vt:variant>
    </vt:vector>
  </HeadingPairs>
  <TitlesOfParts>
    <vt:vector size="37" baseType="lpstr">
      <vt:lpstr>MS PGothic</vt:lpstr>
      <vt:lpstr>MS PGothic</vt:lpstr>
      <vt:lpstr>Arial</vt:lpstr>
      <vt:lpstr>Calibri</vt:lpstr>
      <vt:lpstr>Calibri Light</vt:lpstr>
      <vt:lpstr>Times New Roman</vt:lpstr>
      <vt:lpstr>1_Custom Design</vt:lpstr>
      <vt:lpstr>1_Office Theme</vt:lpstr>
      <vt:lpstr>CONSEJO_Informe Mensual de Riesgos</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CCAR-linked RAS recalibration: SC Auto follow-up</vt:lpstr>
      <vt:lpstr>CCAR-based NCO limit - SC Auto NCO anchor point compared against strategic forecast </vt:lpstr>
      <vt:lpstr>Auto CCAR-linked 60/61+ DPD limits</vt:lpstr>
      <vt:lpstr>Auto existing portfolio - 60/61+ DPD limits vs business forecasts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Santander Consumer USA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Bright</dc:creator>
  <cp:lastModifiedBy>David Bright</cp:lastModifiedBy>
  <cp:revision>274</cp:revision>
  <cp:lastPrinted>2016-05-25T22:06:37Z</cp:lastPrinted>
  <dcterms:created xsi:type="dcterms:W3CDTF">2016-04-26T21:05:45Z</dcterms:created>
  <dcterms:modified xsi:type="dcterms:W3CDTF">2016-06-03T21:10:23Z</dcterms:modified>
</cp:coreProperties>
</file>