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7b8273dd61f5437a" Type="http://schemas.microsoft.com/office/2007/relationships/ui/extensibility" Target="customUI/customUI14.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768" r:id="rId1"/>
  </p:sldMasterIdLst>
  <p:notesMasterIdLst>
    <p:notesMasterId r:id="rId22"/>
  </p:notesMasterIdLst>
  <p:handoutMasterIdLst>
    <p:handoutMasterId r:id="rId23"/>
  </p:handoutMasterIdLst>
  <p:sldIdLst>
    <p:sldId id="256" r:id="rId2"/>
    <p:sldId id="257" r:id="rId3"/>
    <p:sldId id="258" r:id="rId4"/>
    <p:sldId id="259" r:id="rId5"/>
    <p:sldId id="260" r:id="rId6"/>
    <p:sldId id="276" r:id="rId7"/>
    <p:sldId id="261" r:id="rId8"/>
    <p:sldId id="262" r:id="rId9"/>
    <p:sldId id="263" r:id="rId10"/>
    <p:sldId id="264" r:id="rId11"/>
    <p:sldId id="265" r:id="rId12"/>
    <p:sldId id="266" r:id="rId13"/>
    <p:sldId id="279" r:id="rId14"/>
    <p:sldId id="267" r:id="rId15"/>
    <p:sldId id="268" r:id="rId16"/>
    <p:sldId id="269" r:id="rId17"/>
    <p:sldId id="270" r:id="rId18"/>
    <p:sldId id="271" r:id="rId19"/>
    <p:sldId id="277" r:id="rId20"/>
    <p:sldId id="278" r:id="rId21"/>
  </p:sldIdLst>
  <p:sldSz cx="9602788" cy="6858000"/>
  <p:notesSz cx="6973888" cy="9236075"/>
  <p:custDataLst>
    <p:tags r:id="rId24"/>
  </p:custDataLst>
  <p:defaultTex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3F6F1A25-2C0F-43F7-BE93-3722D4D373E3}">
          <p14:sldIdLst>
            <p14:sldId id="256"/>
            <p14:sldId id="257"/>
            <p14:sldId id="258"/>
            <p14:sldId id="259"/>
            <p14:sldId id="260"/>
            <p14:sldId id="276"/>
          </p14:sldIdLst>
        </p14:section>
        <p14:section name="Untitled Section" id="{6423970B-D2EB-48D3-940F-E2D60C47E45C}">
          <p14:sldIdLst>
            <p14:sldId id="261"/>
            <p14:sldId id="262"/>
            <p14:sldId id="263"/>
            <p14:sldId id="264"/>
          </p14:sldIdLst>
        </p14:section>
        <p14:section name="Untitled Section" id="{6B229A01-D847-435A-8549-46D8D7EFF5A6}">
          <p14:sldIdLst>
            <p14:sldId id="265"/>
            <p14:sldId id="266"/>
            <p14:sldId id="279"/>
            <p14:sldId id="267"/>
            <p14:sldId id="268"/>
            <p14:sldId id="269"/>
            <p14:sldId id="270"/>
            <p14:sldId id="271"/>
            <p14:sldId id="277"/>
            <p14:sldId id="278"/>
          </p14:sldIdLst>
        </p14:section>
      </p14:sectionLst>
    </p:ext>
    <p:ext uri="{EFAFB233-063F-42B5-8137-9DF3F51BA10A}">
      <p15:sldGuideLst xmlns:p15="http://schemas.microsoft.com/office/powerpoint/2012/main" xmlns="">
        <p15:guide id="1" orient="horz" pos="236" userDrawn="1">
          <p15:clr>
            <a:srgbClr val="A4A3A4"/>
          </p15:clr>
        </p15:guide>
        <p15:guide id="2" orient="horz" pos="881" userDrawn="1">
          <p15:clr>
            <a:srgbClr val="A4A3A4"/>
          </p15:clr>
        </p15:guide>
        <p15:guide id="3" orient="horz" pos="3992" userDrawn="1">
          <p15:clr>
            <a:srgbClr val="A4A3A4"/>
          </p15:clr>
        </p15:guide>
        <p15:guide id="4" orient="horz" pos="4319">
          <p15:clr>
            <a:srgbClr val="A4A3A4"/>
          </p15:clr>
        </p15:guide>
        <p15:guide id="5" pos="288">
          <p15:clr>
            <a:srgbClr val="A4A3A4"/>
          </p15:clr>
        </p15:guide>
        <p15:guide id="6" pos="5765" userDrawn="1">
          <p15:clr>
            <a:srgbClr val="A4A3A4"/>
          </p15:clr>
        </p15:guide>
        <p15:guide id="7" orient="horz" pos="2024"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6E6"/>
    <a:srgbClr val="FFFFCC"/>
    <a:srgbClr val="FCE0E2"/>
    <a:srgbClr val="BFBFBF"/>
    <a:srgbClr val="CCFFCC"/>
    <a:srgbClr val="A6E2EF"/>
    <a:srgbClr val="008AB3"/>
    <a:srgbClr val="00A8C8"/>
    <a:srgbClr val="FF0000"/>
    <a:srgbClr val="FF9B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839DD9DD-9E6C-4910-8AC0-68ADFF6A6AFC}">
  <a:tblStyle styleId="{839DD9DD-9E6C-4910-8AC0-68ADFF6A6AFC}" styleName="Oliver Wyman - default">
    <a:wholeTbl>
      <a:tcTxStyle>
        <a:fontRef idx="minor">
          <a:scrgbClr r="0" g="0" b="0"/>
        </a:fontRef>
        <a:schemeClr val="tx1"/>
      </a:tcTxStyle>
      <a:tcStyle>
        <a:tcBdr>
          <a:left>
            <a:ln>
              <a:noFill/>
            </a:ln>
          </a:left>
          <a:right>
            <a:ln>
              <a:noFill/>
            </a:ln>
          </a:right>
          <a:top>
            <a:ln>
              <a:noFill/>
            </a:ln>
          </a:top>
          <a:bottom>
            <a:ln w="9525" cap="flat" cmpd="sng" algn="ctr">
              <a:solidFill>
                <a:schemeClr val="accent4"/>
              </a:solidFill>
            </a:ln>
          </a:bottom>
          <a:insideH>
            <a:ln w="9525" cap="flat" cmpd="sng" algn="ctr">
              <a:solidFill>
                <a:schemeClr val="accent4"/>
              </a:solidFill>
            </a:ln>
          </a:insideH>
          <a:insideV>
            <a:ln>
              <a:noFill/>
            </a:ln>
          </a:insideV>
        </a:tcBdr>
        <a:fill>
          <a:noFill/>
        </a:fill>
      </a:tcStyle>
    </a:wholeTbl>
    <a:band1H>
      <a:tcStyle>
        <a:tcBdr/>
        <a:fill>
          <a:noFill/>
        </a:fill>
      </a:tcStyle>
    </a:band1H>
    <a:band2H>
      <a:tcStyle>
        <a:tcBdr/>
      </a:tcStyle>
    </a:band2H>
    <a:band1V>
      <a:tcStyle>
        <a:tcBdr/>
        <a:fill>
          <a:noFill/>
        </a:fill>
      </a:tcStyle>
    </a:band1V>
    <a:lastCol>
      <a:tcTxStyle b="on"/>
      <a:tcStyle>
        <a:tcBdr/>
      </a:tcStyle>
    </a:lastCol>
    <a:firstCol>
      <a:tcTxStyle b="on"/>
      <a:tcStyle>
        <a:tcBdr/>
      </a:tcStyle>
    </a:firstCol>
    <a:lastRow>
      <a:tcTxStyle b="on"/>
      <a:tcStyle>
        <a:tcBdr/>
        <a:fill>
          <a:noFill/>
        </a:fill>
      </a:tcStyle>
    </a:lastRow>
    <a:firstRow>
      <a:tcTxStyle b="on"/>
      <a:tcStyle>
        <a:tcBdr>
          <a:bottom>
            <a:ln w="9525" cap="flat" cmpd="sng" algn="ctr">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708" autoAdjust="0"/>
    <p:restoredTop sz="88404" autoAdjust="0"/>
  </p:normalViewPr>
  <p:slideViewPr>
    <p:cSldViewPr snapToGrid="0" showGuides="1">
      <p:cViewPr varScale="1">
        <p:scale>
          <a:sx n="78" d="100"/>
          <a:sy n="78" d="100"/>
        </p:scale>
        <p:origin x="-1650" y="-96"/>
      </p:cViewPr>
      <p:guideLst>
        <p:guide orient="horz" pos="242"/>
        <p:guide orient="horz" pos="3989"/>
        <p:guide orient="horz" pos="1113"/>
        <p:guide orient="horz" pos="926"/>
        <p:guide orient="horz" pos="3841"/>
        <p:guide pos="231"/>
        <p:guide pos="5825"/>
        <p:guide pos="3021"/>
        <p:guide pos="3252"/>
        <p:guide pos="281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3222"/>
    </p:cViewPr>
  </p:sorterViewPr>
  <p:notesViewPr>
    <p:cSldViewPr snapToGrid="0" showGuides="1">
      <p:cViewPr>
        <p:scale>
          <a:sx n="75" d="100"/>
          <a:sy n="75" d="100"/>
        </p:scale>
        <p:origin x="-2802" y="-72"/>
      </p:cViewPr>
      <p:guideLst>
        <p:guide orient="horz" pos="2909"/>
        <p:guide pos="219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1" y="0"/>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t" anchorCtr="0" compatLnSpc="1">
            <a:prstTxWarp prst="textNoShape">
              <a:avLst/>
            </a:prstTxWarp>
          </a:bodyPr>
          <a:lstStyle>
            <a:lvl1pPr algn="l" defTabSz="939424">
              <a:lnSpc>
                <a:spcPct val="100000"/>
              </a:lnSpc>
              <a:defRPr sz="1200"/>
            </a:lvl1pPr>
          </a:lstStyle>
          <a:p>
            <a:endParaRPr lang="en-GB" dirty="0">
              <a:latin typeface="+mn-lt"/>
              <a:ea typeface="+mn-lt"/>
              <a:sym typeface="Arial"/>
            </a:endParaRPr>
          </a:p>
        </p:txBody>
      </p:sp>
      <p:sp>
        <p:nvSpPr>
          <p:cNvPr id="19459" name="Rectangle 3"/>
          <p:cNvSpPr>
            <a:spLocks noGrp="1" noChangeArrowheads="1"/>
          </p:cNvSpPr>
          <p:nvPr>
            <p:ph type="dt" sz="quarter" idx="1"/>
          </p:nvPr>
        </p:nvSpPr>
        <p:spPr bwMode="auto">
          <a:xfrm>
            <a:off x="3950401" y="0"/>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t" anchorCtr="0" compatLnSpc="1">
            <a:prstTxWarp prst="textNoShape">
              <a:avLst/>
            </a:prstTxWarp>
          </a:bodyPr>
          <a:lstStyle>
            <a:lvl1pPr algn="r" defTabSz="939424">
              <a:lnSpc>
                <a:spcPct val="100000"/>
              </a:lnSpc>
              <a:defRPr sz="1200"/>
            </a:lvl1pPr>
          </a:lstStyle>
          <a:p>
            <a:endParaRPr lang="en-GB" dirty="0">
              <a:latin typeface="+mn-lt"/>
              <a:ea typeface="+mn-lt"/>
              <a:sym typeface="Arial"/>
            </a:endParaRPr>
          </a:p>
        </p:txBody>
      </p:sp>
      <p:sp>
        <p:nvSpPr>
          <p:cNvPr id="19460" name="Rectangle 4"/>
          <p:cNvSpPr>
            <a:spLocks noGrp="1" noChangeArrowheads="1"/>
          </p:cNvSpPr>
          <p:nvPr>
            <p:ph type="ftr" sz="quarter" idx="2"/>
          </p:nvPr>
        </p:nvSpPr>
        <p:spPr bwMode="auto">
          <a:xfrm>
            <a:off x="1" y="8773012"/>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b" anchorCtr="0" compatLnSpc="1">
            <a:prstTxWarp prst="textNoShape">
              <a:avLst/>
            </a:prstTxWarp>
          </a:bodyPr>
          <a:lstStyle>
            <a:lvl1pPr algn="l" defTabSz="939424">
              <a:lnSpc>
                <a:spcPct val="100000"/>
              </a:lnSpc>
              <a:defRPr sz="1200"/>
            </a:lvl1pPr>
          </a:lstStyle>
          <a:p>
            <a:endParaRPr lang="en-GB" dirty="0">
              <a:solidFill>
                <a:schemeClr val="accent3"/>
              </a:solidFill>
              <a:latin typeface="+mn-lt"/>
              <a:ea typeface="+mn-lt"/>
              <a:sym typeface="Arial"/>
            </a:endParaRPr>
          </a:p>
        </p:txBody>
      </p:sp>
      <p:sp>
        <p:nvSpPr>
          <p:cNvPr id="19461" name="Rectangle 5"/>
          <p:cNvSpPr>
            <a:spLocks noGrp="1" noChangeArrowheads="1"/>
          </p:cNvSpPr>
          <p:nvPr>
            <p:ph type="sldNum" sz="quarter" idx="3"/>
          </p:nvPr>
        </p:nvSpPr>
        <p:spPr bwMode="auto">
          <a:xfrm>
            <a:off x="3950401" y="8773012"/>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b" anchorCtr="0" compatLnSpc="1">
            <a:prstTxWarp prst="textNoShape">
              <a:avLst/>
            </a:prstTxWarp>
          </a:bodyPr>
          <a:lstStyle>
            <a:lvl1pPr algn="r" defTabSz="939424">
              <a:lnSpc>
                <a:spcPct val="100000"/>
              </a:lnSpc>
              <a:defRPr sz="1200"/>
            </a:lvl1pPr>
          </a:lstStyle>
          <a:p>
            <a:fld id="{9BBE641A-A38A-4199-A515-2A762F6E34D5}" type="slidenum">
              <a:rPr lang="en-GB" smtClean="0">
                <a:solidFill>
                  <a:schemeClr val="accent3"/>
                </a:solidFill>
                <a:latin typeface="+mn-lt"/>
                <a:ea typeface="+mn-lt"/>
                <a:sym typeface="Arial"/>
              </a:rPr>
              <a:pPr/>
              <a:t>‹#›</a:t>
            </a:fld>
            <a:endParaRPr lang="en-GB" dirty="0">
              <a:solidFill>
                <a:schemeClr val="accent3"/>
              </a:solidFill>
              <a:latin typeface="+mn-lt"/>
              <a:ea typeface="+mn-lt"/>
              <a:sym typeface="Arial"/>
            </a:endParaRPr>
          </a:p>
        </p:txBody>
      </p:sp>
    </p:spTree>
    <p:extLst>
      <p:ext uri="{BB962C8B-B14F-4D97-AF65-F5344CB8AC3E}">
        <p14:creationId xmlns:p14="http://schemas.microsoft.com/office/powerpoint/2010/main" val="2783503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0"/>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t" anchorCtr="0" compatLnSpc="1">
            <a:prstTxWarp prst="textNoShape">
              <a:avLst/>
            </a:prstTxWarp>
          </a:bodyPr>
          <a:lstStyle>
            <a:lvl1pPr algn="l" defTabSz="939424">
              <a:lnSpc>
                <a:spcPct val="100000"/>
              </a:lnSpc>
              <a:defRPr sz="1200">
                <a:latin typeface="+mn-lt"/>
                <a:ea typeface="+mn-ea"/>
                <a:sym typeface="+mn-lt"/>
              </a:defRPr>
            </a:lvl1pPr>
          </a:lstStyle>
          <a:p>
            <a:endParaRPr lang="en-GB" dirty="0"/>
          </a:p>
        </p:txBody>
      </p:sp>
      <p:sp>
        <p:nvSpPr>
          <p:cNvPr id="3075" name="Rectangle 3"/>
          <p:cNvSpPr>
            <a:spLocks noGrp="1" noChangeArrowheads="1"/>
          </p:cNvSpPr>
          <p:nvPr>
            <p:ph type="dt" idx="1"/>
          </p:nvPr>
        </p:nvSpPr>
        <p:spPr bwMode="auto">
          <a:xfrm>
            <a:off x="3950401" y="0"/>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t" anchorCtr="0" compatLnSpc="1">
            <a:prstTxWarp prst="textNoShape">
              <a:avLst/>
            </a:prstTxWarp>
          </a:bodyPr>
          <a:lstStyle>
            <a:lvl1pPr algn="r" defTabSz="939424">
              <a:lnSpc>
                <a:spcPct val="100000"/>
              </a:lnSpc>
              <a:defRPr sz="1200">
                <a:latin typeface="+mn-lt"/>
                <a:ea typeface="+mn-ea"/>
                <a:sym typeface="+mn-lt"/>
              </a:defRPr>
            </a:lvl1pPr>
          </a:lstStyle>
          <a:p>
            <a:endParaRPr lang="en-GB" dirty="0"/>
          </a:p>
        </p:txBody>
      </p:sp>
      <p:sp>
        <p:nvSpPr>
          <p:cNvPr id="3076" name="Rectangle 4"/>
          <p:cNvSpPr>
            <a:spLocks noGrp="1" noRot="1" noChangeAspect="1" noChangeArrowheads="1" noTextEdit="1"/>
          </p:cNvSpPr>
          <p:nvPr>
            <p:ph type="sldImg" idx="2"/>
          </p:nvPr>
        </p:nvSpPr>
        <p:spPr bwMode="auto">
          <a:xfrm>
            <a:off x="1062038" y="692150"/>
            <a:ext cx="4851400" cy="346551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96761" y="4386507"/>
            <a:ext cx="5580371" cy="4156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marL="228600" lvl="0" indent="-228600" eaLnBrk="1" hangingPunct="1">
              <a:spcBef>
                <a:spcPct val="60000"/>
              </a:spcBef>
              <a:spcAft>
                <a:spcPts val="600"/>
              </a:spcAft>
              <a:buChar char="•"/>
            </a:pPr>
            <a:r>
              <a:rPr lang="en-GB" dirty="0" smtClean="0"/>
              <a:t>Click to edit Master text styles</a:t>
            </a:r>
          </a:p>
          <a:p>
            <a:pPr lvl="1" indent="-228600" eaLnBrk="1" hangingPunct="1">
              <a:spcBef>
                <a:spcPts val="0"/>
              </a:spcBef>
              <a:spcAft>
                <a:spcPts val="600"/>
              </a:spcAft>
              <a:buFont typeface="Arial" charset="0"/>
              <a:buChar char="–"/>
            </a:pPr>
            <a:r>
              <a:rPr lang="en-GB" dirty="0" smtClean="0"/>
              <a:t>2nd level</a:t>
            </a:r>
          </a:p>
          <a:p>
            <a:pPr marL="685800" lvl="2" indent="-228600" eaLnBrk="1" hangingPunct="1">
              <a:spcBef>
                <a:spcPts val="0"/>
              </a:spcBef>
              <a:spcAft>
                <a:spcPts val="600"/>
              </a:spcAft>
              <a:buFont typeface="Arial" charset="0"/>
              <a:buChar char="-"/>
            </a:pPr>
            <a:r>
              <a:rPr lang="en-GB" dirty="0" smtClean="0"/>
              <a:t>3rd level</a:t>
            </a:r>
          </a:p>
          <a:p>
            <a:pPr marL="914400" lvl="3" indent="-228600" eaLnBrk="1" hangingPunct="1">
              <a:spcBef>
                <a:spcPts val="0"/>
              </a:spcBef>
              <a:spcAft>
                <a:spcPts val="600"/>
              </a:spcAft>
              <a:buFont typeface="Arial" charset="0"/>
              <a:buChar char="-"/>
            </a:pPr>
            <a:r>
              <a:rPr lang="en-GB" dirty="0" smtClean="0"/>
              <a:t>4th level</a:t>
            </a:r>
          </a:p>
          <a:p>
            <a:pPr marL="1143000" lvl="4" indent="-228600" eaLnBrk="1" hangingPunct="1">
              <a:spcBef>
                <a:spcPts val="0"/>
              </a:spcBef>
              <a:spcAft>
                <a:spcPts val="600"/>
              </a:spcAft>
              <a:buFont typeface="Arial" panose="020B0604020202020204" pitchFamily="34" charset="0"/>
              <a:buChar char="-"/>
            </a:pPr>
            <a:r>
              <a:rPr lang="en-GB" dirty="0" smtClean="0"/>
              <a:t>5th level</a:t>
            </a:r>
          </a:p>
          <a:p>
            <a:pPr marL="1371600" lvl="5" indent="-228600" fontAlgn="base">
              <a:spcBef>
                <a:spcPts val="0"/>
              </a:spcBef>
              <a:spcAft>
                <a:spcPts val="600"/>
              </a:spcAft>
              <a:buFont typeface="Arial" charset="0"/>
              <a:buChar char="-"/>
            </a:pPr>
            <a:r>
              <a:rPr lang="en-GB" dirty="0" smtClean="0"/>
              <a:t>6th level</a:t>
            </a:r>
          </a:p>
          <a:p>
            <a:pPr marL="1600200" lvl="6" indent="-228600" fontAlgn="base">
              <a:spcBef>
                <a:spcPts val="0"/>
              </a:spcBef>
              <a:spcAft>
                <a:spcPts val="600"/>
              </a:spcAft>
              <a:buFont typeface="Arial" charset="0"/>
              <a:buChar char="-"/>
            </a:pPr>
            <a:r>
              <a:rPr lang="en-GB" dirty="0" smtClean="0"/>
              <a:t>7th level</a:t>
            </a:r>
          </a:p>
          <a:p>
            <a:pPr marL="1828800" lvl="7" indent="-228600" fontAlgn="base">
              <a:spcBef>
                <a:spcPts val="0"/>
              </a:spcBef>
              <a:spcAft>
                <a:spcPts val="600"/>
              </a:spcAft>
              <a:buFont typeface="Arial" charset="0"/>
              <a:buChar char="-"/>
            </a:pPr>
            <a:r>
              <a:rPr lang="en-GB" dirty="0" smtClean="0"/>
              <a:t>8th level</a:t>
            </a:r>
          </a:p>
          <a:p>
            <a:pPr marL="2057400" lvl="8" indent="-228600" fontAlgn="base">
              <a:spcBef>
                <a:spcPts val="0"/>
              </a:spcBef>
              <a:spcAft>
                <a:spcPts val="600"/>
              </a:spcAft>
              <a:buFont typeface="Arial" charset="0"/>
              <a:buChar char="-"/>
            </a:pPr>
            <a:r>
              <a:rPr lang="en-GB" dirty="0" smtClean="0"/>
              <a:t>9th level</a:t>
            </a:r>
          </a:p>
        </p:txBody>
      </p:sp>
      <p:sp>
        <p:nvSpPr>
          <p:cNvPr id="3078" name="Rectangle 6"/>
          <p:cNvSpPr>
            <a:spLocks noGrp="1" noChangeArrowheads="1"/>
          </p:cNvSpPr>
          <p:nvPr>
            <p:ph type="ftr" sz="quarter" idx="4"/>
          </p:nvPr>
        </p:nvSpPr>
        <p:spPr bwMode="auto">
          <a:xfrm>
            <a:off x="1" y="8773012"/>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b" anchorCtr="0" compatLnSpc="1">
            <a:prstTxWarp prst="textNoShape">
              <a:avLst/>
            </a:prstTxWarp>
          </a:bodyPr>
          <a:lstStyle>
            <a:lvl1pPr algn="l" defTabSz="939424">
              <a:lnSpc>
                <a:spcPct val="100000"/>
              </a:lnSpc>
              <a:defRPr sz="1200">
                <a:solidFill>
                  <a:schemeClr val="accent3"/>
                </a:solidFill>
                <a:latin typeface="+mn-lt"/>
                <a:ea typeface="+mn-ea"/>
                <a:sym typeface="+mn-lt"/>
              </a:defRPr>
            </a:lvl1pPr>
          </a:lstStyle>
          <a:p>
            <a:endParaRPr lang="en-GB" dirty="0"/>
          </a:p>
        </p:txBody>
      </p:sp>
      <p:sp>
        <p:nvSpPr>
          <p:cNvPr id="3079" name="Rectangle 7"/>
          <p:cNvSpPr>
            <a:spLocks noGrp="1" noChangeArrowheads="1"/>
          </p:cNvSpPr>
          <p:nvPr>
            <p:ph type="sldNum" sz="quarter" idx="5"/>
          </p:nvPr>
        </p:nvSpPr>
        <p:spPr bwMode="auto">
          <a:xfrm>
            <a:off x="3950401" y="8773012"/>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b" anchorCtr="0" compatLnSpc="1">
            <a:prstTxWarp prst="textNoShape">
              <a:avLst/>
            </a:prstTxWarp>
          </a:bodyPr>
          <a:lstStyle>
            <a:lvl1pPr algn="r" defTabSz="939424">
              <a:lnSpc>
                <a:spcPct val="100000"/>
              </a:lnSpc>
              <a:defRPr sz="1200">
                <a:solidFill>
                  <a:schemeClr val="accent3"/>
                </a:solidFill>
                <a:latin typeface="+mn-lt"/>
                <a:ea typeface="+mn-ea"/>
                <a:sym typeface="+mn-lt"/>
              </a:defRPr>
            </a:lvl1pPr>
          </a:lstStyle>
          <a:p>
            <a:fld id="{26BEA98B-8E54-4CD0-82BB-B61F2ACC55F5}" type="slidenum">
              <a:rPr lang="en-GB" smtClean="0"/>
              <a:pPr/>
              <a:t>‹#›</a:t>
            </a:fld>
            <a:endParaRPr lang="en-GB" dirty="0"/>
          </a:p>
        </p:txBody>
      </p:sp>
    </p:spTree>
    <p:extLst>
      <p:ext uri="{BB962C8B-B14F-4D97-AF65-F5344CB8AC3E}">
        <p14:creationId xmlns:p14="http://schemas.microsoft.com/office/powerpoint/2010/main" val="11712697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lang="en-GB" sz="1400" kern="1200" dirty="0" smtClean="0">
        <a:solidFill>
          <a:schemeClr val="tx1"/>
        </a:solidFill>
        <a:latin typeface="+mn-lt"/>
        <a:ea typeface="+mn-ea"/>
        <a:cs typeface="+mn-cs"/>
        <a:sym typeface="+mn-lt"/>
      </a:defRPr>
    </a:lvl1pPr>
    <a:lvl2pPr marL="457200" algn="l" rtl="0" fontAlgn="base">
      <a:spcBef>
        <a:spcPct val="30000"/>
      </a:spcBef>
      <a:spcAft>
        <a:spcPct val="0"/>
      </a:spcAft>
      <a:defRPr lang="en-GB" sz="1400" kern="1200" dirty="0" smtClean="0">
        <a:solidFill>
          <a:schemeClr val="tx1"/>
        </a:solidFill>
        <a:latin typeface="+mn-lt"/>
        <a:ea typeface="+mn-ea"/>
        <a:cs typeface="+mn-cs"/>
        <a:sym typeface="+mn-lt"/>
      </a:defRPr>
    </a:lvl2pPr>
    <a:lvl3pPr marL="914400" algn="l" rtl="0" fontAlgn="base">
      <a:spcBef>
        <a:spcPct val="30000"/>
      </a:spcBef>
      <a:spcAft>
        <a:spcPct val="0"/>
      </a:spcAft>
      <a:defRPr lang="en-GB" sz="1400" kern="1200" dirty="0" smtClean="0">
        <a:solidFill>
          <a:schemeClr val="tx1"/>
        </a:solidFill>
        <a:latin typeface="+mn-lt"/>
        <a:ea typeface="+mn-ea"/>
        <a:cs typeface="+mn-cs"/>
        <a:sym typeface="+mn-lt"/>
      </a:defRPr>
    </a:lvl3pPr>
    <a:lvl4pPr marL="1371600" algn="l" rtl="0" fontAlgn="base">
      <a:spcBef>
        <a:spcPct val="30000"/>
      </a:spcBef>
      <a:spcAft>
        <a:spcPct val="0"/>
      </a:spcAft>
      <a:defRPr lang="en-GB" sz="1400" kern="1200" dirty="0" smtClean="0">
        <a:solidFill>
          <a:schemeClr val="tx1"/>
        </a:solidFill>
        <a:latin typeface="+mn-lt"/>
        <a:ea typeface="+mn-ea"/>
        <a:cs typeface="+mn-cs"/>
        <a:sym typeface="+mn-lt"/>
      </a:defRPr>
    </a:lvl4pPr>
    <a:lvl5pPr marL="1828800" algn="l" rtl="0" fontAlgn="base">
      <a:spcBef>
        <a:spcPct val="30000"/>
      </a:spcBef>
      <a:spcAft>
        <a:spcPct val="0"/>
      </a:spcAft>
      <a:defRPr lang="en-GB" sz="1400" kern="1200" dirty="0" smtClean="0">
        <a:solidFill>
          <a:schemeClr val="tx1"/>
        </a:solidFill>
        <a:latin typeface="+mn-lt"/>
        <a:ea typeface="+mn-ea"/>
        <a:cs typeface="+mn-cs"/>
        <a:sym typeface="+mn-lt"/>
      </a:defRPr>
    </a:lvl5pPr>
    <a:lvl6pPr marL="2286000" algn="l" defTabSz="914400" rtl="0" eaLnBrk="1" latinLnBrk="0" hangingPunct="1">
      <a:defRPr lang="en-GB" sz="1400" kern="1200" baseline="0" dirty="0" smtClean="0">
        <a:solidFill>
          <a:schemeClr val="tx1"/>
        </a:solidFill>
        <a:latin typeface="+mn-lt"/>
        <a:ea typeface="+mn-ea"/>
        <a:cs typeface="+mn-cs"/>
        <a:sym typeface="+mn-lt"/>
      </a:defRPr>
    </a:lvl6pPr>
    <a:lvl7pPr marL="2743200" algn="l" defTabSz="914400" rtl="0" eaLnBrk="1" latinLnBrk="0" hangingPunct="1">
      <a:defRPr lang="en-GB" sz="1400" kern="1200" dirty="0" smtClean="0">
        <a:solidFill>
          <a:schemeClr val="tx1"/>
        </a:solidFill>
        <a:latin typeface="+mn-lt"/>
        <a:ea typeface="+mn-ea"/>
        <a:cs typeface="+mn-cs"/>
        <a:sym typeface="+mn-lt"/>
      </a:defRPr>
    </a:lvl7pPr>
    <a:lvl8pPr marL="3200400" algn="l" defTabSz="914400" rtl="0" eaLnBrk="1" latinLnBrk="0" hangingPunct="1">
      <a:defRPr lang="en-GB" sz="1400" kern="1200" dirty="0" smtClean="0">
        <a:solidFill>
          <a:schemeClr val="tx1"/>
        </a:solidFill>
        <a:latin typeface="+mn-lt"/>
        <a:ea typeface="+mn-ea"/>
        <a:cs typeface="+mn-cs"/>
        <a:sym typeface="+mn-lt"/>
      </a:defRPr>
    </a:lvl8pPr>
    <a:lvl9pPr marL="3657600" algn="l" defTabSz="914400" rtl="0" eaLnBrk="1" latinLnBrk="0" hangingPunct="1">
      <a:defRPr lang="en-GB" sz="1400" kern="1200" baseline="0" dirty="0" smtClean="0">
        <a:solidFill>
          <a:schemeClr val="tx1"/>
        </a:solidFill>
        <a:latin typeface="+mn-lt"/>
        <a:ea typeface="+mn-ea"/>
        <a:cs typeface="+mn-cs"/>
        <a:sym typeface="+mn-lt"/>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xfrm>
            <a:off x="1062038" y="692150"/>
            <a:ext cx="4851400" cy="3465513"/>
          </a:xfrm>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pPr/>
              <a:t>0</a:t>
            </a:fld>
            <a:endParaRPr lang="en-US" dirty="0"/>
          </a:p>
        </p:txBody>
      </p:sp>
    </p:spTree>
    <p:extLst>
      <p:ext uri="{BB962C8B-B14F-4D97-AF65-F5344CB8AC3E}">
        <p14:creationId xmlns:p14="http://schemas.microsoft.com/office/powerpoint/2010/main" val="1710617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692150"/>
            <a:ext cx="4851400" cy="3465513"/>
          </a:xfrm>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6</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692150"/>
            <a:ext cx="4851400" cy="3465513"/>
          </a:xfrm>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10</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
        <p:nvSpPr>
          <p:cNvPr id="10" name="Text Placeholder 9"/>
          <p:cNvSpPr>
            <a:spLocks noGrp="1"/>
          </p:cNvSpPr>
          <p:nvPr>
            <p:ph type="body" sz="quarter" idx="10" hasCustomPrompt="1"/>
          </p:nvPr>
        </p:nvSpPr>
        <p:spPr>
          <a:xfrm>
            <a:off x="348437" y="2897188"/>
            <a:ext cx="8549149" cy="349250"/>
          </a:xfrm>
          <a:prstGeom prst="rect">
            <a:avLst/>
          </a:prstGeom>
        </p:spPr>
        <p:txBody>
          <a:bodyPr lIns="0" rIns="163449"/>
          <a:lstStyle>
            <a:lvl1pPr marL="0" indent="0">
              <a:buNone/>
              <a:defRPr sz="2400" b="1">
                <a:solidFill>
                  <a:srgbClr val="FF0000"/>
                </a:solidFill>
                <a:latin typeface="Arial" panose="020B0604020202020204" pitchFamily="34" charset="0"/>
                <a:cs typeface="Arial" panose="020B0604020202020204" pitchFamily="34" charset="0"/>
              </a:defRPr>
            </a:lvl1pPr>
          </a:lstStyle>
          <a:p>
            <a:pPr lvl="0"/>
            <a:r>
              <a:rPr lang="en-US" b="1" dirty="0" smtClean="0">
                <a:solidFill>
                  <a:srgbClr val="FF0000"/>
                </a:solidFill>
                <a:latin typeface="Arial"/>
                <a:cs typeface="Arial"/>
              </a:rPr>
              <a:t>SHUSA COMMITTEE/BOARD (Arial 24pt Bold/Red)</a:t>
            </a:r>
            <a:endParaRPr lang="en-GB" dirty="0"/>
          </a:p>
        </p:txBody>
      </p:sp>
      <p:sp>
        <p:nvSpPr>
          <p:cNvPr id="11" name="Text Placeholder 9"/>
          <p:cNvSpPr>
            <a:spLocks noGrp="1"/>
          </p:cNvSpPr>
          <p:nvPr>
            <p:ph type="body" sz="quarter" idx="11" hasCustomPrompt="1"/>
          </p:nvPr>
        </p:nvSpPr>
        <p:spPr>
          <a:xfrm>
            <a:off x="355938" y="3275665"/>
            <a:ext cx="8541647" cy="349250"/>
          </a:xfrm>
          <a:prstGeom prst="rect">
            <a:avLst/>
          </a:prstGeom>
        </p:spPr>
        <p:txBody>
          <a:bodyPr lIns="0" rIns="199453"/>
          <a:lstStyle>
            <a:lvl1pPr marL="0" marR="0" indent="0" algn="l" defTabSz="457200" rtl="0" eaLnBrk="1" fontAlgn="auto" latinLnBrk="0" hangingPunct="1">
              <a:lnSpc>
                <a:spcPct val="100000"/>
              </a:lnSpc>
              <a:spcBef>
                <a:spcPct val="20000"/>
              </a:spcBef>
              <a:spcAft>
                <a:spcPts val="0"/>
              </a:spcAft>
              <a:buClrTx/>
              <a:buSzTx/>
              <a:buFont typeface="Arial"/>
              <a:buNone/>
              <a:tabLst/>
              <a:defRPr sz="2000" b="1">
                <a:solidFill>
                  <a:schemeClr val="tx1"/>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GB" dirty="0" smtClean="0"/>
              <a:t>Title of Presentation </a:t>
            </a:r>
            <a:r>
              <a:rPr lang="en-US" sz="2000" b="1" dirty="0" smtClean="0">
                <a:solidFill>
                  <a:prstClr val="black"/>
                </a:solidFill>
                <a:latin typeface="Arial" panose="020B0604020202020204" pitchFamily="34" charset="0"/>
                <a:cs typeface="Arial" panose="020B0604020202020204" pitchFamily="34" charset="0"/>
              </a:rPr>
              <a:t>(Must match Agenda, Arial 20pt Bold/Black)</a:t>
            </a:r>
          </a:p>
        </p:txBody>
      </p:sp>
      <p:sp>
        <p:nvSpPr>
          <p:cNvPr id="13" name="Text Placeholder 12"/>
          <p:cNvSpPr>
            <a:spLocks noGrp="1"/>
          </p:cNvSpPr>
          <p:nvPr>
            <p:ph type="body" sz="quarter" idx="12" hasCustomPrompt="1"/>
          </p:nvPr>
        </p:nvSpPr>
        <p:spPr>
          <a:xfrm>
            <a:off x="355938" y="3706427"/>
            <a:ext cx="4547155" cy="430213"/>
          </a:xfrm>
          <a:prstGeom prst="rect">
            <a:avLst/>
          </a:prstGeom>
        </p:spPr>
        <p:txBody>
          <a:bodyPr lIns="0"/>
          <a:lstStyle>
            <a:lvl1pPr marL="0" indent="0">
              <a:buNone/>
              <a:defRPr sz="1800">
                <a:latin typeface="Arial" panose="020B0604020202020204" pitchFamily="34" charset="0"/>
                <a:cs typeface="Arial" panose="020B0604020202020204" pitchFamily="34" charset="0"/>
              </a:defRPr>
            </a:lvl1pPr>
          </a:lstStyle>
          <a:p>
            <a:pPr lvl="0"/>
            <a:r>
              <a:rPr lang="en-US" dirty="0" smtClean="0"/>
              <a:t>Date (Arial 18pt Black)</a:t>
            </a:r>
            <a:endParaRPr lang="en-GB" dirty="0"/>
          </a:p>
        </p:txBody>
      </p:sp>
      <p:sp>
        <p:nvSpPr>
          <p:cNvPr id="14" name="Text Placeholder 12"/>
          <p:cNvSpPr>
            <a:spLocks noGrp="1"/>
          </p:cNvSpPr>
          <p:nvPr>
            <p:ph type="body" sz="quarter" idx="13" hasCustomPrompt="1"/>
          </p:nvPr>
        </p:nvSpPr>
        <p:spPr>
          <a:xfrm>
            <a:off x="355935" y="4339840"/>
            <a:ext cx="8541648" cy="430213"/>
          </a:xfrm>
          <a:prstGeom prst="rect">
            <a:avLst/>
          </a:prstGeom>
        </p:spPr>
        <p:txBody>
          <a:bodyPr lIns="0"/>
          <a:lstStyle>
            <a:lvl1pPr marL="0" indent="0">
              <a:buNone/>
              <a:defRPr sz="1800" baseline="0">
                <a:solidFill>
                  <a:schemeClr val="bg1">
                    <a:lumMod val="50000"/>
                  </a:schemeClr>
                </a:solidFill>
                <a:latin typeface="Arial" panose="020B0604020202020204" pitchFamily="34" charset="0"/>
                <a:cs typeface="Arial" panose="020B0604020202020204" pitchFamily="34" charset="0"/>
              </a:defRPr>
            </a:lvl1pPr>
          </a:lstStyle>
          <a:p>
            <a:pPr lvl="0"/>
            <a:r>
              <a:rPr lang="en-US" dirty="0" smtClean="0"/>
              <a:t>Presenter: Name and Title (Arial 18pt Gray)</a:t>
            </a:r>
            <a:endParaRPr lang="en-GB" dirty="0"/>
          </a:p>
        </p:txBody>
      </p:sp>
    </p:spTree>
    <p:extLst>
      <p:ext uri="{BB962C8B-B14F-4D97-AF65-F5344CB8AC3E}">
        <p14:creationId xmlns:p14="http://schemas.microsoft.com/office/powerpoint/2010/main" val="28247958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Layout">
    <p:spTree>
      <p:nvGrpSpPr>
        <p:cNvPr id="1" name=""/>
        <p:cNvGrpSpPr/>
        <p:nvPr/>
      </p:nvGrpSpPr>
      <p:grpSpPr>
        <a:xfrm>
          <a:off x="0" y="0"/>
          <a:ext cx="0" cy="0"/>
          <a:chOff x="0" y="0"/>
          <a:chExt cx="0" cy="0"/>
        </a:xfrm>
      </p:grpSpPr>
      <p:sp>
        <p:nvSpPr>
          <p:cNvPr id="3" name="Text Placeholder 9"/>
          <p:cNvSpPr>
            <a:spLocks noGrp="1"/>
          </p:cNvSpPr>
          <p:nvPr>
            <p:ph type="body" sz="quarter" idx="11" hasCustomPrompt="1"/>
          </p:nvPr>
        </p:nvSpPr>
        <p:spPr>
          <a:xfrm>
            <a:off x="355938" y="2897188"/>
            <a:ext cx="8541647" cy="349250"/>
          </a:xfrm>
          <a:prstGeom prst="rect">
            <a:avLst/>
          </a:prstGeom>
        </p:spPr>
        <p:txBody>
          <a:bodyPr lIns="0" rIns="163449"/>
          <a:lstStyle>
            <a:lvl1pPr>
              <a:defRPr lang="en-GB" sz="2400" b="1" dirty="0">
                <a:solidFill>
                  <a:schemeClr val="bg1">
                    <a:lumMod val="50000"/>
                  </a:schemeClr>
                </a:solidFill>
                <a:latin typeface="Arial"/>
                <a:cs typeface="Arial"/>
              </a:defRPr>
            </a:lvl1pPr>
          </a:lstStyle>
          <a:p>
            <a:pPr marL="0" lvl="0" indent="0">
              <a:buNone/>
            </a:pPr>
            <a:r>
              <a:rPr lang="en-GB" dirty="0" smtClean="0"/>
              <a:t>Section #</a:t>
            </a:r>
            <a:endParaRPr lang="en-GB" dirty="0"/>
          </a:p>
        </p:txBody>
      </p:sp>
      <p:sp>
        <p:nvSpPr>
          <p:cNvPr id="4"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Tree>
    <p:extLst>
      <p:ext uri="{BB962C8B-B14F-4D97-AF65-F5344CB8AC3E}">
        <p14:creationId xmlns:p14="http://schemas.microsoft.com/office/powerpoint/2010/main" val="21416254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ic Body &amp; Conten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6413082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753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sz="quarter" idx="10" hasCustomPrompt="1"/>
          </p:nvPr>
        </p:nvSpPr>
        <p:spPr>
          <a:xfrm>
            <a:off x="348435" y="1460500"/>
            <a:ext cx="8829230" cy="4992687"/>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Tree>
    <p:extLst>
      <p:ext uri="{BB962C8B-B14F-4D97-AF65-F5344CB8AC3E}">
        <p14:creationId xmlns:p14="http://schemas.microsoft.com/office/powerpoint/2010/main" val="11715771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6500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6227330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856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
        <p:nvSpPr>
          <p:cNvPr id="4" name="Content Placeholder 2"/>
          <p:cNvSpPr>
            <a:spLocks noGrp="1"/>
          </p:cNvSpPr>
          <p:nvPr>
            <p:ph sz="quarter" idx="10" hasCustomPrompt="1"/>
          </p:nvPr>
        </p:nvSpPr>
        <p:spPr>
          <a:xfrm>
            <a:off x="348435"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7" name="Content Placeholder 2"/>
          <p:cNvSpPr>
            <a:spLocks noGrp="1"/>
          </p:cNvSpPr>
          <p:nvPr>
            <p:ph sz="quarter" idx="13" hasCustomPrompt="1"/>
          </p:nvPr>
        </p:nvSpPr>
        <p:spPr>
          <a:xfrm>
            <a:off x="348435"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8" name="Content Placeholder 2"/>
          <p:cNvSpPr>
            <a:spLocks noGrp="1"/>
          </p:cNvSpPr>
          <p:nvPr>
            <p:ph sz="quarter" idx="14" hasCustomPrompt="1"/>
          </p:nvPr>
        </p:nvSpPr>
        <p:spPr>
          <a:xfrm>
            <a:off x="5168378"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1"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ontent Placeholder 2"/>
          <p:cNvSpPr>
            <a:spLocks noGrp="1"/>
          </p:cNvSpPr>
          <p:nvPr>
            <p:ph sz="quarter" idx="15" hasCustomPrompt="1"/>
          </p:nvPr>
        </p:nvSpPr>
        <p:spPr>
          <a:xfrm>
            <a:off x="5162550"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Tree>
    <p:extLst>
      <p:ext uri="{BB962C8B-B14F-4D97-AF65-F5344CB8AC3E}">
        <p14:creationId xmlns:p14="http://schemas.microsoft.com/office/powerpoint/2010/main" val="31577685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3 &amp; 1/3  Layout">
    <p:spTree>
      <p:nvGrpSpPr>
        <p:cNvPr id="1" name=""/>
        <p:cNvGrpSpPr/>
        <p:nvPr/>
      </p:nvGrpSpPr>
      <p:grpSpPr>
        <a:xfrm>
          <a:off x="0" y="0"/>
          <a:ext cx="0" cy="0"/>
          <a:chOff x="0" y="0"/>
          <a:chExt cx="0" cy="0"/>
        </a:xfrm>
      </p:grpSpPr>
      <p:sp>
        <p:nvSpPr>
          <p:cNvPr id="4" name="Content Placeholder 2"/>
          <p:cNvSpPr>
            <a:spLocks noGrp="1"/>
          </p:cNvSpPr>
          <p:nvPr>
            <p:ph sz="quarter" idx="10" hasCustomPrompt="1"/>
          </p:nvPr>
        </p:nvSpPr>
        <p:spPr>
          <a:xfrm>
            <a:off x="6785970" y="1457159"/>
            <a:ext cx="2391695"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6" name="Content Placeholder 2"/>
          <p:cNvSpPr>
            <a:spLocks noGrp="1"/>
          </p:cNvSpPr>
          <p:nvPr>
            <p:ph sz="quarter" idx="12" hasCustomPrompt="1"/>
          </p:nvPr>
        </p:nvSpPr>
        <p:spPr>
          <a:xfrm>
            <a:off x="348435" y="1457159"/>
            <a:ext cx="5837361"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7"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Tree>
    <p:extLst>
      <p:ext uri="{BB962C8B-B14F-4D97-AF65-F5344CB8AC3E}">
        <p14:creationId xmlns:p14="http://schemas.microsoft.com/office/powerpoint/2010/main" val="136005970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9"/>
            </p:custDataLst>
            <p:extLst>
              <p:ext uri="{D42A27DB-BD31-4B8C-83A1-F6EECF244321}">
                <p14:modId xmlns:p14="http://schemas.microsoft.com/office/powerpoint/2010/main" val="2866752203"/>
              </p:ext>
            </p:extLst>
          </p:nvPr>
        </p:nvGraphicFramePr>
        <p:xfrm>
          <a:off x="1670" y="1592"/>
          <a:ext cx="1667" cy="1587"/>
        </p:xfrm>
        <a:graphic>
          <a:graphicData uri="http://schemas.openxmlformats.org/presentationml/2006/ole">
            <mc:AlternateContent xmlns:mc="http://schemas.openxmlformats.org/markup-compatibility/2006">
              <mc:Choice xmlns:v="urn:schemas-microsoft-com:vml" Requires="v">
                <p:oleObj spid="_x0000_s145618" name="think-cell Slide" r:id="rId10" imgW="270" imgH="270" progId="TCLayout.ActiveDocument.1">
                  <p:embed/>
                </p:oleObj>
              </mc:Choice>
              <mc:Fallback>
                <p:oleObj name="think-cell Slide" r:id="rId10" imgW="270" imgH="270" progId="TCLayout.ActiveDocument.1">
                  <p:embed/>
                  <p:pic>
                    <p:nvPicPr>
                      <p:cNvPr id="0" name=""/>
                      <p:cNvPicPr/>
                      <p:nvPr/>
                    </p:nvPicPr>
                    <p:blipFill>
                      <a:blip r:embed="rId11"/>
                      <a:stretch>
                        <a:fillRect/>
                      </a:stretch>
                    </p:blipFill>
                    <p:spPr>
                      <a:xfrm>
                        <a:off x="1670" y="1592"/>
                        <a:ext cx="1667" cy="1587"/>
                      </a:xfrm>
                      <a:prstGeom prst="rect">
                        <a:avLst/>
                      </a:prstGeom>
                    </p:spPr>
                  </p:pic>
                </p:oleObj>
              </mc:Fallback>
            </mc:AlternateContent>
          </a:graphicData>
        </a:graphic>
      </p:graphicFrame>
      <p:sp>
        <p:nvSpPr>
          <p:cNvPr id="7" name="Rectangle 6"/>
          <p:cNvSpPr/>
          <p:nvPr userDrawn="1"/>
        </p:nvSpPr>
        <p:spPr>
          <a:xfrm>
            <a:off x="7454130" y="6632624"/>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8" name="Picture 2" descr="C:\Users\n610821\Desktop\sant-MReg_positivo_RGB.300.jpg"/>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7606469" y="616695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userDrawn="1"/>
        </p:nvSpPr>
        <p:spPr>
          <a:xfrm>
            <a:off x="235909" y="6321262"/>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spTree>
    <p:extLst>
      <p:ext uri="{BB962C8B-B14F-4D97-AF65-F5344CB8AC3E}">
        <p14:creationId xmlns:p14="http://schemas.microsoft.com/office/powerpoint/2010/main" val="531575078"/>
      </p:ext>
    </p:extLst>
  </p:cSld>
  <p:clrMap bg1="lt1" tx1="dk1" bg2="lt2" tx2="dk2" accent1="accent1" accent2="accent2" accent3="accent3" accent4="accent4" accent5="accent5" accent6="accent6" hlink="hlink" folHlink="folHlink"/>
  <p:sldLayoutIdLst>
    <p:sldLayoutId id="2147483770" r:id="rId1"/>
    <p:sldLayoutId id="2147483769" r:id="rId2"/>
    <p:sldLayoutId id="2147483771" r:id="rId3"/>
    <p:sldLayoutId id="2147483772" r:id="rId4"/>
    <p:sldLayoutId id="2147483774" r:id="rId5"/>
    <p:sldLayoutId id="2147483775" r:id="rId6"/>
  </p:sldLayoutIdLst>
  <p:timing>
    <p:tnLst>
      <p:par>
        <p:cTn id="1" dur="indefinite" restart="never" nodeType="tmRoot"/>
      </p:par>
    </p:tnLst>
  </p:timing>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6"/>
          <p:cNvSpPr txBox="1">
            <a:spLocks noChangeArrowheads="1"/>
          </p:cNvSpPr>
          <p:nvPr/>
        </p:nvSpPr>
        <p:spPr bwMode="auto">
          <a:xfrm>
            <a:off x="7034601" y="384175"/>
            <a:ext cx="2208083" cy="33054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defRPr/>
            </a:pPr>
            <a:r>
              <a:rPr lang="en-GB" altLang="en-US" sz="1800" smtClean="0"/>
              <a:t>For approval</a:t>
            </a:r>
            <a:endParaRPr lang="en-GB" altLang="en-US" sz="2000" i="1" dirty="0"/>
          </a:p>
        </p:txBody>
      </p:sp>
      <p:sp>
        <p:nvSpPr>
          <p:cNvPr id="2" name="Text Placeholder 1"/>
          <p:cNvSpPr>
            <a:spLocks noGrp="1"/>
          </p:cNvSpPr>
          <p:nvPr>
            <p:ph type="body" sz="quarter" idx="10"/>
          </p:nvPr>
        </p:nvSpPr>
        <p:spPr/>
        <p:txBody>
          <a:bodyPr/>
          <a:lstStyle/>
          <a:p>
            <a:r>
              <a:rPr lang="en-US" altLang="en-US" dirty="0">
                <a:latin typeface="Arial"/>
                <a:cs typeface="Arial"/>
              </a:rPr>
              <a:t>Risk Appetite Statement Proposal</a:t>
            </a:r>
            <a:endParaRPr lang="en-US" dirty="0">
              <a:latin typeface="Arial"/>
              <a:cs typeface="Arial"/>
            </a:endParaRPr>
          </a:p>
          <a:p>
            <a:endParaRPr lang="en-US" dirty="0"/>
          </a:p>
        </p:txBody>
      </p:sp>
      <p:sp>
        <p:nvSpPr>
          <p:cNvPr id="3" name="Text Placeholder 2"/>
          <p:cNvSpPr>
            <a:spLocks noGrp="1"/>
          </p:cNvSpPr>
          <p:nvPr>
            <p:ph type="body" sz="quarter" idx="11"/>
          </p:nvPr>
        </p:nvSpPr>
        <p:spPr/>
        <p:txBody>
          <a:bodyPr/>
          <a:lstStyle/>
          <a:p>
            <a:r>
              <a:rPr lang="en-US" altLang="en-US" dirty="0">
                <a:latin typeface="Arial"/>
                <a:cs typeface="Arial"/>
              </a:rPr>
              <a:t>BSI Board of </a:t>
            </a:r>
            <a:r>
              <a:rPr lang="en-US" altLang="en-US" dirty="0" smtClean="0">
                <a:latin typeface="Arial"/>
                <a:cs typeface="Arial"/>
              </a:rPr>
              <a:t>Directors</a:t>
            </a:r>
            <a:endParaRPr lang="en-US" dirty="0"/>
          </a:p>
        </p:txBody>
      </p:sp>
      <p:sp>
        <p:nvSpPr>
          <p:cNvPr id="11" name="Text Box 9"/>
          <p:cNvSpPr txBox="1">
            <a:spLocks noChangeArrowheads="1"/>
          </p:cNvSpPr>
          <p:nvPr/>
        </p:nvSpPr>
        <p:spPr bwMode="auto">
          <a:xfrm>
            <a:off x="4148651" y="5389702"/>
            <a:ext cx="5094033" cy="70788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defRPr/>
            </a:pPr>
            <a:r>
              <a:rPr lang="en-GB" altLang="en-US" sz="1600" dirty="0"/>
              <a:t>Date Created</a:t>
            </a:r>
            <a:r>
              <a:rPr lang="en-GB" altLang="en-US" sz="1600" dirty="0" smtClean="0"/>
              <a:t>: June 2016</a:t>
            </a:r>
            <a:endParaRPr lang="en-GB" altLang="en-US" sz="1600" dirty="0"/>
          </a:p>
          <a:p>
            <a:pPr algn="r">
              <a:spcBef>
                <a:spcPct val="50000"/>
              </a:spcBef>
              <a:defRPr/>
            </a:pPr>
            <a:r>
              <a:rPr lang="en-GB" altLang="en-US" sz="1600" dirty="0" smtClean="0"/>
              <a:t>Version</a:t>
            </a:r>
            <a:r>
              <a:rPr lang="en-GB" altLang="en-US" sz="1600" dirty="0"/>
              <a:t>: </a:t>
            </a:r>
            <a:r>
              <a:rPr lang="en-GB" altLang="en-US" sz="1600" dirty="0" smtClean="0"/>
              <a:t>Template</a:t>
            </a:r>
            <a:endParaRPr lang="en-GB" altLang="en-US" sz="1600" dirty="0"/>
          </a:p>
        </p:txBody>
      </p:sp>
      <p:sp>
        <p:nvSpPr>
          <p:cNvPr id="13" name="Text Placeholder 7"/>
          <p:cNvSpPr>
            <a:spLocks noGrp="1"/>
          </p:cNvSpPr>
          <p:nvPr>
            <p:ph type="body" sz="quarter" idx="12"/>
          </p:nvPr>
        </p:nvSpPr>
        <p:spPr>
          <a:xfrm>
            <a:off x="355938" y="3706427"/>
            <a:ext cx="4547155" cy="430213"/>
          </a:xfrm>
        </p:spPr>
        <p:txBody>
          <a:bodyPr/>
          <a:lstStyle/>
          <a:p>
            <a:r>
              <a:rPr lang="en-US" dirty="0" smtClean="0"/>
              <a:t>June 16, 2016</a:t>
            </a:r>
            <a:endParaRPr lang="en-US" dirty="0"/>
          </a:p>
        </p:txBody>
      </p:sp>
      <p:sp>
        <p:nvSpPr>
          <p:cNvPr id="14" name="Text Placeholder 8"/>
          <p:cNvSpPr>
            <a:spLocks noGrp="1"/>
          </p:cNvSpPr>
          <p:nvPr>
            <p:ph type="body" sz="quarter" idx="13"/>
          </p:nvPr>
        </p:nvSpPr>
        <p:spPr>
          <a:xfrm>
            <a:off x="355935" y="4339840"/>
            <a:ext cx="8541648" cy="1311128"/>
          </a:xfrm>
        </p:spPr>
        <p:txBody>
          <a:bodyPr>
            <a:spAutoFit/>
          </a:bodyPr>
          <a:lstStyle/>
          <a:p>
            <a:r>
              <a:rPr lang="en-US" dirty="0"/>
              <a:t>Sponsor: </a:t>
            </a:r>
            <a:r>
              <a:rPr lang="en-US" dirty="0" smtClean="0"/>
              <a:t>Brian Gunn, </a:t>
            </a:r>
            <a:r>
              <a:rPr lang="en-US" dirty="0"/>
              <a:t>Chief </a:t>
            </a:r>
            <a:r>
              <a:rPr lang="en-US" dirty="0" smtClean="0"/>
              <a:t>Risk Officer SHUSA</a:t>
            </a:r>
            <a:endParaRPr lang="en-US" dirty="0"/>
          </a:p>
          <a:p>
            <a:r>
              <a:rPr lang="en-US" dirty="0" smtClean="0"/>
              <a:t>Presenter: Alfredo </a:t>
            </a:r>
            <a:r>
              <a:rPr lang="en-US" dirty="0" err="1" smtClean="0"/>
              <a:t>Aguila</a:t>
            </a:r>
            <a:r>
              <a:rPr lang="en-US" dirty="0" smtClean="0"/>
              <a:t>, Chief Risk Officer BSI</a:t>
            </a:r>
            <a:endParaRPr lang="en-US" dirty="0"/>
          </a:p>
          <a:p>
            <a:r>
              <a:rPr lang="en-US" dirty="0" smtClean="0"/>
              <a:t>Authors: </a:t>
            </a:r>
            <a:r>
              <a:rPr lang="en-US" dirty="0"/>
              <a:t>Jose </a:t>
            </a:r>
            <a:r>
              <a:rPr lang="en-US" dirty="0" smtClean="0"/>
              <a:t>Etchegoyen, Director of Enterprise Risk Management BSI; Jennifer Keegan, Head of Risk </a:t>
            </a:r>
            <a:r>
              <a:rPr lang="en-US" dirty="0"/>
              <a:t>Appetite </a:t>
            </a:r>
            <a:r>
              <a:rPr lang="en-US" dirty="0" smtClean="0"/>
              <a:t>SHUSA</a:t>
            </a:r>
            <a:endParaRPr lang="en-US" dirty="0"/>
          </a:p>
        </p:txBody>
      </p:sp>
    </p:spTree>
    <p:extLst>
      <p:ext uri="{BB962C8B-B14F-4D97-AF65-F5344CB8AC3E}">
        <p14:creationId xmlns:p14="http://schemas.microsoft.com/office/powerpoint/2010/main" val="11727659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pPr lvl="0"/>
            <a:r>
              <a:rPr lang="en-US" kern="0" dirty="0">
                <a:solidFill>
                  <a:srgbClr val="000000"/>
                </a:solidFill>
                <a:latin typeface="Arial"/>
                <a:ea typeface="ＭＳ Ｐゴシック"/>
              </a:rPr>
              <a:t>2016 BSI RAS </a:t>
            </a:r>
            <a:r>
              <a:rPr lang="en-US" dirty="0"/>
              <a:t>– </a:t>
            </a:r>
            <a:r>
              <a:rPr lang="en-US" kern="0" dirty="0">
                <a:solidFill>
                  <a:srgbClr val="000000"/>
                </a:solidFill>
                <a:latin typeface="Arial"/>
                <a:ea typeface="ＭＳ Ｐゴシック"/>
              </a:rPr>
              <a:t>Proposed limits (3/3</a:t>
            </a:r>
            <a:r>
              <a:rPr lang="en-US" kern="0" dirty="0" smtClean="0">
                <a:solidFill>
                  <a:srgbClr val="000000"/>
                </a:solidFill>
                <a:latin typeface="Arial"/>
                <a:ea typeface="ＭＳ Ｐゴシック"/>
              </a:rPr>
              <a:t>)</a:t>
            </a:r>
            <a:endParaRPr lang="en-US" kern="0" dirty="0">
              <a:solidFill>
                <a:srgbClr val="000000"/>
              </a:solidFill>
              <a:latin typeface="Arial"/>
              <a:ea typeface="ＭＳ Ｐゴシック"/>
            </a:endParaRPr>
          </a:p>
        </p:txBody>
      </p:sp>
      <p:graphicFrame>
        <p:nvGraphicFramePr>
          <p:cNvPr id="13" name="Table 12"/>
          <p:cNvGraphicFramePr>
            <a:graphicFrameLocks noGrp="1"/>
          </p:cNvGraphicFramePr>
          <p:nvPr>
            <p:extLst>
              <p:ext uri="{D42A27DB-BD31-4B8C-83A1-F6EECF244321}">
                <p14:modId xmlns:p14="http://schemas.microsoft.com/office/powerpoint/2010/main" val="2494656360"/>
              </p:ext>
            </p:extLst>
          </p:nvPr>
        </p:nvGraphicFramePr>
        <p:xfrm>
          <a:off x="360161" y="1467385"/>
          <a:ext cx="8879146" cy="4653693"/>
        </p:xfrm>
        <a:graphic>
          <a:graphicData uri="http://schemas.openxmlformats.org/drawingml/2006/table">
            <a:tbl>
              <a:tblPr firstRow="1" bandRow="1"/>
              <a:tblGrid>
                <a:gridCol w="1163839"/>
                <a:gridCol w="2706624"/>
                <a:gridCol w="755904"/>
                <a:gridCol w="876330"/>
                <a:gridCol w="1125483"/>
                <a:gridCol w="1125483"/>
                <a:gridCol w="1125483"/>
              </a:tblGrid>
              <a:tr h="166813">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pPr>
                      <a:r>
                        <a:rPr lang="en-US" sz="1000" b="1" dirty="0" smtClean="0">
                          <a:solidFill>
                            <a:srgbClr val="FF0000"/>
                          </a:solidFill>
                          <a:latin typeface="Arial" panose="020B0604020202020204" pitchFamily="34" charset="0"/>
                          <a:cs typeface="Arial" panose="020B0604020202020204" pitchFamily="34" charset="0"/>
                        </a:rPr>
                        <a:t>Risk type</a:t>
                      </a:r>
                      <a:endParaRPr lang="en-US" sz="10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sz="1000" b="1" dirty="0" smtClean="0">
                          <a:solidFill>
                            <a:srgbClr val="FF0000"/>
                          </a:solidFill>
                          <a:latin typeface="Arial" panose="020B0604020202020204" pitchFamily="34" charset="0"/>
                          <a:cs typeface="Arial" panose="020B0604020202020204" pitchFamily="34" charset="0"/>
                        </a:rPr>
                        <a:t>Metric</a:t>
                      </a:r>
                      <a:endParaRPr lang="en-US" sz="10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rgbClr val="FF0000"/>
                          </a:solidFill>
                          <a:latin typeface="Arial" panose="020B0604020202020204" pitchFamily="34" charset="0"/>
                          <a:cs typeface="Arial" panose="020B0604020202020204" pitchFamily="34" charset="0"/>
                        </a:rPr>
                        <a:t>Frequency</a:t>
                      </a:r>
                      <a:endParaRPr lang="en-US" sz="10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rgbClr val="FF0000"/>
                          </a:solidFill>
                          <a:latin typeface="Arial" panose="020B0604020202020204" pitchFamily="34" charset="0"/>
                          <a:cs typeface="Arial" panose="020B0604020202020204" pitchFamily="34" charset="0"/>
                        </a:rPr>
                        <a:t>Portfolio</a:t>
                      </a:r>
                      <a:endParaRPr lang="en-US" sz="1000" b="1" dirty="0">
                        <a:solidFill>
                          <a:srgbClr val="FF0000"/>
                        </a:solidFill>
                        <a:latin typeface="Arial" panose="020B0604020202020204" pitchFamily="34" charset="0"/>
                        <a:cs typeface="Arial" panose="020B0604020202020204" pitchFamily="34" charset="0"/>
                      </a:endParaRPr>
                    </a:p>
                  </a:txBody>
                  <a:tcPr marL="48014" marR="48014" anchor="b">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pPr>
                      <a:r>
                        <a:rPr lang="en-US" sz="1000" b="1" kern="1200" dirty="0" smtClean="0">
                          <a:solidFill>
                            <a:schemeClr val="tx1"/>
                          </a:solidFill>
                          <a:latin typeface="Arial" panose="020B0604020202020204" pitchFamily="34" charset="0"/>
                          <a:ea typeface="+mn-ea"/>
                          <a:cs typeface="Arial" panose="020B0604020202020204" pitchFamily="34" charset="0"/>
                        </a:rPr>
                        <a:t>Mar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8014" marR="48014">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8014" marR="48014">
                    <a:lnL w="12700" cmpd="sng">
                      <a:noFill/>
                      <a:prstDash val="soli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48014" marR="48014">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7107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Model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000" u="none" strike="noStrike" dirty="0" smtClean="0">
                          <a:effectLst/>
                          <a:latin typeface="Arial" panose="020B0604020202020204" pitchFamily="34" charset="0"/>
                          <a:cs typeface="Arial" panose="020B0604020202020204" pitchFamily="34" charset="0"/>
                        </a:rPr>
                        <a:t>Legacy Tier 1 Models not submitted for validation</a:t>
                      </a:r>
                      <a:endParaRPr lang="en-US" sz="1000" b="0" i="0" u="none" strike="noStrike" dirty="0" smtClean="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lnSpc>
                          <a:spcPct val="100000"/>
                        </a:lnSpc>
                        <a:spcBef>
                          <a:spcPts val="0"/>
                        </a:spcBef>
                        <a:spcAft>
                          <a:spcPts val="0"/>
                        </a:spcAft>
                        <a:buFont typeface="Arial" panose="020B0604020202020204" pitchFamily="34" charset="0"/>
                        <a:buNone/>
                      </a:pPr>
                      <a:r>
                        <a:rPr lang="en-US" sz="1000" b="0" dirty="0" smtClean="0">
                          <a:solidFill>
                            <a:schemeClr val="tx1"/>
                          </a:solidFill>
                          <a:effectLst/>
                          <a:latin typeface="Arial" panose="020B0604020202020204" pitchFamily="34" charset="0"/>
                          <a:ea typeface="Calibri"/>
                          <a:cs typeface="Arial" panose="020B0604020202020204" pitchFamily="34" charset="0"/>
                        </a:rPr>
                        <a:t>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2016</a:t>
                      </a:r>
                      <a:r>
                        <a:rPr lang="en-US" sz="1000" baseline="0" dirty="0" smtClean="0">
                          <a:latin typeface="Arial" panose="020B0604020202020204" pitchFamily="34" charset="0"/>
                          <a:cs typeface="Arial" panose="020B0604020202020204" pitchFamily="34" charset="0"/>
                        </a:rPr>
                        <a:t> - </a:t>
                      </a:r>
                      <a:r>
                        <a:rPr lang="en-US" sz="1000" dirty="0" smtClean="0">
                          <a:latin typeface="Arial" panose="020B0604020202020204" pitchFamily="34" charset="0"/>
                          <a:cs typeface="Arial" panose="020B0604020202020204" pitchFamily="34" charset="0"/>
                        </a:rPr>
                        <a:t>2</a:t>
                      </a:r>
                      <a:endParaRPr lang="en-US" sz="1000" dirty="0">
                        <a:latin typeface="Arial" panose="020B0604020202020204" pitchFamily="34" charset="0"/>
                        <a:cs typeface="Arial" panose="020B0604020202020204" pitchFamily="34" charset="0"/>
                      </a:endParaRPr>
                    </a:p>
                    <a:p>
                      <a:pPr algn="ctr">
                        <a:lnSpc>
                          <a:spcPct val="100000"/>
                        </a:lnSpc>
                      </a:pPr>
                      <a:r>
                        <a:rPr lang="en-US" sz="1000" baseline="0" dirty="0" smtClean="0">
                          <a:latin typeface="Arial" panose="020B0604020202020204" pitchFamily="34" charset="0"/>
                          <a:cs typeface="Arial" panose="020B0604020202020204" pitchFamily="34" charset="0"/>
                        </a:rPr>
                        <a:t>2017 – </a:t>
                      </a:r>
                      <a:r>
                        <a:rPr lang="en-US" sz="1000" dirty="0" smtClean="0">
                          <a:latin typeface="Arial" panose="020B0604020202020204" pitchFamily="34" charset="0"/>
                          <a:cs typeface="Arial" panose="020B0604020202020204" pitchFamily="34" charset="0"/>
                        </a:rPr>
                        <a:t>0</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2016</a:t>
                      </a:r>
                      <a:r>
                        <a:rPr lang="en-US" sz="1000" baseline="0" dirty="0" smtClean="0">
                          <a:latin typeface="Arial" panose="020B0604020202020204" pitchFamily="34" charset="0"/>
                          <a:cs typeface="Arial" panose="020B0604020202020204" pitchFamily="34" charset="0"/>
                        </a:rPr>
                        <a:t> - 3</a:t>
                      </a:r>
                      <a:endParaRPr lang="en-US" sz="1000" dirty="0" smtClean="0">
                        <a:latin typeface="Arial" panose="020B0604020202020204" pitchFamily="34" charset="0"/>
                        <a:cs typeface="Arial" panose="020B0604020202020204" pitchFamily="34" charset="0"/>
                      </a:endParaRPr>
                    </a:p>
                    <a:p>
                      <a:pPr algn="ctr">
                        <a:lnSpc>
                          <a:spcPct val="100000"/>
                        </a:lnSpc>
                      </a:pPr>
                      <a:r>
                        <a:rPr lang="en-US" sz="1000" baseline="0" dirty="0" smtClean="0">
                          <a:latin typeface="Arial" panose="020B0604020202020204" pitchFamily="34" charset="0"/>
                          <a:cs typeface="Arial" panose="020B0604020202020204" pitchFamily="34" charset="0"/>
                        </a:rPr>
                        <a:t>2017 – </a:t>
                      </a:r>
                      <a:r>
                        <a:rPr lang="en-US" sz="1000" dirty="0" smtClean="0">
                          <a:latin typeface="Arial" panose="020B0604020202020204" pitchFamily="34" charset="0"/>
                          <a:cs typeface="Arial" panose="020B0604020202020204" pitchFamily="34" charset="0"/>
                        </a:rPr>
                        <a:t>0</a:t>
                      </a: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71071">
                <a:tc rowSpan="8">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Compliance &amp;</a:t>
                      </a:r>
                      <a:r>
                        <a:rPr lang="en-US" sz="1000" b="1" baseline="0" dirty="0" smtClean="0">
                          <a:solidFill>
                            <a:schemeClr val="tx1"/>
                          </a:solidFill>
                          <a:latin typeface="Arial" panose="020B0604020202020204" pitchFamily="34" charset="0"/>
                          <a:cs typeface="Arial" panose="020B0604020202020204" pitchFamily="34" charset="0"/>
                        </a:rPr>
                        <a:t> Reputational</a:t>
                      </a:r>
                      <a:r>
                        <a:rPr lang="en-US" sz="1000" b="1" dirty="0" smtClean="0">
                          <a:solidFill>
                            <a:schemeClr val="tx1"/>
                          </a:solidFill>
                          <a:latin typeface="Arial" panose="020B0604020202020204" pitchFamily="34" charset="0"/>
                          <a:cs typeface="Arial" panose="020B0604020202020204" pitchFamily="34" charset="0"/>
                        </a:rPr>
                        <a:t>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Open MRIAs and other alike matters requiring immediate attention</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N/A</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&gt;0</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66813">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Total Customer Complaints Received</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Annual</a:t>
                      </a:r>
                      <a:r>
                        <a:rPr lang="en-US" sz="1000" baseline="30000" dirty="0" smtClean="0">
                          <a:latin typeface="Arial" panose="020B0604020202020204" pitchFamily="34" charset="0"/>
                          <a:cs typeface="Arial" panose="020B0604020202020204" pitchFamily="34" charset="0"/>
                        </a:rPr>
                        <a:t>3</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&gt;=25</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&gt;=35</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66813">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Past Due Compliance Monitoring CAPS</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N/A</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&gt;0</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71071">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Violations of Code of Conduct and Ethics </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&gt;0 violation warnings</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&gt;0 repeat</a:t>
                      </a:r>
                      <a:r>
                        <a:rPr lang="en-US" sz="1000" baseline="0" dirty="0" smtClean="0">
                          <a:latin typeface="Arial" panose="020B0604020202020204" pitchFamily="34" charset="0"/>
                          <a:cs typeface="Arial" panose="020B0604020202020204" pitchFamily="34" charset="0"/>
                        </a:rPr>
                        <a:t> violations</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71071">
                <a:tc vMerge="1">
                  <a:txBody>
                    <a:bodyPr/>
                    <a:lstStyle/>
                    <a:p>
                      <a:endParaRPr lang="en-GB"/>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High Risk Customers as % of Total Customers</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10.08%</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&gt;=13%</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&gt;=15%</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71071">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High Risk Politically Exposed Clients % Total</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2%</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&gt;=2.5%</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&gt;=3%</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66813">
                <a:tc vMerge="1">
                  <a:txBody>
                    <a:bodyPr/>
                    <a:lstStyle/>
                    <a:p>
                      <a:endParaRPr lang="en-GB"/>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Pending KYC Updates</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4.70%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&gt;=8%</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&gt;=10%</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71071">
                <a:tc vMerge="1">
                  <a:txBody>
                    <a:bodyPr/>
                    <a:lstStyle/>
                    <a:p>
                      <a:endParaRPr lang="en-GB"/>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AML Transaction Monitoring alerts awaiting clarification &gt; 30 days</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&gt;=25</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&gt;=50</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66813">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Fiduciary risk</a:t>
                      </a:r>
                    </a:p>
                  </a:txBody>
                  <a:tcPr marL="0" marR="48014">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Clients with Missing Profiles (%)</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Annual</a:t>
                      </a:r>
                      <a:r>
                        <a:rPr lang="en-US" sz="1000" baseline="30000" dirty="0" smtClean="0">
                          <a:latin typeface="Arial" panose="020B0604020202020204" pitchFamily="34" charset="0"/>
                          <a:cs typeface="Arial" panose="020B0604020202020204" pitchFamily="34" charset="0"/>
                        </a:rPr>
                        <a:t>3</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2.6</a:t>
                      </a:r>
                      <a:r>
                        <a:rPr lang="en-US" sz="1000" baseline="0" dirty="0" smtClean="0">
                          <a:latin typeface="Arial" panose="020B0604020202020204" pitchFamily="34" charset="0"/>
                          <a:cs typeface="Arial" panose="020B0604020202020204" pitchFamily="34" charset="0"/>
                        </a:rPr>
                        <a:t>%</a:t>
                      </a:r>
                      <a:endParaRPr lang="en-US" sz="1000" dirty="0" smtClean="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&gt;=6%</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&gt;=8%</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66813">
                <a:tc vMerge="1">
                  <a:txBody>
                    <a:bodyPr/>
                    <a:lstStyle/>
                    <a:p>
                      <a:endParaRPr lang="en-GB"/>
                    </a:p>
                  </a:txBody>
                  <a:tcP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Exceeded Client Investment Profiles (%)</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Annual</a:t>
                      </a:r>
                      <a:r>
                        <a:rPr lang="en-US" sz="1000" baseline="30000" dirty="0" smtClean="0">
                          <a:latin typeface="Arial" panose="020B0604020202020204" pitchFamily="34" charset="0"/>
                          <a:cs typeface="Arial" panose="020B0604020202020204" pitchFamily="34" charset="0"/>
                        </a:rPr>
                        <a:t>3</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13.2%</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&gt;=16%</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&gt;=20%</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71071">
                <a:tc vMerge="1">
                  <a:txBody>
                    <a:bodyPr/>
                    <a:lstStyle/>
                    <a:p>
                      <a:endParaRPr lang="en-GB"/>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Pending Purchase Order Documentation (%)</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Annual</a:t>
                      </a:r>
                      <a:r>
                        <a:rPr lang="en-US" sz="1000" baseline="30000" dirty="0" smtClean="0">
                          <a:latin typeface="Arial" panose="020B0604020202020204" pitchFamily="34" charset="0"/>
                          <a:cs typeface="Arial" panose="020B0604020202020204" pitchFamily="34" charset="0"/>
                        </a:rPr>
                        <a:t>3</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4.11%</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&gt;=10%</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&gt;=13%</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71071">
                <a:tc vMerge="1">
                  <a:txBody>
                    <a:bodyPr/>
                    <a:lstStyle/>
                    <a:p>
                      <a:endParaRPr lang="en-GB"/>
                    </a:p>
                  </a:txBody>
                  <a:tcP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Discretionary Mandates: Aging of Excesses (days)</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Annual</a:t>
                      </a:r>
                      <a:r>
                        <a:rPr lang="en-US" sz="1000" baseline="30000" dirty="0" smtClean="0">
                          <a:latin typeface="Arial" panose="020B0604020202020204" pitchFamily="34" charset="0"/>
                          <a:cs typeface="Arial" panose="020B0604020202020204" pitchFamily="34" charset="0"/>
                        </a:rPr>
                        <a:t>3</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&gt;=60 days</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&gt;=90 days</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6681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48014">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Regulation R Bank-wide “chiefly-compensated” test</a:t>
                      </a: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Annual</a:t>
                      </a:r>
                      <a:r>
                        <a:rPr lang="en-US" sz="1000" b="0" baseline="30000" dirty="0" smtClean="0">
                          <a:latin typeface="Arial" panose="020B0604020202020204" pitchFamily="34" charset="0"/>
                          <a:cs typeface="Arial" panose="020B0604020202020204" pitchFamily="34" charset="0"/>
                        </a:rPr>
                        <a:t>3</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76%</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&lt;=74%</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&lt;=72%</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5" name="Footnote"/>
          <p:cNvSpPr/>
          <p:nvPr/>
        </p:nvSpPr>
        <p:spPr>
          <a:xfrm>
            <a:off x="2228518" y="6332539"/>
            <a:ext cx="5000958" cy="440698"/>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a:t>
            </a:r>
            <a:r>
              <a:rPr lang="en-US" sz="800" dirty="0" smtClean="0">
                <a:solidFill>
                  <a:srgbClr val="000000"/>
                </a:solidFill>
                <a:latin typeface="Arial" panose="020B0604020202020204" pitchFamily="34" charset="0"/>
                <a:cs typeface="Arial" panose="020B0604020202020204" pitchFamily="34" charset="0"/>
                <a:sym typeface="+mn-lt"/>
              </a:rPr>
              <a:t>definitions</a:t>
            </a:r>
          </a:p>
          <a:p>
            <a:pPr marL="114300" indent="-114300" algn="l" eaLnBrk="1" hangingPunct="1">
              <a:buFont typeface="+mj-lt"/>
              <a:buAutoNum type="arabicPeriod"/>
            </a:pPr>
            <a:r>
              <a:rPr lang="en-US" sz="800" dirty="0">
                <a:latin typeface="Arial"/>
                <a:ea typeface="ＭＳ Ｐゴシック"/>
                <a:sym typeface="Arial"/>
              </a:rPr>
              <a:t>REQ: Level of Equivalent Risk</a:t>
            </a:r>
          </a:p>
          <a:p>
            <a:pPr marL="114300" indent="-114300" algn="l" eaLnBrk="1" hangingPunct="1">
              <a:buFont typeface="+mj-lt"/>
              <a:buAutoNum type="arabicPeriod"/>
            </a:pPr>
            <a:r>
              <a:rPr lang="en-US" sz="800" dirty="0">
                <a:latin typeface="Arial"/>
                <a:ea typeface="ＭＳ Ｐゴシック"/>
                <a:sym typeface="Arial"/>
              </a:rPr>
              <a:t>EM: Emerging </a:t>
            </a:r>
            <a:r>
              <a:rPr lang="en-US" sz="800" dirty="0" smtClean="0">
                <a:latin typeface="Arial"/>
                <a:ea typeface="ＭＳ Ｐゴシック"/>
                <a:sym typeface="Arial"/>
              </a:rPr>
              <a:t>Markets</a:t>
            </a:r>
          </a:p>
          <a:p>
            <a:pPr marL="114300" indent="-114300" algn="l" eaLnBrk="1" hangingPunct="1">
              <a:buFont typeface="+mj-lt"/>
              <a:buAutoNum type="arabicPeriod"/>
            </a:pPr>
            <a:r>
              <a:rPr lang="en-US" sz="800" dirty="0" smtClean="0">
                <a:latin typeface="Arial"/>
                <a:ea typeface="ＭＳ Ｐゴシック"/>
                <a:sym typeface="Arial"/>
              </a:rPr>
              <a:t>Annual metrics reported as of Dec ’15 </a:t>
            </a:r>
            <a:endParaRPr lang="en-US" sz="800" dirty="0">
              <a:latin typeface="Arial"/>
              <a:ea typeface="ＭＳ Ｐゴシック"/>
              <a:sym typeface="Arial"/>
            </a:endParaRPr>
          </a:p>
        </p:txBody>
      </p:sp>
      <p:sp>
        <p:nvSpPr>
          <p:cNvPr id="6" name="TextBox 5"/>
          <p:cNvSpPr txBox="1"/>
          <p:nvPr/>
        </p:nvSpPr>
        <p:spPr>
          <a:xfrm>
            <a:off x="6197955" y="1237743"/>
            <a:ext cx="3049233" cy="224677"/>
          </a:xfrm>
          <a:prstGeom prst="rect">
            <a:avLst/>
          </a:prstGeom>
          <a:noFill/>
        </p:spPr>
        <p:txBody>
          <a:bodyPr wrap="none" rtlCol="0">
            <a:spAutoFit/>
          </a:bodyPr>
          <a:lstStyle/>
          <a:p>
            <a:pPr algn="ctr" eaLnBrk="1" hangingPunct="1">
              <a:lnSpc>
                <a:spcPct val="86000"/>
              </a:lnSpc>
            </a:pPr>
            <a:r>
              <a:rPr lang="en-US" sz="1000" dirty="0" smtClean="0">
                <a:solidFill>
                  <a:srgbClr val="000000"/>
                </a:solidFill>
                <a:ea typeface="ＭＳ Ｐゴシック"/>
              </a:rPr>
              <a:t>* SHUSA metric reported in Santander Group RAS</a:t>
            </a:r>
            <a:endParaRPr lang="en-US" sz="1000" dirty="0">
              <a:solidFill>
                <a:srgbClr val="000000"/>
              </a:solidFill>
              <a:ea typeface="ＭＳ Ｐゴシック"/>
            </a:endParaRPr>
          </a:p>
        </p:txBody>
      </p:sp>
    </p:spTree>
    <p:extLst>
      <p:ext uri="{BB962C8B-B14F-4D97-AF65-F5344CB8AC3E}">
        <p14:creationId xmlns:p14="http://schemas.microsoft.com/office/powerpoint/2010/main" val="2783449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55938" y="2897188"/>
            <a:ext cx="8541647" cy="584775"/>
          </a:xfrm>
        </p:spPr>
        <p:txBody>
          <a:bodyPr>
            <a:spAutoFit/>
          </a:bodyPr>
          <a:lstStyle/>
          <a:p>
            <a:pPr marL="0" indent="0">
              <a:buNone/>
            </a:pPr>
            <a:r>
              <a:rPr lang="en-GB" sz="3200" dirty="0" smtClean="0">
                <a:solidFill>
                  <a:schemeClr val="bg1">
                    <a:lumMod val="50000"/>
                  </a:schemeClr>
                </a:solidFill>
                <a:latin typeface="Arial" panose="020B0604020202020204" pitchFamily="34" charset="0"/>
                <a:cs typeface="Arial" panose="020B0604020202020204" pitchFamily="34" charset="0"/>
              </a:rPr>
              <a:t>Appendix – Supporting RAS detail</a:t>
            </a:r>
          </a:p>
        </p:txBody>
      </p:sp>
    </p:spTree>
    <p:extLst>
      <p:ext uri="{BB962C8B-B14F-4D97-AF65-F5344CB8AC3E}">
        <p14:creationId xmlns:p14="http://schemas.microsoft.com/office/powerpoint/2010/main" val="34417006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45233128"/>
              </p:ext>
            </p:extLst>
          </p:nvPr>
        </p:nvGraphicFramePr>
        <p:xfrm>
          <a:off x="367485" y="1464368"/>
          <a:ext cx="8879703" cy="2865120"/>
        </p:xfrm>
        <a:graphic>
          <a:graphicData uri="http://schemas.openxmlformats.org/drawingml/2006/table">
            <a:tbl>
              <a:tblPr firstRow="1" bandRow="1"/>
              <a:tblGrid>
                <a:gridCol w="1337466"/>
                <a:gridCol w="2809379"/>
                <a:gridCol w="1109720"/>
                <a:gridCol w="1027950"/>
                <a:gridCol w="1297594"/>
                <a:gridCol w="1297594"/>
              </a:tblGrid>
              <a:tr h="254732">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dirty="0" smtClean="0">
                          <a:solidFill>
                            <a:srgbClr val="FF0000"/>
                          </a:solidFill>
                          <a:latin typeface="Arial" panose="020B0604020202020204" pitchFamily="34" charset="0"/>
                          <a:cs typeface="Arial" panose="020B0604020202020204" pitchFamily="34" charset="0"/>
                        </a:rPr>
                        <a:t>Metric</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smtClean="0">
                          <a:solidFill>
                            <a:srgbClr val="FF0000"/>
                          </a:solidFill>
                          <a:latin typeface="Arial" panose="020B0604020202020204" pitchFamily="34" charset="0"/>
                          <a:cs typeface="Arial" panose="020B0604020202020204" pitchFamily="34" charset="0"/>
                        </a:rPr>
                        <a:t>Portfolio</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Mar</a:t>
                      </a:r>
                      <a:r>
                        <a:rPr lang="en-US" sz="1100" b="1" kern="1200" baseline="0" dirty="0" smtClean="0">
                          <a:solidFill>
                            <a:schemeClr val="tx1"/>
                          </a:solidFill>
                          <a:latin typeface="Arial" panose="020B0604020202020204" pitchFamily="34" charset="0"/>
                          <a:ea typeface="+mn-ea"/>
                          <a:cs typeface="Arial" panose="020B0604020202020204" pitchFamily="34" charset="0"/>
                        </a:rPr>
                        <a:t> 16</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Additional metric </a:t>
                      </a:r>
                      <a:r>
                        <a:rPr lang="en-US" sz="1100" b="1" kern="1200" dirty="0" smtClean="0">
                          <a:solidFill>
                            <a:schemeClr val="tx1"/>
                          </a:solidFill>
                          <a:latin typeface="Arial" panose="020B0604020202020204" pitchFamily="34" charset="0"/>
                          <a:ea typeface="+mn-ea"/>
                          <a:cs typeface="Arial" panose="020B0604020202020204" pitchFamily="34" charset="0"/>
                        </a:rPr>
                        <a:t>threshold</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96240">
                <a:tc rowSpan="6">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Operational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chemeClr val="tx1"/>
                          </a:solidFill>
                          <a:effectLst/>
                          <a:latin typeface="Arial" panose="020B0604020202020204" pitchFamily="34" charset="0"/>
                          <a:cs typeface="Arial" panose="020B0604020202020204" pitchFamily="34" charset="0"/>
                        </a:rPr>
                        <a:t>Relevant OR Events R1 (number)</a:t>
                      </a: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Quarterly</a:t>
                      </a: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000"/>
                        </a:lnSpc>
                        <a:spcBef>
                          <a:spcPts val="0"/>
                        </a:spcBef>
                        <a:spcAft>
                          <a:spcPts val="0"/>
                        </a:spcAft>
                        <a:buClrTx/>
                        <a:buSzTx/>
                        <a:buFontTx/>
                        <a:buNone/>
                        <a:tabLst/>
                        <a:defRPr/>
                      </a:pPr>
                      <a:r>
                        <a:rPr lang="en-US" sz="1100" b="0" dirty="0" smtClean="0">
                          <a:solidFill>
                            <a:schemeClr val="tx1"/>
                          </a:solidFill>
                          <a:latin typeface="Arial" panose="020B0604020202020204" pitchFamily="34" charset="0"/>
                          <a:cs typeface="Arial" panose="020B0604020202020204" pitchFamily="34" charset="0"/>
                        </a:rPr>
                        <a:t>BSI Miami</a:t>
                      </a: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100" b="0" strike="noStrike" baseline="0" dirty="0" smtClean="0">
                          <a:solidFill>
                            <a:schemeClr val="tx1"/>
                          </a:solidFill>
                          <a:latin typeface="Arial" panose="020B0604020202020204" pitchFamily="34" charset="0"/>
                          <a:cs typeface="Arial" panose="020B0604020202020204" pitchFamily="34" charset="0"/>
                        </a:rPr>
                        <a:t>0</a:t>
                      </a:r>
                      <a:endParaRPr lang="en-US" sz="1100" b="0" strike="sng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ts val="1000"/>
                        </a:lnSpc>
                      </a:pPr>
                      <a:r>
                        <a:rPr lang="en-US" sz="1100" b="0" smtClean="0">
                          <a:solidFill>
                            <a:schemeClr val="tx1"/>
                          </a:solidFill>
                          <a:latin typeface="Arial" panose="020B0604020202020204" pitchFamily="34" charset="0"/>
                          <a:cs typeface="Arial" panose="020B0604020202020204" pitchFamily="34" charset="0"/>
                        </a:rPr>
                        <a:t>TBD </a:t>
                      </a:r>
                      <a:endParaRPr lang="en-US" sz="1100" b="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9624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IT </a:t>
                      </a:r>
                      <a:r>
                        <a:rPr lang="en-US" sz="1100" b="0" i="0" u="none" strike="noStrike" kern="1200" dirty="0">
                          <a:solidFill>
                            <a:schemeClr val="tx1"/>
                          </a:solidFill>
                          <a:effectLst/>
                          <a:latin typeface="Arial" panose="020B0604020202020204" pitchFamily="34" charset="0"/>
                          <a:ea typeface="+mn-ea"/>
                          <a:cs typeface="Arial" panose="020B0604020202020204" pitchFamily="34" charset="0"/>
                        </a:rPr>
                        <a:t>Relevant Incidents</a:t>
                      </a: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000"/>
                        </a:lnSpc>
                        <a:spcBef>
                          <a:spcPts val="0"/>
                        </a:spcBef>
                        <a:spcAft>
                          <a:spcPts val="0"/>
                        </a:spcAft>
                        <a:buClrTx/>
                        <a:buSzTx/>
                        <a:buFontTx/>
                        <a:buNone/>
                        <a:tabLst/>
                        <a:defRPr/>
                      </a:pPr>
                      <a:r>
                        <a:rPr lang="en-US" sz="1100" b="0" dirty="0" smtClean="0">
                          <a:solidFill>
                            <a:schemeClr val="tx1"/>
                          </a:solidFill>
                          <a:latin typeface="Arial" panose="020B0604020202020204" pitchFamily="34" charset="0"/>
                          <a:cs typeface="Arial" panose="020B0604020202020204" pitchFamily="34" charset="0"/>
                        </a:rPr>
                        <a:t>BSI Miami</a:t>
                      </a: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100" b="0" strike="noStrike" baseline="0" dirty="0" smtClean="0">
                          <a:solidFill>
                            <a:schemeClr val="tx1"/>
                          </a:solidFill>
                          <a:latin typeface="Arial" panose="020B0604020202020204" pitchFamily="34" charset="0"/>
                          <a:cs typeface="Arial" panose="020B0604020202020204" pitchFamily="34" charset="0"/>
                        </a:rPr>
                        <a:t>0</a:t>
                      </a:r>
                      <a:r>
                        <a:rPr lang="en-US" sz="1100" b="0" strike="sngStrike" baseline="0" dirty="0" smtClean="0">
                          <a:solidFill>
                            <a:schemeClr val="tx1"/>
                          </a:solidFill>
                          <a:latin typeface="Arial" panose="020B0604020202020204" pitchFamily="34" charset="0"/>
                          <a:cs typeface="Arial" panose="020B0604020202020204" pitchFamily="34" charset="0"/>
                        </a:rPr>
                        <a:t> </a:t>
                      </a: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ts val="1000"/>
                        </a:lnSpc>
                      </a:pPr>
                      <a:r>
                        <a:rPr lang="en-US" sz="1100" b="0" smtClean="0">
                          <a:solidFill>
                            <a:schemeClr val="tx1"/>
                          </a:solidFill>
                          <a:latin typeface="Arial" panose="020B0604020202020204" pitchFamily="34" charset="0"/>
                          <a:cs typeface="Arial" panose="020B0604020202020204" pitchFamily="34" charset="0"/>
                        </a:rPr>
                        <a:t>TBD </a:t>
                      </a:r>
                      <a:endParaRPr lang="en-US" sz="1100" b="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9624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 </a:t>
                      </a:r>
                      <a:r>
                        <a:rPr lang="en-US" sz="1100" b="0" i="0" u="none" strike="noStrike" kern="1200" dirty="0">
                          <a:solidFill>
                            <a:schemeClr val="tx1"/>
                          </a:solidFill>
                          <a:effectLst/>
                          <a:latin typeface="Arial" panose="020B0604020202020204" pitchFamily="34" charset="0"/>
                          <a:ea typeface="+mn-ea"/>
                          <a:cs typeface="Arial" panose="020B0604020202020204" pitchFamily="34" charset="0"/>
                        </a:rPr>
                        <a:t>IT Systems Availability</a:t>
                      </a: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000"/>
                        </a:lnSpc>
                        <a:spcBef>
                          <a:spcPts val="0"/>
                        </a:spcBef>
                        <a:spcAft>
                          <a:spcPts val="0"/>
                        </a:spcAft>
                        <a:buClrTx/>
                        <a:buSzTx/>
                        <a:buFontTx/>
                        <a:buNone/>
                        <a:tabLst/>
                        <a:defRPr/>
                      </a:pPr>
                      <a:r>
                        <a:rPr lang="en-US" sz="1100" b="0" dirty="0" smtClean="0">
                          <a:solidFill>
                            <a:schemeClr val="tx1"/>
                          </a:solidFill>
                          <a:latin typeface="Arial" panose="020B0604020202020204" pitchFamily="34" charset="0"/>
                          <a:cs typeface="Arial" panose="020B0604020202020204" pitchFamily="34" charset="0"/>
                        </a:rPr>
                        <a:t>BSI Miami</a:t>
                      </a: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100" b="0" strike="noStrike" baseline="0" dirty="0" smtClean="0">
                          <a:solidFill>
                            <a:schemeClr val="tx1"/>
                          </a:solidFill>
                          <a:latin typeface="Arial" panose="020B0604020202020204" pitchFamily="34" charset="0"/>
                          <a:cs typeface="Arial" panose="020B0604020202020204" pitchFamily="34" charset="0"/>
                        </a:rPr>
                        <a:t>99.8%</a:t>
                      </a:r>
                      <a:endParaRPr lang="en-US" sz="1100" b="0" strike="sng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ts val="1000"/>
                        </a:lnSpc>
                      </a:pPr>
                      <a:r>
                        <a:rPr lang="en-US" sz="1100" b="0" smtClean="0">
                          <a:solidFill>
                            <a:schemeClr val="tx1"/>
                          </a:solidFill>
                          <a:latin typeface="Arial" panose="020B0604020202020204" pitchFamily="34" charset="0"/>
                          <a:cs typeface="Arial" panose="020B0604020202020204" pitchFamily="34" charset="0"/>
                        </a:rPr>
                        <a:t>TBD </a:t>
                      </a:r>
                      <a:endParaRPr lang="en-US" sz="1100" b="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9624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 </a:t>
                      </a:r>
                      <a:r>
                        <a:rPr lang="en-US" sz="1100" b="0" i="0" u="none" strike="noStrike" kern="1200" dirty="0">
                          <a:solidFill>
                            <a:schemeClr val="tx1"/>
                          </a:solidFill>
                          <a:effectLst/>
                          <a:latin typeface="Arial" panose="020B0604020202020204" pitchFamily="34" charset="0"/>
                          <a:ea typeface="+mn-ea"/>
                          <a:cs typeface="Arial" panose="020B0604020202020204" pitchFamily="34" charset="0"/>
                        </a:rPr>
                        <a:t>Systems with Obsolete Operating Systems</a:t>
                      </a: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000"/>
                        </a:lnSpc>
                        <a:spcBef>
                          <a:spcPts val="0"/>
                        </a:spcBef>
                        <a:spcAft>
                          <a:spcPts val="0"/>
                        </a:spcAft>
                        <a:buClrTx/>
                        <a:buSzTx/>
                        <a:buFontTx/>
                        <a:buNone/>
                        <a:tabLst/>
                        <a:defRPr/>
                      </a:pPr>
                      <a:r>
                        <a:rPr lang="en-US" sz="1100" b="0" dirty="0" smtClean="0">
                          <a:solidFill>
                            <a:schemeClr val="tx1"/>
                          </a:solidFill>
                          <a:latin typeface="Arial" panose="020B0604020202020204" pitchFamily="34" charset="0"/>
                          <a:cs typeface="Arial" panose="020B0604020202020204" pitchFamily="34" charset="0"/>
                        </a:rPr>
                        <a:t>BSI Miami</a:t>
                      </a: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100" b="0" strike="noStrike" baseline="0" dirty="0" smtClean="0">
                          <a:solidFill>
                            <a:schemeClr val="tx1"/>
                          </a:solidFill>
                          <a:latin typeface="Arial" panose="020B0604020202020204" pitchFamily="34" charset="0"/>
                          <a:cs typeface="Arial" panose="020B0604020202020204" pitchFamily="34" charset="0"/>
                        </a:rPr>
                        <a:t>7%</a:t>
                      </a:r>
                      <a:endParaRPr lang="en-US" sz="1100" b="0" strike="sng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ts val="1000"/>
                        </a:lnSpc>
                      </a:pPr>
                      <a:r>
                        <a:rPr lang="en-US" sz="1100" b="0" smtClean="0">
                          <a:solidFill>
                            <a:schemeClr val="tx1"/>
                          </a:solidFill>
                          <a:latin typeface="Arial" panose="020B0604020202020204" pitchFamily="34" charset="0"/>
                          <a:cs typeface="Arial" panose="020B0604020202020204" pitchFamily="34" charset="0"/>
                        </a:rPr>
                        <a:t>TBD </a:t>
                      </a:r>
                      <a:endParaRPr lang="en-US" sz="1100" b="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96240">
                <a:tc vMerge="1">
                  <a:txBody>
                    <a:bodyPr/>
                    <a:lstStyle/>
                    <a:p>
                      <a:endParaRPr lang="en-GB"/>
                    </a:p>
                  </a:txBody>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Ethical </a:t>
                      </a:r>
                      <a:r>
                        <a:rPr lang="en-US" sz="1100" b="0" i="0" u="none" strike="noStrike" kern="1200" dirty="0">
                          <a:solidFill>
                            <a:schemeClr val="tx1"/>
                          </a:solidFill>
                          <a:effectLst/>
                          <a:latin typeface="Arial" panose="020B0604020202020204" pitchFamily="34" charset="0"/>
                          <a:ea typeface="+mn-ea"/>
                          <a:cs typeface="Arial" panose="020B0604020202020204" pitchFamily="34" charset="0"/>
                        </a:rPr>
                        <a:t>Hacking </a:t>
                      </a: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Vulnerabilities</a:t>
                      </a: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100" b="0" dirty="0" smtClean="0">
                          <a:latin typeface="Arial" panose="020B0604020202020204" pitchFamily="34" charset="0"/>
                          <a:cs typeface="Arial" panose="020B0604020202020204" pitchFamily="34" charset="0"/>
                        </a:rPr>
                        <a:t>BSI Miami</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100" b="0" strike="noStrike" baseline="0" dirty="0" smtClean="0">
                          <a:solidFill>
                            <a:schemeClr val="tx1"/>
                          </a:solidFill>
                          <a:latin typeface="Arial" panose="020B0604020202020204" pitchFamily="34" charset="0"/>
                          <a:cs typeface="Arial" panose="020B0604020202020204" pitchFamily="34" charset="0"/>
                        </a:rPr>
                        <a:t>0</a:t>
                      </a:r>
                      <a:endParaRPr lang="en-US" sz="1100" b="0" strike="sng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ts val="1000"/>
                        </a:lnSpc>
                      </a:pPr>
                      <a:r>
                        <a:rPr lang="en-US" sz="1100" b="0" smtClean="0">
                          <a:solidFill>
                            <a:schemeClr val="tx1"/>
                          </a:solidFill>
                          <a:latin typeface="Arial" panose="020B0604020202020204" pitchFamily="34" charset="0"/>
                          <a:cs typeface="Arial" panose="020B0604020202020204" pitchFamily="34" charset="0"/>
                        </a:rPr>
                        <a:t>TBD </a:t>
                      </a:r>
                      <a:endParaRPr lang="en-US" sz="1100" b="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9624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Servers with Security Compliant Operating Systems</a:t>
                      </a: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100" b="0" dirty="0" smtClean="0">
                          <a:latin typeface="Arial" panose="020B0604020202020204" pitchFamily="34" charset="0"/>
                          <a:cs typeface="Arial" panose="020B0604020202020204" pitchFamily="34" charset="0"/>
                        </a:rPr>
                        <a:t>BSI Miami</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100" b="0" dirty="0" smtClean="0">
                          <a:solidFill>
                            <a:schemeClr val="tx1"/>
                          </a:solidFill>
                          <a:latin typeface="Arial" panose="020B0604020202020204" pitchFamily="34" charset="0"/>
                          <a:cs typeface="Arial" panose="020B0604020202020204" pitchFamily="34" charset="0"/>
                        </a:rPr>
                        <a:t>TBD </a:t>
                      </a: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ts val="1000"/>
                        </a:lnSpc>
                      </a:pPr>
                      <a:r>
                        <a:rPr lang="en-US" sz="1100" b="0" dirty="0" smtClean="0">
                          <a:solidFill>
                            <a:schemeClr val="tx1"/>
                          </a:solidFill>
                          <a:latin typeface="Arial" panose="020B0604020202020204" pitchFamily="34" charset="0"/>
                          <a:cs typeface="Arial" panose="020B0604020202020204" pitchFamily="34" charset="0"/>
                        </a:rPr>
                        <a:t>TBD </a:t>
                      </a: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3" name="Content Placeholder 2"/>
          <p:cNvSpPr>
            <a:spLocks noGrp="1"/>
          </p:cNvSpPr>
          <p:nvPr>
            <p:ph sz="quarter" idx="11"/>
          </p:nvPr>
        </p:nvSpPr>
        <p:spPr/>
        <p:txBody>
          <a:bodyPr/>
          <a:lstStyle/>
          <a:p>
            <a:pPr lvl="0"/>
            <a:r>
              <a:rPr lang="en-US" kern="0" dirty="0">
                <a:solidFill>
                  <a:srgbClr val="000000"/>
                </a:solidFill>
                <a:latin typeface="Arial"/>
                <a:ea typeface="ＭＳ Ｐゴシック"/>
              </a:rPr>
              <a:t>Additional </a:t>
            </a:r>
            <a:r>
              <a:rPr lang="en-US" kern="0" dirty="0" smtClean="0">
                <a:solidFill>
                  <a:srgbClr val="000000"/>
                </a:solidFill>
                <a:latin typeface="Arial"/>
                <a:ea typeface="ＭＳ Ｐゴシック"/>
              </a:rPr>
              <a:t>metrics </a:t>
            </a:r>
            <a:r>
              <a:rPr lang="en-US" kern="0" dirty="0">
                <a:solidFill>
                  <a:srgbClr val="000000"/>
                </a:solidFill>
                <a:latin typeface="Arial"/>
                <a:ea typeface="ＭＳ Ｐゴシック"/>
              </a:rPr>
              <a:t>required </a:t>
            </a:r>
            <a:r>
              <a:rPr lang="en-US" kern="0" dirty="0" smtClean="0">
                <a:solidFill>
                  <a:srgbClr val="000000"/>
                </a:solidFill>
                <a:latin typeface="Arial"/>
                <a:ea typeface="ＭＳ Ｐゴシック"/>
              </a:rPr>
              <a:t>by Group (tracking only)</a:t>
            </a:r>
            <a:endParaRPr lang="en-US" kern="0" dirty="0">
              <a:solidFill>
                <a:srgbClr val="000000"/>
              </a:solidFill>
              <a:latin typeface="Arial"/>
              <a:ea typeface="ＭＳ Ｐゴシック"/>
            </a:endParaRPr>
          </a:p>
        </p:txBody>
      </p:sp>
      <p:sp>
        <p:nvSpPr>
          <p:cNvPr id="5" name="Footnote"/>
          <p:cNvSpPr/>
          <p:nvPr/>
        </p:nvSpPr>
        <p:spPr>
          <a:xfrm>
            <a:off x="2228518" y="6332539"/>
            <a:ext cx="5000958" cy="123111"/>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a:t>
            </a:r>
            <a:r>
              <a:rPr lang="en-US" sz="800" dirty="0" smtClean="0">
                <a:solidFill>
                  <a:srgbClr val="000000"/>
                </a:solidFill>
                <a:latin typeface="Arial" panose="020B0604020202020204" pitchFamily="34" charset="0"/>
                <a:cs typeface="Arial" panose="020B0604020202020204" pitchFamily="34" charset="0"/>
                <a:sym typeface="+mn-lt"/>
              </a:rPr>
              <a:t>definitions</a:t>
            </a:r>
          </a:p>
        </p:txBody>
      </p:sp>
    </p:spTree>
    <p:extLst>
      <p:ext uri="{BB962C8B-B14F-4D97-AF65-F5344CB8AC3E}">
        <p14:creationId xmlns:p14="http://schemas.microsoft.com/office/powerpoint/2010/main" val="41014075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smtClean="0"/>
              <a:t>Operational Risk review and plan for complementary metrics</a:t>
            </a:r>
            <a:endParaRPr lang="en-GB" dirty="0"/>
          </a:p>
        </p:txBody>
      </p:sp>
      <p:sp>
        <p:nvSpPr>
          <p:cNvPr id="6" name="Footnote"/>
          <p:cNvSpPr/>
          <p:nvPr/>
        </p:nvSpPr>
        <p:spPr>
          <a:xfrm>
            <a:off x="1860237" y="6488298"/>
            <a:ext cx="5000958" cy="105863"/>
          </a:xfrm>
          <a:prstGeom prst="rect">
            <a:avLst/>
          </a:prstGeom>
          <a:extLst/>
        </p:spPr>
        <p:txBody>
          <a:bodyPr vert="horz" wrap="square" lIns="0" tIns="0" rIns="0" bIns="0" numCol="1" anchor="t" anchorCtr="0" compatLnSpc="1">
            <a:prstTxWarp prst="textNoShape">
              <a:avLst/>
            </a:prstTxWarp>
            <a:spAutoFit/>
          </a:bodyPr>
          <a:lstStyle/>
          <a:p>
            <a:pPr algn="l" eaLnBrk="1" hangingPunct="1"/>
            <a:r>
              <a:rPr lang="en-US" sz="800" dirty="0">
                <a:latin typeface="Arial"/>
                <a:ea typeface="ＭＳ Ｐゴシック"/>
                <a:sym typeface="Arial"/>
              </a:rPr>
              <a:t>See Metric Glossary in appendix for metric definitions</a:t>
            </a:r>
          </a:p>
        </p:txBody>
      </p:sp>
      <p:graphicFrame>
        <p:nvGraphicFramePr>
          <p:cNvPr id="13" name="Table 12"/>
          <p:cNvGraphicFramePr>
            <a:graphicFrameLocks noGrp="1"/>
          </p:cNvGraphicFramePr>
          <p:nvPr>
            <p:extLst>
              <p:ext uri="{D42A27DB-BD31-4B8C-83A1-F6EECF244321}">
                <p14:modId xmlns:p14="http://schemas.microsoft.com/office/powerpoint/2010/main" val="577687367"/>
              </p:ext>
            </p:extLst>
          </p:nvPr>
        </p:nvGraphicFramePr>
        <p:xfrm>
          <a:off x="357736" y="1470025"/>
          <a:ext cx="8889452" cy="3636264"/>
        </p:xfrm>
        <a:graphic>
          <a:graphicData uri="http://schemas.openxmlformats.org/drawingml/2006/table">
            <a:tbl>
              <a:tblPr firstRow="1" bandRow="1">
                <a:tableStyleId>{5C22544A-7EE6-4342-B048-85BDC9FD1C3A}</a:tableStyleId>
              </a:tblPr>
              <a:tblGrid>
                <a:gridCol w="4092344"/>
                <a:gridCol w="4797108"/>
              </a:tblGrid>
              <a:tr h="0">
                <a:tc>
                  <a:txBody>
                    <a:bodyPr/>
                    <a:lstStyle/>
                    <a:p>
                      <a:pPr>
                        <a:lnSpc>
                          <a:spcPts val="1200"/>
                        </a:lnSpc>
                      </a:pPr>
                      <a:r>
                        <a:rPr lang="en-US" sz="1100" baseline="0" noProof="0" dirty="0" smtClean="0">
                          <a:solidFill>
                            <a:schemeClr val="accent1"/>
                          </a:solidFill>
                          <a:latin typeface="Arial" panose="020B0604020202020204" pitchFamily="34" charset="0"/>
                          <a:cs typeface="Arial" panose="020B0604020202020204" pitchFamily="34" charset="0"/>
                        </a:rPr>
                        <a:t>Metric</a:t>
                      </a:r>
                      <a:endParaRPr lang="en-US" sz="1100" noProof="0" dirty="0">
                        <a:solidFill>
                          <a:schemeClr val="accent1"/>
                        </a:solidFill>
                        <a:latin typeface="Arial" panose="020B0604020202020204" pitchFamily="34" charset="0"/>
                        <a:cs typeface="Arial" panose="020B0604020202020204" pitchFamily="34" charset="0"/>
                      </a:endParaRPr>
                    </a:p>
                  </a:txBody>
                  <a:tcPr marL="36576" marR="36576" marT="36576" marB="36576"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200"/>
                        </a:lnSpc>
                      </a:pPr>
                      <a:r>
                        <a:rPr lang="en-US" sz="1100" b="1" noProof="0" dirty="0" smtClean="0">
                          <a:solidFill>
                            <a:schemeClr val="accent1"/>
                          </a:solidFill>
                          <a:latin typeface="Arial" panose="020B0604020202020204" pitchFamily="34" charset="0"/>
                          <a:cs typeface="Arial" panose="020B0604020202020204" pitchFamily="34" charset="0"/>
                        </a:rPr>
                        <a:t>Comment</a:t>
                      </a:r>
                      <a:endParaRPr lang="en-US" sz="1100" b="1" noProof="0" dirty="0">
                        <a:solidFill>
                          <a:schemeClr val="accent1"/>
                        </a:solidFill>
                        <a:latin typeface="Arial" panose="020B0604020202020204" pitchFamily="34" charset="0"/>
                        <a:cs typeface="Arial" panose="020B0604020202020204" pitchFamily="34" charset="0"/>
                      </a:endParaRPr>
                    </a:p>
                  </a:txBody>
                  <a:tcPr marL="36576" marR="36576" marT="36576" marB="36576">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568452">
                <a:tc>
                  <a:txBody>
                    <a:bodyPr/>
                    <a:lstStyle/>
                    <a:p>
                      <a:pPr marL="0" marR="0" indent="0" algn="l" defTabSz="914400" rtl="0" eaLnBrk="1" fontAlgn="auto" latinLnBrk="0" hangingPunct="1">
                        <a:lnSpc>
                          <a:spcPts val="1200"/>
                        </a:lnSpc>
                        <a:spcBef>
                          <a:spcPts val="0"/>
                        </a:spcBef>
                        <a:spcAft>
                          <a:spcPts val="0"/>
                        </a:spcAft>
                        <a:buClrTx/>
                        <a:buSzTx/>
                        <a:buFontTx/>
                        <a:buNone/>
                        <a:tabLst/>
                        <a:defRPr/>
                      </a:pPr>
                      <a:r>
                        <a:rPr lang="en-US" sz="1100" b="1" i="0" noProof="0" dirty="0" smtClean="0">
                          <a:solidFill>
                            <a:schemeClr val="tx1"/>
                          </a:solidFill>
                          <a:latin typeface="Arial" panose="020B0604020202020204" pitchFamily="34" charset="0"/>
                          <a:cs typeface="Arial" panose="020B0604020202020204" pitchFamily="34" charset="0"/>
                        </a:rPr>
                        <a:t>Relevant OR events R1</a:t>
                      </a:r>
                    </a:p>
                  </a:txBody>
                  <a:tcPr marL="36576" marR="36576" marT="36576" marB="36576">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marL="0" marR="0" lvl="0" indent="0" algn="l" defTabSz="801688" rtl="0" eaLnBrk="1" fontAlgn="base" latinLnBrk="0" hangingPunct="1">
                        <a:lnSpc>
                          <a:spcPts val="1300"/>
                        </a:lnSpc>
                        <a:spcBef>
                          <a:spcPts val="400"/>
                        </a:spcBef>
                        <a:spcAft>
                          <a:spcPts val="0"/>
                        </a:spcAft>
                        <a:buClr>
                          <a:srgbClr val="FF0000"/>
                        </a:buClr>
                        <a:buSzTx/>
                        <a:buFont typeface="Wingdings" pitchFamily="2" charset="2"/>
                        <a:buNone/>
                        <a:tabLst/>
                      </a:pPr>
                      <a:r>
                        <a:rPr kumimoji="0" lang="en-US" sz="11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Recommended as complementary metrics for tracking only given applicability and materiality for BSI </a:t>
                      </a:r>
                    </a:p>
                  </a:txBody>
                  <a:tcPr marL="36576" marR="36576" marT="36576" marB="36576">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568452">
                <a:tc>
                  <a:txBody>
                    <a:bodyPr/>
                    <a:lstStyle/>
                    <a:p>
                      <a:pPr marL="0" indent="0">
                        <a:lnSpc>
                          <a:spcPts val="1200"/>
                        </a:lnSpc>
                      </a:pPr>
                      <a:r>
                        <a:rPr lang="en-US" sz="1100" b="1" noProof="0" dirty="0" smtClean="0">
                          <a:solidFill>
                            <a:schemeClr val="tx1"/>
                          </a:solidFill>
                          <a:latin typeface="Arial" panose="020B0604020202020204" pitchFamily="34" charset="0"/>
                          <a:cs typeface="Arial" panose="020B0604020202020204" pitchFamily="34" charset="0"/>
                        </a:rPr>
                        <a:t>IT</a:t>
                      </a:r>
                      <a:r>
                        <a:rPr lang="en-US" sz="1100" b="1" baseline="0" noProof="0" dirty="0" smtClean="0">
                          <a:solidFill>
                            <a:schemeClr val="tx1"/>
                          </a:solidFill>
                          <a:latin typeface="Arial" panose="020B0604020202020204" pitchFamily="34" charset="0"/>
                          <a:cs typeface="Arial" panose="020B0604020202020204" pitchFamily="34" charset="0"/>
                        </a:rPr>
                        <a:t> Relevant Incidents </a:t>
                      </a:r>
                      <a:endParaRPr lang="en-US" sz="1100" b="1" noProof="0" dirty="0" smtClean="0">
                        <a:solidFill>
                          <a:schemeClr val="tx1"/>
                        </a:solidFill>
                        <a:latin typeface="Arial" panose="020B0604020202020204" pitchFamily="34" charset="0"/>
                        <a:cs typeface="Arial" panose="020B0604020202020204" pitchFamily="34" charset="0"/>
                      </a:endParaRPr>
                    </a:p>
                  </a:txBody>
                  <a:tcPr marL="36576" marR="36576" marT="36576" marB="36576">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l" defTabSz="801688" rtl="0" eaLnBrk="1" fontAlgn="base" latinLnBrk="0" hangingPunct="1">
                        <a:lnSpc>
                          <a:spcPts val="1300"/>
                        </a:lnSpc>
                        <a:spcBef>
                          <a:spcPts val="0"/>
                        </a:spcBef>
                        <a:spcAft>
                          <a:spcPct val="0"/>
                        </a:spcAft>
                        <a:buClr>
                          <a:srgbClr val="FF0000"/>
                        </a:buClr>
                        <a:buSzTx/>
                        <a:buFont typeface="Wingdings" pitchFamily="2" charset="2"/>
                        <a:buNone/>
                        <a:tabLst/>
                        <a:defRPr/>
                      </a:pPr>
                      <a:endParaRPr kumimoji="0" lang="en-US" sz="12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36000" marR="36000" marT="18288" marB="18288">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568452">
                <a:tc>
                  <a:txBody>
                    <a:bodyPr/>
                    <a:lstStyle/>
                    <a:p>
                      <a:pPr marL="0" marR="0" indent="0" algn="l" defTabSz="914400" rtl="0" eaLnBrk="1" fontAlgn="auto" latinLnBrk="0" hangingPunct="1">
                        <a:lnSpc>
                          <a:spcPts val="1200"/>
                        </a:lnSpc>
                        <a:spcBef>
                          <a:spcPts val="0"/>
                        </a:spcBef>
                        <a:spcAft>
                          <a:spcPts val="0"/>
                        </a:spcAft>
                        <a:buClrTx/>
                        <a:buSzTx/>
                        <a:buFontTx/>
                        <a:buNone/>
                        <a:tabLst/>
                        <a:defRPr/>
                      </a:pPr>
                      <a:r>
                        <a:rPr lang="en-US" sz="1100" b="1" noProof="0" dirty="0" smtClean="0">
                          <a:solidFill>
                            <a:schemeClr val="tx1"/>
                          </a:solidFill>
                          <a:latin typeface="Arial" panose="020B0604020202020204" pitchFamily="34" charset="0"/>
                          <a:cs typeface="Arial" panose="020B0604020202020204" pitchFamily="34" charset="0"/>
                        </a:rPr>
                        <a:t>IT Systems</a:t>
                      </a:r>
                      <a:r>
                        <a:rPr lang="en-US" sz="1100" b="1" baseline="0" noProof="0" dirty="0" smtClean="0">
                          <a:solidFill>
                            <a:schemeClr val="tx1"/>
                          </a:solidFill>
                          <a:latin typeface="Arial" panose="020B0604020202020204" pitchFamily="34" charset="0"/>
                          <a:cs typeface="Arial" panose="020B0604020202020204" pitchFamily="34" charset="0"/>
                        </a:rPr>
                        <a:t> Availability (%)</a:t>
                      </a:r>
                      <a:endParaRPr lang="en-US" sz="1100" b="1" noProof="0" dirty="0" smtClean="0">
                        <a:solidFill>
                          <a:schemeClr val="tx1"/>
                        </a:solidFill>
                        <a:latin typeface="Arial" panose="020B0604020202020204" pitchFamily="34" charset="0"/>
                        <a:cs typeface="Arial" panose="020B0604020202020204" pitchFamily="34" charset="0"/>
                      </a:endParaRPr>
                    </a:p>
                  </a:txBody>
                  <a:tcPr marL="36576" marR="36576" marT="36576" marB="36576">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l" defTabSz="801688" rtl="0" eaLnBrk="1" fontAlgn="base" latinLnBrk="0" hangingPunct="1">
                        <a:lnSpc>
                          <a:spcPts val="1300"/>
                        </a:lnSpc>
                        <a:spcBef>
                          <a:spcPts val="0"/>
                        </a:spcBef>
                        <a:spcAft>
                          <a:spcPct val="0"/>
                        </a:spcAft>
                        <a:buClr>
                          <a:srgbClr val="FF0000"/>
                        </a:buClr>
                        <a:buSzTx/>
                        <a:buFont typeface="Wingdings" pitchFamily="2" charset="2"/>
                        <a:buNone/>
                        <a:tabLst/>
                        <a:defRPr/>
                      </a:pPr>
                      <a:endParaRPr kumimoji="0" lang="en-US" sz="12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36000" marR="36000" marT="18288" marB="18288">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568452">
                <a:tc>
                  <a:txBody>
                    <a:bodyPr/>
                    <a:lstStyle/>
                    <a:p>
                      <a:pPr marL="0" indent="0">
                        <a:lnSpc>
                          <a:spcPts val="1200"/>
                        </a:lnSpc>
                      </a:pPr>
                      <a:r>
                        <a:rPr lang="en-US" sz="1100" b="1" noProof="0" dirty="0" smtClean="0">
                          <a:solidFill>
                            <a:schemeClr val="tx1"/>
                          </a:solidFill>
                          <a:latin typeface="Arial" panose="020B0604020202020204" pitchFamily="34" charset="0"/>
                          <a:cs typeface="Arial" panose="020B0604020202020204" pitchFamily="34" charset="0"/>
                        </a:rPr>
                        <a:t>Systems</a:t>
                      </a:r>
                      <a:r>
                        <a:rPr lang="en-US" sz="1100" b="1" baseline="0" noProof="0" dirty="0" smtClean="0">
                          <a:solidFill>
                            <a:schemeClr val="tx1"/>
                          </a:solidFill>
                          <a:latin typeface="Arial" panose="020B0604020202020204" pitchFamily="34" charset="0"/>
                          <a:cs typeface="Arial" panose="020B0604020202020204" pitchFamily="34" charset="0"/>
                        </a:rPr>
                        <a:t> with Obsolete Operating Systems (%)</a:t>
                      </a:r>
                      <a:endParaRPr lang="en-US" sz="1100" b="1" noProof="0" dirty="0" smtClean="0">
                        <a:solidFill>
                          <a:schemeClr val="tx1"/>
                        </a:solidFill>
                        <a:latin typeface="Arial" panose="020B0604020202020204" pitchFamily="34" charset="0"/>
                        <a:cs typeface="Arial" panose="020B0604020202020204" pitchFamily="34" charset="0"/>
                      </a:endParaRPr>
                    </a:p>
                  </a:txBody>
                  <a:tcPr marL="36576" marR="36576" marT="36576" marB="36576">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l" defTabSz="801688" rtl="0" eaLnBrk="1" fontAlgn="base" latinLnBrk="0" hangingPunct="1">
                        <a:lnSpc>
                          <a:spcPts val="1300"/>
                        </a:lnSpc>
                        <a:spcBef>
                          <a:spcPts val="0"/>
                        </a:spcBef>
                        <a:spcAft>
                          <a:spcPct val="0"/>
                        </a:spcAft>
                        <a:buClr>
                          <a:srgbClr val="FF0000"/>
                        </a:buClr>
                        <a:buSzTx/>
                        <a:buFont typeface="Wingdings" pitchFamily="2" charset="2"/>
                        <a:buNone/>
                        <a:tabLst/>
                        <a:defRPr/>
                      </a:pPr>
                      <a:endParaRPr kumimoji="0" lang="en-US" sz="12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36000" marR="36000" marT="18288" marB="18288">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568452">
                <a:tc>
                  <a:txBody>
                    <a:bodyPr/>
                    <a:lstStyle/>
                    <a:p>
                      <a:pPr marL="0" marR="0" indent="0" algn="l" defTabSz="914400" rtl="0" eaLnBrk="1" fontAlgn="auto" latinLnBrk="0" hangingPunct="1">
                        <a:lnSpc>
                          <a:spcPts val="1200"/>
                        </a:lnSpc>
                        <a:spcBef>
                          <a:spcPts val="0"/>
                        </a:spcBef>
                        <a:spcAft>
                          <a:spcPts val="0"/>
                        </a:spcAft>
                        <a:buClrTx/>
                        <a:buSzTx/>
                        <a:buFontTx/>
                        <a:buNone/>
                        <a:tabLst/>
                        <a:defRPr/>
                      </a:pPr>
                      <a:r>
                        <a:rPr lang="en-US" sz="1100" b="1" noProof="0" dirty="0" smtClean="0">
                          <a:solidFill>
                            <a:schemeClr val="tx1"/>
                          </a:solidFill>
                          <a:latin typeface="Arial" panose="020B0604020202020204" pitchFamily="34" charset="0"/>
                          <a:cs typeface="Arial" panose="020B0604020202020204" pitchFamily="34" charset="0"/>
                        </a:rPr>
                        <a:t>Ethical</a:t>
                      </a:r>
                      <a:r>
                        <a:rPr lang="en-US" sz="1100" b="1" baseline="0" noProof="0" dirty="0" smtClean="0">
                          <a:solidFill>
                            <a:schemeClr val="tx1"/>
                          </a:solidFill>
                          <a:latin typeface="Arial" panose="020B0604020202020204" pitchFamily="34" charset="0"/>
                          <a:cs typeface="Arial" panose="020B0604020202020204" pitchFamily="34" charset="0"/>
                        </a:rPr>
                        <a:t> Hacking Vulnerabilities</a:t>
                      </a:r>
                      <a:endParaRPr lang="en-US" sz="1100" b="1" noProof="0" dirty="0" smtClean="0">
                        <a:solidFill>
                          <a:schemeClr val="tx1"/>
                        </a:solidFill>
                        <a:latin typeface="Arial" panose="020B0604020202020204" pitchFamily="34" charset="0"/>
                        <a:cs typeface="Arial" panose="020B0604020202020204" pitchFamily="34" charset="0"/>
                      </a:endParaRPr>
                    </a:p>
                  </a:txBody>
                  <a:tcPr marL="36576" marR="36576" marT="36576" marB="36576">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l" defTabSz="801688" rtl="0" eaLnBrk="1" fontAlgn="base" latinLnBrk="0" hangingPunct="1">
                        <a:lnSpc>
                          <a:spcPts val="1300"/>
                        </a:lnSpc>
                        <a:spcBef>
                          <a:spcPts val="0"/>
                        </a:spcBef>
                        <a:spcAft>
                          <a:spcPct val="0"/>
                        </a:spcAft>
                        <a:buClr>
                          <a:srgbClr val="FF0000"/>
                        </a:buClr>
                        <a:buSzTx/>
                        <a:buFont typeface="Wingdings" pitchFamily="2" charset="2"/>
                        <a:buNone/>
                        <a:tabLst/>
                        <a:defRPr/>
                      </a:pPr>
                      <a:endParaRPr kumimoji="0" lang="en-US" sz="12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36000" marR="36000" marT="18288" marB="18288">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568452">
                <a:tc>
                  <a:txBody>
                    <a:bodyPr/>
                    <a:lstStyle/>
                    <a:p>
                      <a:pPr marL="0" marR="0" indent="0" algn="l" defTabSz="914400" rtl="0" eaLnBrk="1" fontAlgn="auto" latinLnBrk="0" hangingPunct="1">
                        <a:lnSpc>
                          <a:spcPts val="1200"/>
                        </a:lnSpc>
                        <a:spcBef>
                          <a:spcPts val="0"/>
                        </a:spcBef>
                        <a:spcAft>
                          <a:spcPts val="0"/>
                        </a:spcAft>
                        <a:buClrTx/>
                        <a:buSzTx/>
                        <a:buFontTx/>
                        <a:buNone/>
                        <a:tabLst/>
                        <a:defRPr/>
                      </a:pPr>
                      <a:r>
                        <a:rPr lang="en-US" sz="1100" b="1" noProof="0" dirty="0" smtClean="0">
                          <a:solidFill>
                            <a:schemeClr val="tx1"/>
                          </a:solidFill>
                          <a:latin typeface="Arial" panose="020B0604020202020204" pitchFamily="34" charset="0"/>
                          <a:cs typeface="Arial" panose="020B0604020202020204" pitchFamily="34" charset="0"/>
                        </a:rPr>
                        <a:t>Servers with</a:t>
                      </a:r>
                      <a:r>
                        <a:rPr lang="en-US" sz="1100" b="1" baseline="0" noProof="0" dirty="0" smtClean="0">
                          <a:solidFill>
                            <a:schemeClr val="tx1"/>
                          </a:solidFill>
                          <a:latin typeface="Arial" panose="020B0604020202020204" pitchFamily="34" charset="0"/>
                          <a:cs typeface="Arial" panose="020B0604020202020204" pitchFamily="34" charset="0"/>
                        </a:rPr>
                        <a:t> Security Complaint Operating Systems</a:t>
                      </a:r>
                      <a:endParaRPr lang="en-US" sz="1100" b="1" noProof="0" dirty="0" smtClean="0">
                        <a:solidFill>
                          <a:schemeClr val="tx1"/>
                        </a:solidFill>
                        <a:latin typeface="Arial" panose="020B0604020202020204" pitchFamily="34" charset="0"/>
                        <a:cs typeface="Arial" panose="020B0604020202020204" pitchFamily="34" charset="0"/>
                      </a:endParaRPr>
                    </a:p>
                  </a:txBody>
                  <a:tcPr marL="36576" marR="36576" marT="36576" marB="36576">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01688" rtl="0" eaLnBrk="1" fontAlgn="base" latinLnBrk="0" hangingPunct="1">
                        <a:lnSpc>
                          <a:spcPts val="1300"/>
                        </a:lnSpc>
                        <a:spcBef>
                          <a:spcPts val="0"/>
                        </a:spcBef>
                        <a:spcAft>
                          <a:spcPct val="0"/>
                        </a:spcAft>
                        <a:buClr>
                          <a:srgbClr val="FF0000"/>
                        </a:buClr>
                        <a:buSzTx/>
                        <a:buFont typeface="Wingdings" pitchFamily="2" charset="2"/>
                        <a:buNone/>
                        <a:tabLst/>
                        <a:defRPr/>
                      </a:pPr>
                      <a:r>
                        <a:rPr kumimoji="0" lang="en-US" sz="1100" b="0" i="0" u="none" strike="noStrike" cap="none" normalizeH="0" baseline="0" noProof="0" smtClean="0">
                          <a:ln>
                            <a:noFill/>
                          </a:ln>
                          <a:solidFill>
                            <a:schemeClr val="tx1"/>
                          </a:solidFill>
                          <a:effectLst/>
                          <a:latin typeface="Arial" panose="020B0604020202020204" pitchFamily="34" charset="0"/>
                          <a:cs typeface="Arial" panose="020B0604020202020204" pitchFamily="34" charset="0"/>
                        </a:rPr>
                        <a:t>Aiming to acquire a tool capable of measuring security compliance in operating systems by end of year; will start to measure in 2017 and calibrate the threshold accordingly</a:t>
                      </a:r>
                      <a:endParaRPr kumimoji="0" lang="en-US" sz="1100" b="0" i="0" u="none" strike="noStrike" cap="none" normalizeH="0" baseline="0" noProof="0" dirty="0" smtClean="0">
                        <a:ln>
                          <a:noFill/>
                        </a:ln>
                        <a:solidFill>
                          <a:schemeClr val="tx1"/>
                        </a:solidFill>
                        <a:effectLst/>
                        <a:latin typeface="Arial" panose="020B0604020202020204" pitchFamily="34" charset="0"/>
                        <a:cs typeface="Arial" panose="020B0604020202020204" pitchFamily="34" charset="0"/>
                      </a:endParaRPr>
                    </a:p>
                  </a:txBody>
                  <a:tcPr marL="36576" marR="36576" marT="36576" marB="36576">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7166074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642199143"/>
              </p:ext>
            </p:extLst>
          </p:nvPr>
        </p:nvGraphicFramePr>
        <p:xfrm>
          <a:off x="363538" y="1470024"/>
          <a:ext cx="8883650" cy="4616218"/>
        </p:xfrm>
        <a:graphic>
          <a:graphicData uri="http://schemas.openxmlformats.org/drawingml/2006/table">
            <a:tbl>
              <a:tblPr/>
              <a:tblGrid>
                <a:gridCol w="1681473"/>
                <a:gridCol w="7202177"/>
              </a:tblGrid>
              <a:tr h="0">
                <a:tc>
                  <a:txBody>
                    <a:bodyPr/>
                    <a:lstStyle/>
                    <a:p>
                      <a:pPr algn="l" rtl="0" fontAlgn="ctr"/>
                      <a:r>
                        <a:rPr lang="en-US" sz="1100" b="1" i="0" u="none" strike="noStrike" dirty="0" smtClean="0">
                          <a:solidFill>
                            <a:srgbClr val="FF0000"/>
                          </a:solidFill>
                          <a:effectLst/>
                          <a:latin typeface="Arial" panose="020B0604020202020204" pitchFamily="34" charset="0"/>
                          <a:cs typeface="Arial" panose="020B0604020202020204" pitchFamily="34" charset="0"/>
                        </a:rPr>
                        <a:t>Risk type</a:t>
                      </a:r>
                      <a:endParaRPr lang="en-US" sz="1100" b="1" i="0" u="none" strike="noStrike" dirty="0">
                        <a:solidFill>
                          <a:srgbClr val="FF0000"/>
                        </a:solidFill>
                        <a:effectLst/>
                        <a:latin typeface="Arial" panose="020B0604020202020204" pitchFamily="34" charset="0"/>
                        <a:cs typeface="Arial" panose="020B0604020202020204" pitchFamily="34" charset="0"/>
                      </a:endParaRPr>
                    </a:p>
                  </a:txBody>
                  <a:tcPr marL="0" marR="9525" marT="9525" marB="0" anchor="ctr">
                    <a:lnL w="12700" cmpd="sng">
                      <a:noFill/>
                      <a:prstDash val="solid"/>
                    </a:lnL>
                    <a:lnR w="12700" cmpd="sng">
                      <a:noFill/>
                      <a:prstDash val="solid"/>
                    </a:lnR>
                    <a:lnT w="12700" cmpd="sng">
                      <a:noFill/>
                      <a:prstDash val="soli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1" i="0" u="none" strike="noStrike" dirty="0" smtClean="0">
                          <a:solidFill>
                            <a:srgbClr val="FF0000"/>
                          </a:solidFill>
                          <a:effectLst/>
                          <a:latin typeface="Arial" panose="020B0604020202020204" pitchFamily="34" charset="0"/>
                          <a:cs typeface="Arial" panose="020B0604020202020204" pitchFamily="34" charset="0"/>
                        </a:rPr>
                        <a:t>Qualitative statement</a:t>
                      </a:r>
                      <a:endParaRPr lang="en-US" sz="1100" b="1" i="0" u="none" strike="noStrike" dirty="0">
                        <a:solidFill>
                          <a:srgbClr val="FF0000"/>
                        </a:solidFill>
                        <a:effectLst/>
                        <a:latin typeface="Arial" panose="020B0604020202020204" pitchFamily="34" charset="0"/>
                        <a:cs typeface="Arial" panose="020B0604020202020204" pitchFamily="34" charset="0"/>
                      </a:endParaRPr>
                    </a:p>
                  </a:txBody>
                  <a:tcPr marL="171450" marR="9525" marT="9525" marB="0" anchor="ctr">
                    <a:lnL w="12700" cmpd="sng">
                      <a:noFill/>
                      <a:prstDash val="solid"/>
                    </a:lnL>
                    <a:lnR w="12700" cmpd="sng">
                      <a:noFill/>
                      <a:prstDash val="solid"/>
                    </a:lnR>
                    <a:lnT w="12700" cmpd="sng">
                      <a:noFill/>
                      <a:prstDash val="soli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341591">
                <a:tc>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Capital</a:t>
                      </a:r>
                      <a:r>
                        <a:rPr lang="en-US" sz="1100" b="1" i="0" u="none" strike="noStrike" baseline="0" dirty="0" smtClean="0">
                          <a:solidFill>
                            <a:schemeClr val="tx1"/>
                          </a:solidFill>
                          <a:effectLst/>
                          <a:latin typeface="Arial" panose="020B0604020202020204" pitchFamily="34" charset="0"/>
                          <a:cs typeface="Arial" panose="020B0604020202020204" pitchFamily="34" charset="0"/>
                        </a:rPr>
                        <a:t> adequacy</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BSI </a:t>
                      </a:r>
                      <a:r>
                        <a:rPr lang="en-US" sz="1100" b="0" i="0" u="none" strike="noStrike" dirty="0">
                          <a:solidFill>
                            <a:srgbClr val="000000"/>
                          </a:solidFill>
                          <a:effectLst/>
                          <a:latin typeface="Arial" panose="020B0604020202020204" pitchFamily="34" charset="0"/>
                          <a:cs typeface="Arial" panose="020B0604020202020204" pitchFamily="34" charset="0"/>
                        </a:rPr>
                        <a:t>will hold capital sufficiently above regulatory requirements under both normal and stressed conditions.</a:t>
                      </a:r>
                    </a:p>
                  </a:txBody>
                  <a:tcPr marL="180052" marR="10003"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341591">
                <a:tc rowSpan="4">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Credit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0" i="0" u="none" strike="noStrike" dirty="0">
                          <a:solidFill>
                            <a:srgbClr val="000000"/>
                          </a:solidFill>
                          <a:effectLst/>
                          <a:latin typeface="Arial"/>
                        </a:rPr>
                        <a:t>BSI is willing to take credit risks that it understands and that fall within its risk appetite.</a:t>
                      </a:r>
                    </a:p>
                  </a:txBody>
                  <a:tcPr marL="180052" marR="10003"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417319">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0" i="0" u="none" strike="noStrike" dirty="0">
                          <a:solidFill>
                            <a:srgbClr val="000000"/>
                          </a:solidFill>
                          <a:effectLst/>
                          <a:latin typeface="Arial"/>
                        </a:rPr>
                        <a:t>BSI will focus on lending products for which in-house knowledge and skills exist from a risk perspective and on which credit risk can be measured and managed.</a:t>
                      </a:r>
                    </a:p>
                  </a:txBody>
                  <a:tcPr marL="180052" marR="10003"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417319">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0" i="0" u="none" strike="noStrike" dirty="0">
                          <a:solidFill>
                            <a:srgbClr val="000000"/>
                          </a:solidFill>
                          <a:effectLst/>
                          <a:latin typeface="Arial"/>
                        </a:rPr>
                        <a:t>BSI will monitor and manage portfolio quality and concentrations, including diversification across client segments and geographies, and collateral instruments.</a:t>
                      </a:r>
                    </a:p>
                  </a:txBody>
                  <a:tcPr marL="180052" marR="10003"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417319">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0" i="0" u="none" strike="noStrike" dirty="0">
                          <a:solidFill>
                            <a:srgbClr val="000000"/>
                          </a:solidFill>
                          <a:effectLst/>
                          <a:latin typeface="Arial"/>
                        </a:rPr>
                        <a:t>BSI will ensure that the volume of realized and projected loan losses under both baseline and stress does not threaten its capital position and its ability to meet its regulatory obligations.</a:t>
                      </a:r>
                    </a:p>
                  </a:txBody>
                  <a:tcPr marL="180052" marR="10003"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417319">
                <a:tc>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Liquidity / Funding</a:t>
                      </a:r>
                      <a:r>
                        <a:rPr lang="en-US" sz="1100" b="1" i="0" u="none" strike="noStrike" baseline="0" dirty="0" smtClean="0">
                          <a:solidFill>
                            <a:schemeClr val="tx1"/>
                          </a:solidFill>
                          <a:effectLst/>
                          <a:latin typeface="Arial" panose="020B0604020202020204" pitchFamily="34" charset="0"/>
                          <a:cs typeface="Arial" panose="020B0604020202020204" pitchFamily="34" charset="0"/>
                        </a:rPr>
                        <a:t>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BSI </a:t>
                      </a:r>
                      <a:r>
                        <a:rPr lang="en-US" sz="1100" b="0" i="0" u="none" strike="noStrike" dirty="0">
                          <a:solidFill>
                            <a:srgbClr val="000000"/>
                          </a:solidFill>
                          <a:effectLst/>
                          <a:latin typeface="Arial" panose="020B0604020202020204" pitchFamily="34" charset="0"/>
                          <a:cs typeface="Arial" panose="020B0604020202020204" pitchFamily="34" charset="0"/>
                        </a:rPr>
                        <a:t>will ensure that it maintains sufficient liquidity to meets its obligations under both business-as-usual and stressed conditions.</a:t>
                      </a:r>
                    </a:p>
                  </a:txBody>
                  <a:tcPr marL="180052" marR="10003"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417319">
                <a:tc>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Interest Rate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BSI </a:t>
                      </a:r>
                      <a:r>
                        <a:rPr lang="en-US" sz="1100" b="0" i="0" u="none" strike="noStrike" dirty="0">
                          <a:solidFill>
                            <a:srgbClr val="000000"/>
                          </a:solidFill>
                          <a:effectLst/>
                          <a:latin typeface="Arial" panose="020B0604020202020204" pitchFamily="34" charset="0"/>
                          <a:cs typeface="Arial" panose="020B0604020202020204" pitchFamily="34" charset="0"/>
                        </a:rPr>
                        <a:t>ensures that the projected impact to earnings and capital from a change in interest rates is maintained at prudent levels.</a:t>
                      </a:r>
                    </a:p>
                  </a:txBody>
                  <a:tcPr marL="180052" marR="10003"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17319">
                <a:tc>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Mark-to-Market </a:t>
                      </a:r>
                      <a:br>
                        <a:rPr lang="en-US" sz="1100" b="1" i="0" u="none" strike="noStrike" dirty="0" smtClean="0">
                          <a:solidFill>
                            <a:schemeClr val="tx1"/>
                          </a:solidFill>
                          <a:effectLst/>
                          <a:latin typeface="Arial" panose="020B0604020202020204" pitchFamily="34" charset="0"/>
                          <a:cs typeface="Arial" panose="020B0604020202020204" pitchFamily="34" charset="0"/>
                        </a:rPr>
                      </a:br>
                      <a:r>
                        <a:rPr lang="en-US" sz="1100" b="1" i="0" u="none" strike="noStrike" dirty="0" smtClean="0">
                          <a:solidFill>
                            <a:schemeClr val="tx1"/>
                          </a:solidFill>
                          <a:effectLst/>
                          <a:latin typeface="Arial" panose="020B0604020202020204" pitchFamily="34" charset="0"/>
                          <a:cs typeface="Arial" panose="020B0604020202020204" pitchFamily="34" charset="0"/>
                        </a:rPr>
                        <a:t>Portfolio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BSI </a:t>
                      </a:r>
                      <a:r>
                        <a:rPr lang="en-US" sz="1100" b="0" i="0" u="none" strike="noStrike" dirty="0">
                          <a:solidFill>
                            <a:srgbClr val="000000"/>
                          </a:solidFill>
                          <a:effectLst/>
                          <a:latin typeface="Arial" panose="020B0604020202020204" pitchFamily="34" charset="0"/>
                          <a:cs typeface="Arial" panose="020B0604020202020204" pitchFamily="34" charset="0"/>
                        </a:rPr>
                        <a:t>does not engage in principal trading of securities.</a:t>
                      </a:r>
                    </a:p>
                  </a:txBody>
                  <a:tcPr marL="180052" marR="10003"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17319">
                <a:tc rowSpan="3">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Strategic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BSI will not place an undue amount of earnings or capital at risk for an entity of its size, complexity, and risk profile in any stress scenario.</a:t>
                      </a:r>
                    </a:p>
                  </a:txBody>
                  <a:tcPr marL="180052" marR="10003"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17319">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BSI will ensure that adequate governance and oversight processes and controls are in place for all new business activities, products and services. </a:t>
                      </a:r>
                    </a:p>
                  </a:txBody>
                  <a:tcPr marL="180052" marR="10003"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17319">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smtClean="0">
                          <a:solidFill>
                            <a:srgbClr val="000000"/>
                          </a:solidFill>
                          <a:effectLst/>
                          <a:latin typeface="Arial"/>
                        </a:rPr>
                        <a:t>BSI’s </a:t>
                      </a:r>
                      <a:r>
                        <a:rPr lang="en-US" sz="1100" b="0" i="0" u="none" strike="noStrike" dirty="0">
                          <a:solidFill>
                            <a:srgbClr val="000000"/>
                          </a:solidFill>
                          <a:effectLst/>
                          <a:latin typeface="Arial"/>
                        </a:rPr>
                        <a:t>strategic planning process will both consider and work with the risk appetite setting, capital planning and recovery and resolution planning processes.</a:t>
                      </a:r>
                    </a:p>
                  </a:txBody>
                  <a:tcPr marL="180052" marR="10003"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4" name="Content Placeholder 3"/>
          <p:cNvSpPr>
            <a:spLocks noGrp="1"/>
          </p:cNvSpPr>
          <p:nvPr>
            <p:ph sz="quarter" idx="11"/>
          </p:nvPr>
        </p:nvSpPr>
        <p:spPr/>
        <p:txBody>
          <a:bodyPr/>
          <a:lstStyle/>
          <a:p>
            <a:pPr lvl="0"/>
            <a:r>
              <a:rPr lang="en-US" kern="0" dirty="0">
                <a:solidFill>
                  <a:srgbClr val="000000"/>
                </a:solidFill>
                <a:latin typeface="Arial"/>
                <a:ea typeface="ＭＳ Ｐゴシック"/>
              </a:rPr>
              <a:t>2016 Qualitative statements (1/2</a:t>
            </a:r>
            <a:r>
              <a:rPr lang="en-US" kern="0" dirty="0" smtClean="0">
                <a:solidFill>
                  <a:srgbClr val="000000"/>
                </a:solidFill>
                <a:latin typeface="Arial"/>
                <a:ea typeface="ＭＳ Ｐゴシック"/>
              </a:rPr>
              <a:t>)</a:t>
            </a:r>
            <a:endParaRPr lang="en-US" kern="0" dirty="0">
              <a:solidFill>
                <a:srgbClr val="000000"/>
              </a:solidFill>
              <a:latin typeface="Arial"/>
              <a:ea typeface="ＭＳ Ｐゴシック"/>
            </a:endParaRPr>
          </a:p>
        </p:txBody>
      </p:sp>
    </p:spTree>
    <p:extLst>
      <p:ext uri="{BB962C8B-B14F-4D97-AF65-F5344CB8AC3E}">
        <p14:creationId xmlns:p14="http://schemas.microsoft.com/office/powerpoint/2010/main" val="1303393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070219630"/>
              </p:ext>
            </p:extLst>
          </p:nvPr>
        </p:nvGraphicFramePr>
        <p:xfrm>
          <a:off x="363538" y="1470024"/>
          <a:ext cx="8883650" cy="4548399"/>
        </p:xfrm>
        <a:graphic>
          <a:graphicData uri="http://schemas.openxmlformats.org/drawingml/2006/table">
            <a:tbl>
              <a:tblPr/>
              <a:tblGrid>
                <a:gridCol w="1681473"/>
                <a:gridCol w="7202177"/>
              </a:tblGrid>
              <a:tr h="0">
                <a:tc>
                  <a:txBody>
                    <a:bodyPr/>
                    <a:lstStyle/>
                    <a:p>
                      <a:pPr algn="l" rtl="0" fontAlgn="ctr"/>
                      <a:r>
                        <a:rPr lang="en-US" sz="1100" b="1" i="0" u="none" strike="noStrike" dirty="0" smtClean="0">
                          <a:solidFill>
                            <a:srgbClr val="FF0000"/>
                          </a:solidFill>
                          <a:effectLst/>
                          <a:latin typeface="Arial" panose="020B0604020202020204" pitchFamily="34" charset="0"/>
                          <a:cs typeface="Arial" panose="020B0604020202020204" pitchFamily="34" charset="0"/>
                        </a:rPr>
                        <a:t>Risk type</a:t>
                      </a:r>
                      <a:endParaRPr lang="en-US" sz="1100" b="1" i="0" u="none" strike="noStrike" dirty="0">
                        <a:solidFill>
                          <a:srgbClr val="FF0000"/>
                        </a:solidFill>
                        <a:effectLst/>
                        <a:latin typeface="Arial" panose="020B0604020202020204" pitchFamily="34" charset="0"/>
                        <a:cs typeface="Arial" panose="020B0604020202020204" pitchFamily="34" charset="0"/>
                      </a:endParaRPr>
                    </a:p>
                  </a:txBody>
                  <a:tcPr marL="0" marR="9525" marT="9525" marB="0" anchor="ctr">
                    <a:lnL w="12700" cmpd="sng">
                      <a:noFill/>
                      <a:prstDash val="solid"/>
                    </a:lnL>
                    <a:lnR w="12700" cmpd="sng">
                      <a:noFill/>
                      <a:prstDash val="solid"/>
                    </a:lnR>
                    <a:lnT w="12700" cmpd="sng">
                      <a:noFill/>
                      <a:prstDash val="soli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1" i="0" u="none" strike="noStrike" dirty="0" smtClean="0">
                          <a:solidFill>
                            <a:srgbClr val="FF0000"/>
                          </a:solidFill>
                          <a:effectLst/>
                          <a:latin typeface="Arial" panose="020B0604020202020204" pitchFamily="34" charset="0"/>
                          <a:cs typeface="Arial" panose="020B0604020202020204" pitchFamily="34" charset="0"/>
                        </a:rPr>
                        <a:t>Qualitative statement</a:t>
                      </a:r>
                      <a:endParaRPr lang="en-US" sz="1100" b="1" i="0" u="none" strike="noStrike" dirty="0">
                        <a:solidFill>
                          <a:srgbClr val="FF0000"/>
                        </a:solidFill>
                        <a:effectLst/>
                        <a:latin typeface="Arial" panose="020B0604020202020204" pitchFamily="34" charset="0"/>
                        <a:cs typeface="Arial" panose="020B0604020202020204" pitchFamily="34" charset="0"/>
                      </a:endParaRPr>
                    </a:p>
                  </a:txBody>
                  <a:tcPr marL="171450" marR="9525" marT="9525" marB="0" anchor="ctr">
                    <a:lnL w="12700" cmpd="sng">
                      <a:noFill/>
                      <a:prstDash val="solid"/>
                    </a:lnL>
                    <a:lnR w="12700" cmpd="sng">
                      <a:noFill/>
                      <a:prstDash val="solid"/>
                    </a:lnR>
                    <a:lnT w="12700" cmpd="sng">
                      <a:noFill/>
                      <a:prstDash val="soli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351914">
                <a:tc rowSpan="2">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Operational</a:t>
                      </a:r>
                      <a:r>
                        <a:rPr lang="en-US" sz="1100" b="1" i="0" u="none" strike="noStrike" baseline="0" dirty="0" smtClean="0">
                          <a:solidFill>
                            <a:schemeClr val="tx1"/>
                          </a:solidFill>
                          <a:effectLst/>
                          <a:latin typeface="Arial" panose="020B0604020202020204" pitchFamily="34" charset="0"/>
                          <a:cs typeface="Arial" panose="020B0604020202020204" pitchFamily="34" charset="0"/>
                        </a:rPr>
                        <a:t>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BSI has a risk-averse approach to operational risk but recognizes that it is inherent in all products, activities, processes and systems and must be adequately managed to meet business objectives.</a:t>
                      </a:r>
                    </a:p>
                  </a:txBody>
                  <a:tcPr marL="180052" marR="10003"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51914">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BSI is committed to implementing practices and controls that will minimize losses incurred from inadequate or failed internal processes, people, and systems or from external events.</a:t>
                      </a:r>
                    </a:p>
                  </a:txBody>
                  <a:tcPr marL="180052" marR="10003"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0817">
                <a:tc rowSpan="3">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Model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BSI will enforce model monitoring standards in line with industry practices and regulatory requirements.</a:t>
                      </a:r>
                    </a:p>
                  </a:txBody>
                  <a:tcPr marL="180052" marR="10003"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0817">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a:solidFill>
                            <a:srgbClr val="000000"/>
                          </a:solidFill>
                          <a:effectLst/>
                          <a:latin typeface="Arial"/>
                        </a:rPr>
                        <a:t>BSI will allocate more resources to those models with the highest risk level (Tier 1).</a:t>
                      </a:r>
                    </a:p>
                  </a:txBody>
                  <a:tcPr marL="180052" marR="10003"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0817">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BSI will ensure no new models are used or put into production without the appropriate approval.</a:t>
                      </a:r>
                    </a:p>
                  </a:txBody>
                  <a:tcPr marL="180052" marR="10003"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51914">
                <a:tc rowSpan="6">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Compliance &amp; Reputational</a:t>
                      </a:r>
                      <a:r>
                        <a:rPr lang="en-US" sz="1100" b="1" i="0" u="none" strike="noStrike" baseline="0" dirty="0" smtClean="0">
                          <a:solidFill>
                            <a:schemeClr val="tx1"/>
                          </a:solidFill>
                          <a:effectLst/>
                          <a:latin typeface="Arial" panose="020B0604020202020204" pitchFamily="34" charset="0"/>
                          <a:cs typeface="Arial" panose="020B0604020202020204" pitchFamily="34" charset="0"/>
                        </a:rPr>
                        <a:t>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BSI aims to comply fully with the letter and spirit of all applicable laws and regulatory standards that apply to its operations and it will ensure the timely remediation of any regulatory finding.</a:t>
                      </a:r>
                    </a:p>
                  </a:txBody>
                  <a:tcPr marL="180052" marR="10003"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23009">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BSI will treat its customers fairly, abide by consumer protection laws and regulations and will not pursue any business or maintain any practices that may damage its reputation with customers, employees, or other stakeholders.</a:t>
                      </a:r>
                    </a:p>
                  </a:txBody>
                  <a:tcPr marL="180052" marR="10003"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51914">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a:solidFill>
                            <a:srgbClr val="000000"/>
                          </a:solidFill>
                          <a:effectLst/>
                          <a:latin typeface="Arial"/>
                        </a:rPr>
                        <a:t>BSI will not knowingly conduct business with individuals or entities it believes to be engaged in inappropriate behavior, money laundering, terrorist financing, corruption or other illicit financial activities.</a:t>
                      </a:r>
                    </a:p>
                  </a:txBody>
                  <a:tcPr marL="180052" marR="10003"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23784">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BSI expects that its employees will act with the highest ethical standards at all times.</a:t>
                      </a:r>
                    </a:p>
                  </a:txBody>
                  <a:tcPr marL="180052" marR="10003"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51914">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BSI’s reputation is one of its most critical assets, and as such the organization has low tolerance for any incidents, events or practices which can threaten the reputation of the organization.</a:t>
                      </a:r>
                    </a:p>
                  </a:txBody>
                  <a:tcPr marL="180052" marR="10003"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47497">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BSI will monitor events or issues that affect the company by generating widespread negative media coverage, or demonstrably impact by generating complaints from a significant portion of the customer base.</a:t>
                      </a:r>
                    </a:p>
                  </a:txBody>
                  <a:tcPr marL="180052" marR="10003"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51914">
                <a:tc rowSpan="2">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Fiduciary </a:t>
                      </a:r>
                      <a:r>
                        <a:rPr lang="en-US" sz="1100" b="1" i="0" u="none" strike="noStrike" baseline="0" dirty="0" smtClean="0">
                          <a:solidFill>
                            <a:schemeClr val="tx1"/>
                          </a:solidFill>
                          <a:effectLst/>
                          <a:latin typeface="Arial" panose="020B0604020202020204" pitchFamily="34" charset="0"/>
                          <a:cs typeface="Arial" panose="020B0604020202020204" pitchFamily="34" charset="0"/>
                        </a:rPr>
                        <a:t>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BSI as a fiduciary is committed to serve the best interests of its clients, including an obligation not to subordinate clients’ interests to its own.</a:t>
                      </a:r>
                    </a:p>
                  </a:txBody>
                  <a:tcPr marL="180052" marR="10003"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23009">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BSI is under a duty to its clients to act with the care, skill and diligence of a prudent expert acting within the customer’s risk and return objectives;  and to provide full and fair disclosure of material facts and conflicts of interest.</a:t>
                      </a:r>
                    </a:p>
                  </a:txBody>
                  <a:tcPr marL="180052" marR="10003"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4" name="Content Placeholder 3"/>
          <p:cNvSpPr>
            <a:spLocks noGrp="1"/>
          </p:cNvSpPr>
          <p:nvPr>
            <p:ph sz="quarter" idx="11"/>
          </p:nvPr>
        </p:nvSpPr>
        <p:spPr/>
        <p:txBody>
          <a:bodyPr/>
          <a:lstStyle/>
          <a:p>
            <a:pPr lvl="0"/>
            <a:r>
              <a:rPr lang="en-US" kern="0" dirty="0">
                <a:solidFill>
                  <a:srgbClr val="000000"/>
                </a:solidFill>
                <a:latin typeface="Arial"/>
                <a:ea typeface="ＭＳ Ｐゴシック"/>
              </a:rPr>
              <a:t>2016 Qualitative statements (2/2</a:t>
            </a:r>
            <a:r>
              <a:rPr lang="en-US" kern="0" dirty="0" smtClean="0">
                <a:solidFill>
                  <a:srgbClr val="000000"/>
                </a:solidFill>
                <a:latin typeface="Arial"/>
                <a:ea typeface="ＭＳ Ｐゴシック"/>
              </a:rPr>
              <a:t>)</a:t>
            </a:r>
            <a:endParaRPr lang="en-US" kern="0" dirty="0">
              <a:solidFill>
                <a:srgbClr val="000000"/>
              </a:solidFill>
              <a:latin typeface="Arial"/>
              <a:ea typeface="ＭＳ Ｐゴシック"/>
            </a:endParaRPr>
          </a:p>
        </p:txBody>
      </p:sp>
    </p:spTree>
    <p:extLst>
      <p:ext uri="{BB962C8B-B14F-4D97-AF65-F5344CB8AC3E}">
        <p14:creationId xmlns:p14="http://schemas.microsoft.com/office/powerpoint/2010/main" val="4274538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445940980"/>
              </p:ext>
            </p:extLst>
          </p:nvPr>
        </p:nvGraphicFramePr>
        <p:xfrm>
          <a:off x="366713" y="1470024"/>
          <a:ext cx="8880474" cy="3945343"/>
        </p:xfrm>
        <a:graphic>
          <a:graphicData uri="http://schemas.openxmlformats.org/drawingml/2006/table">
            <a:tbl>
              <a:tblPr firstRow="1" bandRow="1"/>
              <a:tblGrid>
                <a:gridCol w="875659"/>
                <a:gridCol w="3564578"/>
                <a:gridCol w="875659"/>
                <a:gridCol w="3564578"/>
              </a:tblGrid>
              <a:tr h="261629">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smtClean="0">
                          <a:solidFill>
                            <a:srgbClr val="000000"/>
                          </a:solidFill>
                          <a:effectLst/>
                          <a:latin typeface="Arial"/>
                        </a:rPr>
                        <a:t>AuM</a:t>
                      </a:r>
                      <a:endParaRPr lang="en-US" sz="12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smtClean="0">
                          <a:solidFill>
                            <a:srgbClr val="000000"/>
                          </a:solidFill>
                          <a:effectLst/>
                          <a:latin typeface="Arial"/>
                        </a:rPr>
                        <a:t>Assets under Management</a:t>
                      </a:r>
                      <a:endParaRPr lang="en-US" sz="12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NCO</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Net Charge Off</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61629">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BHC</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Bank Holding Company</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smtClean="0">
                          <a:solidFill>
                            <a:srgbClr val="000000"/>
                          </a:solidFill>
                          <a:effectLst/>
                          <a:latin typeface="Arial"/>
                        </a:rPr>
                        <a:t>NPL</a:t>
                      </a:r>
                      <a:endParaRPr lang="en-US" sz="12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smtClean="0">
                          <a:solidFill>
                            <a:srgbClr val="000000"/>
                          </a:solidFill>
                          <a:effectLst/>
                          <a:latin typeface="Arial"/>
                        </a:rPr>
                        <a:t>Non-performing</a:t>
                      </a:r>
                      <a:r>
                        <a:rPr lang="en-US" sz="1200" b="0" i="0" u="none" strike="noStrike" baseline="0" dirty="0" smtClean="0">
                          <a:solidFill>
                            <a:srgbClr val="000000"/>
                          </a:solidFill>
                          <a:effectLst/>
                          <a:latin typeface="Arial"/>
                        </a:rPr>
                        <a:t> Loan</a:t>
                      </a:r>
                      <a:endParaRPr lang="en-US" sz="12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61629">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C&amp;I</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Commercial &amp; Industrial</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smtClean="0">
                          <a:solidFill>
                            <a:srgbClr val="000000"/>
                          </a:solidFill>
                          <a:effectLst/>
                          <a:latin typeface="Arial"/>
                        </a:rPr>
                        <a:t>OR</a:t>
                      </a:r>
                      <a:endParaRPr lang="en-US" sz="12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smtClean="0">
                          <a:solidFill>
                            <a:srgbClr val="000000"/>
                          </a:solidFill>
                          <a:effectLst/>
                          <a:latin typeface="Arial"/>
                        </a:rPr>
                        <a:t>Operational</a:t>
                      </a:r>
                      <a:r>
                        <a:rPr lang="en-US" sz="1200" b="0" i="0" u="none" strike="noStrike" baseline="0" dirty="0" smtClean="0">
                          <a:solidFill>
                            <a:srgbClr val="000000"/>
                          </a:solidFill>
                          <a:effectLst/>
                          <a:latin typeface="Arial"/>
                        </a:rPr>
                        <a:t> Risk</a:t>
                      </a:r>
                      <a:endParaRPr lang="en-US" sz="12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61629">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CCAR</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a:solidFill>
                            <a:srgbClr val="000000"/>
                          </a:solidFill>
                          <a:effectLst/>
                          <a:latin typeface="Arial"/>
                        </a:rPr>
                        <a:t>Comprehensive Capital Analysis and Review</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P&amp;L</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Profit and Loss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61629">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CRO</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Chief Risk Officer</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PBT</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Profit before Tax</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61629">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DPD</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Days Past Due</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PCA</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Prompt Corrective Action</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61629">
                <a:tc>
                  <a:txBody>
                    <a:bodyPr/>
                    <a:lstStyle/>
                    <a:p>
                      <a:r>
                        <a:rPr lang="en-GB" sz="1200" b="1" dirty="0" smtClean="0">
                          <a:latin typeface="Arial" panose="020B0604020202020204" pitchFamily="34" charset="0"/>
                          <a:cs typeface="Arial" panose="020B0604020202020204" pitchFamily="34" charset="0"/>
                        </a:rPr>
                        <a:t>EM</a:t>
                      </a:r>
                      <a:endParaRPr lang="en-GB" sz="1200" b="1" dirty="0">
                        <a:latin typeface="Arial" panose="020B0604020202020204" pitchFamily="34" charset="0"/>
                        <a:cs typeface="Arial" panose="020B0604020202020204" pitchFamily="34" charset="0"/>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200" dirty="0" smtClean="0">
                          <a:latin typeface="Arial" panose="020B0604020202020204" pitchFamily="34" charset="0"/>
                          <a:cs typeface="Arial" panose="020B0604020202020204" pitchFamily="34" charset="0"/>
                        </a:rPr>
                        <a:t>Emerging Markets</a:t>
                      </a:r>
                      <a:endParaRPr lang="en-GB" sz="1200" dirty="0">
                        <a:latin typeface="Arial" panose="020B0604020202020204" pitchFamily="34" charset="0"/>
                        <a:cs typeface="Arial" panose="020B0604020202020204" pitchFamily="34" charset="0"/>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PPNR</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Pre-Provision Net Revenue</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61629">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ERMC</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Executive Risk Management Committee</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200" b="1" i="0" u="none" strike="noStrike" dirty="0" smtClean="0">
                          <a:solidFill>
                            <a:srgbClr val="000000"/>
                          </a:solidFill>
                          <a:effectLst/>
                          <a:latin typeface="Arial"/>
                        </a:rPr>
                        <a:t>REQ</a:t>
                      </a:r>
                      <a:endParaRPr lang="en-US" sz="12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200" b="0" i="0" u="none" strike="noStrike" dirty="0" smtClean="0">
                          <a:solidFill>
                            <a:srgbClr val="000000"/>
                          </a:solidFill>
                          <a:effectLst/>
                          <a:latin typeface="Arial"/>
                        </a:rPr>
                        <a:t>Level of Equivalent</a:t>
                      </a:r>
                      <a:r>
                        <a:rPr lang="en-US" sz="1200" b="0" i="0" u="none" strike="noStrike" baseline="0" dirty="0" smtClean="0">
                          <a:solidFill>
                            <a:srgbClr val="000000"/>
                          </a:solidFill>
                          <a:effectLst/>
                          <a:latin typeface="Arial"/>
                        </a:rPr>
                        <a:t> Risk</a:t>
                      </a:r>
                      <a:endParaRPr lang="en-US" sz="12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61629">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FRB / Fed</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Federal Reserve Bank</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RWA</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Risk Weighted Assets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61629">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GBM</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Global Banking and Markets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SDART</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Santander Drive Auto Receivables Trust</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61629">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ICAAP </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Internal Capital Adequacy Assessment Process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TBD</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To be defined</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61629">
                <a:tc>
                  <a:txBody>
                    <a:bodyPr/>
                    <a:lstStyle/>
                    <a:p>
                      <a:pPr algn="l" rtl="0" fontAlgn="ctr"/>
                      <a:r>
                        <a:rPr lang="en-US" sz="1200" b="1" i="0" u="none" strike="noStrike" dirty="0" smtClean="0">
                          <a:solidFill>
                            <a:srgbClr val="000000"/>
                          </a:solidFill>
                          <a:effectLst/>
                          <a:latin typeface="Arial"/>
                        </a:rPr>
                        <a:t>KYC</a:t>
                      </a:r>
                      <a:endParaRPr lang="en-US" sz="12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200" b="0" i="0" u="none" strike="noStrike" dirty="0" smtClean="0">
                          <a:solidFill>
                            <a:srgbClr val="000000"/>
                          </a:solidFill>
                          <a:effectLst/>
                          <a:latin typeface="Arial"/>
                        </a:rPr>
                        <a:t>Know Your Customer</a:t>
                      </a:r>
                      <a:endParaRPr lang="en-US" sz="12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14As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CCAR output report</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61629">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LCR</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Liquidity Coverage Ratio</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424B3</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SDART regulatory filing report</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61629">
                <a:tc>
                  <a:txBody>
                    <a:bodyPr/>
                    <a:lstStyle/>
                    <a:p>
                      <a:pPr algn="l" rtl="0" fontAlgn="ctr"/>
                      <a:r>
                        <a:rPr lang="en-US" sz="1200" b="1" i="0" u="none" strike="noStrike" dirty="0" smtClean="0">
                          <a:solidFill>
                            <a:srgbClr val="000000"/>
                          </a:solidFill>
                          <a:effectLst/>
                          <a:latin typeface="Arial"/>
                        </a:rPr>
                        <a:t>MVE</a:t>
                      </a:r>
                      <a:endParaRPr lang="en-US" sz="12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200" b="0" i="0" u="none" strike="noStrike" dirty="0" smtClean="0">
                          <a:solidFill>
                            <a:srgbClr val="000000"/>
                          </a:solidFill>
                          <a:effectLst/>
                          <a:latin typeface="Arial"/>
                        </a:rPr>
                        <a:t>Market Value of Equity</a:t>
                      </a:r>
                      <a:endParaRPr lang="en-US" sz="12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9Q</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9 Quarters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61629">
                <a:tc>
                  <a:txBody>
                    <a:bodyPr/>
                    <a:lstStyle/>
                    <a:p>
                      <a:pPr algn="l" rtl="0" fontAlgn="ctr"/>
                      <a:r>
                        <a:rPr lang="en-US" sz="1200" b="1" i="0" u="none" strike="noStrike" dirty="0" smtClean="0">
                          <a:solidFill>
                            <a:srgbClr val="000000"/>
                          </a:solidFill>
                          <a:effectLst/>
                          <a:latin typeface="Arial"/>
                        </a:rPr>
                        <a:t>NII</a:t>
                      </a:r>
                      <a:endParaRPr lang="en-US" sz="12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200" b="0" i="0" u="none" strike="noStrike" dirty="0" smtClean="0">
                          <a:solidFill>
                            <a:srgbClr val="000000"/>
                          </a:solidFill>
                          <a:effectLst/>
                          <a:latin typeface="Arial"/>
                        </a:rPr>
                        <a:t>Net</a:t>
                      </a:r>
                      <a:r>
                        <a:rPr lang="en-US" sz="1200" b="0" i="0" u="none" strike="noStrike" baseline="0" dirty="0" smtClean="0">
                          <a:solidFill>
                            <a:srgbClr val="000000"/>
                          </a:solidFill>
                          <a:effectLst/>
                          <a:latin typeface="Arial"/>
                        </a:rPr>
                        <a:t> Interest Income</a:t>
                      </a:r>
                      <a:endParaRPr lang="en-US" sz="12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Content Placeholder 1"/>
          <p:cNvSpPr>
            <a:spLocks noGrp="1"/>
          </p:cNvSpPr>
          <p:nvPr>
            <p:ph sz="quarter" idx="11"/>
          </p:nvPr>
        </p:nvSpPr>
        <p:spPr/>
        <p:txBody>
          <a:bodyPr/>
          <a:lstStyle/>
          <a:p>
            <a:pPr lvl="0"/>
            <a:r>
              <a:rPr lang="en-US" kern="0" dirty="0">
                <a:solidFill>
                  <a:srgbClr val="000000"/>
                </a:solidFill>
                <a:latin typeface="Arial"/>
                <a:ea typeface="ＭＳ Ｐゴシック"/>
              </a:rPr>
              <a:t>Acronym </a:t>
            </a:r>
            <a:r>
              <a:rPr lang="en-US" kern="0" dirty="0" smtClean="0">
                <a:solidFill>
                  <a:srgbClr val="000000"/>
                </a:solidFill>
                <a:latin typeface="Arial"/>
                <a:ea typeface="ＭＳ Ｐゴシック"/>
              </a:rPr>
              <a:t>Glossary</a:t>
            </a:r>
            <a:endParaRPr lang="en-US" kern="0" dirty="0">
              <a:solidFill>
                <a:srgbClr val="000000"/>
              </a:solidFill>
              <a:latin typeface="Arial"/>
              <a:ea typeface="ＭＳ Ｐゴシック"/>
            </a:endParaRPr>
          </a:p>
        </p:txBody>
      </p:sp>
    </p:spTree>
    <p:extLst>
      <p:ext uri="{BB962C8B-B14F-4D97-AF65-F5344CB8AC3E}">
        <p14:creationId xmlns:p14="http://schemas.microsoft.com/office/powerpoint/2010/main" val="14635796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089279307"/>
              </p:ext>
            </p:extLst>
          </p:nvPr>
        </p:nvGraphicFramePr>
        <p:xfrm>
          <a:off x="366714" y="1489202"/>
          <a:ext cx="8880474" cy="3944991"/>
        </p:xfrm>
        <a:graphic>
          <a:graphicData uri="http://schemas.openxmlformats.org/drawingml/2006/table">
            <a:tbl>
              <a:tblPr firstRow="1" bandRow="1"/>
              <a:tblGrid>
                <a:gridCol w="1214436"/>
                <a:gridCol w="2230994"/>
                <a:gridCol w="5435044"/>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panose="020B0604020202020204" pitchFamily="34" charset="0"/>
                          <a:cs typeface="Arial" panose="020B0604020202020204" pitchFamily="34" charset="0"/>
                        </a:rPr>
                        <a:t>Risk type</a:t>
                      </a:r>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panose="020B0604020202020204" pitchFamily="34" charset="0"/>
                          <a:cs typeface="Arial" panose="020B0604020202020204" pitchFamily="34" charset="0"/>
                        </a:rPr>
                        <a:t>Metric</a:t>
                      </a:r>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panose="020B0604020202020204" pitchFamily="34" charset="0"/>
                          <a:cs typeface="Arial" panose="020B0604020202020204" pitchFamily="34" charset="0"/>
                        </a:rPr>
                        <a:t>Definition</a:t>
                      </a:r>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20308">
                <a:tc rowSpan="5">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000000"/>
                          </a:solidFill>
                          <a:effectLst/>
                          <a:latin typeface="Arial" panose="020B0604020202020204" pitchFamily="34" charset="0"/>
                          <a:cs typeface="Arial" panose="020B0604020202020204" pitchFamily="34" charset="0"/>
                        </a:rPr>
                        <a:t>Capital adequacy</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effectLst/>
                          <a:latin typeface="Arial" panose="020B0604020202020204" pitchFamily="34" charset="0"/>
                          <a:cs typeface="Arial" panose="020B0604020202020204" pitchFamily="34" charset="0"/>
                        </a:rPr>
                        <a:t>Common Equity Tier 1 (CET1) Ratio</a:t>
                      </a:r>
                      <a:endParaRPr lang="en-US" sz="1000" b="0" i="0" u="none" strike="noStrike" dirty="0">
                        <a:effectLst/>
                        <a:latin typeface="Arial" panose="020B0604020202020204" pitchFamily="34" charset="0"/>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The minimum ratio of CET1 to Total Risk-Weighted Assets (RWAs) required under BHC Baseline and Stressed conditions</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03677">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0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effectLst/>
                          <a:latin typeface="Arial" panose="020B0604020202020204" pitchFamily="34" charset="0"/>
                          <a:cs typeface="Arial" panose="020B0604020202020204" pitchFamily="34" charset="0"/>
                        </a:rPr>
                        <a:t>Tier 1 Leverage (T1L) Ratio</a:t>
                      </a:r>
                      <a:endParaRPr lang="en-US" sz="1000" b="0" i="0" u="none" strike="noStrike" dirty="0">
                        <a:effectLst/>
                        <a:latin typeface="Arial" panose="020B0604020202020204" pitchFamily="34" charset="0"/>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The minimum ratio of T1L to Adjusted Average Assets under Baseline and Stressed conditions</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20308">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0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effectLst/>
                          <a:latin typeface="Arial" panose="020B0604020202020204" pitchFamily="34" charset="0"/>
                          <a:cs typeface="Arial" panose="020B0604020202020204" pitchFamily="34" charset="0"/>
                        </a:rPr>
                        <a:t>Tier 1 Risk-based Capital (T1RBC) Ratio</a:t>
                      </a:r>
                      <a:endParaRPr lang="en-US" sz="1000" b="0" i="0" u="none" strike="noStrike" dirty="0">
                        <a:effectLst/>
                        <a:latin typeface="Arial" panose="020B0604020202020204" pitchFamily="34" charset="0"/>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The minimum ratio of  T1RBC to Total Risk-Weighted Assets (RWAs) under Baseline and Stressed conditions</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20308">
                <a:tc vMerge="1">
                  <a:txBody>
                    <a:bodyPr/>
                    <a:lstStyle/>
                    <a:p>
                      <a:endParaRPr lang="en-US"/>
                    </a:p>
                  </a:txBody>
                  <a:tcPr/>
                </a:tc>
                <a:tc>
                  <a:txBody>
                    <a:bodyPr/>
                    <a:lstStyle/>
                    <a:p>
                      <a:pPr algn="l" fontAlgn="b"/>
                      <a:r>
                        <a:rPr lang="en-US" sz="1000" b="0" i="0" u="none" strike="noStrike" dirty="0" smtClean="0">
                          <a:effectLst/>
                          <a:latin typeface="Arial" panose="020B0604020202020204" pitchFamily="34" charset="0"/>
                          <a:cs typeface="Arial" panose="020B0604020202020204" pitchFamily="34" charset="0"/>
                        </a:rPr>
                        <a:t>Total Risk-based</a:t>
                      </a:r>
                      <a:r>
                        <a:rPr lang="en-US" sz="1000" b="0" i="0" u="none" strike="noStrike" baseline="0" dirty="0" smtClean="0">
                          <a:effectLst/>
                          <a:latin typeface="Arial" panose="020B0604020202020204" pitchFamily="34" charset="0"/>
                          <a:cs typeface="Arial" panose="020B0604020202020204" pitchFamily="34" charset="0"/>
                        </a:rPr>
                        <a:t> </a:t>
                      </a:r>
                      <a:r>
                        <a:rPr lang="en-US" sz="1000" b="0" i="0" u="none" strike="noStrike" dirty="0" smtClean="0">
                          <a:effectLst/>
                          <a:latin typeface="Arial" panose="020B0604020202020204" pitchFamily="34" charset="0"/>
                          <a:cs typeface="Arial" panose="020B0604020202020204" pitchFamily="34" charset="0"/>
                        </a:rPr>
                        <a:t>Capital (TRBC) Ratio</a:t>
                      </a:r>
                      <a:endParaRPr lang="en-US" sz="1000" b="0" i="0" u="none" strike="noStrike" dirty="0">
                        <a:effectLst/>
                        <a:latin typeface="Arial" panose="020B0604020202020204" pitchFamily="34" charset="0"/>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The minimum ratio of TRBC to Total Risk-Weighted Assets (RWAs) under Baseline and Stressed conditions</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20308">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0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effectLst/>
                          <a:latin typeface="Arial" panose="020B0604020202020204" pitchFamily="34" charset="0"/>
                          <a:cs typeface="Arial" panose="020B0604020202020204" pitchFamily="34" charset="0"/>
                        </a:rPr>
                        <a:t>Impairment to Pre-Provision Net Revenue (PPNR)</a:t>
                      </a:r>
                      <a:endParaRPr lang="en-US" sz="1000" b="0" i="0" u="none" strike="noStrike" dirty="0">
                        <a:effectLst/>
                        <a:latin typeface="Arial" panose="020B0604020202020204" pitchFamily="34" charset="0"/>
                        <a:cs typeface="Arial" panose="020B0604020202020204" pitchFamily="34" charset="0"/>
                      </a:endParaRP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The projected 9Q cumulative increase in PPNR impairment between the CCAR BHC Stress and BHC Baseline scenarios and any available capital surplus under the CCAR BHC Stress scenario </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563210">
                <a:tc rowSpan="3">
                  <a:txBody>
                    <a:bodyPr/>
                    <a:lstStyle/>
                    <a:p>
                      <a:pPr algn="l" rtl="0" fontAlgn="ctr"/>
                      <a:r>
                        <a:rPr lang="en-US" sz="1000" b="1" i="0" u="none" strike="noStrike" dirty="0" smtClean="0">
                          <a:solidFill>
                            <a:srgbClr val="000000"/>
                          </a:solidFill>
                          <a:effectLst/>
                          <a:latin typeface="Arial" panose="020B0604020202020204" pitchFamily="34" charset="0"/>
                          <a:cs typeface="Arial" panose="020B0604020202020204" pitchFamily="34" charset="0"/>
                        </a:rPr>
                        <a:t>Credit risk</a:t>
                      </a:r>
                      <a:r>
                        <a:rPr lang="en-US" sz="1000" b="1" i="0" u="none" strike="noStrike" baseline="0" dirty="0" smtClean="0">
                          <a:solidFill>
                            <a:srgbClr val="000000"/>
                          </a:solidFill>
                          <a:effectLst/>
                          <a:latin typeface="Arial" panose="020B0604020202020204" pitchFamily="34" charset="0"/>
                          <a:cs typeface="Arial" panose="020B0604020202020204" pitchFamily="34" charset="0"/>
                        </a:rPr>
                        <a:t> (concentration)</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b" latinLnBrk="0" hangingPunct="1">
                        <a:lnSpc>
                          <a:spcPts val="1000"/>
                        </a:lnSpc>
                        <a:spcBef>
                          <a:spcPts val="0"/>
                        </a:spcBef>
                        <a:spcAft>
                          <a:spcPts val="0"/>
                        </a:spcAft>
                        <a:buClrTx/>
                        <a:buSzTx/>
                        <a:buFontTx/>
                        <a:buNone/>
                        <a:tabLst/>
                        <a:defRPr/>
                      </a:pP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*Secured Lending Value Exceptions (%)</a:t>
                      </a: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i="0" kern="1200" baseline="0" dirty="0" smtClean="0">
                          <a:solidFill>
                            <a:schemeClr val="tx1"/>
                          </a:solidFill>
                          <a:latin typeface="Arial" panose="020B0604020202020204" pitchFamily="34" charset="0"/>
                          <a:ea typeface="+mn-ea"/>
                          <a:cs typeface="Arial" panose="020B0604020202020204" pitchFamily="34" charset="0"/>
                        </a:rPr>
                        <a:t>Loss Given Default of </a:t>
                      </a:r>
                      <a:r>
                        <a:rPr lang="en-US" sz="1000" b="1" i="0" kern="1200" baseline="0" dirty="0" smtClean="0">
                          <a:solidFill>
                            <a:schemeClr val="tx1"/>
                          </a:solidFill>
                          <a:latin typeface="Arial" panose="020B0604020202020204" pitchFamily="34" charset="0"/>
                          <a:ea typeface="+mn-ea"/>
                          <a:cs typeface="Arial" panose="020B0604020202020204" pitchFamily="34" charset="0"/>
                        </a:rPr>
                        <a:t>Total Value of Exceptions </a:t>
                      </a:r>
                      <a:r>
                        <a:rPr lang="en-US" sz="1000" i="0" kern="1200" baseline="0" dirty="0" smtClean="0">
                          <a:solidFill>
                            <a:schemeClr val="tx1"/>
                          </a:solidFill>
                          <a:latin typeface="Arial" panose="020B0604020202020204" pitchFamily="34" charset="0"/>
                          <a:ea typeface="+mn-ea"/>
                          <a:cs typeface="Arial" panose="020B0604020202020204" pitchFamily="34" charset="0"/>
                        </a:rPr>
                        <a:t>(the total amount of credit exposure that can be approved as an exception, i.e. that has an LTV higher than the approved LTV on the assets pledged as collateral calculated by the Secured Lending Model)  / Common Tier 1 Equity</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51498">
                <a:tc vMerge="1">
                  <a:txBody>
                    <a:bodyPr/>
                    <a:lstStyle/>
                    <a:p>
                      <a:pPr algn="l" rtl="0" fontAlgn="ctr"/>
                      <a:endParaRPr lang="en-US" sz="10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b" latinLnBrk="0" hangingPunct="1">
                        <a:lnSpc>
                          <a:spcPts val="1000"/>
                        </a:lnSpc>
                        <a:spcBef>
                          <a:spcPts val="0"/>
                        </a:spcBef>
                        <a:spcAft>
                          <a:spcPts val="0"/>
                        </a:spcAft>
                        <a:buClrTx/>
                        <a:buSzTx/>
                        <a:buFontTx/>
                        <a:buNone/>
                        <a:tabLst/>
                        <a:defRPr/>
                      </a:pP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Individual Obligor Exposure</a:t>
                      </a: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i="0" kern="1200" baseline="0" dirty="0" smtClean="0">
                          <a:solidFill>
                            <a:schemeClr val="tx1"/>
                          </a:solidFill>
                          <a:latin typeface="Arial" panose="020B0604020202020204" pitchFamily="34" charset="0"/>
                          <a:ea typeface="+mn-ea"/>
                          <a:cs typeface="Arial" panose="020B0604020202020204" pitchFamily="34" charset="0"/>
                        </a:rPr>
                        <a:t>Maximum regulatory Exposure over Tier 1 Capital for a single borrower, where regulatory exposure = gross credit exposure – qualified assets (cash + US treasuries)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51498">
                <a:tc vMerge="1">
                  <a:txBody>
                    <a:bodyPr/>
                    <a:lstStyle/>
                    <a:p>
                      <a:pPr algn="l" rtl="0" fontAlgn="ctr"/>
                      <a:endParaRPr lang="en-US" sz="10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b" latinLnBrk="0" hangingPunct="1">
                        <a:lnSpc>
                          <a:spcPts val="1000"/>
                        </a:lnSpc>
                        <a:spcBef>
                          <a:spcPts val="0"/>
                        </a:spcBef>
                        <a:spcAft>
                          <a:spcPts val="0"/>
                        </a:spcAft>
                        <a:buClrTx/>
                        <a:buSzTx/>
                        <a:buFontTx/>
                        <a:buNone/>
                        <a:tabLst/>
                        <a:defRPr/>
                      </a:pP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Top 10 Obligors Exposure</a:t>
                      </a: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i="0" kern="1200" baseline="0" dirty="0" smtClean="0">
                          <a:solidFill>
                            <a:schemeClr val="tx1"/>
                          </a:solidFill>
                          <a:latin typeface="Arial" panose="020B0604020202020204" pitchFamily="34" charset="0"/>
                          <a:ea typeface="+mn-ea"/>
                          <a:cs typeface="Arial" panose="020B0604020202020204" pitchFamily="34" charset="0"/>
                        </a:rPr>
                        <a:t>Sum of the Top 10 borrowers’ Regulatory Exposure over Tier 1 Capital, where regulatory exposure = gross credit exposure – qualified assets (cash + US treasuries)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20308">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000000"/>
                          </a:solidFill>
                          <a:effectLst/>
                          <a:latin typeface="Arial" panose="020B0604020202020204" pitchFamily="34" charset="0"/>
                          <a:cs typeface="Arial" panose="020B0604020202020204" pitchFamily="34" charset="0"/>
                        </a:rPr>
                        <a:t>Liquidity / funding</a:t>
                      </a:r>
                      <a:r>
                        <a:rPr lang="en-US" sz="1000" b="1" i="0" u="none" strike="noStrike" baseline="0" dirty="0" smtClean="0">
                          <a:solidFill>
                            <a:srgbClr val="000000"/>
                          </a:solidFill>
                          <a:effectLst/>
                          <a:latin typeface="Arial" panose="020B0604020202020204" pitchFamily="34" charset="0"/>
                          <a:cs typeface="Arial" panose="020B0604020202020204" pitchFamily="34" charset="0"/>
                        </a:rPr>
                        <a:t> risk</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panose="020B0604020202020204" pitchFamily="34" charset="0"/>
                          <a:cs typeface="Arial" panose="020B0604020202020204" pitchFamily="34" charset="0"/>
                        </a:rPr>
                        <a:t>Liquidity Coverage Ratio (%)</a:t>
                      </a: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A measurement of the resilience of a firm to a short term (30 days) liquidity crisis, on the basis of its High Quality Liquid Assets</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20308">
                <a:tc vMerge="1">
                  <a:txBody>
                    <a:bodyPr/>
                    <a:lstStyle/>
                    <a:p>
                      <a:pPr algn="l" rtl="0"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panose="020B0604020202020204" pitchFamily="34" charset="0"/>
                          <a:cs typeface="Arial" panose="020B0604020202020204" pitchFamily="34" charset="0"/>
                        </a:rPr>
                        <a:t>Stressed Survival Period (days)</a:t>
                      </a: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The amount of days remaining until SHUSA and its subsidiaries will have a cash shortfall under stressed conditions</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292643">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panose="020B0604020202020204" pitchFamily="34" charset="0"/>
                          <a:cs typeface="Arial" panose="020B0604020202020204" pitchFamily="34" charset="0"/>
                        </a:rPr>
                        <a:t>Structural funding ratio (%)</a:t>
                      </a: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0" dirty="0" smtClean="0">
                          <a:latin typeface="Arial" panose="020B0604020202020204" pitchFamily="34" charset="0"/>
                          <a:cs typeface="Arial" panose="020B0604020202020204" pitchFamily="34" charset="0"/>
                        </a:rPr>
                        <a:t>The percentage of structural assets that are funded with medium and long term liabilities</a:t>
                      </a:r>
                      <a:endParaRPr lang="en-GB" sz="1000" b="0" dirty="0">
                        <a:latin typeface="Arial" panose="020B0604020202020204" pitchFamily="34" charset="0"/>
                        <a:cs typeface="Arial" panose="020B0604020202020204" pitchFamily="34" charset="0"/>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Content Placeholder 1"/>
          <p:cNvSpPr>
            <a:spLocks noGrp="1"/>
          </p:cNvSpPr>
          <p:nvPr>
            <p:ph sz="quarter" idx="11"/>
          </p:nvPr>
        </p:nvSpPr>
        <p:spPr/>
        <p:txBody>
          <a:bodyPr/>
          <a:lstStyle/>
          <a:p>
            <a:pPr lvl="0"/>
            <a:r>
              <a:rPr lang="en-US" kern="0" dirty="0">
                <a:solidFill>
                  <a:srgbClr val="000000"/>
                </a:solidFill>
                <a:latin typeface="Arial"/>
                <a:ea typeface="ＭＳ Ｐゴシック"/>
              </a:rPr>
              <a:t>Metrics Glossary (</a:t>
            </a:r>
            <a:r>
              <a:rPr lang="en-US" kern="0" dirty="0" smtClean="0">
                <a:solidFill>
                  <a:srgbClr val="000000"/>
                </a:solidFill>
                <a:latin typeface="Arial"/>
                <a:ea typeface="ＭＳ Ｐゴシック"/>
              </a:rPr>
              <a:t>1/4)</a:t>
            </a:r>
            <a:endParaRPr lang="en-US" kern="0" dirty="0">
              <a:solidFill>
                <a:srgbClr val="000000"/>
              </a:solidFill>
              <a:latin typeface="Arial"/>
              <a:ea typeface="ＭＳ Ｐゴシック"/>
            </a:endParaRPr>
          </a:p>
        </p:txBody>
      </p:sp>
    </p:spTree>
    <p:extLst>
      <p:ext uri="{BB962C8B-B14F-4D97-AF65-F5344CB8AC3E}">
        <p14:creationId xmlns:p14="http://schemas.microsoft.com/office/powerpoint/2010/main" val="275568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pPr lvl="0"/>
            <a:r>
              <a:rPr lang="en-US" kern="0" dirty="0">
                <a:solidFill>
                  <a:srgbClr val="000000"/>
                </a:solidFill>
                <a:latin typeface="Arial"/>
                <a:ea typeface="ＭＳ Ｐゴシック"/>
              </a:rPr>
              <a:t>Metrics Glossary (</a:t>
            </a:r>
            <a:r>
              <a:rPr lang="en-US" kern="0" dirty="0" smtClean="0">
                <a:solidFill>
                  <a:srgbClr val="000000"/>
                </a:solidFill>
                <a:latin typeface="Arial"/>
                <a:ea typeface="ＭＳ Ｐゴシック"/>
              </a:rPr>
              <a:t>2/4)</a:t>
            </a:r>
            <a:endParaRPr lang="en-US" kern="0" dirty="0">
              <a:solidFill>
                <a:srgbClr val="000000"/>
              </a:solidFill>
              <a:latin typeface="Arial"/>
              <a:ea typeface="ＭＳ Ｐゴシック"/>
            </a:endParaRPr>
          </a:p>
        </p:txBody>
      </p:sp>
      <p:graphicFrame>
        <p:nvGraphicFramePr>
          <p:cNvPr id="4" name="Table 3"/>
          <p:cNvGraphicFramePr>
            <a:graphicFrameLocks noGrp="1"/>
          </p:cNvGraphicFramePr>
          <p:nvPr>
            <p:extLst>
              <p:ext uri="{D42A27DB-BD31-4B8C-83A1-F6EECF244321}">
                <p14:modId xmlns:p14="http://schemas.microsoft.com/office/powerpoint/2010/main" val="211223366"/>
              </p:ext>
            </p:extLst>
          </p:nvPr>
        </p:nvGraphicFramePr>
        <p:xfrm>
          <a:off x="366714" y="1489202"/>
          <a:ext cx="8880474" cy="4002393"/>
        </p:xfrm>
        <a:graphic>
          <a:graphicData uri="http://schemas.openxmlformats.org/drawingml/2006/table">
            <a:tbl>
              <a:tblPr firstRow="1" bandRow="1"/>
              <a:tblGrid>
                <a:gridCol w="1214436"/>
                <a:gridCol w="2230994"/>
                <a:gridCol w="5435044"/>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panose="020B0604020202020204" pitchFamily="34" charset="0"/>
                          <a:cs typeface="Arial" panose="020B0604020202020204" pitchFamily="34" charset="0"/>
                        </a:rPr>
                        <a:t>Risk type</a:t>
                      </a:r>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panose="020B0604020202020204" pitchFamily="34" charset="0"/>
                          <a:cs typeface="Arial" panose="020B0604020202020204" pitchFamily="34" charset="0"/>
                        </a:rPr>
                        <a:t>Metric</a:t>
                      </a:r>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panose="020B0604020202020204" pitchFamily="34" charset="0"/>
                          <a:cs typeface="Arial" panose="020B0604020202020204" pitchFamily="34" charset="0"/>
                        </a:rPr>
                        <a:t>Definition</a:t>
                      </a:r>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20308">
                <a:tc rowSpan="2">
                  <a:txBody>
                    <a:bodyPr/>
                    <a:lstStyle/>
                    <a:p>
                      <a:pPr algn="l" rtl="0" fontAlgn="ctr"/>
                      <a:r>
                        <a:rPr lang="en-US" sz="1000" b="1" i="0" u="none" strike="noStrike" dirty="0" smtClean="0">
                          <a:solidFill>
                            <a:srgbClr val="000000"/>
                          </a:solidFill>
                          <a:effectLst/>
                          <a:latin typeface="Arial" panose="020B0604020202020204" pitchFamily="34" charset="0"/>
                          <a:cs typeface="Arial" panose="020B0604020202020204" pitchFamily="34" charset="0"/>
                        </a:rPr>
                        <a:t>Interest</a:t>
                      </a:r>
                      <a:r>
                        <a:rPr lang="en-US" sz="1000" b="1" i="0" u="none" strike="noStrike" baseline="0" dirty="0" smtClean="0">
                          <a:solidFill>
                            <a:srgbClr val="000000"/>
                          </a:solidFill>
                          <a:effectLst/>
                          <a:latin typeface="Arial" panose="020B0604020202020204" pitchFamily="34" charset="0"/>
                          <a:cs typeface="Arial" panose="020B0604020202020204" pitchFamily="34" charset="0"/>
                        </a:rPr>
                        <a:t> rate risk metrics</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effectLst/>
                          <a:latin typeface="Arial" panose="020B0604020202020204" pitchFamily="34" charset="0"/>
                          <a:cs typeface="Arial" panose="020B0604020202020204" pitchFamily="34" charset="0"/>
                        </a:rPr>
                        <a:t>Net Interest Income (NII)</a:t>
                      </a:r>
                      <a:r>
                        <a:rPr lang="en-US" sz="1000" b="0" i="0" u="none" strike="noStrike" baseline="0" dirty="0" smtClean="0">
                          <a:effectLst/>
                          <a:latin typeface="Arial" panose="020B0604020202020204" pitchFamily="34" charset="0"/>
                          <a:cs typeface="Arial" panose="020B0604020202020204" pitchFamily="34" charset="0"/>
                        </a:rPr>
                        <a:t> Sensitivity (+/- 100bps)</a:t>
                      </a:r>
                      <a:endParaRPr lang="en-US" sz="1000" b="0" i="0" u="none" strike="noStrike" dirty="0">
                        <a:effectLst/>
                        <a:latin typeface="Arial" panose="020B0604020202020204" pitchFamily="34" charset="0"/>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r>
                        <a:rPr lang="en-US" sz="1000" b="0" dirty="0" smtClean="0">
                          <a:latin typeface="Arial" panose="020B0604020202020204" pitchFamily="34" charset="0"/>
                          <a:cs typeface="Arial" panose="020B0604020202020204" pitchFamily="34" charset="0"/>
                        </a:rPr>
                        <a:t>A measurement of the directional sensitivity of earnings at risk (NII) due to the repricing interaction of the existing assets and liabilities over time resulting from a particular yield curve shift</a:t>
                      </a:r>
                      <a:endParaRPr lang="en-GB" sz="1000" b="0" dirty="0">
                        <a:latin typeface="Arial" panose="020B0604020202020204" pitchFamily="34" charset="0"/>
                        <a:cs typeface="Arial" panose="020B0604020202020204" pitchFamily="34" charset="0"/>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221910">
                <a:tc vMerge="1">
                  <a:txBody>
                    <a:bodyPr/>
                    <a:lstStyle/>
                    <a:p>
                      <a:pPr algn="l" rtl="0"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effectLst/>
                          <a:latin typeface="Arial" panose="020B0604020202020204" pitchFamily="34" charset="0"/>
                          <a:cs typeface="Arial" panose="020B0604020202020204" pitchFamily="34" charset="0"/>
                        </a:rPr>
                        <a:t>Market Value of</a:t>
                      </a:r>
                      <a:r>
                        <a:rPr lang="en-US" sz="1000" b="0" i="0" u="none" strike="noStrike" baseline="0" dirty="0" smtClean="0">
                          <a:effectLst/>
                          <a:latin typeface="Arial" panose="020B0604020202020204" pitchFamily="34" charset="0"/>
                          <a:cs typeface="Arial" panose="020B0604020202020204" pitchFamily="34" charset="0"/>
                        </a:rPr>
                        <a:t> Equity (MVE) Sensitivity (+/- 100bps)</a:t>
                      </a:r>
                      <a:endParaRPr lang="en-US" sz="1000" b="0" i="0" u="none" strike="noStrike" dirty="0">
                        <a:effectLst/>
                        <a:latin typeface="Arial" panose="020B0604020202020204" pitchFamily="34" charset="0"/>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0" dirty="0" smtClean="0">
                          <a:latin typeface="Arial" panose="020B0604020202020204" pitchFamily="34" charset="0"/>
                          <a:cs typeface="Arial" panose="020B0604020202020204" pitchFamily="34" charset="0"/>
                        </a:rPr>
                        <a:t>A measurement of the directional sensitivity of the market value of equity (MVE) due to the repricing interaction of the existing assets and liabilities over time resulting from a particular yield curve shift.</a:t>
                      </a:r>
                      <a:r>
                        <a:rPr lang="en-US" sz="1000" b="0" baseline="0" dirty="0" smtClean="0">
                          <a:latin typeface="Arial" panose="020B0604020202020204" pitchFamily="34" charset="0"/>
                          <a:cs typeface="Arial" panose="020B0604020202020204" pitchFamily="34" charset="0"/>
                        </a:rPr>
                        <a:t> MVE measures the difference between the current fair value of an asset and the current fair value of liabilities; it serves as a proxy to the market value of SHUSA’s balance sheet</a:t>
                      </a:r>
                      <a:endParaRPr lang="en-GB" sz="1000" b="0" dirty="0">
                        <a:latin typeface="Arial" panose="020B0604020202020204" pitchFamily="34" charset="0"/>
                        <a:cs typeface="Arial" panose="020B0604020202020204" pitchFamily="34" charset="0"/>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20308">
                <a:tc rowSpan="8">
                  <a:txBody>
                    <a:bodyPr/>
                    <a:lstStyle/>
                    <a:p>
                      <a:pPr algn="l" rtl="0" fontAlgn="ctr"/>
                      <a:r>
                        <a:rPr lang="en-US" sz="1000" b="1" i="0" u="none" strike="noStrike" dirty="0" smtClean="0">
                          <a:solidFill>
                            <a:srgbClr val="000000"/>
                          </a:solidFill>
                          <a:effectLst/>
                          <a:latin typeface="Arial"/>
                        </a:rPr>
                        <a:t>Operational risk</a:t>
                      </a:r>
                      <a:endParaRPr lang="en-US" sz="1000" b="1"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Ethical Hacking Vulnerabilities</a:t>
                      </a: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000" b="0" i="0" u="none" strike="noStrike" dirty="0" smtClean="0">
                          <a:solidFill>
                            <a:srgbClr val="000000"/>
                          </a:solidFill>
                          <a:effectLst/>
                          <a:latin typeface="Arial"/>
                        </a:rPr>
                        <a:t>The number of high-risk vulnerabilities detected in the tests conducted by the Ethical Hacking service that have not been corrected for more than three months</a:t>
                      </a:r>
                      <a:endParaRPr lang="en-US" sz="10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20308">
                <a:tc vMerge="1">
                  <a:txBody>
                    <a:bodyPr/>
                    <a:lstStyle/>
                    <a:p>
                      <a:pPr algn="l" rtl="0" fontAlgn="ctr"/>
                      <a:endParaRPr lang="en-US" sz="1000" b="1"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00" b="0" i="0" u="none" strike="noStrike" dirty="0" smtClean="0">
                          <a:effectLst/>
                          <a:latin typeface="Arial" panose="020B0604020202020204" pitchFamily="34" charset="0"/>
                          <a:cs typeface="Arial" panose="020B0604020202020204" pitchFamily="34" charset="0"/>
                        </a:rPr>
                        <a:t>Material Operational</a:t>
                      </a:r>
                      <a:r>
                        <a:rPr lang="en-US" sz="1000" b="0" i="0" u="none" strike="noStrike" baseline="0" dirty="0" smtClean="0">
                          <a:effectLst/>
                          <a:latin typeface="Arial" panose="020B0604020202020204" pitchFamily="34" charset="0"/>
                          <a:cs typeface="Arial" panose="020B0604020202020204" pitchFamily="34" charset="0"/>
                        </a:rPr>
                        <a:t> R</a:t>
                      </a:r>
                      <a:r>
                        <a:rPr lang="en-US" sz="1000" b="0" i="0" u="none" strike="noStrike" dirty="0" smtClean="0">
                          <a:effectLst/>
                          <a:latin typeface="Arial" panose="020B0604020202020204" pitchFamily="34" charset="0"/>
                          <a:cs typeface="Arial" panose="020B0604020202020204" pitchFamily="34" charset="0"/>
                        </a:rPr>
                        <a:t>isk </a:t>
                      </a:r>
                      <a:r>
                        <a:rPr lang="en-US" sz="1000" b="0" i="0" u="none" strike="noStrike" dirty="0">
                          <a:effectLst/>
                          <a:latin typeface="Arial" panose="020B0604020202020204" pitchFamily="34" charset="0"/>
                          <a:cs typeface="Arial" panose="020B0604020202020204" pitchFamily="34" charset="0"/>
                        </a:rPr>
                        <a:t>events</a:t>
                      </a:r>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200"/>
                        </a:spcBef>
                        <a:spcAft>
                          <a:spcPts val="200"/>
                        </a:spcAft>
                        <a:buClrTx/>
                        <a:buSzTx/>
                        <a:buFontTx/>
                        <a:buNone/>
                        <a:tabLst/>
                        <a:defRPr/>
                      </a:pPr>
                      <a:r>
                        <a:rPr lang="en-GB" sz="1000" b="0" dirty="0" smtClean="0">
                          <a:solidFill>
                            <a:schemeClr val="tx1"/>
                          </a:solidFill>
                          <a:latin typeface="Arial" panose="020B0604020202020204" pitchFamily="34" charset="0"/>
                          <a:cs typeface="Arial" panose="020B0604020202020204" pitchFamily="34" charset="0"/>
                        </a:rPr>
                        <a:t>Aligned with new SHUSA material event impact thresholds </a:t>
                      </a:r>
                      <a:r>
                        <a:rPr lang="en-GB" sz="1000" b="0" strike="noStrike" baseline="0" dirty="0" smtClean="0">
                          <a:solidFill>
                            <a:schemeClr val="tx1"/>
                          </a:solidFill>
                          <a:latin typeface="Arial" panose="020B0604020202020204" pitchFamily="34" charset="0"/>
                          <a:cs typeface="Arial" panose="020B0604020202020204" pitchFamily="34" charset="0"/>
                        </a:rPr>
                        <a:t>Includes non financially impacting material events (i.e. customer, regulatory, reputation). </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Threshold of financial materiality reduced to &gt; $50K in losses for BSI Miami</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21647">
                <a:tc vMerge="1">
                  <a:txBody>
                    <a:bodyPr/>
                    <a:lstStyle/>
                    <a:p>
                      <a:pPr algn="l" rtl="0" fontAlgn="ctr"/>
                      <a:endParaRPr lang="en-US" sz="1000" b="1"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Gross operational risk losses / gross margin</a:t>
                      </a: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000" b="0" i="0" u="none" strike="noStrike" dirty="0" smtClean="0">
                          <a:solidFill>
                            <a:srgbClr val="000000"/>
                          </a:solidFill>
                          <a:effectLst/>
                          <a:latin typeface="Arial"/>
                        </a:rPr>
                        <a:t>Gross operational risk losses  as a percentage of gross margin within the same period</a:t>
                      </a:r>
                      <a:endParaRPr lang="en-US" sz="10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294276">
                <a:tc vMerge="1">
                  <a:txBody>
                    <a:bodyPr/>
                    <a:lstStyle/>
                    <a:p>
                      <a:pPr algn="l" rtl="0" fontAlgn="ctr"/>
                      <a:endParaRPr lang="en-US" sz="1000" b="1"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IT Relevant Incidents</a:t>
                      </a: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000" b="0" i="0" u="none" strike="noStrike" dirty="0" smtClean="0">
                          <a:solidFill>
                            <a:srgbClr val="000000"/>
                          </a:solidFill>
                          <a:effectLst/>
                          <a:latin typeface="Arial"/>
                        </a:rPr>
                        <a:t>The number of infrastructure and software incidents classified as P1 and P2 in the month</a:t>
                      </a:r>
                      <a:endParaRPr lang="en-US" sz="10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272052">
                <a:tc vMerge="1">
                  <a:txBody>
                    <a:bodyPr/>
                    <a:lstStyle/>
                    <a:p>
                      <a:pPr algn="l" rtl="0" fontAlgn="ctr"/>
                      <a:endParaRPr lang="en-US" sz="1000" b="1"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IT Systems Availability (%)</a:t>
                      </a: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000" b="0" i="0" u="none" strike="noStrike" dirty="0" smtClean="0">
                          <a:solidFill>
                            <a:srgbClr val="000000"/>
                          </a:solidFill>
                          <a:effectLst/>
                          <a:latin typeface="Arial"/>
                        </a:rPr>
                        <a:t>The availability of critical systems during the month</a:t>
                      </a:r>
                      <a:endParaRPr lang="en-US" sz="10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51498">
                <a:tc vMerge="1">
                  <a:txBody>
                    <a:bodyPr/>
                    <a:lstStyle/>
                    <a:p>
                      <a:pPr algn="l" rtl="0" fontAlgn="ctr"/>
                      <a:endParaRPr lang="en-US" sz="1000" b="1"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Relevant OR events R1 (number)</a:t>
                      </a: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000" b="0" i="0" u="none" strike="noStrike" dirty="0" smtClean="0">
                          <a:solidFill>
                            <a:srgbClr val="000000"/>
                          </a:solidFill>
                          <a:effectLst/>
                          <a:latin typeface="Arial"/>
                        </a:rPr>
                        <a:t>Measures the concentration of significant events on a trailing 12 month basis; proportion of events exceeding €1 MM (extreme) to events exceeding €20 K (significant)</a:t>
                      </a:r>
                      <a:endParaRPr lang="en-US" sz="10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51498">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000" b="1"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Servers with Security Compliant Operating Systems</a:t>
                      </a: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Number of operating systems that are compliant with the security policy</a:t>
                      </a:r>
                      <a:endParaRPr lang="en-US" sz="10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53487">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000" b="1"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Systems with Obsolete Operating Systems (%)</a:t>
                      </a: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b="0" dirty="0" smtClean="0">
                          <a:latin typeface="Arial" panose="020B0604020202020204" pitchFamily="34" charset="0"/>
                          <a:cs typeface="Arial" panose="020B0604020202020204" pitchFamily="34" charset="0"/>
                        </a:rPr>
                        <a:t>The </a:t>
                      </a:r>
                      <a:r>
                        <a:rPr lang="en-US" sz="1000" b="0" dirty="0" smtClean="0">
                          <a:latin typeface="Arial" panose="020B0604020202020204" pitchFamily="34" charset="0"/>
                          <a:cs typeface="Arial" panose="020B0604020202020204" pitchFamily="34" charset="0"/>
                        </a:rPr>
                        <a:t>percentage of servers currently working with obsolete operating systems</a:t>
                      </a:r>
                      <a:endParaRPr lang="en-GB" sz="1000" b="0" dirty="0">
                        <a:latin typeface="Arial" panose="020B0604020202020204" pitchFamily="34" charset="0"/>
                        <a:cs typeface="Arial" panose="020B0604020202020204" pitchFamily="34" charset="0"/>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6945024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pPr lvl="0"/>
            <a:r>
              <a:rPr lang="en-US" kern="0" dirty="0">
                <a:solidFill>
                  <a:srgbClr val="000000"/>
                </a:solidFill>
                <a:latin typeface="Arial"/>
                <a:ea typeface="ＭＳ Ｐゴシック"/>
              </a:rPr>
              <a:t>Metrics Glossary </a:t>
            </a:r>
            <a:r>
              <a:rPr lang="en-US" kern="0" dirty="0" smtClean="0">
                <a:solidFill>
                  <a:srgbClr val="000000"/>
                </a:solidFill>
                <a:latin typeface="Arial"/>
                <a:ea typeface="ＭＳ Ｐゴシック"/>
              </a:rPr>
              <a:t>(3/4)</a:t>
            </a:r>
            <a:endParaRPr lang="en-US" kern="0" dirty="0">
              <a:solidFill>
                <a:srgbClr val="000000"/>
              </a:solidFill>
              <a:latin typeface="Arial"/>
              <a:ea typeface="ＭＳ Ｐゴシック"/>
            </a:endParaRPr>
          </a:p>
        </p:txBody>
      </p:sp>
      <p:graphicFrame>
        <p:nvGraphicFramePr>
          <p:cNvPr id="5" name="Table 4"/>
          <p:cNvGraphicFramePr>
            <a:graphicFrameLocks noGrp="1"/>
          </p:cNvGraphicFramePr>
          <p:nvPr>
            <p:extLst>
              <p:ext uri="{D42A27DB-BD31-4B8C-83A1-F6EECF244321}">
                <p14:modId xmlns:p14="http://schemas.microsoft.com/office/powerpoint/2010/main" val="356155922"/>
              </p:ext>
            </p:extLst>
          </p:nvPr>
        </p:nvGraphicFramePr>
        <p:xfrm>
          <a:off x="366712" y="1494409"/>
          <a:ext cx="8880475" cy="3966382"/>
        </p:xfrm>
        <a:graphic>
          <a:graphicData uri="http://schemas.openxmlformats.org/drawingml/2006/table">
            <a:tbl>
              <a:tblPr firstRow="1" bandRow="1"/>
              <a:tblGrid>
                <a:gridCol w="1462834"/>
                <a:gridCol w="2977405"/>
                <a:gridCol w="4440236"/>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a:rPr>
                        <a:t>Risk type</a:t>
                      </a:r>
                      <a:endParaRPr lang="en-US" sz="1000" b="1" i="0" u="none" strike="noStrike" dirty="0">
                        <a:solidFill>
                          <a:srgbClr val="FF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a:rPr>
                        <a:t>Metric</a:t>
                      </a:r>
                      <a:endParaRPr lang="en-US" sz="1000" b="1" i="0" u="none" strike="noStrike" dirty="0">
                        <a:solidFill>
                          <a:srgbClr val="FF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a:rPr>
                        <a:t>Definition</a:t>
                      </a:r>
                      <a:endParaRPr lang="en-US" sz="1000" b="1" i="0" u="none" strike="noStrike" dirty="0">
                        <a:solidFill>
                          <a:srgbClr val="FF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440661">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a:rPr>
                        <a:t>Model risk</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000" u="none" strike="noStrike" dirty="0" smtClean="0">
                          <a:effectLst/>
                          <a:latin typeface="Arial" panose="020B0604020202020204" pitchFamily="34" charset="0"/>
                          <a:cs typeface="Arial" panose="020B0604020202020204" pitchFamily="34" charset="0"/>
                        </a:rPr>
                        <a:t>Legacy Tier 1 Models not submitted for validation</a:t>
                      </a:r>
                      <a:endParaRPr lang="en-US" sz="1000" b="0" i="0" u="none" strike="noStrike" dirty="0" smtClean="0">
                        <a:solidFill>
                          <a:srgbClr val="000000"/>
                        </a:solidFill>
                        <a:effectLst/>
                        <a:latin typeface="Arial" panose="020B0604020202020204" pitchFamily="34" charset="0"/>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The number of legacy Tier 1 models used in production without appropriate approvals</a:t>
                      </a:r>
                      <a:endParaRPr lang="en-US" sz="10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476093">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000000"/>
                          </a:solidFill>
                          <a:effectLst/>
                          <a:latin typeface="Arial"/>
                        </a:rPr>
                        <a:t>Compliance risk</a:t>
                      </a:r>
                      <a:endParaRPr lang="en-US" sz="10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solidFill>
                            <a:schemeClr val="tx1"/>
                          </a:solidFill>
                          <a:effectLst/>
                          <a:latin typeface="Arial"/>
                        </a:rPr>
                        <a:t>High Risk Customers as % of Total New Customers</a:t>
                      </a: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000" b="0" i="0" u="none" strike="noStrike" dirty="0" smtClean="0">
                          <a:solidFill>
                            <a:schemeClr val="tx1"/>
                          </a:solidFill>
                          <a:effectLst/>
                          <a:latin typeface="Arial"/>
                        </a:rPr>
                        <a:t>The number of customers classified as “high</a:t>
                      </a:r>
                      <a:r>
                        <a:rPr lang="en-US" sz="1000" b="0" i="0" u="none" strike="noStrike" baseline="0" dirty="0" smtClean="0">
                          <a:solidFill>
                            <a:schemeClr val="tx1"/>
                          </a:solidFill>
                          <a:effectLst/>
                          <a:latin typeface="Arial"/>
                        </a:rPr>
                        <a:t> risk” (based on internal policies) as a percentage of the total number of new customers</a:t>
                      </a:r>
                      <a:endParaRPr lang="en-US" sz="1000" b="0" i="0" u="none" strike="noStrike" dirty="0">
                        <a:solidFill>
                          <a:schemeClr val="tx1"/>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35446">
                <a:tc>
                  <a:txBody>
                    <a:bodyPr/>
                    <a:lstStyle/>
                    <a:p>
                      <a:pPr marL="0" marR="0" lvl="1" indent="0" algn="l" defTabSz="457200" rtl="0" eaLnBrk="1" fontAlgn="ctr" latinLnBrk="0" hangingPunct="1">
                        <a:lnSpc>
                          <a:spcPct val="100000"/>
                        </a:lnSpc>
                        <a:spcBef>
                          <a:spcPts val="0"/>
                        </a:spcBef>
                        <a:spcAft>
                          <a:spcPts val="0"/>
                        </a:spcAft>
                        <a:buClrTx/>
                        <a:buSzTx/>
                        <a:buFontTx/>
                        <a:buNone/>
                        <a:tabLst/>
                        <a:defRPr/>
                      </a:pPr>
                      <a:r>
                        <a:rPr lang="en-US" sz="900" b="0" i="1" u="none" strike="noStrike" kern="1200" dirty="0" smtClean="0">
                          <a:solidFill>
                            <a:srgbClr val="000000"/>
                          </a:solidFill>
                          <a:effectLst/>
                          <a:latin typeface="Arial"/>
                          <a:ea typeface="+mn-ea"/>
                          <a:cs typeface="+mn-cs"/>
                        </a:rPr>
                        <a:t>AML/BSA</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ts val="1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Pending KYC Updates</a:t>
                      </a: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kern="1200" baseline="0" dirty="0" smtClean="0">
                          <a:solidFill>
                            <a:schemeClr val="tx1"/>
                          </a:solidFill>
                          <a:effectLst/>
                          <a:latin typeface="Arial"/>
                          <a:ea typeface="ＭＳ Ｐゴシック"/>
                          <a:cs typeface="ＭＳ Ｐゴシック"/>
                        </a:rPr>
                        <a:t>Percent of total clients pending for Know Your Customer (KYC) updates</a:t>
                      </a:r>
                      <a:endParaRPr lang="en-US" sz="1000" b="0" i="0" u="none" strike="noStrike" dirty="0">
                        <a:solidFill>
                          <a:schemeClr val="tx1"/>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3544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000" b="1" i="1"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ts val="1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High Risk Politically Exposed Person Clients (% Total)</a:t>
                      </a:r>
                      <a:endParaRPr lang="en-US" sz="1000" b="0" kern="1200" baseline="0" dirty="0" smtClean="0">
                        <a:solidFill>
                          <a:schemeClr val="tx1"/>
                        </a:solidFill>
                        <a:effectLst/>
                        <a:latin typeface="Arial"/>
                        <a:ea typeface="ＭＳ Ｐゴシック"/>
                        <a:cs typeface="ＭＳ Ｐゴシック"/>
                      </a:endParaRP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kern="1200" baseline="0" dirty="0" smtClean="0">
                          <a:solidFill>
                            <a:schemeClr val="tx1"/>
                          </a:solidFill>
                          <a:effectLst/>
                          <a:latin typeface="Arial"/>
                          <a:ea typeface="ＭＳ Ｐゴシック"/>
                          <a:cs typeface="ＭＳ Ｐゴシック"/>
                        </a:rPr>
                        <a:t>Percent of total clients who are High Risk </a:t>
                      </a:r>
                      <a:r>
                        <a:rPr lang="en-US" sz="1000" b="0" i="0" kern="1200" baseline="0" dirty="0" smtClean="0">
                          <a:solidFill>
                            <a:schemeClr val="tx1"/>
                          </a:solidFill>
                          <a:latin typeface="Arial" panose="020B0604020202020204" pitchFamily="34" charset="0"/>
                          <a:ea typeface="+mn-ea"/>
                          <a:cs typeface="Arial" panose="020B0604020202020204" pitchFamily="34" charset="0"/>
                        </a:rPr>
                        <a:t>Politically Exposed Persons (High Risk PEP/PEP1)</a:t>
                      </a:r>
                      <a:endParaRPr lang="en-US" sz="1000" b="0" kern="1200" baseline="0" dirty="0" smtClean="0">
                        <a:solidFill>
                          <a:schemeClr val="tx1"/>
                        </a:solidFill>
                        <a:effectLst/>
                        <a:latin typeface="Arial"/>
                        <a:ea typeface="ＭＳ Ｐゴシック"/>
                        <a:cs typeface="ＭＳ Ｐゴシック"/>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498945">
                <a:tc>
                  <a:txBody>
                    <a:bodyPr/>
                    <a:lstStyle/>
                    <a:p>
                      <a:pPr marL="0" algn="l" defTabSz="457200" rtl="0" eaLnBrk="1" fontAlgn="ctr" latinLnBrk="0" hangingPunct="1"/>
                      <a:endParaRPr lang="en-US" sz="1000" b="1" i="1" u="none" strike="noStrike" kern="1200" dirty="0">
                        <a:solidFill>
                          <a:srgbClr val="000000"/>
                        </a:solidFill>
                        <a:effectLst/>
                        <a:latin typeface="Arial"/>
                        <a:ea typeface="ＭＳ Ｐゴシック"/>
                        <a:cs typeface="ＭＳ Ｐゴシック"/>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ctr" latinLnBrk="0" hangingPunct="1">
                        <a:lnSpc>
                          <a:spcPct val="100000"/>
                        </a:lnSpc>
                        <a:spcBef>
                          <a:spcPts val="0"/>
                        </a:spcBef>
                        <a:spcAft>
                          <a:spcPts val="0"/>
                        </a:spcAft>
                        <a:buClrTx/>
                        <a:buSzTx/>
                        <a:buFontTx/>
                        <a:buNone/>
                        <a:tabLst/>
                        <a:defRPr/>
                      </a:pPr>
                      <a:r>
                        <a:rPr lang="en-US" sz="1000" b="0" kern="1200" baseline="0" dirty="0" smtClean="0">
                          <a:solidFill>
                            <a:schemeClr val="tx1"/>
                          </a:solidFill>
                          <a:effectLst/>
                          <a:latin typeface="Arial"/>
                          <a:ea typeface="ＭＳ Ｐゴシック"/>
                          <a:cs typeface="ＭＳ Ｐゴシック"/>
                        </a:rPr>
                        <a:t>AML Transaction Monitoring alerts &gt;30 days</a:t>
                      </a: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kern="1200" baseline="0" dirty="0" smtClean="0">
                          <a:solidFill>
                            <a:schemeClr val="tx1"/>
                          </a:solidFill>
                          <a:effectLst/>
                          <a:latin typeface="Arial"/>
                          <a:ea typeface="ＭＳ Ｐゴシック"/>
                          <a:cs typeface="ＭＳ Ｐゴシック"/>
                        </a:rPr>
                        <a:t>Pending AML alerts awaiting clarification for more than 30 days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430751">
                <a:tc>
                  <a:txBody>
                    <a:bodyPr/>
                    <a:lstStyle/>
                    <a:p>
                      <a:pPr marL="0" marR="0" lvl="1" indent="0" algn="l" defTabSz="457200" rtl="0" eaLnBrk="1" fontAlgn="ctr" latinLnBrk="0" hangingPunct="1">
                        <a:lnSpc>
                          <a:spcPts val="1000"/>
                        </a:lnSpc>
                        <a:spcBef>
                          <a:spcPts val="0"/>
                        </a:spcBef>
                        <a:spcAft>
                          <a:spcPts val="0"/>
                        </a:spcAft>
                        <a:buClr>
                          <a:schemeClr val="tx1"/>
                        </a:buClr>
                        <a:buSzTx/>
                        <a:buFont typeface="Arial" panose="020B0604020202020204" pitchFamily="34" charset="0"/>
                        <a:buNone/>
                        <a:tabLst/>
                        <a:defRPr/>
                      </a:pPr>
                      <a:r>
                        <a:rPr lang="en-US" sz="1000" b="0" i="1" u="none" strike="noStrike" dirty="0" smtClean="0">
                          <a:solidFill>
                            <a:srgbClr val="000000"/>
                          </a:solidFill>
                          <a:effectLst/>
                          <a:latin typeface="Arial"/>
                        </a:rPr>
                        <a:t>Regulatory Compliance</a:t>
                      </a:r>
                      <a:endParaRPr lang="en-US" sz="1050" b="0" i="1" u="none" strike="noStrike" dirty="0" smtClean="0">
                        <a:solidFill>
                          <a:srgbClr val="000000"/>
                        </a:solidFill>
                        <a:effectLst/>
                        <a:latin typeface="Arial"/>
                      </a:endParaRPr>
                    </a:p>
                    <a:p>
                      <a:pPr marL="0" marR="0" lvl="1" indent="0" algn="l" defTabSz="457200" rtl="0" eaLnBrk="1" fontAlgn="ctr" latinLnBrk="0" hangingPunct="1">
                        <a:lnSpc>
                          <a:spcPts val="1000"/>
                        </a:lnSpc>
                        <a:spcBef>
                          <a:spcPts val="0"/>
                        </a:spcBef>
                        <a:spcAft>
                          <a:spcPts val="0"/>
                        </a:spcAft>
                        <a:buClr>
                          <a:schemeClr val="tx1"/>
                        </a:buClr>
                        <a:buSzTx/>
                        <a:buFont typeface="Arial" panose="020B0604020202020204" pitchFamily="34" charset="0"/>
                        <a:buNone/>
                        <a:tabLst/>
                        <a:defRPr/>
                      </a:pPr>
                      <a:endParaRPr lang="en-US" sz="1000" b="1" i="1" kern="1200" baseline="0" dirty="0">
                        <a:solidFill>
                          <a:schemeClr val="tx1"/>
                        </a:solidFill>
                        <a:effectLst/>
                        <a:latin typeface="Arial"/>
                        <a:ea typeface="ＭＳ Ｐゴシック"/>
                        <a:cs typeface="ＭＳ Ｐゴシック"/>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effectLst/>
                          <a:latin typeface="Arial"/>
                        </a:rPr>
                        <a:t>Open</a:t>
                      </a:r>
                      <a:r>
                        <a:rPr lang="en-US" sz="1000" b="0" i="0" u="none" strike="noStrike" baseline="0" dirty="0" smtClean="0">
                          <a:effectLst/>
                          <a:latin typeface="Arial"/>
                        </a:rPr>
                        <a:t> Matter Requiring Immediate Attention (MRIAs)</a:t>
                      </a:r>
                      <a:endParaRPr lang="en-US" sz="1000" b="0" i="0" u="none" strike="noStrike" dirty="0">
                        <a:effectLst/>
                        <a:latin typeface="Arial"/>
                      </a:endParaRP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000" b="0" i="0" u="none" strike="noStrike" dirty="0" smtClean="0">
                          <a:solidFill>
                            <a:srgbClr val="000000"/>
                          </a:solidFill>
                          <a:effectLst/>
                          <a:latin typeface="Arial"/>
                        </a:rPr>
                        <a:t>The total number of open MRIAs issued by the Federal Reserve to all Santander entities operating in the US and over which the FRB has jurisdiction</a:t>
                      </a:r>
                      <a:endParaRPr lang="en-US" sz="10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430751">
                <a:tc>
                  <a:txBody>
                    <a:bodyPr/>
                    <a:lstStyle/>
                    <a:p>
                      <a:pPr marL="0" marR="0" lvl="1" indent="0" algn="l" defTabSz="457200" rtl="0" eaLnBrk="1" fontAlgn="ctr" latinLnBrk="0" hangingPunct="1">
                        <a:lnSpc>
                          <a:spcPts val="1000"/>
                        </a:lnSpc>
                        <a:spcBef>
                          <a:spcPts val="0"/>
                        </a:spcBef>
                        <a:spcAft>
                          <a:spcPts val="0"/>
                        </a:spcAft>
                        <a:buClr>
                          <a:schemeClr val="tx1"/>
                        </a:buClr>
                        <a:buSzTx/>
                        <a:buFont typeface="Arial" panose="020B0604020202020204" pitchFamily="34" charset="0"/>
                        <a:buNone/>
                        <a:tabLst/>
                        <a:defRPr/>
                      </a:pPr>
                      <a:endParaRPr lang="en-US" sz="1000" b="1" i="1" kern="1200" baseline="0" dirty="0">
                        <a:solidFill>
                          <a:schemeClr val="tx1"/>
                        </a:solidFill>
                        <a:effectLst/>
                        <a:latin typeface="Arial"/>
                        <a:ea typeface="ＭＳ Ｐゴシック"/>
                        <a:cs typeface="ＭＳ Ｐゴシック"/>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ctr" latinLnBrk="0" hangingPunct="1">
                        <a:lnSpc>
                          <a:spcPts val="1000"/>
                        </a:lnSpc>
                        <a:spcBef>
                          <a:spcPts val="0"/>
                        </a:spcBef>
                        <a:spcAft>
                          <a:spcPts val="0"/>
                        </a:spcAft>
                        <a:buClr>
                          <a:schemeClr val="tx1"/>
                        </a:buClr>
                        <a:buSzTx/>
                        <a:buFont typeface="Arial" panose="020B0604020202020204" pitchFamily="34" charset="0"/>
                        <a:buNone/>
                        <a:tabLst/>
                        <a:defRPr/>
                      </a:pPr>
                      <a:r>
                        <a:rPr lang="en-US" sz="1000" b="0" kern="1200" baseline="0" dirty="0" smtClean="0">
                          <a:solidFill>
                            <a:schemeClr val="tx1"/>
                          </a:solidFill>
                          <a:effectLst/>
                          <a:latin typeface="Arial"/>
                          <a:ea typeface="ＭＳ Ｐゴシック"/>
                          <a:cs typeface="ＭＳ Ｐゴシック"/>
                        </a:rPr>
                        <a:t>Total customer complaints received</a:t>
                      </a: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kern="1200" baseline="0" dirty="0" smtClean="0">
                          <a:solidFill>
                            <a:schemeClr val="tx1"/>
                          </a:solidFill>
                          <a:effectLst/>
                          <a:latin typeface="Arial"/>
                          <a:ea typeface="ＭＳ Ｐゴシック"/>
                          <a:cs typeface="ＭＳ Ｐゴシック"/>
                        </a:rPr>
                        <a:t>Total customer complaints received as a rolling 12-month cumulative number of complaints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430751">
                <a:tc>
                  <a:txBody>
                    <a:bodyPr/>
                    <a:lstStyle/>
                    <a:p>
                      <a:pPr marL="0" marR="0" lvl="1" indent="0" algn="l" defTabSz="457200" rtl="0" eaLnBrk="1" fontAlgn="ctr" latinLnBrk="0" hangingPunct="1">
                        <a:lnSpc>
                          <a:spcPts val="1000"/>
                        </a:lnSpc>
                        <a:spcBef>
                          <a:spcPts val="0"/>
                        </a:spcBef>
                        <a:spcAft>
                          <a:spcPts val="0"/>
                        </a:spcAft>
                        <a:buClr>
                          <a:schemeClr val="tx1"/>
                        </a:buClr>
                        <a:buSzTx/>
                        <a:buFont typeface="Arial" panose="020B0604020202020204" pitchFamily="34" charset="0"/>
                        <a:buNone/>
                        <a:tabLst/>
                        <a:defRPr/>
                      </a:pPr>
                      <a:endParaRPr lang="en-US" sz="1000" b="1" kern="1200" baseline="0" dirty="0">
                        <a:solidFill>
                          <a:schemeClr val="tx1"/>
                        </a:solidFill>
                        <a:effectLst/>
                        <a:latin typeface="Arial"/>
                        <a:ea typeface="ＭＳ Ｐゴシック"/>
                        <a:cs typeface="ＭＳ Ｐゴシック"/>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ctr" latinLnBrk="0" hangingPunct="1">
                        <a:lnSpc>
                          <a:spcPct val="100000"/>
                        </a:lnSpc>
                        <a:spcBef>
                          <a:spcPts val="0"/>
                        </a:spcBef>
                        <a:spcAft>
                          <a:spcPts val="0"/>
                        </a:spcAft>
                        <a:buClrTx/>
                        <a:buSzTx/>
                        <a:buFontTx/>
                        <a:buNone/>
                        <a:tabLst/>
                        <a:defRPr/>
                      </a:pPr>
                      <a:r>
                        <a:rPr lang="en-US" sz="1000" b="0" kern="1200" baseline="0" dirty="0" smtClean="0">
                          <a:solidFill>
                            <a:schemeClr val="tx1"/>
                          </a:solidFill>
                          <a:effectLst/>
                          <a:latin typeface="Arial"/>
                          <a:ea typeface="ＭＳ Ｐゴシック"/>
                          <a:cs typeface="ＭＳ Ｐゴシック"/>
                        </a:rPr>
                        <a:t>Past Due Compliance Monitoring CAPs</a:t>
                      </a: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kern="1200" baseline="0" dirty="0">
                          <a:solidFill>
                            <a:schemeClr val="tx1"/>
                          </a:solidFill>
                          <a:effectLst/>
                          <a:latin typeface="Arial"/>
                          <a:ea typeface="ＭＳ Ｐゴシック"/>
                          <a:cs typeface="ＭＳ Ｐゴシック"/>
                        </a:rPr>
                        <a:t>Correction Action Plans identified through the </a:t>
                      </a:r>
                      <a:r>
                        <a:rPr lang="en-US" sz="1000" b="0" kern="1200" baseline="0" dirty="0" smtClean="0">
                          <a:solidFill>
                            <a:schemeClr val="tx1"/>
                          </a:solidFill>
                          <a:effectLst/>
                          <a:latin typeface="Arial"/>
                          <a:ea typeface="ＭＳ Ｐゴシック"/>
                          <a:cs typeface="ＭＳ Ｐゴシック"/>
                        </a:rPr>
                        <a:t>internal regulatory </a:t>
                      </a:r>
                      <a:r>
                        <a:rPr lang="en-US" sz="1000" b="0" kern="1200" baseline="0" dirty="0">
                          <a:solidFill>
                            <a:schemeClr val="tx1"/>
                          </a:solidFill>
                          <a:effectLst/>
                          <a:latin typeface="Arial"/>
                          <a:ea typeface="ＭＳ Ｐゴシック"/>
                          <a:cs typeface="ＭＳ Ｐゴシック"/>
                        </a:rPr>
                        <a:t>monitoring process and agreed by Management that are past their </a:t>
                      </a:r>
                      <a:r>
                        <a:rPr lang="en-US" sz="1000" b="0" kern="1200" baseline="0" dirty="0" smtClean="0">
                          <a:solidFill>
                            <a:schemeClr val="tx1"/>
                          </a:solidFill>
                          <a:effectLst/>
                          <a:latin typeface="Arial"/>
                          <a:ea typeface="ＭＳ Ｐゴシック"/>
                          <a:cs typeface="ＭＳ Ｐゴシック"/>
                        </a:rPr>
                        <a:t>due date</a:t>
                      </a:r>
                      <a:endParaRPr lang="en-US" sz="1000" b="0" kern="1200" baseline="0" dirty="0">
                        <a:solidFill>
                          <a:schemeClr val="tx1"/>
                        </a:solidFill>
                        <a:effectLst/>
                        <a:latin typeface="Arial"/>
                        <a:ea typeface="ＭＳ Ｐゴシック"/>
                        <a:cs typeface="ＭＳ Ｐゴシック"/>
                      </a:endParaRPr>
                    </a:p>
                  </a:txBody>
                  <a:tcPr marL="8669" marR="8669" marT="82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426921">
                <a:tc>
                  <a:txBody>
                    <a:bodyPr/>
                    <a:lstStyle/>
                    <a:p>
                      <a:pPr marL="0" algn="l" defTabSz="457200" rtl="0" eaLnBrk="1" fontAlgn="ctr" latinLnBrk="0" hangingPunct="1"/>
                      <a:endParaRPr lang="en-US" sz="1000" b="1" i="0" u="none" strike="noStrike" kern="1200" dirty="0">
                        <a:solidFill>
                          <a:srgbClr val="000000"/>
                        </a:solidFill>
                        <a:effectLst/>
                        <a:latin typeface="Arial"/>
                        <a:ea typeface="ＭＳ Ｐゴシック"/>
                        <a:cs typeface="ＭＳ Ｐゴシック"/>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ctr" latinLnBrk="0" hangingPunct="1">
                        <a:lnSpc>
                          <a:spcPts val="1000"/>
                        </a:lnSpc>
                        <a:spcBef>
                          <a:spcPts val="0"/>
                        </a:spcBef>
                        <a:spcAft>
                          <a:spcPts val="0"/>
                        </a:spcAft>
                        <a:buClr>
                          <a:schemeClr val="tx1"/>
                        </a:buClr>
                        <a:buSzTx/>
                        <a:buFont typeface="Arial" panose="020B0604020202020204" pitchFamily="34" charset="0"/>
                        <a:buNone/>
                        <a:tabLst/>
                        <a:defRPr/>
                      </a:pPr>
                      <a:r>
                        <a:rPr lang="en-US" sz="1000" b="0" kern="1200" baseline="0" dirty="0" smtClean="0">
                          <a:solidFill>
                            <a:schemeClr val="tx1"/>
                          </a:solidFill>
                          <a:effectLst/>
                          <a:latin typeface="Arial"/>
                          <a:ea typeface="ＭＳ Ｐゴシック"/>
                          <a:cs typeface="ＭＳ Ｐゴシック"/>
                        </a:rPr>
                        <a:t>Violations of Code of Conduct and Ethics</a:t>
                      </a: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kern="1200" baseline="0" dirty="0">
                          <a:solidFill>
                            <a:schemeClr val="tx1"/>
                          </a:solidFill>
                          <a:effectLst/>
                          <a:latin typeface="Arial"/>
                          <a:ea typeface="ＭＳ Ｐゴシック"/>
                          <a:cs typeface="ＭＳ Ｐゴシック"/>
                        </a:rPr>
                        <a:t>Employees who </a:t>
                      </a:r>
                      <a:r>
                        <a:rPr lang="en-US" sz="1000" b="0" kern="1200" baseline="0" dirty="0" smtClean="0">
                          <a:solidFill>
                            <a:schemeClr val="tx1"/>
                          </a:solidFill>
                          <a:effectLst/>
                          <a:latin typeface="Arial"/>
                          <a:ea typeface="ＭＳ Ｐゴシック"/>
                          <a:cs typeface="ＭＳ Ｐゴシック"/>
                        </a:rPr>
                        <a:t>has a conduct </a:t>
                      </a:r>
                      <a:r>
                        <a:rPr lang="en-US" sz="1000" b="0" kern="1200" baseline="0" dirty="0">
                          <a:solidFill>
                            <a:schemeClr val="tx1"/>
                          </a:solidFill>
                          <a:effectLst/>
                          <a:latin typeface="Arial"/>
                          <a:ea typeface="ＭＳ Ｐゴシック"/>
                          <a:cs typeface="ＭＳ Ｐゴシック"/>
                        </a:rPr>
                        <a:t>that is identified as a violation in the Bank’s Code of Conduct and Ethic </a:t>
                      </a:r>
                      <a:r>
                        <a:rPr lang="en-US" sz="1000" b="0" kern="1200" baseline="0" dirty="0" smtClean="0">
                          <a:solidFill>
                            <a:schemeClr val="tx1"/>
                          </a:solidFill>
                          <a:effectLst/>
                          <a:latin typeface="Arial"/>
                          <a:ea typeface="ＭＳ Ｐゴシック"/>
                          <a:cs typeface="ＭＳ Ｐゴシック"/>
                        </a:rPr>
                        <a:t>policy</a:t>
                      </a:r>
                      <a:endParaRPr lang="en-US" sz="1000" b="0" kern="1200" baseline="0" dirty="0">
                        <a:solidFill>
                          <a:schemeClr val="tx1"/>
                        </a:solidFill>
                        <a:effectLst/>
                        <a:latin typeface="Arial"/>
                        <a:ea typeface="ＭＳ Ｐゴシック"/>
                        <a:cs typeface="ＭＳ Ｐゴシック"/>
                      </a:endParaRPr>
                    </a:p>
                  </a:txBody>
                  <a:tcPr marL="8669" marR="8669" marT="82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7515874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366712" y="1470025"/>
            <a:ext cx="8880475" cy="4486274"/>
          </a:xfrm>
          <a:prstGeom prst="rect">
            <a:avLst/>
          </a:prstGeom>
        </p:spPr>
        <p:txBody>
          <a:bodyPr lIns="0"/>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lnSpc>
                <a:spcPct val="100000"/>
              </a:lnSpc>
              <a:spcBef>
                <a:spcPts val="600"/>
              </a:spcBef>
              <a:buNone/>
            </a:pPr>
            <a:r>
              <a:rPr lang="en-US" sz="1600" b="1" dirty="0" smtClean="0">
                <a:solidFill>
                  <a:srgbClr val="FF0000"/>
                </a:solidFill>
                <a:latin typeface="Arial" panose="020B0604020202020204" pitchFamily="34" charset="0"/>
                <a:cs typeface="Arial" panose="020B0604020202020204" pitchFamily="34" charset="0"/>
              </a:rPr>
              <a:t>2016 RAS development process</a:t>
            </a:r>
          </a:p>
          <a:p>
            <a:pPr marL="228600" indent="-228600">
              <a:lnSpc>
                <a:spcPct val="100000"/>
              </a:lnSpc>
              <a:spcBef>
                <a:spcPts val="600"/>
              </a:spcBef>
            </a:pPr>
            <a:r>
              <a:rPr lang="en-GB" sz="1600" dirty="0" smtClean="0">
                <a:latin typeface="Arial" panose="020B0604020202020204" pitchFamily="34" charset="0"/>
                <a:cs typeface="Arial" panose="020B0604020202020204" pitchFamily="34" charset="0"/>
              </a:rPr>
              <a:t>Based on guidance from Group, SHUSA has established a standard </a:t>
            </a:r>
            <a:r>
              <a:rPr lang="en-GB" sz="1600" b="1" dirty="0" smtClean="0">
                <a:latin typeface="Arial" panose="020B0604020202020204" pitchFamily="34" charset="0"/>
                <a:cs typeface="Arial" panose="020B0604020202020204" pitchFamily="34" charset="0"/>
              </a:rPr>
              <a:t>Risk </a:t>
            </a:r>
            <a:r>
              <a:rPr lang="en-GB" sz="1600" b="1" dirty="0">
                <a:latin typeface="Arial" panose="020B0604020202020204" pitchFamily="34" charset="0"/>
                <a:cs typeface="Arial" panose="020B0604020202020204" pitchFamily="34" charset="0"/>
              </a:rPr>
              <a:t>Appetite Statement (RAS</a:t>
            </a:r>
            <a:r>
              <a:rPr lang="en-GB" sz="1600" b="1" dirty="0" smtClean="0">
                <a:latin typeface="Arial" panose="020B0604020202020204" pitchFamily="34" charset="0"/>
                <a:cs typeface="Arial" panose="020B0604020202020204" pitchFamily="34" charset="0"/>
              </a:rPr>
              <a:t>), </a:t>
            </a:r>
            <a:r>
              <a:rPr lang="en-GB" sz="1600" dirty="0" smtClean="0">
                <a:latin typeface="Arial" panose="020B0604020202020204" pitchFamily="34" charset="0"/>
                <a:cs typeface="Arial" panose="020B0604020202020204" pitchFamily="34" charset="0"/>
              </a:rPr>
              <a:t>which includes </a:t>
            </a:r>
            <a:r>
              <a:rPr lang="en-US" sz="1600" dirty="0">
                <a:latin typeface="Arial" panose="020B0604020202020204" pitchFamily="34" charset="0"/>
                <a:cs typeface="Arial" panose="020B0604020202020204" pitchFamily="34" charset="0"/>
              </a:rPr>
              <a:t>a set of </a:t>
            </a:r>
            <a:r>
              <a:rPr lang="en-US" sz="1600" b="1" dirty="0">
                <a:latin typeface="Arial" panose="020B0604020202020204" pitchFamily="34" charset="0"/>
                <a:cs typeface="Arial" panose="020B0604020202020204" pitchFamily="34" charset="0"/>
              </a:rPr>
              <a:t>qualitative statements and quantitative limits </a:t>
            </a:r>
            <a:r>
              <a:rPr lang="en-US" sz="1600" dirty="0">
                <a:latin typeface="Arial" panose="020B0604020202020204" pitchFamily="34" charset="0"/>
                <a:cs typeface="Arial" panose="020B0604020202020204" pitchFamily="34" charset="0"/>
              </a:rPr>
              <a:t>used to monitor the key risks</a:t>
            </a:r>
            <a:endParaRPr lang="en-GB" sz="1600" dirty="0">
              <a:latin typeface="Arial" panose="020B0604020202020204" pitchFamily="34" charset="0"/>
              <a:cs typeface="Arial" panose="020B0604020202020204" pitchFamily="34" charset="0"/>
            </a:endParaRPr>
          </a:p>
          <a:p>
            <a:pPr marL="228600" indent="-228600">
              <a:lnSpc>
                <a:spcPct val="100000"/>
              </a:lnSpc>
              <a:spcBef>
                <a:spcPts val="600"/>
              </a:spcBef>
            </a:pPr>
            <a:r>
              <a:rPr lang="en-US" sz="1600" b="1" dirty="0" smtClean="0">
                <a:latin typeface="Arial" panose="020B0604020202020204" pitchFamily="34" charset="0"/>
                <a:cs typeface="Arial" panose="020B0604020202020204" pitchFamily="34" charset="0"/>
              </a:rPr>
              <a:t>BSI </a:t>
            </a:r>
            <a:r>
              <a:rPr lang="en-GB" sz="1600" b="1" dirty="0" smtClean="0">
                <a:latin typeface="Arial" panose="020B0604020202020204" pitchFamily="34" charset="0"/>
                <a:cs typeface="Arial" panose="020B0604020202020204" pitchFamily="34" charset="0"/>
              </a:rPr>
              <a:t>Miami</a:t>
            </a:r>
            <a:r>
              <a:rPr lang="en-US" sz="1600" b="1" dirty="0" smtClean="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in coordination with SHUSA, </a:t>
            </a:r>
            <a:r>
              <a:rPr lang="en-US" sz="1600" b="1" dirty="0" smtClean="0">
                <a:latin typeface="Arial" panose="020B0604020202020204" pitchFamily="34" charset="0"/>
                <a:cs typeface="Arial" panose="020B0604020202020204" pitchFamily="34" charset="0"/>
              </a:rPr>
              <a:t>has developed a BSI RAS</a:t>
            </a:r>
            <a:r>
              <a:rPr lang="en-US" sz="1600" dirty="0" smtClean="0">
                <a:latin typeface="Arial" panose="020B0604020202020204" pitchFamily="34" charset="0"/>
                <a:cs typeface="Arial" panose="020B0604020202020204" pitchFamily="34" charset="0"/>
              </a:rPr>
              <a:t>, ensuring </a:t>
            </a:r>
            <a:r>
              <a:rPr lang="en-US" sz="1600" dirty="0">
                <a:latin typeface="Arial" panose="020B0604020202020204" pitchFamily="34" charset="0"/>
                <a:cs typeface="Arial" panose="020B0604020202020204" pitchFamily="34" charset="0"/>
              </a:rPr>
              <a:t>a common set of objectives, </a:t>
            </a:r>
            <a:r>
              <a:rPr lang="en-US" sz="1600" dirty="0" smtClean="0">
                <a:latin typeface="Arial" panose="020B0604020202020204" pitchFamily="34" charset="0"/>
                <a:cs typeface="Arial" panose="020B0604020202020204" pitchFamily="34" charset="0"/>
              </a:rPr>
              <a:t>standard taxonomy </a:t>
            </a:r>
            <a:r>
              <a:rPr lang="en-US" sz="1600" dirty="0">
                <a:latin typeface="Arial" panose="020B0604020202020204" pitchFamily="34" charset="0"/>
                <a:cs typeface="Arial" panose="020B0604020202020204" pitchFamily="34" charset="0"/>
              </a:rPr>
              <a:t>and methodology, and internally consistent reporting limits</a:t>
            </a:r>
          </a:p>
          <a:p>
            <a:pPr marL="228600" lvl="0" indent="-228600">
              <a:lnSpc>
                <a:spcPct val="100000"/>
              </a:lnSpc>
              <a:spcBef>
                <a:spcPts val="600"/>
              </a:spcBef>
            </a:pPr>
            <a:r>
              <a:rPr lang="en-US" sz="1600" b="1" dirty="0" smtClean="0">
                <a:latin typeface="Arial" panose="020B0604020202020204" pitchFamily="34" charset="0"/>
                <a:cs typeface="Arial" panose="020B0604020202020204" pitchFamily="34" charset="0"/>
              </a:rPr>
              <a:t>29 applicable metrics </a:t>
            </a:r>
            <a:r>
              <a:rPr lang="en-US" sz="1600" dirty="0" smtClean="0">
                <a:latin typeface="Arial" panose="020B0604020202020204" pitchFamily="34" charset="0"/>
                <a:cs typeface="Arial" panose="020B0604020202020204" pitchFamily="34" charset="0"/>
              </a:rPr>
              <a:t>across all relevant risk types were calibrated based on historical data, CCAR outputs, and management judgment </a:t>
            </a:r>
          </a:p>
          <a:p>
            <a:pPr marL="228600" lvl="0" indent="-228600">
              <a:lnSpc>
                <a:spcPct val="100000"/>
              </a:lnSpc>
              <a:spcBef>
                <a:spcPts val="600"/>
              </a:spcBef>
            </a:pPr>
            <a:r>
              <a:rPr lang="en-US" sz="1600" dirty="0" smtClean="0">
                <a:latin typeface="Arial" panose="020B0604020202020204" pitchFamily="34" charset="0"/>
                <a:cs typeface="Arial" panose="020B0604020202020204" pitchFamily="34" charset="0"/>
              </a:rPr>
              <a:t>All RAS metrics have been </a:t>
            </a:r>
            <a:r>
              <a:rPr lang="en-US" sz="1600" b="1" dirty="0" smtClean="0">
                <a:latin typeface="Arial" panose="020B0604020202020204" pitchFamily="34" charset="0"/>
                <a:cs typeface="Arial" panose="020B0604020202020204" pitchFamily="34" charset="0"/>
              </a:rPr>
              <a:t>reviewed with risk teams and business  owners</a:t>
            </a:r>
          </a:p>
          <a:p>
            <a:pPr>
              <a:lnSpc>
                <a:spcPct val="100000"/>
              </a:lnSpc>
              <a:spcBef>
                <a:spcPts val="600"/>
              </a:spcBef>
            </a:pPr>
            <a:endParaRPr lang="en-US" sz="1600" b="1" dirty="0" smtClean="0">
              <a:latin typeface="Arial" panose="020B0604020202020204" pitchFamily="34" charset="0"/>
              <a:cs typeface="Arial" panose="020B0604020202020204" pitchFamily="34" charset="0"/>
            </a:endParaRPr>
          </a:p>
          <a:p>
            <a:pPr marL="0" indent="0">
              <a:lnSpc>
                <a:spcPct val="100000"/>
              </a:lnSpc>
              <a:spcBef>
                <a:spcPts val="600"/>
              </a:spcBef>
              <a:buNone/>
            </a:pPr>
            <a:r>
              <a:rPr lang="en-US" sz="1600" b="1" dirty="0" smtClean="0">
                <a:solidFill>
                  <a:srgbClr val="FF0000"/>
                </a:solidFill>
                <a:latin typeface="Arial" panose="020B0604020202020204" pitchFamily="34" charset="0"/>
                <a:cs typeface="Arial" panose="020B0604020202020204" pitchFamily="34" charset="0"/>
              </a:rPr>
              <a:t>Next steps</a:t>
            </a:r>
          </a:p>
          <a:p>
            <a:pPr marL="228600" indent="-228600">
              <a:lnSpc>
                <a:spcPct val="100000"/>
              </a:lnSpc>
              <a:spcBef>
                <a:spcPts val="600"/>
              </a:spcBef>
              <a:buSzPct val="100000"/>
            </a:pPr>
            <a:r>
              <a:rPr lang="en-GB" sz="1600" dirty="0" smtClean="0">
                <a:latin typeface="Arial" panose="020B0604020202020204" pitchFamily="34" charset="0"/>
                <a:cs typeface="Arial" panose="020B0604020202020204" pitchFamily="34" charset="0"/>
              </a:rPr>
              <a:t>Final </a:t>
            </a:r>
            <a:r>
              <a:rPr lang="en-GB" sz="1600" b="1" dirty="0" smtClean="0">
                <a:latin typeface="Arial" panose="020B0604020202020204" pitchFamily="34" charset="0"/>
                <a:cs typeface="Arial" panose="020B0604020202020204" pitchFamily="34" charset="0"/>
              </a:rPr>
              <a:t>BSI Miami Board </a:t>
            </a:r>
            <a:r>
              <a:rPr lang="en-GB" sz="1600" b="1" dirty="0">
                <a:latin typeface="Arial" panose="020B0604020202020204" pitchFamily="34" charset="0"/>
                <a:cs typeface="Arial" panose="020B0604020202020204" pitchFamily="34" charset="0"/>
              </a:rPr>
              <a:t>review and approval </a:t>
            </a:r>
          </a:p>
          <a:p>
            <a:pPr marL="228600" indent="-228600">
              <a:lnSpc>
                <a:spcPct val="100000"/>
              </a:lnSpc>
              <a:spcBef>
                <a:spcPts val="600"/>
              </a:spcBef>
              <a:buSzPct val="100000"/>
            </a:pPr>
            <a:r>
              <a:rPr lang="en-GB" sz="1600" dirty="0">
                <a:latin typeface="Arial" panose="020B0604020202020204" pitchFamily="34" charset="0"/>
                <a:cs typeface="Arial" panose="020B0604020202020204" pitchFamily="34" charset="0"/>
              </a:rPr>
              <a:t>Ongoing monthly reporting will start in </a:t>
            </a:r>
            <a:r>
              <a:rPr lang="en-GB" sz="1600" b="1" dirty="0">
                <a:latin typeface="Arial" panose="020B0604020202020204" pitchFamily="34" charset="0"/>
                <a:cs typeface="Arial" panose="020B0604020202020204" pitchFamily="34" charset="0"/>
              </a:rPr>
              <a:t>July 2016 </a:t>
            </a:r>
          </a:p>
          <a:p>
            <a:pPr marL="0" lvl="1" indent="0">
              <a:lnSpc>
                <a:spcPct val="100000"/>
              </a:lnSpc>
              <a:spcBef>
                <a:spcPts val="600"/>
              </a:spcBef>
              <a:spcAft>
                <a:spcPts val="0"/>
              </a:spcAft>
              <a:buSzPct val="100000"/>
              <a:buNone/>
            </a:pPr>
            <a:endParaRPr lang="en-GB" sz="1600" dirty="0"/>
          </a:p>
          <a:p>
            <a:pPr marL="0" indent="0">
              <a:lnSpc>
                <a:spcPct val="100000"/>
              </a:lnSpc>
              <a:spcBef>
                <a:spcPts val="600"/>
              </a:spcBef>
              <a:buNone/>
            </a:pPr>
            <a:endParaRPr lang="en-US" sz="1600" dirty="0" smtClean="0">
              <a:latin typeface="Arial" panose="020B0604020202020204" pitchFamily="34" charset="0"/>
              <a:cs typeface="Arial" panose="020B0604020202020204" pitchFamily="34" charset="0"/>
            </a:endParaRPr>
          </a:p>
        </p:txBody>
      </p:sp>
      <p:sp>
        <p:nvSpPr>
          <p:cNvPr id="2" name="Content Placeholder 1"/>
          <p:cNvSpPr>
            <a:spLocks noGrp="1"/>
          </p:cNvSpPr>
          <p:nvPr>
            <p:ph sz="quarter" idx="11"/>
          </p:nvPr>
        </p:nvSpPr>
        <p:spPr/>
        <p:txBody>
          <a:bodyPr/>
          <a:lstStyle/>
          <a:p>
            <a:pPr lvl="0"/>
            <a:r>
              <a:rPr lang="en-US" kern="0" dirty="0">
                <a:solidFill>
                  <a:srgbClr val="000000"/>
                </a:solidFill>
                <a:latin typeface="Arial"/>
                <a:ea typeface="ＭＳ Ｐゴシック"/>
              </a:rPr>
              <a:t>BSI Risk Appetite </a:t>
            </a:r>
            <a:r>
              <a:rPr lang="en-US" kern="0" dirty="0" smtClean="0">
                <a:solidFill>
                  <a:srgbClr val="000000"/>
                </a:solidFill>
                <a:latin typeface="Arial"/>
                <a:ea typeface="ＭＳ Ｐゴシック"/>
              </a:rPr>
              <a:t>Statement</a:t>
            </a:r>
            <a:endParaRPr lang="en-US" kern="0" dirty="0">
              <a:solidFill>
                <a:srgbClr val="000000"/>
              </a:solidFill>
              <a:latin typeface="Arial"/>
              <a:ea typeface="ＭＳ Ｐゴシック"/>
            </a:endParaRPr>
          </a:p>
        </p:txBody>
      </p:sp>
    </p:spTree>
    <p:extLst>
      <p:ext uri="{BB962C8B-B14F-4D97-AF65-F5344CB8AC3E}">
        <p14:creationId xmlns:p14="http://schemas.microsoft.com/office/powerpoint/2010/main" val="16791647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pPr lvl="0"/>
            <a:r>
              <a:rPr lang="en-US" kern="0" dirty="0">
                <a:solidFill>
                  <a:srgbClr val="000000"/>
                </a:solidFill>
                <a:latin typeface="Arial"/>
                <a:ea typeface="ＭＳ Ｐゴシック"/>
              </a:rPr>
              <a:t>Metrics Glossary </a:t>
            </a:r>
            <a:r>
              <a:rPr lang="en-US" kern="0" dirty="0" smtClean="0">
                <a:solidFill>
                  <a:srgbClr val="000000"/>
                </a:solidFill>
                <a:latin typeface="Arial"/>
                <a:ea typeface="ＭＳ Ｐゴシック"/>
              </a:rPr>
              <a:t>(4/4)</a:t>
            </a:r>
            <a:endParaRPr lang="en-US" kern="0" dirty="0">
              <a:solidFill>
                <a:srgbClr val="000000"/>
              </a:solidFill>
              <a:latin typeface="Arial"/>
              <a:ea typeface="ＭＳ Ｐゴシック"/>
            </a:endParaRPr>
          </a:p>
        </p:txBody>
      </p:sp>
      <p:graphicFrame>
        <p:nvGraphicFramePr>
          <p:cNvPr id="5" name="Table 4"/>
          <p:cNvGraphicFramePr>
            <a:graphicFrameLocks noGrp="1"/>
          </p:cNvGraphicFramePr>
          <p:nvPr>
            <p:extLst>
              <p:ext uri="{D42A27DB-BD31-4B8C-83A1-F6EECF244321}">
                <p14:modId xmlns:p14="http://schemas.microsoft.com/office/powerpoint/2010/main" val="3263105088"/>
              </p:ext>
            </p:extLst>
          </p:nvPr>
        </p:nvGraphicFramePr>
        <p:xfrm>
          <a:off x="366712" y="1494409"/>
          <a:ext cx="8880475" cy="2606325"/>
        </p:xfrm>
        <a:graphic>
          <a:graphicData uri="http://schemas.openxmlformats.org/drawingml/2006/table">
            <a:tbl>
              <a:tblPr firstRow="1" bandRow="1"/>
              <a:tblGrid>
                <a:gridCol w="1462834"/>
                <a:gridCol w="2977405"/>
                <a:gridCol w="4440236"/>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a:rPr>
                        <a:t>Risk type</a:t>
                      </a:r>
                      <a:endParaRPr lang="en-US" sz="1000" b="1" i="0" u="none" strike="noStrike" dirty="0">
                        <a:solidFill>
                          <a:srgbClr val="FF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a:rPr>
                        <a:t>Metric</a:t>
                      </a:r>
                      <a:endParaRPr lang="en-US" sz="1000" b="1" i="0" u="none" strike="noStrike" dirty="0">
                        <a:solidFill>
                          <a:srgbClr val="FF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a:rPr>
                        <a:t>Definition</a:t>
                      </a:r>
                      <a:endParaRPr lang="en-US" sz="1000" b="1" i="0" u="none" strike="noStrike" dirty="0">
                        <a:solidFill>
                          <a:srgbClr val="FF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45415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000000"/>
                          </a:solidFill>
                          <a:effectLst/>
                          <a:latin typeface="Arial"/>
                        </a:rPr>
                        <a:t>Fiduciary risk</a:t>
                      </a:r>
                      <a:endParaRPr lang="en-US" sz="10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solidFill>
                            <a:srgbClr val="000000"/>
                          </a:solidFill>
                          <a:effectLst/>
                          <a:latin typeface="Arial" panose="020B0604020202020204" pitchFamily="34" charset="0"/>
                          <a:cs typeface="Arial" panose="020B0604020202020204" pitchFamily="34" charset="0"/>
                        </a:rPr>
                        <a:t>Clients with missing profiles (%)</a:t>
                      </a: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Proportion of clients with old or missing profiles relative to total clients with securities in portfolios</a:t>
                      </a:r>
                      <a:endParaRPr lang="en-US" sz="10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45415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0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solidFill>
                            <a:srgbClr val="000000"/>
                          </a:solidFill>
                          <a:effectLst/>
                          <a:latin typeface="Arial" panose="020B0604020202020204" pitchFamily="34" charset="0"/>
                          <a:cs typeface="Arial" panose="020B0604020202020204" pitchFamily="34" charset="0"/>
                        </a:rPr>
                        <a:t>Discretionary mandates: Aging of Excesses (days)</a:t>
                      </a: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Aging of exceeded asset-type concentrations – composed of equity and emerging markets (EM) concentrations – within discretionary mandates (investment decisions made by BSI on behalf of clients)</a:t>
                      </a:r>
                      <a:endParaRPr lang="en-US" sz="10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45415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0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a:solidFill>
                            <a:srgbClr val="000000"/>
                          </a:solidFill>
                          <a:effectLst/>
                          <a:latin typeface="Arial" panose="020B0604020202020204" pitchFamily="34" charset="0"/>
                          <a:cs typeface="Arial" panose="020B0604020202020204" pitchFamily="34" charset="0"/>
                        </a:rPr>
                        <a:t>Exceeded client investment Profiles(%)</a:t>
                      </a: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Proportion of clients (of total clients) with investment profiles exceeding agreed-upon level of risk based on the two limits that are part of the investment profile signed by the client: Level of Equivalent Risk (REQ)  and Emerging Markets concentrations</a:t>
                      </a:r>
                      <a:endParaRPr lang="en-US" sz="10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45415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0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solidFill>
                            <a:srgbClr val="000000"/>
                          </a:solidFill>
                          <a:effectLst/>
                          <a:latin typeface="Arial" panose="020B0604020202020204" pitchFamily="34" charset="0"/>
                          <a:cs typeface="Arial" panose="020B0604020202020204" pitchFamily="34" charset="0"/>
                        </a:rPr>
                        <a:t>Pending Purchase Order Documentation (%)</a:t>
                      </a: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Purchase investment orders (POs) pending client signatures as a percentage of total POs on a trailing 18 month basis</a:t>
                      </a:r>
                      <a:endParaRPr lang="en-US" sz="10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454158">
                <a:tc>
                  <a:txBody>
                    <a:bodyPr/>
                    <a:lstStyle/>
                    <a:p>
                      <a:pPr algn="l" rtl="0" fontAlgn="ctr"/>
                      <a:endParaRPr lang="en-US" sz="10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solidFill>
                            <a:srgbClr val="000000"/>
                          </a:solidFill>
                          <a:effectLst/>
                          <a:latin typeface="Arial" panose="020B0604020202020204" pitchFamily="34" charset="0"/>
                          <a:cs typeface="Arial" panose="020B0604020202020204" pitchFamily="34" charset="0"/>
                        </a:rPr>
                        <a:t>Regulation R Bank-wide “chiefly-compensated” test</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a:ea typeface="ＭＳ Ｐゴシック"/>
                          <a:cs typeface="ＭＳ Ｐゴシック"/>
                        </a:rPr>
                        <a:t>Monitoring of the level of the “chiefly compensated” test to ensure it remains above the 70 percent threshold of the exception set by Regulation R.</a:t>
                      </a:r>
                      <a:endParaRPr lang="en-US" sz="1000" b="0" i="0" u="none" strike="noStrike" kern="1200" dirty="0">
                        <a:solidFill>
                          <a:srgbClr val="000000"/>
                        </a:solidFill>
                        <a:effectLst/>
                        <a:latin typeface="Arial"/>
                        <a:ea typeface="ＭＳ Ｐゴシック"/>
                        <a:cs typeface="ＭＳ Ｐゴシック"/>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7515874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36852" y="1722101"/>
            <a:ext cx="1489708" cy="3586768"/>
            <a:chOff x="495288" y="1315854"/>
            <a:chExt cx="1489708" cy="3960699"/>
          </a:xfrm>
        </p:grpSpPr>
        <p:sp>
          <p:nvSpPr>
            <p:cNvPr id="3" name="Rounded Rectangle 2"/>
            <p:cNvSpPr/>
            <p:nvPr/>
          </p:nvSpPr>
          <p:spPr>
            <a:xfrm rot="3622688">
              <a:off x="543265" y="1466855"/>
              <a:ext cx="656382" cy="354379"/>
            </a:xfrm>
            <a:prstGeom prst="roundRect">
              <a:avLst>
                <a:gd name="adj" fmla="val 50000"/>
              </a:avLst>
            </a:prstGeom>
            <a:noFill/>
            <a:ln w="76200" cap="flat" cmpd="sng" algn="ctr">
              <a:solidFill>
                <a:srgbClr val="000000">
                  <a:lumMod val="50000"/>
                  <a:lumOff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smtClean="0">
                <a:ln>
                  <a:noFill/>
                </a:ln>
                <a:solidFill>
                  <a:srgbClr val="000000"/>
                </a:solidFill>
                <a:effectLst/>
                <a:uLnTx/>
                <a:uFillTx/>
                <a:latin typeface="Arial"/>
                <a:ea typeface="+mn-ea"/>
                <a:cs typeface="+mn-cs"/>
              </a:endParaRPr>
            </a:p>
          </p:txBody>
        </p:sp>
        <p:sp>
          <p:nvSpPr>
            <p:cNvPr id="4" name="Rounded Rectangle 3"/>
            <p:cNvSpPr/>
            <p:nvPr/>
          </p:nvSpPr>
          <p:spPr>
            <a:xfrm rot="7643359">
              <a:off x="510673" y="2694632"/>
              <a:ext cx="656382" cy="354379"/>
            </a:xfrm>
            <a:prstGeom prst="roundRect">
              <a:avLst>
                <a:gd name="adj" fmla="val 50000"/>
              </a:avLst>
            </a:prstGeom>
            <a:noFill/>
            <a:ln w="76200" cap="flat" cmpd="sng" algn="ctr">
              <a:solidFill>
                <a:srgbClr val="000000">
                  <a:lumMod val="50000"/>
                  <a:lumOff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smtClean="0">
                <a:ln>
                  <a:noFill/>
                </a:ln>
                <a:solidFill>
                  <a:srgbClr val="000000"/>
                </a:solidFill>
                <a:effectLst/>
                <a:uLnTx/>
                <a:uFillTx/>
                <a:latin typeface="Arial"/>
                <a:ea typeface="+mn-ea"/>
                <a:cs typeface="+mn-cs"/>
              </a:endParaRPr>
            </a:p>
          </p:txBody>
        </p:sp>
        <p:sp>
          <p:nvSpPr>
            <p:cNvPr id="5" name="Rounded Rectangle 4"/>
            <p:cNvSpPr/>
            <p:nvPr/>
          </p:nvSpPr>
          <p:spPr>
            <a:xfrm rot="7241531">
              <a:off x="549443" y="3764728"/>
              <a:ext cx="656382" cy="354379"/>
            </a:xfrm>
            <a:prstGeom prst="roundRect">
              <a:avLst>
                <a:gd name="adj" fmla="val 50000"/>
              </a:avLst>
            </a:prstGeom>
            <a:noFill/>
            <a:ln w="76200" cap="flat" cmpd="sng" algn="ctr">
              <a:solidFill>
                <a:srgbClr val="000000">
                  <a:lumMod val="50000"/>
                  <a:lumOff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smtClean="0">
                <a:ln>
                  <a:noFill/>
                </a:ln>
                <a:solidFill>
                  <a:srgbClr val="000000"/>
                </a:solidFill>
                <a:effectLst/>
                <a:uLnTx/>
                <a:uFillTx/>
                <a:latin typeface="Arial"/>
                <a:ea typeface="+mn-ea"/>
                <a:cs typeface="+mn-cs"/>
              </a:endParaRPr>
            </a:p>
          </p:txBody>
        </p:sp>
        <p:sp>
          <p:nvSpPr>
            <p:cNvPr id="6" name="Rounded Rectangle 5"/>
            <p:cNvSpPr/>
            <p:nvPr/>
          </p:nvSpPr>
          <p:spPr>
            <a:xfrm rot="2364540">
              <a:off x="495288" y="4717477"/>
              <a:ext cx="689315" cy="337447"/>
            </a:xfrm>
            <a:prstGeom prst="roundRect">
              <a:avLst>
                <a:gd name="adj" fmla="val 50000"/>
              </a:avLst>
            </a:prstGeom>
            <a:noFill/>
            <a:ln w="76200" cap="flat" cmpd="sng" algn="ctr">
              <a:solidFill>
                <a:srgbClr val="000000">
                  <a:lumMod val="50000"/>
                  <a:lumOff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smtClean="0">
                <a:ln>
                  <a:noFill/>
                </a:ln>
                <a:solidFill>
                  <a:srgbClr val="000000"/>
                </a:solidFill>
                <a:effectLst/>
                <a:uLnTx/>
                <a:uFillTx/>
                <a:latin typeface="Arial"/>
                <a:ea typeface="+mn-ea"/>
                <a:cs typeface="+mn-cs"/>
              </a:endParaRPr>
            </a:p>
          </p:txBody>
        </p:sp>
        <p:sp>
          <p:nvSpPr>
            <p:cNvPr id="7" name="Rounded Rectangle 6"/>
            <p:cNvSpPr/>
            <p:nvPr/>
          </p:nvSpPr>
          <p:spPr>
            <a:xfrm rot="5926955">
              <a:off x="359585" y="4411413"/>
              <a:ext cx="733664" cy="102872"/>
            </a:xfrm>
            <a:prstGeom prst="roundRect">
              <a:avLst>
                <a:gd name="adj" fmla="val 50000"/>
              </a:avLst>
            </a:prstGeom>
            <a:solidFill>
              <a:srgbClr val="808080"/>
            </a:solidFill>
            <a:ln w="2857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smtClean="0">
                <a:ln>
                  <a:noFill/>
                </a:ln>
                <a:solidFill>
                  <a:srgbClr val="000000"/>
                </a:solidFill>
                <a:effectLst/>
                <a:uLnTx/>
                <a:uFillTx/>
                <a:latin typeface="Arial"/>
                <a:ea typeface="+mn-ea"/>
                <a:cs typeface="+mn-cs"/>
              </a:endParaRPr>
            </a:p>
          </p:txBody>
        </p:sp>
        <p:sp>
          <p:nvSpPr>
            <p:cNvPr id="8" name="Rounded Rectangle 7"/>
            <p:cNvSpPr/>
            <p:nvPr/>
          </p:nvSpPr>
          <p:spPr>
            <a:xfrm rot="4320757">
              <a:off x="479417" y="3330961"/>
              <a:ext cx="733664" cy="102872"/>
            </a:xfrm>
            <a:prstGeom prst="roundRect">
              <a:avLst>
                <a:gd name="adj" fmla="val 50000"/>
              </a:avLst>
            </a:prstGeom>
            <a:solidFill>
              <a:srgbClr val="808080"/>
            </a:solidFill>
            <a:ln w="2857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smtClean="0">
                <a:ln>
                  <a:noFill/>
                </a:ln>
                <a:solidFill>
                  <a:srgbClr val="000000"/>
                </a:solidFill>
                <a:effectLst/>
                <a:uLnTx/>
                <a:uFillTx/>
                <a:latin typeface="Arial"/>
                <a:ea typeface="+mn-ea"/>
                <a:cs typeface="+mn-cs"/>
              </a:endParaRPr>
            </a:p>
          </p:txBody>
        </p:sp>
        <p:sp>
          <p:nvSpPr>
            <p:cNvPr id="9" name="Rounded Rectangle 8"/>
            <p:cNvSpPr/>
            <p:nvPr/>
          </p:nvSpPr>
          <p:spPr>
            <a:xfrm rot="5400000">
              <a:off x="574011" y="2295460"/>
              <a:ext cx="744514" cy="102872"/>
            </a:xfrm>
            <a:prstGeom prst="roundRect">
              <a:avLst>
                <a:gd name="adj" fmla="val 50000"/>
              </a:avLst>
            </a:prstGeom>
            <a:solidFill>
              <a:srgbClr val="808080"/>
            </a:solidFill>
            <a:ln w="2857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smtClean="0">
                <a:ln>
                  <a:noFill/>
                </a:ln>
                <a:solidFill>
                  <a:srgbClr val="000000"/>
                </a:solidFill>
                <a:effectLst/>
                <a:uLnTx/>
                <a:uFillTx/>
                <a:latin typeface="Arial"/>
                <a:ea typeface="+mn-ea"/>
                <a:cs typeface="+mn-cs"/>
              </a:endParaRPr>
            </a:p>
          </p:txBody>
        </p:sp>
        <p:cxnSp>
          <p:nvCxnSpPr>
            <p:cNvPr id="10" name="Straight Connector 9"/>
            <p:cNvCxnSpPr/>
            <p:nvPr/>
          </p:nvCxnSpPr>
          <p:spPr>
            <a:xfrm flipH="1">
              <a:off x="1150334" y="3873724"/>
              <a:ext cx="834661" cy="0"/>
            </a:xfrm>
            <a:prstGeom prst="line">
              <a:avLst/>
            </a:prstGeom>
            <a:noFill/>
            <a:ln w="9525" cap="flat" cmpd="sng" algn="ctr">
              <a:solidFill>
                <a:srgbClr val="FF0000"/>
              </a:solidFill>
              <a:prstDash val="solid"/>
              <a:tailEnd type="oval" w="med" len="med"/>
            </a:ln>
            <a:effectLst/>
          </p:spPr>
        </p:cxnSp>
        <p:cxnSp>
          <p:nvCxnSpPr>
            <p:cNvPr id="11" name="Straight Connector 10"/>
            <p:cNvCxnSpPr/>
            <p:nvPr/>
          </p:nvCxnSpPr>
          <p:spPr>
            <a:xfrm flipH="1">
              <a:off x="1136330" y="4863019"/>
              <a:ext cx="848666" cy="0"/>
            </a:xfrm>
            <a:prstGeom prst="line">
              <a:avLst/>
            </a:prstGeom>
            <a:noFill/>
            <a:ln w="9525" cap="flat" cmpd="sng" algn="ctr">
              <a:solidFill>
                <a:srgbClr val="FF0000"/>
              </a:solidFill>
              <a:prstDash val="solid"/>
              <a:tailEnd type="oval" w="med" len="med"/>
            </a:ln>
            <a:effectLst/>
          </p:spPr>
        </p:cxnSp>
        <p:cxnSp>
          <p:nvCxnSpPr>
            <p:cNvPr id="12" name="Straight Connector 11"/>
            <p:cNvCxnSpPr/>
            <p:nvPr/>
          </p:nvCxnSpPr>
          <p:spPr>
            <a:xfrm>
              <a:off x="1984995" y="1498291"/>
              <a:ext cx="0" cy="590928"/>
            </a:xfrm>
            <a:prstGeom prst="line">
              <a:avLst/>
            </a:prstGeom>
            <a:noFill/>
            <a:ln w="9525" cap="flat" cmpd="sng" algn="ctr">
              <a:solidFill>
                <a:srgbClr val="FFFFFF"/>
              </a:solidFill>
              <a:prstDash val="solid"/>
              <a:tailEnd type="none"/>
            </a:ln>
            <a:effectLst/>
          </p:spPr>
        </p:cxnSp>
        <p:cxnSp>
          <p:nvCxnSpPr>
            <p:cNvPr id="13" name="Straight Connector 12"/>
            <p:cNvCxnSpPr/>
            <p:nvPr/>
          </p:nvCxnSpPr>
          <p:spPr>
            <a:xfrm>
              <a:off x="1984995" y="3538815"/>
              <a:ext cx="0" cy="765069"/>
            </a:xfrm>
            <a:prstGeom prst="line">
              <a:avLst/>
            </a:prstGeom>
            <a:noFill/>
            <a:ln w="9525" cap="flat" cmpd="sng" algn="ctr">
              <a:solidFill>
                <a:srgbClr val="FFFFFF"/>
              </a:solidFill>
              <a:prstDash val="solid"/>
              <a:tailEnd type="none"/>
            </a:ln>
            <a:effectLst/>
          </p:spPr>
        </p:cxnSp>
        <p:cxnSp>
          <p:nvCxnSpPr>
            <p:cNvPr id="14" name="Straight Connector 13"/>
            <p:cNvCxnSpPr/>
            <p:nvPr/>
          </p:nvCxnSpPr>
          <p:spPr>
            <a:xfrm>
              <a:off x="1984995" y="4511484"/>
              <a:ext cx="0" cy="765069"/>
            </a:xfrm>
            <a:prstGeom prst="line">
              <a:avLst/>
            </a:prstGeom>
            <a:noFill/>
            <a:ln w="9525" cap="flat" cmpd="sng" algn="ctr">
              <a:solidFill>
                <a:srgbClr val="FFFFFF"/>
              </a:solidFill>
              <a:prstDash val="solid"/>
              <a:tailEnd type="none"/>
            </a:ln>
            <a:effectLst/>
          </p:spPr>
        </p:cxnSp>
        <p:cxnSp>
          <p:nvCxnSpPr>
            <p:cNvPr id="15" name="Straight Connector 14"/>
            <p:cNvCxnSpPr/>
            <p:nvPr/>
          </p:nvCxnSpPr>
          <p:spPr>
            <a:xfrm flipH="1">
              <a:off x="1098318" y="2896507"/>
              <a:ext cx="848666" cy="0"/>
            </a:xfrm>
            <a:prstGeom prst="line">
              <a:avLst/>
            </a:prstGeom>
            <a:noFill/>
            <a:ln w="9525" cap="flat" cmpd="sng" algn="ctr">
              <a:solidFill>
                <a:srgbClr val="FF0000"/>
              </a:solidFill>
              <a:prstDash val="solid"/>
              <a:tailEnd type="oval" w="med" len="med"/>
            </a:ln>
            <a:effectLst/>
          </p:spPr>
        </p:cxnSp>
        <p:cxnSp>
          <p:nvCxnSpPr>
            <p:cNvPr id="16" name="Straight Connector 15"/>
            <p:cNvCxnSpPr/>
            <p:nvPr/>
          </p:nvCxnSpPr>
          <p:spPr>
            <a:xfrm>
              <a:off x="1984995" y="2543893"/>
              <a:ext cx="0" cy="590928"/>
            </a:xfrm>
            <a:prstGeom prst="line">
              <a:avLst/>
            </a:prstGeom>
            <a:noFill/>
            <a:ln w="9525" cap="flat" cmpd="sng" algn="ctr">
              <a:solidFill>
                <a:srgbClr val="FFFFFF"/>
              </a:solidFill>
              <a:prstDash val="solid"/>
              <a:tailEnd type="none"/>
            </a:ln>
            <a:effectLst/>
          </p:spPr>
        </p:cxnSp>
        <p:cxnSp>
          <p:nvCxnSpPr>
            <p:cNvPr id="17" name="Straight Connector 16"/>
            <p:cNvCxnSpPr/>
            <p:nvPr/>
          </p:nvCxnSpPr>
          <p:spPr>
            <a:xfrm flipH="1">
              <a:off x="1100321" y="1898530"/>
              <a:ext cx="846663" cy="0"/>
            </a:xfrm>
            <a:prstGeom prst="line">
              <a:avLst/>
            </a:prstGeom>
            <a:noFill/>
            <a:ln w="9525" cap="flat" cmpd="sng" algn="ctr">
              <a:solidFill>
                <a:srgbClr val="FF0000"/>
              </a:solidFill>
              <a:prstDash val="solid"/>
              <a:tailEnd type="oval" w="med" len="med"/>
            </a:ln>
            <a:effectLst/>
          </p:spPr>
        </p:cxnSp>
      </p:grpSp>
      <p:graphicFrame>
        <p:nvGraphicFramePr>
          <p:cNvPr id="18" name="Table 17"/>
          <p:cNvGraphicFramePr>
            <a:graphicFrameLocks noGrp="1"/>
          </p:cNvGraphicFramePr>
          <p:nvPr>
            <p:extLst>
              <p:ext uri="{D42A27DB-BD31-4B8C-83A1-F6EECF244321}">
                <p14:modId xmlns:p14="http://schemas.microsoft.com/office/powerpoint/2010/main" val="3282832830"/>
              </p:ext>
            </p:extLst>
          </p:nvPr>
        </p:nvGraphicFramePr>
        <p:xfrm>
          <a:off x="1926560" y="1450077"/>
          <a:ext cx="7320628" cy="3858792"/>
        </p:xfrm>
        <a:graphic>
          <a:graphicData uri="http://schemas.openxmlformats.org/drawingml/2006/table">
            <a:tbl>
              <a:tblPr firstRow="1" bandRow="1"/>
              <a:tblGrid>
                <a:gridCol w="547215"/>
                <a:gridCol w="2130715"/>
                <a:gridCol w="4642698"/>
              </a:tblGrid>
              <a:tr h="277425">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endParaRPr lang="en-US" sz="1050" dirty="0">
                        <a:latin typeface="Arial" panose="020B0604020202020204" pitchFamily="34" charset="0"/>
                        <a:cs typeface="Arial" panose="020B0604020202020204" pitchFamily="34" charset="0"/>
                      </a:endParaRPr>
                    </a:p>
                  </a:txBody>
                  <a:tcPr marL="96028" marR="96028">
                    <a:lnL>
                      <a:noFill/>
                    </a:lnL>
                    <a:lnR>
                      <a:noFill/>
                    </a:lnR>
                    <a:lnT>
                      <a:noFill/>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r>
                        <a:rPr lang="en-US" sz="1200" b="1" dirty="0" smtClean="0">
                          <a:solidFill>
                            <a:srgbClr val="FF0000"/>
                          </a:solidFill>
                          <a:latin typeface="Arial" panose="020B0604020202020204" pitchFamily="34" charset="0"/>
                          <a:cs typeface="Arial" panose="020B0604020202020204" pitchFamily="34" charset="0"/>
                        </a:rPr>
                        <a:t>SHUSA Objectives</a:t>
                      </a:r>
                      <a:endParaRPr lang="en-US" sz="1200" b="1" dirty="0">
                        <a:solidFill>
                          <a:srgbClr val="FF0000"/>
                        </a:solidFill>
                        <a:latin typeface="Arial" panose="020B0604020202020204" pitchFamily="34" charset="0"/>
                        <a:cs typeface="Arial" panose="020B0604020202020204" pitchFamily="34" charset="0"/>
                      </a:endParaRPr>
                    </a:p>
                  </a:txBody>
                  <a:tcPr marL="96028" marR="96028" anchor="b">
                    <a:lnL>
                      <a:noFill/>
                    </a:lnL>
                    <a:lnR>
                      <a:noFill/>
                    </a:lnR>
                    <a:lnT>
                      <a:noFill/>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r>
                        <a:rPr lang="en-US" sz="1200" b="1" dirty="0" smtClean="0">
                          <a:solidFill>
                            <a:srgbClr val="FF0000"/>
                          </a:solidFill>
                          <a:latin typeface="Arial" panose="020B0604020202020204" pitchFamily="34" charset="0"/>
                          <a:cs typeface="Arial" panose="020B0604020202020204" pitchFamily="34" charset="0"/>
                        </a:rPr>
                        <a:t>Manifestation in BSI RAS</a:t>
                      </a:r>
                      <a:endParaRPr lang="en-US" sz="1200" b="1" dirty="0">
                        <a:solidFill>
                          <a:srgbClr val="FF0000"/>
                        </a:solidFill>
                        <a:latin typeface="Arial" panose="020B0604020202020204" pitchFamily="34" charset="0"/>
                        <a:cs typeface="Arial" panose="020B0604020202020204" pitchFamily="34" charset="0"/>
                      </a:endParaRPr>
                    </a:p>
                  </a:txBody>
                  <a:tcPr marL="96028" marR="96028" anchor="b">
                    <a:lnL>
                      <a:noFill/>
                    </a:lnL>
                    <a:lnR>
                      <a:noFill/>
                    </a:lnR>
                    <a:lnT>
                      <a:noFill/>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r>
              <a:tr h="462374">
                <a:tc rowSpan="2">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r>
                        <a:rPr lang="en-US" sz="4000" b="1" dirty="0" smtClean="0">
                          <a:solidFill>
                            <a:srgbClr val="FF0000"/>
                          </a:solidFill>
                          <a:latin typeface="Arial" panose="020B0604020202020204" pitchFamily="34" charset="0"/>
                          <a:cs typeface="Arial" panose="020B0604020202020204" pitchFamily="34" charset="0"/>
                        </a:rPr>
                        <a:t>A</a:t>
                      </a:r>
                      <a:endParaRPr lang="en-US" sz="4000" b="1" dirty="0">
                        <a:solidFill>
                          <a:srgbClr val="FF0000"/>
                        </a:solidFill>
                        <a:latin typeface="Arial" panose="020B0604020202020204" pitchFamily="34" charset="0"/>
                        <a:cs typeface="Arial" panose="020B0604020202020204" pitchFamily="34" charset="0"/>
                      </a:endParaRPr>
                    </a:p>
                  </a:txBody>
                  <a:tcPr marL="96028" marR="96028" anchor="ctr">
                    <a:lnL>
                      <a:noFill/>
                    </a:lnL>
                    <a:lnR>
                      <a:noFill/>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l">
                        <a:lnSpc>
                          <a:spcPct val="100000"/>
                        </a:lnSpc>
                      </a:pPr>
                      <a:r>
                        <a:rPr lang="en-US" sz="1200" b="1" dirty="0" smtClean="0">
                          <a:solidFill>
                            <a:schemeClr val="tx1"/>
                          </a:solidFill>
                          <a:latin typeface="Arial" panose="020B0604020202020204" pitchFamily="34" charset="0"/>
                          <a:cs typeface="Arial" panose="020B0604020202020204" pitchFamily="34" charset="0"/>
                        </a:rPr>
                        <a:t>Meet regulatory constraints</a:t>
                      </a:r>
                      <a:endParaRPr lang="en-US" sz="1200" b="1" dirty="0">
                        <a:solidFill>
                          <a:schemeClr val="tx1"/>
                        </a:solidFill>
                        <a:latin typeface="Arial" panose="020B0604020202020204" pitchFamily="34" charset="0"/>
                        <a:cs typeface="Arial" panose="020B0604020202020204" pitchFamily="34" charset="0"/>
                      </a:endParaRPr>
                    </a:p>
                  </a:txBody>
                  <a:tcPr marL="96028" marR="96028" anchor="ctr">
                    <a:lnL>
                      <a:noFill/>
                    </a:lnL>
                    <a:lnR>
                      <a:noFill/>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1450" indent="-171450">
                        <a:buFont typeface="Arial" panose="020B0604020202020204" pitchFamily="34" charset="0"/>
                        <a:buChar char="•"/>
                      </a:pPr>
                      <a:r>
                        <a:rPr lang="en-GB" sz="1200" b="1" i="0" dirty="0" smtClean="0">
                          <a:latin typeface="Arial" panose="020B0604020202020204" pitchFamily="34" charset="0"/>
                          <a:cs typeface="Arial" panose="020B0604020202020204" pitchFamily="34" charset="0"/>
                        </a:rPr>
                        <a:t>Capital</a:t>
                      </a:r>
                      <a:r>
                        <a:rPr lang="en-GB" sz="1200" dirty="0" smtClean="0">
                          <a:latin typeface="Arial" panose="020B0604020202020204" pitchFamily="34" charset="0"/>
                          <a:cs typeface="Arial" panose="020B0604020202020204" pitchFamily="34" charset="0"/>
                        </a:rPr>
                        <a:t>: </a:t>
                      </a:r>
                      <a:r>
                        <a:rPr lang="en-GB" sz="1200" dirty="0" smtClean="0">
                          <a:solidFill>
                            <a:schemeClr val="tx1"/>
                          </a:solidFill>
                          <a:latin typeface="Arial" panose="020B0604020202020204" pitchFamily="34" charset="0"/>
                          <a:cs typeface="Arial" panose="020B0604020202020204" pitchFamily="34" charset="0"/>
                        </a:rPr>
                        <a:t>Ensure</a:t>
                      </a:r>
                      <a:r>
                        <a:rPr lang="en-GB" sz="1200" baseline="0" dirty="0" smtClean="0">
                          <a:solidFill>
                            <a:schemeClr val="tx1"/>
                          </a:solidFill>
                          <a:latin typeface="Arial" panose="020B0604020202020204" pitchFamily="34" charset="0"/>
                          <a:cs typeface="Arial" panose="020B0604020202020204" pitchFamily="34" charset="0"/>
                        </a:rPr>
                        <a:t> post-loss capital ratios in CCAR analysis are at or above limits</a:t>
                      </a:r>
                      <a:endParaRPr lang="en-US" sz="1200" dirty="0">
                        <a:solidFill>
                          <a:schemeClr val="tx1"/>
                        </a:solidFill>
                        <a:latin typeface="Arial" panose="020B0604020202020204" pitchFamily="34" charset="0"/>
                        <a:cs typeface="Arial" panose="020B0604020202020204" pitchFamily="34" charset="0"/>
                      </a:endParaRPr>
                    </a:p>
                  </a:txBody>
                  <a:tcPr marL="96028" marR="96028" anchor="ctr">
                    <a:lnL>
                      <a:noFill/>
                    </a:lnL>
                    <a:lnR>
                      <a:noFill/>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r>
              <a:tr h="462374">
                <a:tc vMerge="1">
                  <a:txBody>
                    <a:bodyPr/>
                    <a:lstStyle/>
                    <a:p>
                      <a:endParaRPr lang="en-US"/>
                    </a:p>
                  </a:txBody>
                  <a:tcPr/>
                </a:tc>
                <a:tc vMerge="1">
                  <a:txBody>
                    <a:bodyPr/>
                    <a:lstStyle/>
                    <a:p>
                      <a:endParaRPr lang="en-US"/>
                    </a:p>
                  </a:txBody>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1450" indent="-171450">
                        <a:buFont typeface="Arial" panose="020B0604020202020204" pitchFamily="34" charset="0"/>
                        <a:buChar char="•"/>
                      </a:pPr>
                      <a:r>
                        <a:rPr lang="en-US" sz="1200" b="1" i="0" dirty="0" smtClean="0">
                          <a:latin typeface="Arial" panose="020B0604020202020204" pitchFamily="34" charset="0"/>
                          <a:ea typeface="ＭＳ Ｐゴシック" pitchFamily="-112" charset="-128"/>
                          <a:cs typeface="Arial" panose="020B0604020202020204" pitchFamily="34" charset="0"/>
                        </a:rPr>
                        <a:t>Liquidity</a:t>
                      </a:r>
                      <a:r>
                        <a:rPr lang="en-US" sz="1200" dirty="0" smtClean="0">
                          <a:latin typeface="Arial" panose="020B0604020202020204" pitchFamily="34" charset="0"/>
                          <a:ea typeface="ＭＳ Ｐゴシック" pitchFamily="-112" charset="-128"/>
                          <a:cs typeface="Arial" panose="020B0604020202020204" pitchFamily="34" charset="0"/>
                        </a:rPr>
                        <a:t>:</a:t>
                      </a:r>
                      <a:r>
                        <a:rPr lang="en-US" sz="1200" baseline="0" dirty="0" smtClean="0">
                          <a:latin typeface="Arial" panose="020B0604020202020204" pitchFamily="34" charset="0"/>
                          <a:ea typeface="ＭＳ Ｐゴシック" pitchFamily="-112" charset="-128"/>
                          <a:cs typeface="Arial" panose="020B0604020202020204" pitchFamily="34" charset="0"/>
                        </a:rPr>
                        <a:t> </a:t>
                      </a:r>
                      <a:r>
                        <a:rPr lang="en-US" sz="1200" kern="1200" dirty="0" smtClean="0">
                          <a:solidFill>
                            <a:schemeClr val="tx1"/>
                          </a:solidFill>
                          <a:effectLst/>
                          <a:latin typeface="Arial"/>
                          <a:ea typeface="+mn-ea"/>
                          <a:cs typeface="+mn-cs"/>
                        </a:rPr>
                        <a:t>Ensure cash flow profile keeps the entity within both internally and externally-defined limits</a:t>
                      </a:r>
                      <a:endParaRPr lang="en-US" sz="1200" dirty="0">
                        <a:latin typeface="Arial" panose="020B0604020202020204" pitchFamily="34" charset="0"/>
                        <a:cs typeface="Arial" panose="020B0604020202020204" pitchFamily="34" charset="0"/>
                      </a:endParaRPr>
                    </a:p>
                  </a:txBody>
                  <a:tcPr marL="96028" marR="96028" anchor="ctr">
                    <a:lnL>
                      <a:noFill/>
                    </a:lnL>
                    <a:lnR>
                      <a:noFill/>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r>
              <a:tr h="86029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r>
                        <a:rPr lang="en-US" sz="4000" b="1" dirty="0" smtClean="0">
                          <a:solidFill>
                            <a:srgbClr val="FF0000"/>
                          </a:solidFill>
                          <a:latin typeface="Arial" panose="020B0604020202020204" pitchFamily="34" charset="0"/>
                          <a:cs typeface="Arial" panose="020B0604020202020204" pitchFamily="34" charset="0"/>
                        </a:rPr>
                        <a:t>B</a:t>
                      </a:r>
                      <a:endParaRPr lang="en-US" sz="4000" b="1" dirty="0">
                        <a:solidFill>
                          <a:srgbClr val="FF0000"/>
                        </a:solidFill>
                        <a:latin typeface="Arial" panose="020B0604020202020204" pitchFamily="34" charset="0"/>
                        <a:cs typeface="Arial" panose="020B0604020202020204" pitchFamily="34" charset="0"/>
                      </a:endParaRPr>
                    </a:p>
                  </a:txBody>
                  <a:tcPr marL="96028" marR="96028" anchor="ctr">
                    <a:lnL>
                      <a:noFill/>
                    </a:lnL>
                    <a:lnR>
                      <a:noFill/>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smtClean="0">
                          <a:solidFill>
                            <a:schemeClr val="tx1"/>
                          </a:solidFill>
                          <a:latin typeface="Arial" panose="020B0604020202020204" pitchFamily="34" charset="0"/>
                          <a:cs typeface="Arial" panose="020B0604020202020204" pitchFamily="34" charset="0"/>
                        </a:rPr>
                        <a:t>Sustain </a:t>
                      </a:r>
                      <a:r>
                        <a:rPr lang="en-US" sz="1200" b="1" kern="1200" baseline="0" dirty="0" smtClean="0">
                          <a:solidFill>
                            <a:schemeClr val="tx1"/>
                          </a:solidFill>
                          <a:latin typeface="Arial" panose="020B0604020202020204" pitchFamily="34" charset="0"/>
                          <a:ea typeface="+mn-ea"/>
                          <a:cs typeface="Arial" panose="020B0604020202020204" pitchFamily="34" charset="0"/>
                        </a:rPr>
                        <a:t>confidence of external stakeholders (e.g., rating agencies)</a:t>
                      </a:r>
                    </a:p>
                  </a:txBody>
                  <a:tcPr marL="96028" marR="96028" anchor="ctr">
                    <a:lnL>
                      <a:noFill/>
                    </a:lnL>
                    <a:lnR>
                      <a:noFill/>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smtClean="0">
                          <a:latin typeface="Arial" panose="020B0604020202020204" pitchFamily="34" charset="0"/>
                          <a:cs typeface="Arial" panose="020B0604020202020204" pitchFamily="34" charset="0"/>
                        </a:rPr>
                        <a:t>Ensure</a:t>
                      </a:r>
                      <a:r>
                        <a:rPr lang="en-GB" sz="1200" baseline="0" dirty="0" smtClean="0">
                          <a:latin typeface="Arial" panose="020B0604020202020204" pitchFamily="34" charset="0"/>
                          <a:cs typeface="Arial" panose="020B0604020202020204" pitchFamily="34" charset="0"/>
                        </a:rPr>
                        <a:t> c</a:t>
                      </a:r>
                      <a:r>
                        <a:rPr lang="en-GB" sz="1200" dirty="0" smtClean="0">
                          <a:latin typeface="Arial" panose="020B0604020202020204" pitchFamily="34" charset="0"/>
                          <a:cs typeface="Arial" panose="020B0604020202020204" pitchFamily="34" charset="0"/>
                        </a:rPr>
                        <a:t>haracteristics of the balance</a:t>
                      </a:r>
                      <a:r>
                        <a:rPr lang="en-GB" sz="1200" baseline="0" dirty="0" smtClean="0">
                          <a:latin typeface="Arial" panose="020B0604020202020204" pitchFamily="34" charset="0"/>
                          <a:cs typeface="Arial" panose="020B0604020202020204" pitchFamily="34" charset="0"/>
                        </a:rPr>
                        <a:t> sheet, earnings and </a:t>
                      </a:r>
                      <a:r>
                        <a:rPr lang="en-GB" sz="1200" dirty="0" smtClean="0">
                          <a:latin typeface="Arial" panose="020B0604020202020204" pitchFamily="34" charset="0"/>
                          <a:cs typeface="Arial" panose="020B0604020202020204" pitchFamily="34" charset="0"/>
                        </a:rPr>
                        <a:t>business profile (e.g., asset quality, liquidity, concentrations) are consistent with stakeholder expectations for prudent</a:t>
                      </a:r>
                      <a:r>
                        <a:rPr lang="en-GB" sz="1200" baseline="0" dirty="0" smtClean="0">
                          <a:latin typeface="Arial" panose="020B0604020202020204" pitchFamily="34" charset="0"/>
                          <a:cs typeface="Arial" panose="020B0604020202020204" pitchFamily="34" charset="0"/>
                        </a:rPr>
                        <a:t> risk management</a:t>
                      </a:r>
                      <a:endParaRPr lang="en-US" sz="1200" dirty="0">
                        <a:latin typeface="Arial" panose="020B0604020202020204" pitchFamily="34" charset="0"/>
                        <a:cs typeface="Arial" panose="020B0604020202020204" pitchFamily="34" charset="0"/>
                      </a:endParaRPr>
                    </a:p>
                  </a:txBody>
                  <a:tcPr marL="96028" marR="96028" anchor="ctr">
                    <a:lnL>
                      <a:noFill/>
                    </a:lnL>
                    <a:lnR>
                      <a:noFill/>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r>
              <a:tr h="928581">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r>
                        <a:rPr lang="en-US" sz="4000" b="1" dirty="0" smtClean="0">
                          <a:solidFill>
                            <a:srgbClr val="FF0000"/>
                          </a:solidFill>
                          <a:latin typeface="Arial" panose="020B0604020202020204" pitchFamily="34" charset="0"/>
                          <a:cs typeface="Arial" panose="020B0604020202020204" pitchFamily="34" charset="0"/>
                        </a:rPr>
                        <a:t>C</a:t>
                      </a:r>
                      <a:endParaRPr lang="en-US" sz="4000" b="1" dirty="0">
                        <a:solidFill>
                          <a:srgbClr val="FF0000"/>
                        </a:solidFill>
                        <a:latin typeface="Arial" panose="020B0604020202020204" pitchFamily="34" charset="0"/>
                        <a:cs typeface="Arial" panose="020B0604020202020204" pitchFamily="34" charset="0"/>
                      </a:endParaRPr>
                    </a:p>
                  </a:txBody>
                  <a:tcPr marL="96028" marR="96028" anchor="ctr">
                    <a:lnL>
                      <a:noFill/>
                    </a:lnL>
                    <a:lnR>
                      <a:noFill/>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smtClean="0">
                          <a:solidFill>
                            <a:schemeClr val="tx1"/>
                          </a:solidFill>
                          <a:latin typeface="Arial" panose="020B0604020202020204" pitchFamily="34" charset="0"/>
                          <a:ea typeface="+mn-ea"/>
                          <a:cs typeface="Arial" panose="020B0604020202020204" pitchFamily="34" charset="0"/>
                        </a:rPr>
                        <a:t>Minimize</a:t>
                      </a:r>
                      <a:r>
                        <a:rPr lang="en-US" sz="1200" b="1" kern="1200" baseline="0" dirty="0" smtClean="0">
                          <a:solidFill>
                            <a:schemeClr val="tx1"/>
                          </a:solidFill>
                          <a:latin typeface="Arial" panose="020B0604020202020204" pitchFamily="34" charset="0"/>
                          <a:ea typeface="+mn-ea"/>
                          <a:cs typeface="Arial" panose="020B0604020202020204" pitchFamily="34" charset="0"/>
                        </a:rPr>
                        <a:t> </a:t>
                      </a:r>
                      <a:r>
                        <a:rPr lang="en-US" sz="1200" b="1" kern="1200" dirty="0" smtClean="0">
                          <a:solidFill>
                            <a:schemeClr val="tx1"/>
                          </a:solidFill>
                          <a:latin typeface="Arial" panose="020B0604020202020204" pitchFamily="34" charset="0"/>
                          <a:ea typeface="+mn-ea"/>
                          <a:cs typeface="Arial" panose="020B0604020202020204" pitchFamily="34" charset="0"/>
                        </a:rPr>
                        <a:t>risks that do not generate incremental earnings</a:t>
                      </a:r>
                    </a:p>
                  </a:txBody>
                  <a:tcPr marL="96028" marR="96028" anchor="ctr">
                    <a:lnL>
                      <a:noFill/>
                    </a:lnL>
                    <a:lnR>
                      <a:noFill/>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smtClean="0">
                          <a:solidFill>
                            <a:schemeClr val="tx1"/>
                          </a:solidFill>
                          <a:latin typeface="Arial" panose="020B0604020202020204" pitchFamily="34" charset="0"/>
                          <a:ea typeface="+mn-ea"/>
                          <a:cs typeface="Arial" panose="020B0604020202020204" pitchFamily="34" charset="0"/>
                        </a:rPr>
                        <a:t>Establish</a:t>
                      </a:r>
                      <a:r>
                        <a:rPr lang="en-GB" sz="1200" kern="1200" baseline="0" dirty="0" smtClean="0">
                          <a:solidFill>
                            <a:schemeClr val="tx1"/>
                          </a:solidFill>
                          <a:latin typeface="Arial" panose="020B0604020202020204" pitchFamily="34" charset="0"/>
                          <a:ea typeface="+mn-ea"/>
                          <a:cs typeface="Arial" panose="020B0604020202020204" pitchFamily="34" charset="0"/>
                        </a:rPr>
                        <a:t> </a:t>
                      </a:r>
                      <a:r>
                        <a:rPr lang="en-GB" sz="1200" kern="1200" dirty="0" smtClean="0">
                          <a:solidFill>
                            <a:schemeClr val="tx1"/>
                          </a:solidFill>
                          <a:latin typeface="Arial" panose="020B0604020202020204" pitchFamily="34" charset="0"/>
                          <a:ea typeface="+mn-ea"/>
                          <a:cs typeface="Arial" panose="020B0604020202020204" pitchFamily="34" charset="0"/>
                        </a:rPr>
                        <a:t>Board-level expectations for processes and controls in place for non-financial risks</a:t>
                      </a:r>
                      <a:r>
                        <a:rPr lang="en-GB" sz="1200" kern="1200" baseline="0" dirty="0" smtClean="0">
                          <a:solidFill>
                            <a:schemeClr val="tx1"/>
                          </a:solidFill>
                          <a:latin typeface="Arial" panose="020B0604020202020204" pitchFamily="34" charset="0"/>
                          <a:ea typeface="+mn-ea"/>
                          <a:cs typeface="Arial" panose="020B0604020202020204" pitchFamily="34" charset="0"/>
                        </a:rPr>
                        <a:t> </a:t>
                      </a:r>
                      <a:endParaRPr lang="en-GB" sz="1200" kern="1200" dirty="0" smtClean="0">
                        <a:solidFill>
                          <a:schemeClr val="tx1"/>
                        </a:solidFill>
                        <a:latin typeface="Arial" panose="020B0604020202020204" pitchFamily="34" charset="0"/>
                        <a:ea typeface="+mn-ea"/>
                        <a:cs typeface="Arial" panose="020B0604020202020204" pitchFamily="34" charset="0"/>
                      </a:endParaRPr>
                    </a:p>
                  </a:txBody>
                  <a:tcPr marL="96028" marR="96028" anchor="ctr">
                    <a:lnL>
                      <a:noFill/>
                    </a:lnL>
                    <a:lnR>
                      <a:noFill/>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r>
              <a:tr h="867745">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r>
                        <a:rPr lang="en-US" sz="4000" b="1" dirty="0" smtClean="0">
                          <a:solidFill>
                            <a:srgbClr val="FF0000"/>
                          </a:solidFill>
                          <a:latin typeface="Arial" panose="020B0604020202020204" pitchFamily="34" charset="0"/>
                          <a:cs typeface="Arial" panose="020B0604020202020204" pitchFamily="34" charset="0"/>
                        </a:rPr>
                        <a:t>D</a:t>
                      </a:r>
                      <a:endParaRPr lang="en-US" sz="4000" b="1" dirty="0">
                        <a:solidFill>
                          <a:srgbClr val="FF0000"/>
                        </a:solidFill>
                        <a:latin typeface="Arial" panose="020B0604020202020204" pitchFamily="34" charset="0"/>
                        <a:cs typeface="Arial" panose="020B0604020202020204" pitchFamily="34" charset="0"/>
                      </a:endParaRPr>
                    </a:p>
                  </a:txBody>
                  <a:tcPr marL="96028" marR="96028" anchor="ctr">
                    <a:lnL>
                      <a:noFill/>
                    </a:lnL>
                    <a:lnR>
                      <a:noFill/>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smtClean="0">
                          <a:solidFill>
                            <a:schemeClr val="tx1"/>
                          </a:solidFill>
                          <a:latin typeface="Arial" panose="020B0604020202020204" pitchFamily="34" charset="0"/>
                          <a:cs typeface="Arial" panose="020B0604020202020204" pitchFamily="34" charset="0"/>
                        </a:rPr>
                        <a:t>Comply with Group-level</a:t>
                      </a:r>
                      <a:r>
                        <a:rPr lang="en-US" sz="1200" b="1" baseline="0" dirty="0" smtClean="0">
                          <a:solidFill>
                            <a:schemeClr val="tx1"/>
                          </a:solidFill>
                          <a:latin typeface="Arial" panose="020B0604020202020204" pitchFamily="34" charset="0"/>
                          <a:cs typeface="Arial" panose="020B0604020202020204" pitchFamily="34" charset="0"/>
                        </a:rPr>
                        <a:t> Risk A</a:t>
                      </a:r>
                      <a:r>
                        <a:rPr lang="en-US" sz="1200" b="1" dirty="0" smtClean="0">
                          <a:solidFill>
                            <a:schemeClr val="tx1"/>
                          </a:solidFill>
                          <a:latin typeface="Arial" panose="020B0604020202020204" pitchFamily="34" charset="0"/>
                          <a:cs typeface="Arial" panose="020B0604020202020204" pitchFamily="34" charset="0"/>
                        </a:rPr>
                        <a:t>ppetite expectations</a:t>
                      </a:r>
                      <a:endParaRPr lang="en-GB" sz="1200" b="1" dirty="0" smtClean="0">
                        <a:solidFill>
                          <a:schemeClr val="tx1"/>
                        </a:solidFill>
                        <a:latin typeface="Arial" panose="020B0604020202020204" pitchFamily="34" charset="0"/>
                        <a:cs typeface="Arial" panose="020B0604020202020204" pitchFamily="34" charset="0"/>
                      </a:endParaRPr>
                    </a:p>
                  </a:txBody>
                  <a:tcPr marL="96028" marR="96028" anchor="ctr">
                    <a:lnL>
                      <a:noFill/>
                    </a:lnL>
                    <a:lnR>
                      <a:noFill/>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smtClean="0">
                          <a:solidFill>
                            <a:schemeClr val="tx1"/>
                          </a:solidFill>
                          <a:latin typeface="Arial" panose="020B0604020202020204" pitchFamily="34" charset="0"/>
                          <a:ea typeface="+mn-ea"/>
                          <a:cs typeface="Arial" panose="020B0604020202020204" pitchFamily="34" charset="0"/>
                        </a:rPr>
                        <a:t>I</a:t>
                      </a:r>
                      <a:r>
                        <a:rPr lang="en-GB" sz="1200" kern="1200" baseline="0" dirty="0" smtClean="0">
                          <a:solidFill>
                            <a:schemeClr val="tx1"/>
                          </a:solidFill>
                          <a:latin typeface="Arial" panose="020B0604020202020204" pitchFamily="34" charset="0"/>
                          <a:ea typeface="+mn-ea"/>
                          <a:cs typeface="Arial" panose="020B0604020202020204" pitchFamily="34" charset="0"/>
                        </a:rPr>
                        <a:t>ncl</a:t>
                      </a:r>
                      <a:r>
                        <a:rPr lang="en-GB" sz="1200" kern="1200" dirty="0" smtClean="0">
                          <a:solidFill>
                            <a:schemeClr val="tx1"/>
                          </a:solidFill>
                          <a:latin typeface="Arial" panose="020B0604020202020204" pitchFamily="34" charset="0"/>
                          <a:ea typeface="+mn-ea"/>
                          <a:cs typeface="Arial" panose="020B0604020202020204" pitchFamily="34" charset="0"/>
                        </a:rPr>
                        <a:t>ude</a:t>
                      </a:r>
                      <a:r>
                        <a:rPr lang="en-GB" sz="1200" kern="1200" baseline="0" dirty="0" smtClean="0">
                          <a:solidFill>
                            <a:schemeClr val="tx1"/>
                          </a:solidFill>
                          <a:latin typeface="Arial" panose="020B0604020202020204" pitchFamily="34" charset="0"/>
                          <a:ea typeface="+mn-ea"/>
                          <a:cs typeface="Arial" panose="020B0604020202020204" pitchFamily="34" charset="0"/>
                        </a:rPr>
                        <a:t> </a:t>
                      </a:r>
                      <a:r>
                        <a:rPr lang="en-US" sz="1200" kern="1200" dirty="0" smtClean="0">
                          <a:solidFill>
                            <a:schemeClr val="tx1"/>
                          </a:solidFill>
                          <a:latin typeface="Arial" panose="020B0604020202020204" pitchFamily="34" charset="0"/>
                          <a:ea typeface="+mn-ea"/>
                          <a:cs typeface="Arial" panose="020B0604020202020204" pitchFamily="34" charset="0"/>
                        </a:rPr>
                        <a:t>metrics and adhere to limits agreed</a:t>
                      </a:r>
                      <a:r>
                        <a:rPr lang="en-US" sz="1200" kern="1200" baseline="0" dirty="0" smtClean="0">
                          <a:solidFill>
                            <a:schemeClr val="tx1"/>
                          </a:solidFill>
                          <a:latin typeface="Arial" panose="020B0604020202020204" pitchFamily="34" charset="0"/>
                          <a:ea typeface="+mn-ea"/>
                          <a:cs typeface="Arial" panose="020B0604020202020204" pitchFamily="34" charset="0"/>
                        </a:rPr>
                        <a:t> with </a:t>
                      </a:r>
                      <a:r>
                        <a:rPr lang="en-US" sz="1200" kern="1200" dirty="0" smtClean="0">
                          <a:solidFill>
                            <a:schemeClr val="tx1"/>
                          </a:solidFill>
                          <a:latin typeface="Arial" panose="020B0604020202020204" pitchFamily="34" charset="0"/>
                          <a:ea typeface="+mn-ea"/>
                          <a:cs typeface="Arial" panose="020B0604020202020204" pitchFamily="34" charset="0"/>
                        </a:rPr>
                        <a:t>Group, as applicable to SHUSA’s business</a:t>
                      </a:r>
                      <a:endParaRPr lang="en-GB" sz="1200" kern="1200" dirty="0" smtClean="0">
                        <a:solidFill>
                          <a:schemeClr val="tx1"/>
                        </a:solidFill>
                        <a:latin typeface="Arial" panose="020B0604020202020204" pitchFamily="34" charset="0"/>
                        <a:ea typeface="+mn-ea"/>
                        <a:cs typeface="Arial" panose="020B0604020202020204" pitchFamily="34" charset="0"/>
                      </a:endParaRPr>
                    </a:p>
                  </a:txBody>
                  <a:tcPr marL="96028" marR="96028" anchor="ctr">
                    <a:lnL>
                      <a:noFill/>
                    </a:lnL>
                    <a:lnR>
                      <a:noFill/>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9" name="CONCLUTION_SHAPE"/>
          <p:cNvGraphicFramePr>
            <a:graphicFrameLocks noGrp="1"/>
          </p:cNvGraphicFramePr>
          <p:nvPr>
            <p:extLst>
              <p:ext uri="{D42A27DB-BD31-4B8C-83A1-F6EECF244321}">
                <p14:modId xmlns:p14="http://schemas.microsoft.com/office/powerpoint/2010/main" val="4113859299"/>
              </p:ext>
            </p:extLst>
          </p:nvPr>
        </p:nvGraphicFramePr>
        <p:xfrm>
          <a:off x="366713" y="5692458"/>
          <a:ext cx="8875972" cy="640080"/>
        </p:xfrm>
        <a:graphic>
          <a:graphicData uri="http://schemas.openxmlformats.org/drawingml/2006/table">
            <a:tbl>
              <a:tblPr firstRow="1" bandRow="1"/>
              <a:tblGrid>
                <a:gridCol w="8875972"/>
              </a:tblGrid>
              <a:tr h="254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r>
                        <a:rPr kumimoji="0" lang="en-US" sz="1800" b="0" i="0" u="none" baseline="0" dirty="0" smtClean="0">
                          <a:solidFill>
                            <a:srgbClr val="FF0000"/>
                          </a:solidFill>
                          <a:latin typeface="Arial" panose="020B0604020202020204" pitchFamily="34" charset="0"/>
                          <a:cs typeface="Arial" panose="020B0604020202020204" pitchFamily="34" charset="0"/>
                          <a:sym typeface="Arial"/>
                        </a:rPr>
                        <a:t>The statements, metrics and limits in the RAS will enable the Board to ensure these overarching objectives are upheld</a:t>
                      </a:r>
                    </a:p>
                  </a:txBody>
                  <a:tcPr marL="96028" marR="96028" anchor="b">
                    <a:lnL>
                      <a:noFill/>
                    </a:lnL>
                    <a:lnR>
                      <a:noFill/>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Content Placeholder 1"/>
          <p:cNvSpPr>
            <a:spLocks noGrp="1"/>
          </p:cNvSpPr>
          <p:nvPr>
            <p:ph sz="quarter" idx="11"/>
          </p:nvPr>
        </p:nvSpPr>
        <p:spPr/>
        <p:txBody>
          <a:bodyPr/>
          <a:lstStyle/>
          <a:p>
            <a:pPr lvl="0"/>
            <a:r>
              <a:rPr lang="en-US" kern="0" dirty="0">
                <a:solidFill>
                  <a:srgbClr val="000000"/>
                </a:solidFill>
                <a:latin typeface="Arial"/>
                <a:ea typeface="ＭＳ Ｐゴシック"/>
              </a:rPr>
              <a:t>The RAS is anchored in specific objectives for risk </a:t>
            </a:r>
            <a:r>
              <a:rPr lang="en-US" kern="0" dirty="0" smtClean="0">
                <a:solidFill>
                  <a:srgbClr val="000000"/>
                </a:solidFill>
                <a:latin typeface="Arial"/>
                <a:ea typeface="ＭＳ Ｐゴシック"/>
              </a:rPr>
              <a:t>taking</a:t>
            </a:r>
            <a:endParaRPr lang="en-US" kern="0" dirty="0">
              <a:solidFill>
                <a:srgbClr val="000000"/>
              </a:solidFill>
              <a:latin typeface="Arial"/>
              <a:ea typeface="ＭＳ Ｐゴシック"/>
            </a:endParaRPr>
          </a:p>
        </p:txBody>
      </p:sp>
    </p:spTree>
    <p:extLst>
      <p:ext uri="{BB962C8B-B14F-4D97-AF65-F5344CB8AC3E}">
        <p14:creationId xmlns:p14="http://schemas.microsoft.com/office/powerpoint/2010/main" val="31634120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1"/>
          <p:cNvSpPr txBox="1">
            <a:spLocks/>
          </p:cNvSpPr>
          <p:nvPr/>
        </p:nvSpPr>
        <p:spPr bwMode="gray">
          <a:xfrm>
            <a:off x="6668471" y="1471580"/>
            <a:ext cx="256665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00000"/>
              </a:lnSpc>
              <a:spcBef>
                <a:spcPts val="0"/>
              </a:spcBef>
              <a:spcAft>
                <a:spcPct val="0"/>
              </a:spcAft>
              <a:buNone/>
              <a:defRPr sz="1200" b="1">
                <a:solidFill>
                  <a:schemeClr val="accent1"/>
                </a:solidFill>
                <a:latin typeface="+mn-lt"/>
                <a:ea typeface="+mn-ea"/>
                <a:cs typeface="+mn-cs"/>
                <a:sym typeface="+mn-lt"/>
              </a:defRPr>
            </a:lvl1pPr>
            <a:lvl2pPr marL="0" indent="0" algn="l" rtl="0" eaLnBrk="1" fontAlgn="base" hangingPunct="1">
              <a:lnSpc>
                <a:spcPct val="100000"/>
              </a:lnSpc>
              <a:spcBef>
                <a:spcPts val="0"/>
              </a:spcBef>
              <a:spcAft>
                <a:spcPct val="0"/>
              </a:spcAft>
              <a:buFont typeface="Arial" charset="0"/>
              <a:buNone/>
              <a:defRPr sz="1200" baseline="0">
                <a:solidFill>
                  <a:schemeClr val="accent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000">
                <a:solidFill>
                  <a:schemeClr val="accent2"/>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GB" sz="1400" b="1" i="0" u="none" strike="noStrike" kern="0" cap="none" spc="0" normalizeH="0" baseline="0" noProof="0" dirty="0" smtClean="0">
                <a:ln>
                  <a:noFill/>
                </a:ln>
                <a:solidFill>
                  <a:srgbClr val="FF0000"/>
                </a:solidFill>
                <a:effectLst/>
                <a:uLnTx/>
                <a:uFillTx/>
                <a:latin typeface="Arial"/>
                <a:ea typeface="+mn-ea"/>
                <a:cs typeface="+mn-cs"/>
                <a:sym typeface="+mn-lt"/>
              </a:rPr>
              <a:t>Escalation processes</a:t>
            </a:r>
            <a:endParaRPr kumimoji="0" lang="en-GB" sz="1400" b="1" i="0" u="none" strike="noStrike" kern="0" cap="none" spc="0" normalizeH="0" baseline="0" noProof="0" dirty="0">
              <a:ln>
                <a:noFill/>
              </a:ln>
              <a:solidFill>
                <a:srgbClr val="FF0000"/>
              </a:solidFill>
              <a:effectLst/>
              <a:uLnTx/>
              <a:uFillTx/>
              <a:latin typeface="Arial"/>
              <a:ea typeface="+mn-ea"/>
              <a:cs typeface="+mn-cs"/>
              <a:sym typeface="+mn-lt"/>
            </a:endParaRPr>
          </a:p>
        </p:txBody>
      </p:sp>
      <p:sp>
        <p:nvSpPr>
          <p:cNvPr id="20" name="Text Placeholder 3"/>
          <p:cNvSpPr txBox="1">
            <a:spLocks/>
          </p:cNvSpPr>
          <p:nvPr/>
        </p:nvSpPr>
        <p:spPr bwMode="gray">
          <a:xfrm>
            <a:off x="375364" y="1471580"/>
            <a:ext cx="432125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00000"/>
              </a:lnSpc>
              <a:spcBef>
                <a:spcPts val="0"/>
              </a:spcBef>
              <a:spcAft>
                <a:spcPct val="0"/>
              </a:spcAft>
              <a:buNone/>
              <a:defRPr sz="1200" b="1">
                <a:solidFill>
                  <a:schemeClr val="accent1"/>
                </a:solidFill>
                <a:latin typeface="+mn-lt"/>
                <a:ea typeface="+mn-ea"/>
                <a:cs typeface="+mn-cs"/>
                <a:sym typeface="+mn-lt"/>
              </a:defRPr>
            </a:lvl1pPr>
            <a:lvl2pPr marL="0" indent="0" algn="l" rtl="0" eaLnBrk="1" fontAlgn="base" hangingPunct="1">
              <a:lnSpc>
                <a:spcPct val="100000"/>
              </a:lnSpc>
              <a:spcBef>
                <a:spcPts val="0"/>
              </a:spcBef>
              <a:spcAft>
                <a:spcPct val="0"/>
              </a:spcAft>
              <a:buFont typeface="Arial" charset="0"/>
              <a:buNone/>
              <a:defRPr sz="1200" baseline="0">
                <a:solidFill>
                  <a:schemeClr val="accent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000">
                <a:solidFill>
                  <a:schemeClr val="accent2"/>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GB" sz="1400" b="1" i="0" u="none" strike="noStrike" kern="0" cap="none" spc="0" normalizeH="0" baseline="0" noProof="0" dirty="0" smtClean="0">
                <a:ln>
                  <a:noFill/>
                </a:ln>
                <a:solidFill>
                  <a:srgbClr val="FF0000"/>
                </a:solidFill>
                <a:effectLst/>
                <a:uLnTx/>
                <a:uFillTx/>
                <a:latin typeface="Arial"/>
                <a:ea typeface="+mn-ea"/>
                <a:cs typeface="+mn-cs"/>
                <a:sym typeface="+mn-lt"/>
              </a:rPr>
              <a:t>Metric status definitions</a:t>
            </a:r>
            <a:endParaRPr kumimoji="0" lang="en-GB" sz="1400" b="1" i="0" u="none" strike="noStrike" kern="0" cap="none" spc="0" normalizeH="0" baseline="0" noProof="0" dirty="0">
              <a:ln>
                <a:noFill/>
              </a:ln>
              <a:solidFill>
                <a:srgbClr val="FF0000"/>
              </a:solidFill>
              <a:effectLst/>
              <a:uLnTx/>
              <a:uFillTx/>
              <a:latin typeface="Arial"/>
              <a:ea typeface="+mn-ea"/>
              <a:cs typeface="+mn-cs"/>
              <a:sym typeface="+mn-lt"/>
            </a:endParaRPr>
          </a:p>
        </p:txBody>
      </p:sp>
      <p:sp>
        <p:nvSpPr>
          <p:cNvPr id="21" name="Rectangle 20"/>
          <p:cNvSpPr/>
          <p:nvPr/>
        </p:nvSpPr>
        <p:spPr bwMode="auto">
          <a:xfrm>
            <a:off x="365839" y="1758559"/>
            <a:ext cx="1338209" cy="1332379"/>
          </a:xfrm>
          <a:prstGeom prst="rect">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00000"/>
              </a:lnSpc>
            </a:pPr>
            <a:r>
              <a:rPr lang="en-US" sz="1200" b="1" dirty="0" smtClean="0">
                <a:solidFill>
                  <a:srgbClr val="FFFFFF"/>
                </a:solidFill>
                <a:ea typeface="ＭＳ Ｐゴシック" pitchFamily="-112" charset="-128"/>
                <a:cs typeface="ＭＳ Ｐゴシック" pitchFamily="-112" charset="-128"/>
              </a:rPr>
              <a:t>Green status</a:t>
            </a:r>
            <a:endParaRPr lang="en-US" sz="1200" b="1" dirty="0">
              <a:solidFill>
                <a:srgbClr val="FFFFFF"/>
              </a:solidFill>
              <a:ea typeface="ＭＳ Ｐゴシック" pitchFamily="-112" charset="-128"/>
              <a:cs typeface="ＭＳ Ｐゴシック" pitchFamily="-112" charset="-128"/>
            </a:endParaRPr>
          </a:p>
        </p:txBody>
      </p:sp>
      <p:sp>
        <p:nvSpPr>
          <p:cNvPr id="22" name="Rectangle 21"/>
          <p:cNvSpPr/>
          <p:nvPr/>
        </p:nvSpPr>
        <p:spPr bwMode="auto">
          <a:xfrm>
            <a:off x="365839" y="3127218"/>
            <a:ext cx="1334788" cy="1335731"/>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00000"/>
              </a:lnSpc>
            </a:pPr>
            <a:r>
              <a:rPr lang="en-US" sz="1200" b="1" dirty="0" smtClean="0">
                <a:solidFill>
                  <a:srgbClr val="FFFFFF"/>
                </a:solidFill>
                <a:ea typeface="ＭＳ Ｐゴシック" pitchFamily="-112" charset="-128"/>
                <a:cs typeface="ＭＳ Ｐゴシック" pitchFamily="-112" charset="-128"/>
              </a:rPr>
              <a:t>Amber status </a:t>
            </a:r>
          </a:p>
          <a:p>
            <a:pPr algn="ctr">
              <a:lnSpc>
                <a:spcPct val="100000"/>
              </a:lnSpc>
            </a:pPr>
            <a:r>
              <a:rPr lang="en-US" sz="1200" b="1" dirty="0" smtClean="0">
                <a:solidFill>
                  <a:srgbClr val="FFFFFF"/>
                </a:solidFill>
                <a:ea typeface="ＭＳ Ｐゴシック" pitchFamily="-112" charset="-128"/>
                <a:cs typeface="ＭＳ Ｐゴシック" pitchFamily="-112" charset="-128"/>
              </a:rPr>
              <a:t>(“trigger”)</a:t>
            </a:r>
            <a:endParaRPr lang="en-US" sz="1200" b="1" dirty="0">
              <a:solidFill>
                <a:srgbClr val="FFFFFF"/>
              </a:solidFill>
              <a:ea typeface="ＭＳ Ｐゴシック" pitchFamily="-112" charset="-128"/>
              <a:cs typeface="ＭＳ Ｐゴシック" pitchFamily="-112" charset="-128"/>
            </a:endParaRPr>
          </a:p>
        </p:txBody>
      </p:sp>
      <p:sp>
        <p:nvSpPr>
          <p:cNvPr id="23" name="Rectangle 22"/>
          <p:cNvSpPr/>
          <p:nvPr/>
        </p:nvSpPr>
        <p:spPr bwMode="auto">
          <a:xfrm>
            <a:off x="365839" y="4507035"/>
            <a:ext cx="1334788" cy="1335731"/>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Red status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(“limit breach”)</a:t>
            </a:r>
          </a:p>
        </p:txBody>
      </p:sp>
      <p:sp>
        <p:nvSpPr>
          <p:cNvPr id="24" name="TextBox 23"/>
          <p:cNvSpPr txBox="1"/>
          <p:nvPr/>
        </p:nvSpPr>
        <p:spPr>
          <a:xfrm>
            <a:off x="1804046" y="2181283"/>
            <a:ext cx="4691672" cy="446276"/>
          </a:xfrm>
          <a:prstGeom prst="rect">
            <a:avLst/>
          </a:prstGeom>
          <a:noFill/>
        </p:spPr>
        <p:txBody>
          <a:bodyPr wrap="square" lIns="0" tIns="0" rIns="0" bIns="0" rtlCol="0">
            <a:spAutoFit/>
          </a:bodyPr>
          <a:lstStyle/>
          <a:p>
            <a:pPr marL="171450" marR="0" lvl="0" indent="-171450" algn="l"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ea typeface="+mn-ea"/>
              </a:rPr>
              <a:t>Metrics have not breached the amber trigger or red limit</a:t>
            </a:r>
          </a:p>
          <a:p>
            <a:pPr marL="171450" marR="0" lvl="0" indent="-171450" algn="l"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ea typeface="+mn-ea"/>
              </a:rPr>
              <a:t>Level of risk within range acceptable to organization</a:t>
            </a:r>
          </a:p>
        </p:txBody>
      </p:sp>
      <p:cxnSp>
        <p:nvCxnSpPr>
          <p:cNvPr id="25" name="Straight Connector 24"/>
          <p:cNvCxnSpPr>
            <a:stCxn id="26" idx="1"/>
          </p:cNvCxnSpPr>
          <p:nvPr/>
        </p:nvCxnSpPr>
        <p:spPr bwMode="auto">
          <a:xfrm flipH="1">
            <a:off x="1704048" y="4484992"/>
            <a:ext cx="3352400" cy="7002"/>
          </a:xfrm>
          <a:prstGeom prst="line">
            <a:avLst/>
          </a:prstGeom>
          <a:solidFill>
            <a:srgbClr val="FF0000"/>
          </a:solidFill>
          <a:ln w="12700" cap="flat" cmpd="sng" algn="ctr">
            <a:solidFill>
              <a:srgbClr val="FF0000"/>
            </a:solidFill>
            <a:prstDash val="dash"/>
            <a:round/>
            <a:headEnd type="none" w="med" len="med"/>
            <a:tailEnd type="none" w="med" len="med"/>
          </a:ln>
          <a:effectLst/>
        </p:spPr>
      </p:cxnSp>
      <p:sp>
        <p:nvSpPr>
          <p:cNvPr id="26" name="TextBox 25"/>
          <p:cNvSpPr txBox="1"/>
          <p:nvPr/>
        </p:nvSpPr>
        <p:spPr>
          <a:xfrm>
            <a:off x="5056448" y="4346493"/>
            <a:ext cx="1088419" cy="276999"/>
          </a:xfrm>
          <a:prstGeom prst="rect">
            <a:avLst/>
          </a:prstGeom>
          <a:noFill/>
          <a:ln>
            <a:noFill/>
          </a:ln>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0000"/>
                </a:solidFill>
                <a:effectLst/>
                <a:uLnTx/>
                <a:uFillTx/>
                <a:ea typeface="+mn-ea"/>
              </a:rPr>
              <a:t>Red limit</a:t>
            </a:r>
          </a:p>
        </p:txBody>
      </p:sp>
      <p:sp>
        <p:nvSpPr>
          <p:cNvPr id="27" name="TextBox 26"/>
          <p:cNvSpPr txBox="1"/>
          <p:nvPr/>
        </p:nvSpPr>
        <p:spPr>
          <a:xfrm>
            <a:off x="1804046" y="3545528"/>
            <a:ext cx="4691671" cy="446276"/>
          </a:xfrm>
          <a:prstGeom prst="rect">
            <a:avLst/>
          </a:prstGeom>
          <a:noFill/>
        </p:spPr>
        <p:txBody>
          <a:bodyPr wrap="square" lIns="0" tIns="0" rIns="0" bIns="0" rtlCol="0">
            <a:spAutoFit/>
          </a:bodyPr>
          <a:lstStyle/>
          <a:p>
            <a:pPr marL="171450" marR="0" lvl="0" indent="-171450" algn="l"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ea typeface="+mn-ea"/>
              </a:rPr>
              <a:t>Metrics have breached the amber trigger but not the red limit</a:t>
            </a:r>
          </a:p>
          <a:p>
            <a:pPr marL="171450" marR="0" lvl="0" indent="-171450" algn="l"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ea typeface="+mn-ea"/>
              </a:rPr>
              <a:t>Level of risk in danger of exceeding acceptable range</a:t>
            </a:r>
          </a:p>
        </p:txBody>
      </p:sp>
      <p:sp>
        <p:nvSpPr>
          <p:cNvPr id="28" name="TextBox 27"/>
          <p:cNvSpPr txBox="1"/>
          <p:nvPr/>
        </p:nvSpPr>
        <p:spPr>
          <a:xfrm>
            <a:off x="1804046" y="4898927"/>
            <a:ext cx="4691672" cy="446276"/>
          </a:xfrm>
          <a:prstGeom prst="rect">
            <a:avLst/>
          </a:prstGeom>
          <a:noFill/>
        </p:spPr>
        <p:txBody>
          <a:bodyPr wrap="square" lIns="0" tIns="0" rIns="0" bIns="0" rtlCol="0">
            <a:spAutoFit/>
          </a:bodyPr>
          <a:lstStyle/>
          <a:p>
            <a:pPr marL="171450" marR="0" lvl="0" indent="-171450" algn="l"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ea typeface="+mn-ea"/>
              </a:rPr>
              <a:t>Metrics have breached both the amber trigger and red limit</a:t>
            </a:r>
          </a:p>
          <a:p>
            <a:pPr marL="171450" marR="0" lvl="0" indent="-171450" algn="l"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ea typeface="+mn-ea"/>
              </a:rPr>
              <a:t>Level of risk within a range unacceptable to the organization</a:t>
            </a:r>
          </a:p>
        </p:txBody>
      </p:sp>
      <p:cxnSp>
        <p:nvCxnSpPr>
          <p:cNvPr id="29" name="Straight Connector 28"/>
          <p:cNvCxnSpPr>
            <a:stCxn id="30" idx="1"/>
          </p:cNvCxnSpPr>
          <p:nvPr/>
        </p:nvCxnSpPr>
        <p:spPr bwMode="auto">
          <a:xfrm flipH="1">
            <a:off x="1700627" y="3109078"/>
            <a:ext cx="3355822" cy="4888"/>
          </a:xfrm>
          <a:prstGeom prst="line">
            <a:avLst/>
          </a:prstGeom>
          <a:solidFill>
            <a:srgbClr val="FF0000"/>
          </a:solidFill>
          <a:ln w="12700" cap="flat" cmpd="sng" algn="ctr">
            <a:solidFill>
              <a:srgbClr val="FFC000"/>
            </a:solidFill>
            <a:prstDash val="dash"/>
            <a:round/>
            <a:headEnd type="none" w="med" len="med"/>
            <a:tailEnd type="none" w="med" len="med"/>
          </a:ln>
          <a:effectLst/>
        </p:spPr>
      </p:cxnSp>
      <p:sp>
        <p:nvSpPr>
          <p:cNvPr id="30" name="TextBox 29"/>
          <p:cNvSpPr txBox="1"/>
          <p:nvPr/>
        </p:nvSpPr>
        <p:spPr>
          <a:xfrm>
            <a:off x="5056449" y="2970579"/>
            <a:ext cx="1339240" cy="276999"/>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C000"/>
                </a:solidFill>
                <a:effectLst/>
                <a:uLnTx/>
                <a:uFillTx/>
                <a:ea typeface="+mn-ea"/>
              </a:rPr>
              <a:t>Amber trigger</a:t>
            </a:r>
          </a:p>
        </p:txBody>
      </p:sp>
      <p:sp>
        <p:nvSpPr>
          <p:cNvPr id="31" name="TextBox 30"/>
          <p:cNvSpPr txBox="1"/>
          <p:nvPr/>
        </p:nvSpPr>
        <p:spPr>
          <a:xfrm>
            <a:off x="6668471" y="1768083"/>
            <a:ext cx="2566657" cy="2185214"/>
          </a:xfrm>
          <a:prstGeom prst="rect">
            <a:avLst/>
          </a:prstGeom>
        </p:spPr>
        <p:txBody>
          <a:bodyPr wrap="square" lIns="0" tIns="0" rIns="0" bIns="0" anchor="t">
            <a:spAutoFit/>
          </a:bodyPr>
          <a:lstStyle>
            <a:lvl1pPr marL="171450" indent="-171450" algn="l" eaLnBrk="1" hangingPunct="1">
              <a:lnSpc>
                <a:spcPct val="100000"/>
              </a:lnSpc>
              <a:spcBef>
                <a:spcPct val="20000"/>
              </a:spcBef>
              <a:spcAft>
                <a:spcPts val="600"/>
              </a:spcAft>
              <a:buFont typeface="Arial" panose="020B0604020202020204" pitchFamily="34" charset="0"/>
              <a:buChar char="•"/>
              <a:defRPr sz="1200">
                <a:solidFill>
                  <a:schemeClr val="tx2"/>
                </a:solidFill>
                <a:latin typeface="+mn-lt"/>
              </a:defRPr>
            </a:lvl1pPr>
            <a:lvl2pPr marL="346075" indent="-173038" algn="l" eaLnBrk="1" hangingPunct="1">
              <a:lnSpc>
                <a:spcPct val="100000"/>
              </a:lnSpc>
              <a:spcBef>
                <a:spcPts val="400"/>
              </a:spcBef>
              <a:buClr>
                <a:schemeClr val="tx1"/>
              </a:buClr>
              <a:buFont typeface="Wingdings" pitchFamily="2" charset="2"/>
              <a:buChar char="§"/>
              <a:defRPr sz="1200">
                <a:solidFill>
                  <a:schemeClr val="tx2"/>
                </a:solidFill>
              </a:defRPr>
            </a:lvl2pPr>
            <a:lvl3pPr marL="511175" indent="-165100" algn="l" eaLnBrk="1" hangingPunct="1">
              <a:lnSpc>
                <a:spcPct val="100000"/>
              </a:lnSpc>
              <a:spcBef>
                <a:spcPts val="350"/>
              </a:spcBef>
              <a:buClr>
                <a:schemeClr val="tx1"/>
              </a:buClr>
              <a:buChar char="•"/>
              <a:defRPr sz="1200">
                <a:solidFill>
                  <a:schemeClr val="tx2"/>
                </a:solidFill>
              </a:defRPr>
            </a:lvl3pPr>
            <a:lvl4pPr marL="684213" indent="-173038" algn="l" eaLnBrk="1" hangingPunct="1">
              <a:lnSpc>
                <a:spcPct val="100000"/>
              </a:lnSpc>
              <a:spcBef>
                <a:spcPts val="300"/>
              </a:spcBef>
              <a:buClr>
                <a:schemeClr val="tx1"/>
              </a:buClr>
              <a:buChar char="–"/>
              <a:defRPr sz="1200">
                <a:solidFill>
                  <a:schemeClr val="tx2"/>
                </a:solidFill>
              </a:defRPr>
            </a:lvl4pPr>
            <a:lvl5pPr marL="857250" indent="-173038" algn="l" eaLnBrk="1" hangingPunct="1">
              <a:lnSpc>
                <a:spcPct val="100000"/>
              </a:lnSpc>
              <a:spcBef>
                <a:spcPts val="250"/>
              </a:spcBef>
              <a:buClr>
                <a:schemeClr val="tx1"/>
              </a:buClr>
              <a:buFont typeface="Courier New" panose="02070309020205020404" pitchFamily="49" charset="0"/>
              <a:buChar char="o"/>
              <a:defRPr sz="1200">
                <a:solidFill>
                  <a:schemeClr val="tx2"/>
                </a:solidFill>
              </a:defRPr>
            </a:lvl5pPr>
            <a:lvl6pPr marL="2227263" indent="-228600" fontAlgn="base">
              <a:spcBef>
                <a:spcPct val="20000"/>
              </a:spcBef>
              <a:spcAft>
                <a:spcPct val="0"/>
              </a:spcAft>
              <a:defRPr sz="1800"/>
            </a:lvl6pPr>
            <a:lvl7pPr marL="2684463" indent="-228600" fontAlgn="base">
              <a:spcBef>
                <a:spcPct val="20000"/>
              </a:spcBef>
              <a:spcAft>
                <a:spcPct val="0"/>
              </a:spcAft>
              <a:defRPr sz="1800"/>
            </a:lvl7pPr>
            <a:lvl8pPr marL="3141663" indent="-228600" fontAlgn="base">
              <a:spcBef>
                <a:spcPct val="20000"/>
              </a:spcBef>
              <a:spcAft>
                <a:spcPct val="0"/>
              </a:spcAft>
              <a:defRPr sz="1800"/>
            </a:lvl8pPr>
            <a:lvl9pPr marL="3598863" indent="-228600" fontAlgn="base">
              <a:spcBef>
                <a:spcPct val="20000"/>
              </a:spcBef>
              <a:spcAft>
                <a:spcPct val="0"/>
              </a:spcAft>
              <a:defRPr sz="1800"/>
            </a:lvl9pPr>
          </a:lstStyle>
          <a:p>
            <a:pPr>
              <a:spcBef>
                <a:spcPts val="600"/>
              </a:spcBef>
              <a:spcAft>
                <a:spcPts val="0"/>
              </a:spcAft>
            </a:pPr>
            <a:r>
              <a:rPr lang="en-US" dirty="0" smtClean="0">
                <a:solidFill>
                  <a:srgbClr val="000000"/>
                </a:solidFill>
                <a:latin typeface="Arial"/>
                <a:ea typeface="+mn-ea"/>
              </a:rPr>
              <a:t>Escalation procedures apply to all amber triggers and red breaches</a:t>
            </a:r>
          </a:p>
          <a:p>
            <a:pPr>
              <a:spcBef>
                <a:spcPts val="600"/>
              </a:spcBef>
              <a:spcAft>
                <a:spcPts val="0"/>
              </a:spcAft>
            </a:pPr>
            <a:r>
              <a:rPr lang="en-US" b="1" dirty="0" smtClean="0">
                <a:solidFill>
                  <a:srgbClr val="000000"/>
                </a:solidFill>
                <a:latin typeface="Arial"/>
                <a:ea typeface="+mn-ea"/>
              </a:rPr>
              <a:t>SHUSA-level</a:t>
            </a:r>
            <a:r>
              <a:rPr lang="en-US" dirty="0" smtClean="0">
                <a:solidFill>
                  <a:srgbClr val="000000"/>
                </a:solidFill>
                <a:latin typeface="Arial"/>
                <a:ea typeface="+mn-ea"/>
              </a:rPr>
              <a:t>: Escalated to SHUSA CRO, with most review and approval by ERMC (amber) </a:t>
            </a:r>
            <a:br>
              <a:rPr lang="en-US" dirty="0" smtClean="0">
                <a:solidFill>
                  <a:srgbClr val="000000"/>
                </a:solidFill>
                <a:latin typeface="Arial"/>
                <a:ea typeface="+mn-ea"/>
              </a:rPr>
            </a:br>
            <a:r>
              <a:rPr lang="en-US" dirty="0" smtClean="0">
                <a:solidFill>
                  <a:srgbClr val="000000"/>
                </a:solidFill>
                <a:latin typeface="Arial"/>
                <a:ea typeface="+mn-ea"/>
              </a:rPr>
              <a:t>or RC (red)</a:t>
            </a:r>
            <a:r>
              <a:rPr lang="en-US" baseline="30000" dirty="0" smtClean="0">
                <a:solidFill>
                  <a:srgbClr val="000000"/>
                </a:solidFill>
                <a:latin typeface="Arial"/>
                <a:ea typeface="+mn-ea"/>
              </a:rPr>
              <a:t>1</a:t>
            </a:r>
          </a:p>
          <a:p>
            <a:pPr>
              <a:spcBef>
                <a:spcPts val="600"/>
              </a:spcBef>
              <a:spcAft>
                <a:spcPts val="0"/>
              </a:spcAft>
            </a:pPr>
            <a:r>
              <a:rPr lang="en-US" b="1" dirty="0" smtClean="0">
                <a:solidFill>
                  <a:srgbClr val="000000"/>
                </a:solidFill>
                <a:latin typeface="Arial"/>
                <a:ea typeface="+mn-ea"/>
              </a:rPr>
              <a:t>Subsidiary-only</a:t>
            </a:r>
            <a:r>
              <a:rPr lang="en-US" dirty="0" smtClean="0">
                <a:solidFill>
                  <a:srgbClr val="000000"/>
                </a:solidFill>
                <a:latin typeface="Arial"/>
                <a:ea typeface="+mn-ea"/>
              </a:rPr>
              <a:t>: Review and approval responsibility in subsidiary; SHUSA ERMC provides review and input to </a:t>
            </a:r>
            <a:br>
              <a:rPr lang="en-US" dirty="0" smtClean="0">
                <a:solidFill>
                  <a:srgbClr val="000000"/>
                </a:solidFill>
                <a:latin typeface="Arial"/>
                <a:ea typeface="+mn-ea"/>
              </a:rPr>
            </a:br>
            <a:r>
              <a:rPr lang="en-US" dirty="0" smtClean="0">
                <a:solidFill>
                  <a:srgbClr val="000000"/>
                </a:solidFill>
                <a:latin typeface="Arial"/>
                <a:ea typeface="+mn-ea"/>
              </a:rPr>
              <a:t>action plans</a:t>
            </a:r>
            <a:endParaRPr lang="en-US" dirty="0">
              <a:solidFill>
                <a:srgbClr val="000000"/>
              </a:solidFill>
              <a:latin typeface="Arial"/>
              <a:ea typeface="+mn-ea"/>
            </a:endParaRPr>
          </a:p>
        </p:txBody>
      </p:sp>
      <p:cxnSp>
        <p:nvCxnSpPr>
          <p:cNvPr id="32" name="Straight Connector 31"/>
          <p:cNvCxnSpPr/>
          <p:nvPr/>
        </p:nvCxnSpPr>
        <p:spPr>
          <a:xfrm>
            <a:off x="6494314" y="1470025"/>
            <a:ext cx="0" cy="4627563"/>
          </a:xfrm>
          <a:prstGeom prst="line">
            <a:avLst/>
          </a:prstGeom>
          <a:noFill/>
          <a:ln w="9525" cap="flat" cmpd="sng" algn="ctr">
            <a:solidFill>
              <a:srgbClr val="808080"/>
            </a:solidFill>
            <a:prstDash val="solid"/>
            <a:tailEnd type="none"/>
          </a:ln>
          <a:effectLst/>
        </p:spPr>
      </p:cxnSp>
      <p:sp>
        <p:nvSpPr>
          <p:cNvPr id="2" name="Content Placeholder 1"/>
          <p:cNvSpPr>
            <a:spLocks noGrp="1"/>
          </p:cNvSpPr>
          <p:nvPr>
            <p:ph sz="quarter" idx="11"/>
          </p:nvPr>
        </p:nvSpPr>
        <p:spPr/>
        <p:txBody>
          <a:bodyPr/>
          <a:lstStyle/>
          <a:p>
            <a:pPr lvl="0"/>
            <a:r>
              <a:rPr lang="en-US" kern="0" dirty="0">
                <a:solidFill>
                  <a:srgbClr val="000000"/>
                </a:solidFill>
                <a:latin typeface="Arial"/>
                <a:ea typeface="ＭＳ Ｐゴシック"/>
              </a:rPr>
              <a:t>Metric status definitions and escalation </a:t>
            </a:r>
            <a:r>
              <a:rPr lang="en-US" kern="0" dirty="0" smtClean="0">
                <a:solidFill>
                  <a:srgbClr val="000000"/>
                </a:solidFill>
                <a:latin typeface="Arial"/>
                <a:ea typeface="ＭＳ Ｐゴシック"/>
              </a:rPr>
              <a:t>process</a:t>
            </a:r>
            <a:endParaRPr lang="en-US" kern="0" dirty="0">
              <a:solidFill>
                <a:srgbClr val="000000"/>
              </a:solidFill>
              <a:latin typeface="Arial"/>
              <a:ea typeface="ＭＳ Ｐゴシック"/>
            </a:endParaRPr>
          </a:p>
        </p:txBody>
      </p:sp>
      <p:sp>
        <p:nvSpPr>
          <p:cNvPr id="18" name="Footnote"/>
          <p:cNvSpPr/>
          <p:nvPr/>
        </p:nvSpPr>
        <p:spPr>
          <a:xfrm>
            <a:off x="2228518" y="6332539"/>
            <a:ext cx="5000958" cy="123111"/>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1. Escalation level of breach dependent on breach severity and discretion of CRO</a:t>
            </a:r>
          </a:p>
        </p:txBody>
      </p:sp>
    </p:spTree>
    <p:extLst>
      <p:ext uri="{BB962C8B-B14F-4D97-AF65-F5344CB8AC3E}">
        <p14:creationId xmlns:p14="http://schemas.microsoft.com/office/powerpoint/2010/main" val="1179642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p:cNvSpPr>
          <p:nvPr/>
        </p:nvSpPr>
        <p:spPr bwMode="auto">
          <a:xfrm>
            <a:off x="374166" y="1116273"/>
            <a:ext cx="2727831" cy="2054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FF0000"/>
                </a:solidFill>
                <a:effectLst/>
                <a:uLnTx/>
                <a:uFillTx/>
                <a:latin typeface="Arial" charset="0"/>
                <a:ea typeface="ＭＳ Ｐゴシック"/>
              </a:rPr>
              <a:t>Risk taxonomy</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sp>
        <p:nvSpPr>
          <p:cNvPr id="25" name="Text Placeholder 2"/>
          <p:cNvSpPr txBox="1">
            <a:spLocks/>
          </p:cNvSpPr>
          <p:nvPr/>
        </p:nvSpPr>
        <p:spPr bwMode="auto">
          <a:xfrm>
            <a:off x="3380244" y="1116273"/>
            <a:ext cx="5628729" cy="2054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FF0000"/>
                </a:solidFill>
                <a:effectLst/>
                <a:uLnTx/>
                <a:uFillTx/>
                <a:latin typeface="Arial" charset="0"/>
                <a:ea typeface="ＭＳ Ｐゴシック"/>
              </a:rPr>
              <a:t>Metrics in the BSI</a:t>
            </a:r>
            <a:r>
              <a:rPr kumimoji="0" lang="en-US" sz="1400" b="1" i="0" u="none" strike="noStrike" kern="1200" cap="none" spc="0" normalizeH="0" noProof="0" dirty="0" smtClean="0">
                <a:ln>
                  <a:noFill/>
                </a:ln>
                <a:solidFill>
                  <a:srgbClr val="FF0000"/>
                </a:solidFill>
                <a:effectLst/>
                <a:uLnTx/>
                <a:uFillTx/>
                <a:latin typeface="Arial" charset="0"/>
                <a:ea typeface="ＭＳ Ｐゴシック"/>
              </a:rPr>
              <a:t> Miami</a:t>
            </a:r>
            <a:r>
              <a:rPr kumimoji="0" lang="en-US" sz="1400" b="1" i="0" u="none" strike="noStrike" kern="1200" cap="none" spc="0" normalizeH="0" baseline="0" noProof="0" dirty="0" smtClean="0">
                <a:ln>
                  <a:noFill/>
                </a:ln>
                <a:solidFill>
                  <a:srgbClr val="FF0000"/>
                </a:solidFill>
                <a:effectLst/>
                <a:uLnTx/>
                <a:uFillTx/>
                <a:latin typeface="Arial" charset="0"/>
                <a:ea typeface="ＭＳ Ｐゴシック"/>
              </a:rPr>
              <a:t> RAS</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grpSp>
        <p:nvGrpSpPr>
          <p:cNvPr id="7" name="Group 6"/>
          <p:cNvGrpSpPr/>
          <p:nvPr/>
        </p:nvGrpSpPr>
        <p:grpSpPr>
          <a:xfrm>
            <a:off x="370582" y="1401632"/>
            <a:ext cx="2551230" cy="4217611"/>
            <a:chOff x="408681" y="1453979"/>
            <a:chExt cx="2744842" cy="4537684"/>
          </a:xfrm>
        </p:grpSpPr>
        <p:sp>
          <p:nvSpPr>
            <p:cNvPr id="4" name="Rectangle 3"/>
            <p:cNvSpPr>
              <a:spLocks noChangeArrowheads="1"/>
            </p:cNvSpPr>
            <p:nvPr/>
          </p:nvSpPr>
          <p:spPr bwMode="gray">
            <a:xfrm>
              <a:off x="549789" y="1498911"/>
              <a:ext cx="834800" cy="2658535"/>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Capital adequacy</a:t>
              </a:r>
            </a:p>
          </p:txBody>
        </p:sp>
        <p:sp>
          <p:nvSpPr>
            <p:cNvPr id="5" name="Rectangle 13"/>
            <p:cNvSpPr>
              <a:spLocks noChangeArrowheads="1"/>
            </p:cNvSpPr>
            <p:nvPr/>
          </p:nvSpPr>
          <p:spPr bwMode="gray">
            <a:xfrm>
              <a:off x="1587756" y="2416021"/>
              <a:ext cx="1558214" cy="365760"/>
            </a:xfrm>
            <a:prstGeom prst="rect">
              <a:avLst/>
            </a:prstGeom>
            <a:solidFill>
              <a:srgbClr val="FFDDDD"/>
            </a:solidFill>
            <a:ln w="9525" algn="ctr">
              <a:solidFill>
                <a:srgbClr val="FF0000"/>
              </a:solidFill>
              <a:miter lim="800000"/>
              <a:headEnd/>
              <a:tailEnd/>
            </a:ln>
            <a:effectLst/>
            <a:extLst/>
          </p:spPr>
          <p:txBody>
            <a:bodyPr lIns="182880" tIns="36576" rIns="91440" bIns="36576" anchor="ctr"/>
            <a:lstStyle/>
            <a:p>
              <a:pPr algn="ctr">
                <a:tabLst>
                  <a:tab pos="517525" algn="r"/>
                </a:tabLst>
              </a:pPr>
              <a:r>
                <a:rPr lang="en-US" altLang="zh-CN" sz="1000" dirty="0" smtClean="0">
                  <a:solidFill>
                    <a:srgbClr val="000000"/>
                  </a:solidFill>
                  <a:ea typeface="SimSun" pitchFamily="2" charset="-122"/>
                </a:rPr>
                <a:t>Liquidity / funding risk</a:t>
              </a:r>
              <a:endParaRPr lang="en-US" altLang="zh-CN" sz="1000" dirty="0">
                <a:solidFill>
                  <a:srgbClr val="000000"/>
                </a:solidFill>
                <a:ea typeface="SimSun" pitchFamily="2" charset="-122"/>
              </a:endParaRPr>
            </a:p>
          </p:txBody>
        </p:sp>
        <p:sp>
          <p:nvSpPr>
            <p:cNvPr id="6" name="Rectangle 13"/>
            <p:cNvSpPr>
              <a:spLocks noChangeArrowheads="1"/>
            </p:cNvSpPr>
            <p:nvPr/>
          </p:nvSpPr>
          <p:spPr bwMode="gray">
            <a:xfrm>
              <a:off x="1587756" y="2874576"/>
              <a:ext cx="1558214"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algn="ctr">
                <a:tabLst>
                  <a:tab pos="517525" algn="r"/>
                </a:tabLst>
              </a:pPr>
              <a:r>
                <a:rPr lang="en-US" altLang="zh-CN" sz="1000" dirty="0" smtClean="0">
                  <a:solidFill>
                    <a:srgbClr val="000000"/>
                  </a:solidFill>
                  <a:ea typeface="SimSun" pitchFamily="2" charset="-122"/>
                </a:rPr>
                <a:t>Interest rate risk</a:t>
              </a:r>
              <a:endParaRPr lang="en-US" altLang="zh-CN" sz="1000" dirty="0">
                <a:solidFill>
                  <a:srgbClr val="000000"/>
                </a:solidFill>
                <a:ea typeface="SimSun" pitchFamily="2" charset="-122"/>
              </a:endParaRPr>
            </a:p>
          </p:txBody>
        </p:sp>
        <p:sp>
          <p:nvSpPr>
            <p:cNvPr id="8" name="Rectangle 19"/>
            <p:cNvSpPr>
              <a:spLocks noChangeArrowheads="1"/>
            </p:cNvSpPr>
            <p:nvPr/>
          </p:nvSpPr>
          <p:spPr bwMode="gray">
            <a:xfrm>
              <a:off x="549788" y="4250241"/>
              <a:ext cx="2595637"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Operational risk</a:t>
              </a:r>
            </a:p>
          </p:txBody>
        </p:sp>
        <p:sp>
          <p:nvSpPr>
            <p:cNvPr id="9" name="Rectangle 20"/>
            <p:cNvSpPr>
              <a:spLocks noChangeArrowheads="1"/>
            </p:cNvSpPr>
            <p:nvPr/>
          </p:nvSpPr>
          <p:spPr bwMode="gray">
            <a:xfrm>
              <a:off x="557886" y="5167351"/>
              <a:ext cx="2595637"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Compliance and reputational risk</a:t>
              </a:r>
            </a:p>
          </p:txBody>
        </p:sp>
        <p:sp>
          <p:nvSpPr>
            <p:cNvPr id="10" name="Rectangle 20"/>
            <p:cNvSpPr>
              <a:spLocks noChangeArrowheads="1"/>
            </p:cNvSpPr>
            <p:nvPr/>
          </p:nvSpPr>
          <p:spPr bwMode="gray">
            <a:xfrm>
              <a:off x="549788" y="4708796"/>
              <a:ext cx="2595637"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algn="ctr">
                <a:tabLst>
                  <a:tab pos="517525" algn="r"/>
                </a:tabLst>
              </a:pPr>
              <a:r>
                <a:rPr lang="en-US" altLang="zh-CN" sz="1000" dirty="0" smtClean="0">
                  <a:solidFill>
                    <a:srgbClr val="000000"/>
                  </a:solidFill>
                  <a:ea typeface="SimSun" pitchFamily="2" charset="-122"/>
                </a:rPr>
                <a:t>Model risk</a:t>
              </a:r>
              <a:endParaRPr lang="en-US" altLang="zh-CN" sz="1000" dirty="0">
                <a:solidFill>
                  <a:srgbClr val="000000"/>
                </a:solidFill>
                <a:ea typeface="SimSun" pitchFamily="2" charset="-122"/>
              </a:endParaRPr>
            </a:p>
          </p:txBody>
        </p:sp>
        <p:sp>
          <p:nvSpPr>
            <p:cNvPr id="12" name="Oval 11"/>
            <p:cNvSpPr/>
            <p:nvPr/>
          </p:nvSpPr>
          <p:spPr bwMode="auto">
            <a:xfrm>
              <a:off x="433973" y="1465207"/>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a:t>
              </a:r>
            </a:p>
          </p:txBody>
        </p:sp>
        <p:sp>
          <p:nvSpPr>
            <p:cNvPr id="13" name="Oval 12"/>
            <p:cNvSpPr/>
            <p:nvPr/>
          </p:nvSpPr>
          <p:spPr bwMode="auto">
            <a:xfrm>
              <a:off x="1442448" y="2814713"/>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5</a:t>
              </a:r>
            </a:p>
          </p:txBody>
        </p:sp>
        <p:sp>
          <p:nvSpPr>
            <p:cNvPr id="15" name="Oval 14"/>
            <p:cNvSpPr/>
            <p:nvPr/>
          </p:nvSpPr>
          <p:spPr bwMode="auto">
            <a:xfrm>
              <a:off x="412581" y="4201723"/>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8</a:t>
              </a:r>
            </a:p>
          </p:txBody>
        </p:sp>
        <p:sp>
          <p:nvSpPr>
            <p:cNvPr id="16" name="Oval 15"/>
            <p:cNvSpPr/>
            <p:nvPr/>
          </p:nvSpPr>
          <p:spPr bwMode="auto">
            <a:xfrm>
              <a:off x="412581" y="4648322"/>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9</a:t>
              </a:r>
            </a:p>
          </p:txBody>
        </p:sp>
        <p:sp>
          <p:nvSpPr>
            <p:cNvPr id="17" name="Oval 16"/>
            <p:cNvSpPr/>
            <p:nvPr/>
          </p:nvSpPr>
          <p:spPr bwMode="auto">
            <a:xfrm>
              <a:off x="412581" y="5099557"/>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10</a:t>
              </a:r>
            </a:p>
          </p:txBody>
        </p:sp>
        <p:sp>
          <p:nvSpPr>
            <p:cNvPr id="18" name="Rectangle 13"/>
            <p:cNvSpPr>
              <a:spLocks noChangeArrowheads="1"/>
            </p:cNvSpPr>
            <p:nvPr/>
          </p:nvSpPr>
          <p:spPr bwMode="gray">
            <a:xfrm>
              <a:off x="1587756" y="1498911"/>
              <a:ext cx="1558214"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Credit risk</a:t>
              </a:r>
            </a:p>
          </p:txBody>
        </p:sp>
        <p:sp>
          <p:nvSpPr>
            <p:cNvPr id="19" name="Oval 18"/>
            <p:cNvSpPr/>
            <p:nvPr/>
          </p:nvSpPr>
          <p:spPr bwMode="auto">
            <a:xfrm>
              <a:off x="1442448" y="1453979"/>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2</a:t>
              </a:r>
            </a:p>
          </p:txBody>
        </p:sp>
        <p:sp>
          <p:nvSpPr>
            <p:cNvPr id="23" name="Oval 22"/>
            <p:cNvSpPr/>
            <p:nvPr/>
          </p:nvSpPr>
          <p:spPr bwMode="auto">
            <a:xfrm>
              <a:off x="1442448" y="2351742"/>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4</a:t>
              </a:r>
            </a:p>
          </p:txBody>
        </p:sp>
        <p:sp>
          <p:nvSpPr>
            <p:cNvPr id="26" name="Rectangle 13"/>
            <p:cNvSpPr>
              <a:spLocks noChangeArrowheads="1"/>
            </p:cNvSpPr>
            <p:nvPr/>
          </p:nvSpPr>
          <p:spPr bwMode="gray">
            <a:xfrm>
              <a:off x="1587756" y="3791686"/>
              <a:ext cx="1558214"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Strategic risk</a:t>
              </a:r>
            </a:p>
          </p:txBody>
        </p:sp>
        <p:sp>
          <p:nvSpPr>
            <p:cNvPr id="27" name="Oval 26"/>
            <p:cNvSpPr/>
            <p:nvPr/>
          </p:nvSpPr>
          <p:spPr bwMode="auto">
            <a:xfrm>
              <a:off x="1442448" y="3732704"/>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7</a:t>
              </a:r>
            </a:p>
          </p:txBody>
        </p:sp>
        <p:sp>
          <p:nvSpPr>
            <p:cNvPr id="41" name="Rectangle 20"/>
            <p:cNvSpPr>
              <a:spLocks noChangeArrowheads="1"/>
            </p:cNvSpPr>
            <p:nvPr/>
          </p:nvSpPr>
          <p:spPr bwMode="gray">
            <a:xfrm>
              <a:off x="553985" y="5625903"/>
              <a:ext cx="2595637"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Fiduciary risk</a:t>
              </a:r>
            </a:p>
          </p:txBody>
        </p:sp>
        <p:sp>
          <p:nvSpPr>
            <p:cNvPr id="42" name="Oval 41"/>
            <p:cNvSpPr/>
            <p:nvPr/>
          </p:nvSpPr>
          <p:spPr bwMode="auto">
            <a:xfrm>
              <a:off x="408681" y="5558303"/>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11</a:t>
              </a:r>
            </a:p>
          </p:txBody>
        </p:sp>
        <p:sp>
          <p:nvSpPr>
            <p:cNvPr id="40" name="Rectangle 13"/>
            <p:cNvSpPr>
              <a:spLocks noChangeArrowheads="1"/>
            </p:cNvSpPr>
            <p:nvPr/>
          </p:nvSpPr>
          <p:spPr bwMode="gray">
            <a:xfrm>
              <a:off x="1587756" y="1957466"/>
              <a:ext cx="1558214"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Residual value risk</a:t>
              </a:r>
            </a:p>
          </p:txBody>
        </p:sp>
        <p:sp>
          <p:nvSpPr>
            <p:cNvPr id="44" name="Oval 43"/>
            <p:cNvSpPr/>
            <p:nvPr/>
          </p:nvSpPr>
          <p:spPr bwMode="auto">
            <a:xfrm>
              <a:off x="1442448" y="1896722"/>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3</a:t>
              </a:r>
            </a:p>
          </p:txBody>
        </p:sp>
        <p:sp>
          <p:nvSpPr>
            <p:cNvPr id="47" name="Rectangle 13"/>
            <p:cNvSpPr>
              <a:spLocks noChangeArrowheads="1"/>
            </p:cNvSpPr>
            <p:nvPr/>
          </p:nvSpPr>
          <p:spPr bwMode="gray">
            <a:xfrm>
              <a:off x="1587756" y="3333131"/>
              <a:ext cx="1558214"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91440" tIns="36576" rIns="91440" bIns="36576" anchor="ctr"/>
            <a:lstStyle/>
            <a:p>
              <a:pPr algn="ctr">
                <a:tabLst>
                  <a:tab pos="517525" algn="r"/>
                </a:tabLst>
              </a:pPr>
              <a:r>
                <a:rPr lang="en-US" altLang="zh-CN" sz="1000" dirty="0" smtClean="0">
                  <a:solidFill>
                    <a:srgbClr val="000000"/>
                  </a:solidFill>
                  <a:ea typeface="SimSun" pitchFamily="2" charset="-122"/>
                </a:rPr>
                <a:t>Mark-to-market portfolio risk</a:t>
              </a:r>
              <a:endParaRPr lang="en-US" altLang="zh-CN" sz="1000" dirty="0">
                <a:solidFill>
                  <a:srgbClr val="000000"/>
                </a:solidFill>
                <a:ea typeface="SimSun" pitchFamily="2" charset="-122"/>
              </a:endParaRPr>
            </a:p>
          </p:txBody>
        </p:sp>
        <p:sp>
          <p:nvSpPr>
            <p:cNvPr id="48" name="Oval 47"/>
            <p:cNvSpPr/>
            <p:nvPr/>
          </p:nvSpPr>
          <p:spPr bwMode="auto">
            <a:xfrm>
              <a:off x="1442448" y="3277684"/>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6</a:t>
              </a:r>
            </a:p>
          </p:txBody>
        </p:sp>
      </p:grpSp>
      <p:sp>
        <p:nvSpPr>
          <p:cNvPr id="2" name="Content Placeholder 1"/>
          <p:cNvSpPr>
            <a:spLocks noGrp="1"/>
          </p:cNvSpPr>
          <p:nvPr>
            <p:ph sz="quarter" idx="11"/>
          </p:nvPr>
        </p:nvSpPr>
        <p:spPr/>
        <p:txBody>
          <a:bodyPr/>
          <a:lstStyle/>
          <a:p>
            <a:pPr lvl="0"/>
            <a:r>
              <a:rPr lang="en-US" kern="0" dirty="0">
                <a:solidFill>
                  <a:srgbClr val="000000"/>
                </a:solidFill>
                <a:latin typeface="Arial"/>
                <a:ea typeface="ＭＳ Ｐゴシック"/>
              </a:rPr>
              <a:t>Risk taxonomy and applied </a:t>
            </a:r>
            <a:r>
              <a:rPr lang="en-US" kern="0" dirty="0" smtClean="0">
                <a:solidFill>
                  <a:srgbClr val="000000"/>
                </a:solidFill>
                <a:latin typeface="Arial"/>
                <a:ea typeface="ＭＳ Ｐゴシック"/>
              </a:rPr>
              <a:t>metrics</a:t>
            </a:r>
            <a:endParaRPr lang="en-US" kern="0" dirty="0">
              <a:solidFill>
                <a:srgbClr val="000000"/>
              </a:solidFill>
              <a:latin typeface="Arial"/>
              <a:ea typeface="ＭＳ Ｐゴシック"/>
            </a:endParaRPr>
          </a:p>
        </p:txBody>
      </p:sp>
      <p:cxnSp>
        <p:nvCxnSpPr>
          <p:cNvPr id="50" name="Straight Connector 49"/>
          <p:cNvCxnSpPr/>
          <p:nvPr/>
        </p:nvCxnSpPr>
        <p:spPr>
          <a:xfrm>
            <a:off x="3167067" y="1115882"/>
            <a:ext cx="0" cy="4869034"/>
          </a:xfrm>
          <a:prstGeom prst="line">
            <a:avLst/>
          </a:prstGeom>
          <a:ln w="9525">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6190075" y="1115609"/>
            <a:ext cx="3049233" cy="224677"/>
          </a:xfrm>
          <a:prstGeom prst="rect">
            <a:avLst/>
          </a:prstGeom>
          <a:noFill/>
        </p:spPr>
        <p:txBody>
          <a:bodyPr wrap="none" rtlCol="0">
            <a:spAutoFit/>
          </a:bodyPr>
          <a:lstStyle/>
          <a:p>
            <a:pPr algn="ctr" eaLnBrk="1" hangingPunct="1">
              <a:lnSpc>
                <a:spcPct val="86000"/>
              </a:lnSpc>
            </a:pPr>
            <a:r>
              <a:rPr lang="en-US" sz="1000" dirty="0" smtClean="0">
                <a:solidFill>
                  <a:srgbClr val="000000"/>
                </a:solidFill>
                <a:ea typeface="ＭＳ Ｐゴシック"/>
              </a:rPr>
              <a:t>* SHUSA metric reported in Santander Group RAS</a:t>
            </a:r>
            <a:endParaRPr lang="en-US" sz="1000" dirty="0">
              <a:solidFill>
                <a:srgbClr val="000000"/>
              </a:solidFill>
              <a:ea typeface="ＭＳ Ｐゴシック"/>
            </a:endParaRPr>
          </a:p>
        </p:txBody>
      </p:sp>
      <p:graphicFrame>
        <p:nvGraphicFramePr>
          <p:cNvPr id="45" name="Table 44"/>
          <p:cNvGraphicFramePr>
            <a:graphicFrameLocks noGrp="1"/>
          </p:cNvGraphicFramePr>
          <p:nvPr>
            <p:extLst>
              <p:ext uri="{D42A27DB-BD31-4B8C-83A1-F6EECF244321}">
                <p14:modId xmlns:p14="http://schemas.microsoft.com/office/powerpoint/2010/main" val="1535146008"/>
              </p:ext>
            </p:extLst>
          </p:nvPr>
        </p:nvGraphicFramePr>
        <p:xfrm>
          <a:off x="3712805" y="1419266"/>
          <a:ext cx="5534384" cy="4798655"/>
        </p:xfrm>
        <a:graphic>
          <a:graphicData uri="http://schemas.openxmlformats.org/drawingml/2006/table">
            <a:tbl>
              <a:tblPr firstRow="1" bandRow="1"/>
              <a:tblGrid>
                <a:gridCol w="2015420"/>
                <a:gridCol w="1160255"/>
                <a:gridCol w="797014"/>
                <a:gridCol w="143304"/>
                <a:gridCol w="1418391"/>
              </a:tblGrid>
              <a:tr h="401054">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indent="-119063">
                        <a:buFont typeface="Arial" panose="020B0604020202020204" pitchFamily="34" charset="0"/>
                        <a:buChar char="•"/>
                      </a:pPr>
                      <a:r>
                        <a:rPr lang="en-US" sz="1000" b="0" dirty="0" smtClean="0">
                          <a:latin typeface="Arial" panose="020B0604020202020204" pitchFamily="34" charset="0"/>
                          <a:cs typeface="Arial" panose="020B0604020202020204" pitchFamily="34" charset="0"/>
                        </a:rPr>
                        <a:t>*Tier</a:t>
                      </a:r>
                      <a:r>
                        <a:rPr lang="en-US" sz="1000" b="0" baseline="0" dirty="0" smtClean="0">
                          <a:latin typeface="Arial" panose="020B0604020202020204" pitchFamily="34" charset="0"/>
                          <a:cs typeface="Arial" panose="020B0604020202020204" pitchFamily="34" charset="0"/>
                        </a:rPr>
                        <a:t> 1 Capital </a:t>
                      </a:r>
                      <a:r>
                        <a:rPr lang="en-US" sz="1000" b="0" baseline="0" dirty="0" smtClean="0">
                          <a:solidFill>
                            <a:schemeClr val="tx1"/>
                          </a:solidFill>
                          <a:latin typeface="Arial" panose="020B0604020202020204" pitchFamily="34" charset="0"/>
                          <a:cs typeface="Arial" panose="020B0604020202020204" pitchFamily="34" charset="0"/>
                        </a:rPr>
                        <a:t>Ratio</a:t>
                      </a: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latin typeface="Arial" panose="020B0604020202020204" pitchFamily="34" charset="0"/>
                          <a:cs typeface="Arial" panose="020B0604020202020204" pitchFamily="34" charset="0"/>
                        </a:rPr>
                        <a:t>*</a:t>
                      </a:r>
                      <a:r>
                        <a:rPr lang="en-US" sz="1000" b="0" dirty="0" smtClean="0">
                          <a:latin typeface="Arial" panose="020B0604020202020204" pitchFamily="34" charset="0"/>
                          <a:cs typeface="Arial" panose="020B0604020202020204" pitchFamily="34" charset="0"/>
                        </a:rPr>
                        <a:t>Tier</a:t>
                      </a:r>
                      <a:r>
                        <a:rPr lang="en-US" sz="1000" b="0" baseline="0" dirty="0" smtClean="0">
                          <a:latin typeface="Arial" panose="020B0604020202020204" pitchFamily="34" charset="0"/>
                          <a:cs typeface="Arial" panose="020B0604020202020204" pitchFamily="34" charset="0"/>
                        </a:rPr>
                        <a:t> 1 Leverage </a:t>
                      </a:r>
                      <a:r>
                        <a:rPr lang="en-US" sz="1000" b="0" baseline="0" dirty="0" smtClean="0">
                          <a:solidFill>
                            <a:schemeClr val="tx1"/>
                          </a:solidFill>
                          <a:latin typeface="Arial" panose="020B0604020202020204" pitchFamily="34" charset="0"/>
                          <a:cs typeface="Arial" panose="020B0604020202020204" pitchFamily="34" charset="0"/>
                        </a:rPr>
                        <a:t>Ratio</a:t>
                      </a: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latin typeface="Arial" panose="020B0604020202020204" pitchFamily="34" charset="0"/>
                          <a:cs typeface="Arial" panose="020B0604020202020204" pitchFamily="34" charset="0"/>
                        </a:rPr>
                        <a:t>*</a:t>
                      </a:r>
                      <a:r>
                        <a:rPr lang="en-US" sz="1000" b="0" dirty="0" smtClean="0">
                          <a:solidFill>
                            <a:schemeClr val="tx1"/>
                          </a:solidFill>
                          <a:latin typeface="Arial" panose="020B0604020202020204" pitchFamily="34" charset="0"/>
                          <a:cs typeface="Arial" panose="020B0604020202020204" pitchFamily="34" charset="0"/>
                        </a:rPr>
                        <a:t>Common Equity Tier</a:t>
                      </a:r>
                      <a:r>
                        <a:rPr lang="en-US" sz="1000" b="0" baseline="0" dirty="0" smtClean="0">
                          <a:solidFill>
                            <a:schemeClr val="tx1"/>
                          </a:solidFill>
                          <a:latin typeface="Arial" panose="020B0604020202020204" pitchFamily="34" charset="0"/>
                          <a:cs typeface="Arial" panose="020B0604020202020204" pitchFamily="34" charset="0"/>
                        </a:rPr>
                        <a:t> 1 Ratio</a:t>
                      </a: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latin typeface="Arial" panose="020B0604020202020204" pitchFamily="34" charset="0"/>
                          <a:cs typeface="Arial" panose="020B0604020202020204" pitchFamily="34" charset="0"/>
                        </a:rPr>
                        <a:t>*</a:t>
                      </a:r>
                      <a:r>
                        <a:rPr lang="en-US" sz="1000" b="0" dirty="0" smtClean="0">
                          <a:latin typeface="Arial" panose="020B0604020202020204" pitchFamily="34" charset="0"/>
                          <a:cs typeface="Arial" panose="020B0604020202020204" pitchFamily="34" charset="0"/>
                        </a:rPr>
                        <a:t>Total Risk-based Capital</a:t>
                      </a:r>
                      <a:r>
                        <a:rPr lang="en-US" sz="1000" b="0" baseline="0" dirty="0" smtClean="0">
                          <a:latin typeface="Arial" panose="020B0604020202020204" pitchFamily="34" charset="0"/>
                          <a:cs typeface="Arial" panose="020B0604020202020204" pitchFamily="34" charset="0"/>
                        </a:rPr>
                        <a:t> </a:t>
                      </a:r>
                      <a:r>
                        <a:rPr lang="en-US" sz="1000" b="0" baseline="0" dirty="0" smtClean="0">
                          <a:solidFill>
                            <a:schemeClr val="tx1"/>
                          </a:solidFill>
                          <a:latin typeface="Arial" panose="020B0604020202020204" pitchFamily="34" charset="0"/>
                          <a:cs typeface="Arial" panose="020B0604020202020204" pitchFamily="34" charset="0"/>
                        </a:rPr>
                        <a:t>Ratio</a:t>
                      </a:r>
                      <a:endParaRPr lang="en-US" sz="1000" b="0" dirty="0" smtClean="0">
                        <a:latin typeface="Arial" panose="020B0604020202020204" pitchFamily="34" charset="0"/>
                        <a:cs typeface="Arial" panose="020B0604020202020204" pitchFamily="34" charset="0"/>
                      </a:endParaRPr>
                    </a:p>
                  </a:txBody>
                  <a:tcPr marL="48014" marR="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dirty="0" smtClean="0">
                        <a:latin typeface="Arial" panose="020B0604020202020204" pitchFamily="34" charset="0"/>
                        <a:cs typeface="Arial" panose="020B0604020202020204" pitchFamily="34" charset="0"/>
                      </a:endParaRPr>
                    </a:p>
                  </a:txBody>
                  <a:tcPr marL="48014" marR="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baseline="0" dirty="0" smtClean="0">
                          <a:solidFill>
                            <a:schemeClr val="tx1"/>
                          </a:solidFill>
                          <a:latin typeface="Arial" panose="020B0604020202020204" pitchFamily="34" charset="0"/>
                          <a:cs typeface="Arial" panose="020B0604020202020204" pitchFamily="34" charset="0"/>
                        </a:rPr>
                        <a:t>PPNR impairment</a:t>
                      </a:r>
                      <a:endParaRPr lang="en-US" sz="1000" b="0" dirty="0" smtClean="0">
                        <a:latin typeface="Arial" panose="020B0604020202020204" pitchFamily="34" charset="0"/>
                        <a:cs typeface="Arial" panose="020B0604020202020204" pitchFamily="34" charset="0"/>
                      </a:endParaRPr>
                    </a:p>
                  </a:txBody>
                  <a:tcPr marL="48014" marR="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baseline="0" dirty="0" smtClean="0">
                        <a:latin typeface="Arial" panose="020B0604020202020204" pitchFamily="34" charset="0"/>
                        <a:cs typeface="Arial" panose="020B0604020202020204" pitchFamily="34" charset="0"/>
                      </a:endParaRPr>
                    </a:p>
                  </a:txBody>
                  <a:tcPr marL="48014" marR="96028"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74002">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baseline="0" dirty="0" smtClean="0">
                          <a:solidFill>
                            <a:schemeClr val="tx1"/>
                          </a:solidFill>
                          <a:latin typeface="Arial" panose="020B0604020202020204" pitchFamily="34" charset="0"/>
                          <a:ea typeface="+mn-ea"/>
                          <a:cs typeface="Arial" panose="020B0604020202020204" pitchFamily="34" charset="0"/>
                        </a:rPr>
                        <a:t>*Concentration exposures</a:t>
                      </a: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u="none" strike="noStrike" kern="1200" dirty="0" smtClean="0">
                          <a:solidFill>
                            <a:schemeClr val="tx1"/>
                          </a:solidFill>
                          <a:effectLst/>
                          <a:latin typeface="Arial" panose="020B0604020202020204" pitchFamily="34" charset="0"/>
                          <a:ea typeface="+mn-ea"/>
                          <a:cs typeface="Arial" panose="020B0604020202020204" pitchFamily="34" charset="0"/>
                        </a:rPr>
                        <a:t>Secured Lending Value Exception</a:t>
                      </a:r>
                    </a:p>
                  </a:txBody>
                  <a:tcPr marL="48014" marR="96028"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lang="en-US" sz="1000" u="none" strike="noStrike" kern="1200" dirty="0" smtClean="0">
                        <a:solidFill>
                          <a:schemeClr val="tx1"/>
                        </a:solidFill>
                        <a:effectLst/>
                        <a:latin typeface="Arial" panose="020B0604020202020204" pitchFamily="34" charset="0"/>
                        <a:ea typeface="+mn-ea"/>
                        <a:cs typeface="Arial" panose="020B0604020202020204" pitchFamily="34" charset="0"/>
                      </a:endParaRPr>
                    </a:p>
                  </a:txBody>
                  <a:tcPr marL="48014" marR="96028"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11768">
                <a:tc gridSpan="5">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1" kern="1200" dirty="0" smtClean="0">
                          <a:solidFill>
                            <a:schemeClr val="bg1">
                              <a:lumMod val="50000"/>
                            </a:schemeClr>
                          </a:solidFill>
                          <a:latin typeface="Arial" panose="020B0604020202020204" pitchFamily="34" charset="0"/>
                          <a:ea typeface="ＭＳ Ｐゴシック"/>
                          <a:cs typeface="Arial" panose="020B0604020202020204" pitchFamily="34" charset="0"/>
                        </a:rPr>
                        <a:t>No</a:t>
                      </a:r>
                      <a:r>
                        <a:rPr lang="en-US" sz="1000" b="0" i="1" kern="1200" baseline="0" dirty="0" smtClean="0">
                          <a:solidFill>
                            <a:schemeClr val="bg1">
                              <a:lumMod val="50000"/>
                            </a:schemeClr>
                          </a:solidFill>
                          <a:latin typeface="Arial" panose="020B0604020202020204" pitchFamily="34" charset="0"/>
                          <a:ea typeface="ＭＳ Ｐゴシック"/>
                          <a:cs typeface="Arial" panose="020B0604020202020204" pitchFamily="34" charset="0"/>
                        </a:rPr>
                        <a:t> residual value risk metrics included – BSI does not have operating lease expenses</a:t>
                      </a:r>
                      <a:endParaRPr lang="en-US" sz="1000" b="0" i="1" kern="1200" dirty="0" smtClean="0">
                        <a:solidFill>
                          <a:schemeClr val="bg1">
                            <a:lumMod val="50000"/>
                          </a:schemeClr>
                        </a:solidFill>
                        <a:latin typeface="Arial" panose="020B0604020202020204" pitchFamily="34" charset="0"/>
                        <a:ea typeface="ＭＳ Ｐゴシック"/>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GB"/>
                    </a:p>
                  </a:txBody>
                  <a:tcPr/>
                </a:tc>
                <a:tc hMerge="1">
                  <a:txBody>
                    <a:bodyPr/>
                    <a:lstStyle/>
                    <a:p>
                      <a:endParaRPr lang="en-US"/>
                    </a:p>
                  </a:txBody>
                  <a:tcPr/>
                </a:tc>
                <a:tc hMerge="1">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dirty="0" smtClean="0">
                        <a:solidFill>
                          <a:schemeClr val="tx1"/>
                        </a:solidFill>
                        <a:latin typeface="Arial" panose="020B0604020202020204" pitchFamily="34" charset="0"/>
                        <a:ea typeface="ＭＳ Ｐゴシック"/>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401054">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indent="-119063" algn="l" defTabSz="457200" rtl="0" eaLnBrk="1" latinLnBrk="0" hangingPunct="1">
                        <a:buFont typeface="Arial" panose="020B0604020202020204" pitchFamily="34" charset="0"/>
                        <a:buChar char="•"/>
                      </a:pPr>
                      <a:r>
                        <a:rPr lang="en-US" sz="1000" b="0" i="0" kern="1200" dirty="0" smtClean="0">
                          <a:solidFill>
                            <a:schemeClr val="tx1"/>
                          </a:solidFill>
                          <a:latin typeface="Arial" panose="020B0604020202020204" pitchFamily="34" charset="0"/>
                          <a:ea typeface="+mn-ea"/>
                          <a:cs typeface="Arial" panose="020B0604020202020204" pitchFamily="34" charset="0"/>
                        </a:rPr>
                        <a:t>*Stressed Survival</a:t>
                      </a:r>
                      <a:r>
                        <a:rPr lang="en-US" sz="1000" b="0" i="0" kern="1200" baseline="0" dirty="0" smtClean="0">
                          <a:solidFill>
                            <a:schemeClr val="tx1"/>
                          </a:solidFill>
                          <a:latin typeface="Arial" panose="020B0604020202020204" pitchFamily="34" charset="0"/>
                          <a:ea typeface="+mn-ea"/>
                          <a:cs typeface="Arial" panose="020B0604020202020204" pitchFamily="34" charset="0"/>
                        </a:rPr>
                        <a:t> Period</a:t>
                      </a:r>
                    </a:p>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baseline="0" dirty="0" smtClean="0">
                          <a:solidFill>
                            <a:schemeClr val="tx1"/>
                          </a:solidFill>
                          <a:latin typeface="Arial" panose="020B0604020202020204" pitchFamily="34" charset="0"/>
                          <a:ea typeface="ＭＳ Ｐゴシック"/>
                          <a:cs typeface="Arial" panose="020B0604020202020204" pitchFamily="34" charset="0"/>
                        </a:rPr>
                        <a:t>*Structural Funding Ratio</a:t>
                      </a: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*Liquidity Coverage Ratio  (LCR) – US Modified</a:t>
                      </a: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u="none" strike="noStrike" dirty="0" smtClean="0">
                        <a:solidFill>
                          <a:srgbClr val="000000"/>
                        </a:solidFill>
                        <a:effectLst/>
                        <a:latin typeface="Arial" panose="020B0604020202020204" pitchFamily="34" charset="0"/>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4572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401054">
                <a:tc gridSpan="5">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*Net</a:t>
                      </a:r>
                      <a:r>
                        <a:rPr lang="en-US" sz="1000" b="0" i="0" kern="1200" baseline="0" dirty="0" smtClean="0">
                          <a:solidFill>
                            <a:schemeClr val="tx1"/>
                          </a:solidFill>
                          <a:latin typeface="Arial" panose="020B0604020202020204" pitchFamily="34" charset="0"/>
                          <a:ea typeface="+mn-ea"/>
                          <a:cs typeface="Arial" panose="020B0604020202020204" pitchFamily="34" charset="0"/>
                        </a:rPr>
                        <a:t> Interest Income</a:t>
                      </a:r>
                      <a:r>
                        <a:rPr lang="en-US" sz="1000" b="0" i="0" kern="1200" dirty="0" smtClean="0">
                          <a:solidFill>
                            <a:schemeClr val="tx1"/>
                          </a:solidFill>
                          <a:latin typeface="Arial" panose="020B0604020202020204" pitchFamily="34" charset="0"/>
                          <a:ea typeface="+mn-ea"/>
                          <a:cs typeface="Arial" panose="020B0604020202020204" pitchFamily="34" charset="0"/>
                        </a:rPr>
                        <a:t> Sensitivity (+/- 100bps shock)</a:t>
                      </a:r>
                    </a:p>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*Market</a:t>
                      </a:r>
                      <a:r>
                        <a:rPr lang="en-US" sz="1000" b="0" i="0" kern="1200" baseline="0" dirty="0" smtClean="0">
                          <a:solidFill>
                            <a:schemeClr val="tx1"/>
                          </a:solidFill>
                          <a:latin typeface="Arial" panose="020B0604020202020204" pitchFamily="34" charset="0"/>
                          <a:ea typeface="+mn-ea"/>
                          <a:cs typeface="Arial" panose="020B0604020202020204" pitchFamily="34" charset="0"/>
                        </a:rPr>
                        <a:t> Value of Equity</a:t>
                      </a:r>
                      <a:r>
                        <a:rPr lang="en-US" sz="1000" b="0" i="0" kern="1200" dirty="0" smtClean="0">
                          <a:solidFill>
                            <a:schemeClr val="tx1"/>
                          </a:solidFill>
                          <a:latin typeface="Arial" panose="020B0604020202020204" pitchFamily="34" charset="0"/>
                          <a:ea typeface="+mn-ea"/>
                          <a:cs typeface="Arial" panose="020B0604020202020204" pitchFamily="34" charset="0"/>
                        </a:rPr>
                        <a:t> Sensitivity (+/- 100bps shock)</a:t>
                      </a: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GB"/>
                    </a:p>
                  </a:txBody>
                  <a:tcPr/>
                </a:tc>
                <a:tc hMerge="1">
                  <a:txBody>
                    <a:bodyPr/>
                    <a:lstStyle/>
                    <a:p>
                      <a:endParaRPr lang="en-US"/>
                    </a:p>
                  </a:txBody>
                  <a:tcPr/>
                </a:tc>
                <a:tc hMerge="1">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45720">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11768">
                <a:tc gridSpan="5">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1" kern="1200" dirty="0" smtClean="0">
                          <a:solidFill>
                            <a:schemeClr val="bg1">
                              <a:lumMod val="50000"/>
                            </a:schemeClr>
                          </a:solidFill>
                          <a:latin typeface="Arial" panose="020B0604020202020204" pitchFamily="34" charset="0"/>
                          <a:ea typeface="ＭＳ Ｐゴシック"/>
                          <a:cs typeface="Arial" panose="020B0604020202020204" pitchFamily="34" charset="0"/>
                        </a:rPr>
                        <a:t>No</a:t>
                      </a:r>
                      <a:r>
                        <a:rPr lang="en-US" sz="1000" b="0" i="1" kern="1200" baseline="0" dirty="0" smtClean="0">
                          <a:solidFill>
                            <a:schemeClr val="bg1">
                              <a:lumMod val="50000"/>
                            </a:schemeClr>
                          </a:solidFill>
                          <a:latin typeface="Arial" panose="020B0604020202020204" pitchFamily="34" charset="0"/>
                          <a:ea typeface="ＭＳ Ｐゴシック"/>
                          <a:cs typeface="Arial" panose="020B0604020202020204" pitchFamily="34" charset="0"/>
                        </a:rPr>
                        <a:t> MTM portfolio risk metrics included – </a:t>
                      </a:r>
                      <a:r>
                        <a:rPr lang="en-US" sz="1000" b="0" i="1" u="none" strike="noStrike" dirty="0" smtClean="0">
                          <a:solidFill>
                            <a:schemeClr val="bg1">
                              <a:lumMod val="50000"/>
                            </a:schemeClr>
                          </a:solidFill>
                          <a:effectLst/>
                          <a:latin typeface="Arial" panose="020B0604020202020204" pitchFamily="34" charset="0"/>
                          <a:cs typeface="Arial" panose="020B0604020202020204" pitchFamily="34" charset="0"/>
                        </a:rPr>
                        <a:t>BSI does not engage in principal trading of securities</a:t>
                      </a:r>
                      <a:endParaRPr lang="en-US" sz="1000" b="0" i="1" u="none" strike="noStrike" dirty="0">
                        <a:solidFill>
                          <a:schemeClr val="bg1">
                            <a:lumMod val="50000"/>
                          </a:schemeClr>
                        </a:solidFill>
                        <a:effectLst/>
                        <a:latin typeface="Arial" panose="020B0604020202020204" pitchFamily="34" charset="0"/>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GB"/>
                    </a:p>
                  </a:txBody>
                  <a:tcPr/>
                </a:tc>
                <a:tc hMerge="1">
                  <a:txBody>
                    <a:bodyPr/>
                    <a:lstStyle/>
                    <a:p>
                      <a:endParaRPr lang="en-US"/>
                    </a:p>
                  </a:txBody>
                  <a:tcPr/>
                </a:tc>
                <a:tc hMerge="1">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11768">
                <a:tc gridSpan="4">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ＭＳ Ｐゴシック"/>
                          <a:cs typeface="Arial" panose="020B0604020202020204" pitchFamily="34" charset="0"/>
                        </a:rPr>
                        <a:t>Evaluated</a:t>
                      </a:r>
                      <a:r>
                        <a:rPr lang="en-US" sz="1000" b="0" i="0" kern="1200" baseline="0" dirty="0" smtClean="0">
                          <a:solidFill>
                            <a:schemeClr val="tx1"/>
                          </a:solidFill>
                          <a:latin typeface="Arial" panose="020B0604020202020204" pitchFamily="34" charset="0"/>
                          <a:ea typeface="ＭＳ Ｐゴシック"/>
                          <a:cs typeface="Arial" panose="020B0604020202020204" pitchFamily="34" charset="0"/>
                        </a:rPr>
                        <a:t> against all RAS metrics</a:t>
                      </a:r>
                      <a:endParaRPr lang="en-US" sz="1000" b="0" i="0" kern="1200" dirty="0" smtClean="0">
                        <a:solidFill>
                          <a:schemeClr val="tx1"/>
                        </a:solidFill>
                        <a:latin typeface="Arial" panose="020B0604020202020204" pitchFamily="34" charset="0"/>
                        <a:ea typeface="ＭＳ Ｐゴシック"/>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GB"/>
                    </a:p>
                  </a:txBody>
                  <a:tcPr/>
                </a:tc>
                <a:tc h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b="0" i="1" kern="1200" dirty="0" smtClean="0">
                        <a:solidFill>
                          <a:schemeClr val="tx1"/>
                        </a:solidFill>
                        <a:latin typeface="Arial" panose="020B0604020202020204" pitchFamily="34" charset="0"/>
                        <a:ea typeface="ＭＳ Ｐゴシック"/>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401054">
                <a:tc gridSpan="5">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indent="-119063">
                        <a:buFont typeface="Arial" panose="020B0604020202020204" pitchFamily="34" charset="0"/>
                        <a:buChar char="•"/>
                      </a:pPr>
                      <a:r>
                        <a:rPr lang="en-US" sz="1000" dirty="0" smtClean="0">
                          <a:latin typeface="Arial" panose="020B0604020202020204" pitchFamily="34" charset="0"/>
                          <a:cs typeface="Arial" panose="020B0604020202020204" pitchFamily="34" charset="0"/>
                        </a:rPr>
                        <a:t>*Gross Op.</a:t>
                      </a:r>
                      <a:r>
                        <a:rPr lang="en-US" sz="1000" baseline="0" dirty="0" smtClean="0">
                          <a:latin typeface="Arial" panose="020B0604020202020204" pitchFamily="34" charset="0"/>
                          <a:cs typeface="Arial" panose="020B0604020202020204" pitchFamily="34" charset="0"/>
                        </a:rPr>
                        <a:t> Risk </a:t>
                      </a:r>
                      <a:r>
                        <a:rPr lang="en-US" sz="1000" dirty="0" smtClean="0">
                          <a:latin typeface="Arial" panose="020B0604020202020204" pitchFamily="34" charset="0"/>
                          <a:cs typeface="Arial" panose="020B0604020202020204" pitchFamily="34" charset="0"/>
                        </a:rPr>
                        <a:t>Losses</a:t>
                      </a:r>
                      <a:r>
                        <a:rPr lang="en-US" sz="1000" baseline="0" dirty="0" smtClean="0">
                          <a:latin typeface="Arial" panose="020B0604020202020204" pitchFamily="34" charset="0"/>
                          <a:cs typeface="Arial" panose="020B0604020202020204" pitchFamily="34" charset="0"/>
                        </a:rPr>
                        <a:t> / Gross Margin</a:t>
                      </a: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latin typeface="Arial" panose="020B0604020202020204" pitchFamily="34" charset="0"/>
                          <a:cs typeface="Arial" panose="020B0604020202020204" pitchFamily="34" charset="0"/>
                        </a:rPr>
                        <a:t>Material Operational Risk Events (w/ financial threshold &gt; $50K)</a:t>
                      </a:r>
                      <a:endParaRPr lang="en-US" sz="1000" dirty="0" smtClean="0">
                        <a:latin typeface="Arial" panose="020B0604020202020204" pitchFamily="34" charset="0"/>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GB"/>
                    </a:p>
                  </a:txBody>
                  <a:tcPr/>
                </a:tc>
                <a:tc hMerge="1">
                  <a:txBody>
                    <a:bodyPr/>
                    <a:lstStyle/>
                    <a:p>
                      <a:endParaRPr lang="en-US"/>
                    </a:p>
                  </a:txBody>
                  <a:tcPr/>
                </a:tc>
                <a:tc hMerge="1">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dirty="0" smtClean="0">
                        <a:latin typeface="Arial" panose="020B0604020202020204" pitchFamily="34" charset="0"/>
                        <a:cs typeface="Arial" panose="020B0604020202020204" pitchFamily="34" charset="0"/>
                      </a:endParaRPr>
                    </a:p>
                  </a:txBody>
                  <a:tcPr marL="45720">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11768">
                <a:tc gridSpan="5">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u="none" strike="noStrike" dirty="0" smtClean="0">
                          <a:effectLst/>
                          <a:latin typeface="Arial" panose="020B0604020202020204" pitchFamily="34" charset="0"/>
                          <a:cs typeface="Arial" panose="020B0604020202020204" pitchFamily="34" charset="0"/>
                        </a:rPr>
                        <a:t>Legacy Tier 1 Models not submitted for validation</a:t>
                      </a: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GB"/>
                    </a:p>
                  </a:txBody>
                  <a:tcPr/>
                </a:tc>
                <a:tc hMerge="1">
                  <a:txBody>
                    <a:bodyPr/>
                    <a:lstStyle/>
                    <a:p>
                      <a:endParaRPr lang="en-US"/>
                    </a:p>
                  </a:txBody>
                  <a:tcPr/>
                </a:tc>
                <a:tc hMerge="1">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863808">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marR="0" lvl="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u="none" kern="1200" baseline="0" dirty="0" smtClean="0">
                          <a:solidFill>
                            <a:schemeClr val="tx1"/>
                          </a:solidFill>
                          <a:latin typeface="Arial" panose="020B0604020202020204" pitchFamily="34" charset="0"/>
                          <a:ea typeface="ＭＳ Ｐゴシック"/>
                          <a:cs typeface="Arial" panose="020B0604020202020204" pitchFamily="34" charset="0"/>
                        </a:rPr>
                        <a:t>Open MRIAs and equivalent matters</a:t>
                      </a:r>
                    </a:p>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baseline="0" dirty="0" smtClean="0">
                          <a:solidFill>
                            <a:schemeClr val="tx1"/>
                          </a:solidFill>
                          <a:latin typeface="Arial" panose="020B0604020202020204" pitchFamily="34" charset="0"/>
                          <a:ea typeface="ＭＳ Ｐゴシック"/>
                          <a:cs typeface="Arial" panose="020B0604020202020204" pitchFamily="34" charset="0"/>
                        </a:rPr>
                        <a:t>Total Customer Complaints Received</a:t>
                      </a:r>
                    </a:p>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baseline="0" dirty="0" smtClean="0">
                          <a:solidFill>
                            <a:schemeClr val="tx1"/>
                          </a:solidFill>
                          <a:effectLst/>
                          <a:latin typeface="Arial"/>
                          <a:ea typeface="ＭＳ Ｐゴシック"/>
                          <a:cs typeface="ＭＳ Ｐゴシック"/>
                        </a:rPr>
                        <a:t>Past Due Reg. Monitoring CAPs</a:t>
                      </a:r>
                    </a:p>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baseline="0" dirty="0" smtClean="0">
                          <a:solidFill>
                            <a:schemeClr val="tx1"/>
                          </a:solidFill>
                          <a:effectLst/>
                          <a:latin typeface="Arial"/>
                          <a:ea typeface="ＭＳ Ｐゴシック"/>
                          <a:cs typeface="ＭＳ Ｐゴシック"/>
                        </a:rPr>
                        <a:t>Repeat violation of Code of Conduct and Ethics</a:t>
                      </a:r>
                    </a:p>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baseline="0" dirty="0" smtClean="0">
                          <a:solidFill>
                            <a:schemeClr val="tx1"/>
                          </a:solidFill>
                          <a:effectLst/>
                          <a:latin typeface="Arial"/>
                          <a:ea typeface="ＭＳ Ｐゴシック"/>
                          <a:cs typeface="ＭＳ Ｐゴシック"/>
                        </a:rPr>
                        <a:t>AML Transaction Monitoring Alerts &gt;30 days</a:t>
                      </a: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3">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High Risk Customers % of Total Customers</a:t>
                      </a:r>
                    </a:p>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baseline="0" dirty="0" smtClean="0">
                          <a:solidFill>
                            <a:schemeClr val="tx1"/>
                          </a:solidFill>
                          <a:latin typeface="Arial" panose="020B0604020202020204" pitchFamily="34" charset="0"/>
                          <a:ea typeface="ＭＳ Ｐゴシック"/>
                          <a:cs typeface="Arial" panose="020B0604020202020204" pitchFamily="34" charset="0"/>
                        </a:rPr>
                        <a:t>Pending KYC Updates</a:t>
                      </a:r>
                    </a:p>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baseline="0" dirty="0" smtClean="0">
                          <a:solidFill>
                            <a:schemeClr val="tx1"/>
                          </a:solidFill>
                          <a:effectLst/>
                          <a:latin typeface="Arial"/>
                          <a:ea typeface="ＭＳ Ｐゴシック"/>
                          <a:cs typeface="ＭＳ Ｐゴシック"/>
                        </a:rPr>
                        <a:t>High Risk Politically Exposed Persons </a:t>
                      </a:r>
                      <a:r>
                        <a:rPr lang="en-US" sz="1000" b="0" i="0" kern="1200" baseline="0" dirty="0" smtClean="0">
                          <a:solidFill>
                            <a:schemeClr val="tx1"/>
                          </a:solidFill>
                          <a:latin typeface="Arial" panose="020B0604020202020204" pitchFamily="34" charset="0"/>
                          <a:ea typeface="+mn-ea"/>
                          <a:cs typeface="Arial" panose="020B0604020202020204" pitchFamily="34" charset="0"/>
                        </a:rPr>
                        <a:t>% of Total Customers</a:t>
                      </a: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709557">
                <a:tc gridSpan="2">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Clients with Missing Profiles</a:t>
                      </a:r>
                    </a:p>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Exceeded Client Investment Profiles</a:t>
                      </a:r>
                    </a:p>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Regulation R Bank-wide “chiefly-compensated” test</a:t>
                      </a: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48014"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3">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Pending Purchase Order Documentation</a:t>
                      </a:r>
                    </a:p>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Discretionary Mandates: Aging of Expenses</a:t>
                      </a: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b="0" i="1" kern="1200" baseline="0" dirty="0" smtClean="0">
                        <a:solidFill>
                          <a:schemeClr val="tx1"/>
                        </a:solidFill>
                        <a:latin typeface="Arial" panose="020B0604020202020204" pitchFamily="34" charset="0"/>
                        <a:ea typeface="+mn-ea"/>
                        <a:cs typeface="Arial" panose="020B0604020202020204" pitchFamily="34" charset="0"/>
                      </a:endParaRPr>
                    </a:p>
                  </a:txBody>
                  <a:tcPr marL="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2" name="Oval 51"/>
          <p:cNvSpPr/>
          <p:nvPr/>
        </p:nvSpPr>
        <p:spPr bwMode="auto">
          <a:xfrm>
            <a:off x="3374674" y="1462888"/>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a:t>
            </a:r>
          </a:p>
        </p:txBody>
      </p:sp>
      <p:sp>
        <p:nvSpPr>
          <p:cNvPr id="53" name="Oval 52"/>
          <p:cNvSpPr/>
          <p:nvPr/>
        </p:nvSpPr>
        <p:spPr bwMode="auto">
          <a:xfrm>
            <a:off x="3374674" y="1870921"/>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2</a:t>
            </a:r>
          </a:p>
        </p:txBody>
      </p:sp>
      <p:sp>
        <p:nvSpPr>
          <p:cNvPr id="54" name="Oval 53"/>
          <p:cNvSpPr/>
          <p:nvPr/>
        </p:nvSpPr>
        <p:spPr bwMode="auto">
          <a:xfrm>
            <a:off x="3374674" y="2587927"/>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4</a:t>
            </a:r>
          </a:p>
        </p:txBody>
      </p:sp>
      <p:sp>
        <p:nvSpPr>
          <p:cNvPr id="55" name="Oval 54"/>
          <p:cNvSpPr/>
          <p:nvPr/>
        </p:nvSpPr>
        <p:spPr bwMode="auto">
          <a:xfrm>
            <a:off x="3374674" y="2971576"/>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5</a:t>
            </a:r>
          </a:p>
        </p:txBody>
      </p:sp>
      <p:sp>
        <p:nvSpPr>
          <p:cNvPr id="56" name="Oval 55"/>
          <p:cNvSpPr/>
          <p:nvPr/>
        </p:nvSpPr>
        <p:spPr bwMode="auto">
          <a:xfrm>
            <a:off x="3374674" y="3647815"/>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7</a:t>
            </a:r>
          </a:p>
        </p:txBody>
      </p:sp>
      <p:sp>
        <p:nvSpPr>
          <p:cNvPr id="57" name="Oval 56"/>
          <p:cNvSpPr/>
          <p:nvPr/>
        </p:nvSpPr>
        <p:spPr bwMode="auto">
          <a:xfrm>
            <a:off x="3374674" y="4025303"/>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8</a:t>
            </a:r>
          </a:p>
        </p:txBody>
      </p:sp>
      <p:sp>
        <p:nvSpPr>
          <p:cNvPr id="58" name="Oval 57"/>
          <p:cNvSpPr/>
          <p:nvPr/>
        </p:nvSpPr>
        <p:spPr bwMode="auto">
          <a:xfrm>
            <a:off x="3374674" y="4373001"/>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9</a:t>
            </a:r>
          </a:p>
        </p:txBody>
      </p:sp>
      <p:sp>
        <p:nvSpPr>
          <p:cNvPr id="59" name="Oval 58"/>
          <p:cNvSpPr/>
          <p:nvPr/>
        </p:nvSpPr>
        <p:spPr bwMode="auto">
          <a:xfrm>
            <a:off x="3380244" y="4947634"/>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10</a:t>
            </a:r>
          </a:p>
        </p:txBody>
      </p:sp>
      <p:sp>
        <p:nvSpPr>
          <p:cNvPr id="60" name="Oval 59"/>
          <p:cNvSpPr/>
          <p:nvPr/>
        </p:nvSpPr>
        <p:spPr bwMode="auto">
          <a:xfrm>
            <a:off x="3374674" y="5734488"/>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11</a:t>
            </a:r>
          </a:p>
        </p:txBody>
      </p:sp>
      <p:sp>
        <p:nvSpPr>
          <p:cNvPr id="61" name="Oval 60"/>
          <p:cNvSpPr/>
          <p:nvPr/>
        </p:nvSpPr>
        <p:spPr bwMode="auto">
          <a:xfrm>
            <a:off x="3374674" y="2220661"/>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3</a:t>
            </a:r>
          </a:p>
        </p:txBody>
      </p:sp>
      <p:sp>
        <p:nvSpPr>
          <p:cNvPr id="62" name="Oval 61"/>
          <p:cNvSpPr/>
          <p:nvPr/>
        </p:nvSpPr>
        <p:spPr bwMode="auto">
          <a:xfrm>
            <a:off x="3374674" y="3323983"/>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6</a:t>
            </a:r>
          </a:p>
        </p:txBody>
      </p:sp>
    </p:spTree>
    <p:extLst>
      <p:ext uri="{BB962C8B-B14F-4D97-AF65-F5344CB8AC3E}">
        <p14:creationId xmlns:p14="http://schemas.microsoft.com/office/powerpoint/2010/main" val="6074396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p:cNvSpPr>
          <p:nvPr/>
        </p:nvSpPr>
        <p:spPr bwMode="auto">
          <a:xfrm>
            <a:off x="349484" y="1466434"/>
            <a:ext cx="2727831" cy="4109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FF0000"/>
                </a:solidFill>
                <a:effectLst/>
                <a:uLnTx/>
                <a:uFillTx/>
                <a:latin typeface="Arial" charset="0"/>
                <a:ea typeface="ＭＳ Ｐゴシック"/>
              </a:rPr>
              <a:t>Limit calibration process</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sp>
        <p:nvSpPr>
          <p:cNvPr id="25" name="Text Placeholder 2"/>
          <p:cNvSpPr txBox="1">
            <a:spLocks/>
          </p:cNvSpPr>
          <p:nvPr/>
        </p:nvSpPr>
        <p:spPr bwMode="auto">
          <a:xfrm>
            <a:off x="3332105" y="1466434"/>
            <a:ext cx="5484564" cy="4109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400" dirty="0" smtClean="0">
                <a:latin typeface="Arial" charset="0"/>
                <a:ea typeface="ＭＳ Ｐゴシック"/>
              </a:rPr>
              <a:t>Anchor calibration approaches</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sp>
        <p:nvSpPr>
          <p:cNvPr id="2" name="Content Placeholder 1"/>
          <p:cNvSpPr>
            <a:spLocks noGrp="1"/>
          </p:cNvSpPr>
          <p:nvPr>
            <p:ph sz="quarter" idx="11"/>
          </p:nvPr>
        </p:nvSpPr>
        <p:spPr/>
        <p:txBody>
          <a:bodyPr/>
          <a:lstStyle/>
          <a:p>
            <a:r>
              <a:rPr lang="en-US" dirty="0"/>
              <a:t>RAS </a:t>
            </a:r>
            <a:r>
              <a:rPr lang="en-US" dirty="0" smtClean="0"/>
              <a:t>metric anchor calibration </a:t>
            </a:r>
            <a:r>
              <a:rPr lang="en-US" dirty="0"/>
              <a:t>approach</a:t>
            </a:r>
            <a:endParaRPr lang="en-US" b="0" dirty="0">
              <a:solidFill>
                <a:schemeClr val="accent1"/>
              </a:solidFill>
            </a:endParaRPr>
          </a:p>
        </p:txBody>
      </p:sp>
      <p:graphicFrame>
        <p:nvGraphicFramePr>
          <p:cNvPr id="45" name="Table 44"/>
          <p:cNvGraphicFramePr>
            <a:graphicFrameLocks noGrp="1"/>
          </p:cNvGraphicFramePr>
          <p:nvPr>
            <p:extLst>
              <p:ext uri="{D42A27DB-BD31-4B8C-83A1-F6EECF244321}">
                <p14:modId xmlns:p14="http://schemas.microsoft.com/office/powerpoint/2010/main" val="3596509730"/>
              </p:ext>
            </p:extLst>
          </p:nvPr>
        </p:nvGraphicFramePr>
        <p:xfrm>
          <a:off x="3332104" y="1842426"/>
          <a:ext cx="5915083" cy="3989131"/>
        </p:xfrm>
        <a:graphic>
          <a:graphicData uri="http://schemas.openxmlformats.org/drawingml/2006/table">
            <a:tbl>
              <a:tblPr firstRow="1" bandRow="1">
                <a:tableStyleId>{839DD9DD-9E6C-4910-8AC0-68ADFF6A6AFC}</a:tableStyleId>
              </a:tblPr>
              <a:tblGrid>
                <a:gridCol w="1487297"/>
                <a:gridCol w="2052008"/>
                <a:gridCol w="2375778"/>
              </a:tblGrid>
              <a:tr h="284938">
                <a:tc>
                  <a:txBody>
                    <a:bodyPr/>
                    <a:lstStyle/>
                    <a:p>
                      <a:r>
                        <a:rPr lang="en-US" sz="1200" b="1" dirty="0" smtClean="0">
                          <a:solidFill>
                            <a:srgbClr val="FF0000"/>
                          </a:solidFill>
                          <a:latin typeface="Arial" panose="020B0604020202020204" pitchFamily="34" charset="0"/>
                          <a:cs typeface="Arial" panose="020B0604020202020204" pitchFamily="34" charset="0"/>
                        </a:rPr>
                        <a:t>Anchor </a:t>
                      </a:r>
                    </a:p>
                  </a:txBody>
                  <a:tcPr anchor="b">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smtClean="0">
                          <a:solidFill>
                            <a:srgbClr val="FF0000"/>
                          </a:solidFill>
                          <a:latin typeface="Arial" panose="020B0604020202020204" pitchFamily="34" charset="0"/>
                          <a:ea typeface="+mn-ea"/>
                          <a:cs typeface="Arial" panose="020B0604020202020204" pitchFamily="34" charset="0"/>
                        </a:rPr>
                        <a:t>Calibration approach</a:t>
                      </a:r>
                      <a:endParaRPr lang="en-US" sz="1200" b="1" kern="1200" dirty="0" smtClean="0">
                        <a:solidFill>
                          <a:srgbClr val="FF0000"/>
                        </a:solidFill>
                        <a:latin typeface="Arial" panose="020B0604020202020204" pitchFamily="34" charset="0"/>
                        <a:ea typeface="+mn-ea"/>
                        <a:cs typeface="Arial" panose="020B0604020202020204" pitchFamily="34" charset="0"/>
                      </a:endParaRPr>
                    </a:p>
                  </a:txBody>
                  <a:tcPr anchor="b">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Arial" panose="020B0604020202020204" pitchFamily="34" charset="0"/>
                          <a:ea typeface="+mn-ea"/>
                          <a:cs typeface="Arial" panose="020B0604020202020204" pitchFamily="34" charset="0"/>
                        </a:rPr>
                        <a:t>Applicable</a:t>
                      </a:r>
                      <a:r>
                        <a:rPr lang="en-US" sz="1200" b="1" kern="1200" baseline="0" dirty="0" smtClean="0">
                          <a:solidFill>
                            <a:srgbClr val="FF0000"/>
                          </a:solidFill>
                          <a:latin typeface="Arial" panose="020B0604020202020204" pitchFamily="34" charset="0"/>
                          <a:ea typeface="+mn-ea"/>
                          <a:cs typeface="Arial" panose="020B0604020202020204" pitchFamily="34" charset="0"/>
                        </a:rPr>
                        <a:t> risk taxonomy</a:t>
                      </a:r>
                      <a:endParaRPr lang="en-US" sz="1200" b="1" kern="1200" dirty="0" smtClean="0">
                        <a:solidFill>
                          <a:srgbClr val="FF0000"/>
                        </a:solidFill>
                        <a:latin typeface="Arial" panose="020B0604020202020204" pitchFamily="34" charset="0"/>
                        <a:ea typeface="+mn-ea"/>
                        <a:cs typeface="Arial" panose="020B0604020202020204" pitchFamily="34" charset="0"/>
                      </a:endParaRPr>
                    </a:p>
                  </a:txBody>
                  <a:tcPr anchor="b">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123473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Arial" panose="020B0604020202020204" pitchFamily="34" charset="0"/>
                          <a:cs typeface="Arial" panose="020B0604020202020204" pitchFamily="34" charset="0"/>
                        </a:rPr>
                        <a:t>Existing management limits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i="0" kern="1200" dirty="0" smtClean="0">
                        <a:solidFill>
                          <a:schemeClr val="tx1"/>
                        </a:solidFill>
                        <a:effectLst/>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0" kern="1200" dirty="0" smtClean="0">
                          <a:solidFill>
                            <a:schemeClr val="tx1"/>
                          </a:solidFill>
                          <a:effectLst/>
                          <a:latin typeface="Arial" panose="020B0604020202020204" pitchFamily="34" charset="0"/>
                          <a:ea typeface="+mn-ea"/>
                          <a:cs typeface="Arial" panose="020B0604020202020204" pitchFamily="34" charset="0"/>
                        </a:rPr>
                        <a:t>Align anchor to other limits codified in policies or management practices to ensure consistency across the organization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9063" lvl="0" indent="-119063">
                        <a:buFont typeface="Arial" panose="020B0604020202020204" pitchFamily="34" charset="0"/>
                        <a:buChar char="•"/>
                      </a:pPr>
                      <a:r>
                        <a:rPr lang="en-US" sz="1200" dirty="0" smtClean="0">
                          <a:latin typeface="Arial" panose="020B0604020202020204" pitchFamily="34" charset="0"/>
                          <a:cs typeface="Arial" panose="020B0604020202020204" pitchFamily="34" charset="0"/>
                        </a:rPr>
                        <a:t>Capital adequacy (ratios)</a:t>
                      </a:r>
                      <a:endParaRPr lang="en-US" sz="1200" baseline="0" dirty="0" smtClean="0">
                        <a:latin typeface="Arial" panose="020B0604020202020204" pitchFamily="34" charset="0"/>
                        <a:cs typeface="Arial" panose="020B0604020202020204" pitchFamily="34" charset="0"/>
                      </a:endParaRPr>
                    </a:p>
                    <a:p>
                      <a:pPr marL="119063" marR="0" lvl="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u="none" strike="noStrike" dirty="0" smtClean="0">
                          <a:effectLst/>
                          <a:latin typeface="Arial" panose="020B0604020202020204" pitchFamily="34" charset="0"/>
                          <a:cs typeface="Arial" panose="020B0604020202020204" pitchFamily="34" charset="0"/>
                        </a:rPr>
                        <a:t>Model risk</a:t>
                      </a:r>
                    </a:p>
                    <a:p>
                      <a:pPr marL="119063" marR="0" lvl="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Arial" panose="020B0604020202020204" pitchFamily="34" charset="0"/>
                          <a:ea typeface="+mn-ea"/>
                          <a:cs typeface="Arial" panose="020B0604020202020204" pitchFamily="34" charset="0"/>
                        </a:rPr>
                        <a:t>Open MRIAs and other equivalent matters </a:t>
                      </a: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12347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latin typeface="Arial" panose="020B0604020202020204" pitchFamily="34" charset="0"/>
                          <a:ea typeface="+mn-ea"/>
                          <a:cs typeface="Arial" panose="020B0604020202020204" pitchFamily="34" charset="0"/>
                        </a:rPr>
                        <a:t>Model p</a:t>
                      </a:r>
                      <a:r>
                        <a:rPr lang="en-US" sz="1200" b="1" kern="1200" dirty="0" smtClean="0">
                          <a:solidFill>
                            <a:schemeClr val="tx1"/>
                          </a:solidFill>
                          <a:latin typeface="Arial" panose="020B0604020202020204" pitchFamily="34" charset="0"/>
                          <a:ea typeface="+mn-ea"/>
                          <a:cs typeface="Arial" panose="020B0604020202020204" pitchFamily="34" charset="0"/>
                        </a:rPr>
                        <a:t>rojections</a:t>
                      </a:r>
                      <a:endParaRPr lang="en-US" sz="1200" i="0" kern="1200" dirty="0" smtClean="0">
                        <a:solidFill>
                          <a:schemeClr val="tx1"/>
                        </a:solidFill>
                        <a:effectLst/>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latin typeface="Arial" panose="020B0604020202020204" pitchFamily="34" charset="0"/>
                          <a:ea typeface="+mn-ea"/>
                          <a:cs typeface="Arial" panose="020B0604020202020204" pitchFamily="34" charset="0"/>
                        </a:rPr>
                        <a:t>Set anchors based on outputs of CCAR and other business models, applying </a:t>
                      </a:r>
                      <a:r>
                        <a:rPr lang="en-US" sz="1200" b="0" kern="1200" dirty="0" smtClean="0">
                          <a:solidFill>
                            <a:schemeClr val="tx1"/>
                          </a:solidFill>
                          <a:latin typeface="Arial" panose="020B0604020202020204" pitchFamily="34" charset="0"/>
                          <a:ea typeface="+mn-ea"/>
                          <a:cs typeface="Arial" panose="020B0604020202020204" pitchFamily="34" charset="0"/>
                        </a:rPr>
                        <a:t>adjustments</a:t>
                      </a:r>
                      <a:r>
                        <a:rPr lang="en-US" sz="1200" b="0" kern="1200" baseline="0" dirty="0" smtClean="0">
                          <a:solidFill>
                            <a:schemeClr val="tx1"/>
                          </a:solidFill>
                          <a:latin typeface="Arial" panose="020B0604020202020204" pitchFamily="34" charset="0"/>
                          <a:ea typeface="+mn-ea"/>
                          <a:cs typeface="Arial" panose="020B0604020202020204" pitchFamily="34" charset="0"/>
                        </a:rPr>
                        <a:t> based on management review</a:t>
                      </a:r>
                      <a:endParaRPr lang="en-US" sz="1200" b="0" kern="1200" dirty="0" smtClean="0">
                        <a:solidFill>
                          <a:schemeClr val="tx1"/>
                        </a:solidFill>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smtClean="0">
                          <a:solidFill>
                            <a:schemeClr val="tx1"/>
                          </a:solidFill>
                          <a:latin typeface="Arial" panose="020B0604020202020204" pitchFamily="34" charset="0"/>
                          <a:ea typeface="+mn-ea"/>
                          <a:cs typeface="Arial" panose="020B0604020202020204" pitchFamily="34" charset="0"/>
                        </a:rPr>
                        <a:t>Capital adequacy</a:t>
                      </a:r>
                      <a:r>
                        <a:rPr lang="en-US" sz="1200" b="0" kern="1200" baseline="0" dirty="0" smtClean="0">
                          <a:solidFill>
                            <a:schemeClr val="tx1"/>
                          </a:solidFill>
                          <a:latin typeface="Arial" panose="020B0604020202020204" pitchFamily="34" charset="0"/>
                          <a:ea typeface="+mn-ea"/>
                          <a:cs typeface="Arial" panose="020B0604020202020204" pitchFamily="34" charset="0"/>
                        </a:rPr>
                        <a:t> (other)</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12347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Arial" panose="020B0604020202020204" pitchFamily="34" charset="0"/>
                          <a:cs typeface="Arial" panose="020B0604020202020204" pitchFamily="34" charset="0"/>
                        </a:rPr>
                        <a:t>Historical</a:t>
                      </a:r>
                      <a:r>
                        <a:rPr lang="en-US" sz="1200" b="1" baseline="0" dirty="0" smtClean="0">
                          <a:solidFill>
                            <a:schemeClr val="tx1"/>
                          </a:solidFill>
                          <a:latin typeface="Arial" panose="020B0604020202020204" pitchFamily="34" charset="0"/>
                          <a:cs typeface="Arial" panose="020B0604020202020204" pitchFamily="34" charset="0"/>
                        </a:rPr>
                        <a:t> benchmarks</a:t>
                      </a:r>
                      <a:endParaRPr lang="en-US" sz="1200" i="0" kern="1200" dirty="0" smtClean="0">
                        <a:solidFill>
                          <a:schemeClr val="tx1"/>
                        </a:solidFill>
                        <a:effectLst/>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Arial" panose="020B0604020202020204" pitchFamily="34" charset="0"/>
                          <a:cs typeface="Arial" panose="020B0604020202020204" pitchFamily="34" charset="0"/>
                        </a:rPr>
                        <a:t>Leverage management expertise, supported by comparison to internal</a:t>
                      </a:r>
                      <a:r>
                        <a:rPr lang="en-US" sz="1200" b="0" baseline="0" dirty="0" smtClean="0">
                          <a:solidFill>
                            <a:schemeClr val="tx1"/>
                          </a:solidFill>
                          <a:latin typeface="Arial" panose="020B0604020202020204" pitchFamily="34" charset="0"/>
                          <a:cs typeface="Arial" panose="020B0604020202020204" pitchFamily="34" charset="0"/>
                        </a:rPr>
                        <a:t> and external data, where available</a:t>
                      </a:r>
                      <a:endParaRPr lang="en-US" sz="1200" b="0" dirty="0" smtClean="0">
                        <a:solidFill>
                          <a:schemeClr val="tx1"/>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19063" lvl="0" indent="-119063" algn="l" defTabSz="457200" rtl="0" eaLnBrk="1" latinLnBrk="0" hangingPunct="1">
                        <a:buFont typeface="Arial" panose="020B0604020202020204" pitchFamily="34" charset="0"/>
                        <a:buChar char="•"/>
                      </a:pPr>
                      <a:r>
                        <a:rPr lang="en-US" sz="1200" b="0" kern="1200" dirty="0" smtClean="0">
                          <a:solidFill>
                            <a:schemeClr val="tx1"/>
                          </a:solidFill>
                          <a:latin typeface="Arial" panose="020B0604020202020204" pitchFamily="34" charset="0"/>
                          <a:ea typeface="+mn-ea"/>
                          <a:cs typeface="Arial" panose="020B0604020202020204" pitchFamily="34" charset="0"/>
                        </a:rPr>
                        <a:t>Credit risk (concentration)</a:t>
                      </a:r>
                      <a:endParaRPr lang="en-US" sz="1200" kern="1200" baseline="0" dirty="0" smtClean="0">
                        <a:solidFill>
                          <a:schemeClr val="tx1"/>
                        </a:solidFill>
                        <a:latin typeface="Arial" panose="020B0604020202020204" pitchFamily="34" charset="0"/>
                        <a:ea typeface="+mn-ea"/>
                        <a:cs typeface="Arial" panose="020B0604020202020204" pitchFamily="34" charset="0"/>
                      </a:endParaRPr>
                    </a:p>
                    <a:p>
                      <a:pPr marL="119063" lvl="0" indent="-119063">
                        <a:buFont typeface="Arial" panose="020B0604020202020204" pitchFamily="34" charset="0"/>
                        <a:buChar char="•"/>
                      </a:pPr>
                      <a:r>
                        <a:rPr lang="en-US" sz="1200" baseline="0" dirty="0" smtClean="0">
                          <a:latin typeface="Arial" panose="020B0604020202020204" pitchFamily="34" charset="0"/>
                          <a:cs typeface="Arial" panose="020B0604020202020204" pitchFamily="34" charset="0"/>
                        </a:rPr>
                        <a:t>Liquidity risk</a:t>
                      </a:r>
                    </a:p>
                    <a:p>
                      <a:pPr marL="119063" lvl="0" indent="-119063">
                        <a:buFont typeface="Arial" panose="020B0604020202020204" pitchFamily="34" charset="0"/>
                        <a:buChar char="•"/>
                      </a:pPr>
                      <a:r>
                        <a:rPr lang="en-US" sz="1200" baseline="0" dirty="0" smtClean="0">
                          <a:latin typeface="Arial" panose="020B0604020202020204" pitchFamily="34" charset="0"/>
                          <a:cs typeface="Arial" panose="020B0604020202020204" pitchFamily="34" charset="0"/>
                        </a:rPr>
                        <a:t>Mark-to-market portfolio risk</a:t>
                      </a: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Arial" panose="020B0604020202020204" pitchFamily="34" charset="0"/>
                          <a:ea typeface="+mn-ea"/>
                          <a:cs typeface="Arial" panose="020B0604020202020204" pitchFamily="34" charset="0"/>
                        </a:rPr>
                        <a:t>Operational risk</a:t>
                      </a:r>
                    </a:p>
                    <a:p>
                      <a:pPr marL="119063" marR="0" lvl="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Arial" panose="020B0604020202020204" pitchFamily="34" charset="0"/>
                          <a:ea typeface="+mn-ea"/>
                          <a:cs typeface="Arial" panose="020B0604020202020204" pitchFamily="34" charset="0"/>
                        </a:rPr>
                        <a:t>Compliance risk</a:t>
                      </a:r>
                    </a:p>
                    <a:p>
                      <a:pPr marL="119063" lvl="0" indent="-119063" algn="l" defTabSz="457200" rtl="0" eaLnBrk="1" latinLnBrk="0" hangingPunct="1">
                        <a:buFont typeface="Arial" panose="020B0604020202020204" pitchFamily="34" charset="0"/>
                        <a:buChar char="•"/>
                      </a:pPr>
                      <a:r>
                        <a:rPr lang="en-US" sz="1200" kern="1200" baseline="0" dirty="0" smtClean="0">
                          <a:solidFill>
                            <a:schemeClr val="tx1"/>
                          </a:solidFill>
                          <a:latin typeface="Arial" panose="020B0604020202020204" pitchFamily="34" charset="0"/>
                          <a:ea typeface="+mn-ea"/>
                          <a:cs typeface="Arial" panose="020B0604020202020204" pitchFamily="34" charset="0"/>
                        </a:rPr>
                        <a:t>Fiduciary risk</a:t>
                      </a:r>
                      <a:endParaRPr lang="en-US" sz="1200" baseline="0" dirty="0" smtClean="0">
                        <a:latin typeface="Arial" panose="020B0604020202020204" pitchFamily="34" charset="0"/>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7" name="AutoShape 5"/>
          <p:cNvSpPr>
            <a:spLocks noChangeArrowheads="1"/>
          </p:cNvSpPr>
          <p:nvPr/>
        </p:nvSpPr>
        <p:spPr bwMode="gray">
          <a:xfrm rot="5400000">
            <a:off x="971642" y="1515122"/>
            <a:ext cx="1058400" cy="1782954"/>
          </a:xfrm>
          <a:prstGeom prst="homePlate">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Set SHUSA RAS objectives</a:t>
            </a:r>
            <a:endParaRPr lang="en-GB" altLang="zh-CN" sz="1100" b="1" dirty="0">
              <a:latin typeface="Arial" panose="020B0604020202020204" pitchFamily="34" charset="0"/>
              <a:ea typeface="+mj-ea"/>
              <a:cs typeface="Arial" panose="020B0604020202020204" pitchFamily="34" charset="0"/>
            </a:endParaRPr>
          </a:p>
        </p:txBody>
      </p:sp>
      <p:sp>
        <p:nvSpPr>
          <p:cNvPr id="68" name="AutoShape 2"/>
          <p:cNvSpPr>
            <a:spLocks noChangeArrowheads="1"/>
          </p:cNvSpPr>
          <p:nvPr/>
        </p:nvSpPr>
        <p:spPr bwMode="gray">
          <a:xfrm rot="5400000">
            <a:off x="971642" y="4410881"/>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Review and apply management adjustments</a:t>
            </a:r>
            <a:endParaRPr lang="en-GB" altLang="zh-CN" sz="1100" b="1" dirty="0">
              <a:latin typeface="Arial" panose="020B0604020202020204" pitchFamily="34" charset="0"/>
              <a:ea typeface="+mj-ea"/>
              <a:cs typeface="Arial" panose="020B0604020202020204" pitchFamily="34" charset="0"/>
            </a:endParaRPr>
          </a:p>
        </p:txBody>
      </p:sp>
      <p:sp>
        <p:nvSpPr>
          <p:cNvPr id="69" name="AutoShape 3"/>
          <p:cNvSpPr>
            <a:spLocks noChangeArrowheads="1"/>
          </p:cNvSpPr>
          <p:nvPr/>
        </p:nvSpPr>
        <p:spPr bwMode="gray">
          <a:xfrm rot="5400000">
            <a:off x="971642" y="3445628"/>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solidFill>
                  <a:srgbClr val="FF0000"/>
                </a:solidFill>
                <a:latin typeface="Arial" panose="020B0604020202020204" pitchFamily="34" charset="0"/>
                <a:ea typeface="+mj-ea"/>
                <a:cs typeface="Arial" panose="020B0604020202020204" pitchFamily="34" charset="0"/>
              </a:rPr>
              <a:t>Calibrate anchor points for metric limits</a:t>
            </a:r>
            <a:endParaRPr lang="en-GB" altLang="zh-CN" sz="1100" b="1" dirty="0">
              <a:solidFill>
                <a:srgbClr val="FF0000"/>
              </a:solidFill>
              <a:latin typeface="Arial" panose="020B0604020202020204" pitchFamily="34" charset="0"/>
              <a:ea typeface="+mj-ea"/>
              <a:cs typeface="Arial" panose="020B0604020202020204" pitchFamily="34" charset="0"/>
            </a:endParaRPr>
          </a:p>
        </p:txBody>
      </p:sp>
      <p:sp>
        <p:nvSpPr>
          <p:cNvPr id="70" name="AutoShape 4"/>
          <p:cNvSpPr>
            <a:spLocks noChangeArrowheads="1"/>
          </p:cNvSpPr>
          <p:nvPr/>
        </p:nvSpPr>
        <p:spPr bwMode="gray">
          <a:xfrm rot="5400000">
            <a:off x="971642" y="2480375"/>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Identify metrics to track objectives at SHUSA and entity level</a:t>
            </a:r>
            <a:endParaRPr lang="en-GB" altLang="zh-CN" sz="1100" b="1" dirty="0">
              <a:latin typeface="Arial" panose="020B0604020202020204" pitchFamily="34" charset="0"/>
              <a:ea typeface="+mj-ea"/>
              <a:cs typeface="Arial" panose="020B0604020202020204" pitchFamily="34" charset="0"/>
            </a:endParaRPr>
          </a:p>
        </p:txBody>
      </p:sp>
      <p:sp>
        <p:nvSpPr>
          <p:cNvPr id="39" name="Right Brace 38"/>
          <p:cNvSpPr/>
          <p:nvPr/>
        </p:nvSpPr>
        <p:spPr>
          <a:xfrm flipH="1">
            <a:off x="2446653" y="1842428"/>
            <a:ext cx="630662" cy="3989130"/>
          </a:xfrm>
          <a:prstGeom prst="rightBrace">
            <a:avLst>
              <a:gd name="adj1" fmla="val 0"/>
              <a:gd name="adj2" fmla="val 62864"/>
            </a:avLst>
          </a:prstGeom>
          <a:ln>
            <a:solidFill>
              <a:schemeClr val="accent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9532084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GB" sz="3200" dirty="0" smtClean="0">
                <a:solidFill>
                  <a:schemeClr val="bg1">
                    <a:lumMod val="50000"/>
                  </a:schemeClr>
                </a:solidFill>
                <a:latin typeface="Arial" panose="020B0604020202020204" pitchFamily="34" charset="0"/>
                <a:cs typeface="Arial" panose="020B0604020202020204" pitchFamily="34" charset="0"/>
              </a:rPr>
              <a:t>Proposed 2016 RAS</a:t>
            </a:r>
          </a:p>
        </p:txBody>
      </p:sp>
    </p:spTree>
    <p:extLst>
      <p:ext uri="{BB962C8B-B14F-4D97-AF65-F5344CB8AC3E}">
        <p14:creationId xmlns:p14="http://schemas.microsoft.com/office/powerpoint/2010/main" val="10742212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45713374"/>
              </p:ext>
            </p:extLst>
          </p:nvPr>
        </p:nvGraphicFramePr>
        <p:xfrm>
          <a:off x="363541" y="1464368"/>
          <a:ext cx="8879148" cy="2464176"/>
        </p:xfrm>
        <a:graphic>
          <a:graphicData uri="http://schemas.openxmlformats.org/drawingml/2006/table">
            <a:tbl>
              <a:tblPr firstRow="1" bandRow="1"/>
              <a:tblGrid>
                <a:gridCol w="834439"/>
                <a:gridCol w="1975560"/>
                <a:gridCol w="924058"/>
                <a:gridCol w="735013"/>
                <a:gridCol w="735013"/>
                <a:gridCol w="735013"/>
                <a:gridCol w="735013"/>
                <a:gridCol w="735013"/>
                <a:gridCol w="735013"/>
                <a:gridCol w="735013"/>
              </a:tblGrid>
              <a:tr h="0">
                <a:tc>
                  <a:txBody>
                    <a:bodyPr/>
                    <a:lstStyle/>
                    <a:p>
                      <a:endParaRPr lang="en-US" sz="1100" b="1" dirty="0">
                        <a:solidFill>
                          <a:schemeClr val="tx1"/>
                        </a:solidFill>
                        <a:latin typeface="Arial" panose="020B0604020202020204" pitchFamily="34" charset="0"/>
                        <a:cs typeface="Arial" panose="020B0604020202020204" pitchFamily="34" charset="0"/>
                      </a:endParaRPr>
                    </a:p>
                  </a:txBody>
                  <a:tcPr marL="48014"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1" dirty="0">
                        <a:solidFill>
                          <a:schemeClr val="tx1"/>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1" dirty="0">
                        <a:solidFill>
                          <a:schemeClr val="tx1"/>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algn="ctr" defTabSz="457200" rtl="0" eaLnBrk="1" latinLnBrk="0" hangingPunct="1"/>
                      <a:r>
                        <a:rPr lang="en-US" sz="1100" b="1" kern="1200" dirty="0" smtClean="0">
                          <a:solidFill>
                            <a:srgbClr val="FF0000"/>
                          </a:solidFill>
                          <a:latin typeface="Arial" panose="020B0604020202020204" pitchFamily="34" charset="0"/>
                          <a:ea typeface="+mn-ea"/>
                          <a:cs typeface="Arial" panose="020B0604020202020204" pitchFamily="34" charset="0"/>
                        </a:rPr>
                        <a:t>Baseline scenario</a:t>
                      </a:r>
                      <a:endParaRPr lang="en-US" sz="1100" b="1" kern="1200" dirty="0">
                        <a:solidFill>
                          <a:srgbClr val="FF0000"/>
                        </a:solidFill>
                        <a:latin typeface="Arial" panose="020B0604020202020204" pitchFamily="34" charset="0"/>
                        <a:ea typeface="+mn-ea"/>
                        <a:cs typeface="Arial" panose="020B0604020202020204" pitchFamily="34" charset="0"/>
                      </a:endParaRPr>
                    </a:p>
                  </a:txBody>
                  <a:tcPr marL="48014" marR="48014">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kern="1200" dirty="0" smtClean="0">
                          <a:solidFill>
                            <a:srgbClr val="FF0000"/>
                          </a:solidFill>
                          <a:latin typeface="Arial" panose="020B0604020202020204" pitchFamily="34" charset="0"/>
                          <a:ea typeface="+mn-ea"/>
                          <a:cs typeface="Arial" panose="020B0604020202020204" pitchFamily="34" charset="0"/>
                        </a:rPr>
                        <a:t>BHC Stress scenario</a:t>
                      </a:r>
                    </a:p>
                  </a:txBody>
                  <a:tcPr marL="48014" marR="48014">
                    <a:lnL w="12700" cmpd="sng">
                      <a:noFill/>
                      <a:prstDash val="soli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6851">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dirty="0" smtClean="0">
                          <a:solidFill>
                            <a:srgbClr val="FF0000"/>
                          </a:solidFill>
                          <a:latin typeface="Arial" panose="020B0604020202020204" pitchFamily="34" charset="0"/>
                          <a:cs typeface="Arial" panose="020B0604020202020204" pitchFamily="34" charset="0"/>
                        </a:rPr>
                        <a:t>Ratio</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Mar 16</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9050" cap="flat" cmpd="sng" algn="ctr">
                      <a:noFill/>
                      <a:prstDash val="solid"/>
                      <a:round/>
                      <a:headEnd type="none" w="med" len="med"/>
                      <a:tailEnd type="none" w="med" len="med"/>
                    </a:lnL>
                    <a:lnR w="12700" cmpd="sng">
                      <a:noFill/>
                      <a:prstDash val="soli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baseline="0" dirty="0" smtClean="0">
                          <a:solidFill>
                            <a:schemeClr val="tx1"/>
                          </a:solidFill>
                          <a:latin typeface="Arial" panose="020B0604020202020204" pitchFamily="34" charset="0"/>
                          <a:ea typeface="+mn-ea"/>
                          <a:cs typeface="Arial" panose="020B0604020202020204" pitchFamily="34" charset="0"/>
                        </a:rPr>
                        <a:t>Base </a:t>
                      </a:r>
                      <a:endParaRPr lang="en-US" sz="1100" b="1" kern="1200" dirty="0" smtClean="0">
                        <a:solidFill>
                          <a:schemeClr val="tx1"/>
                        </a:solidFill>
                        <a:latin typeface="Arial" panose="020B0604020202020204" pitchFamily="34" charset="0"/>
                        <a:ea typeface="+mn-ea"/>
                        <a:cs typeface="Arial" panose="020B0604020202020204" pitchFamily="34" charset="0"/>
                      </a:endParaRPr>
                    </a:p>
                  </a:txBody>
                  <a:tcPr marL="48014" marR="48014" anchor="b">
                    <a:lnL w="19050" cap="flat" cmpd="sng" algn="ctr">
                      <a:noFill/>
                      <a:prstDash val="solid"/>
                      <a:round/>
                      <a:headEnd type="none" w="med" len="med"/>
                      <a:tailEnd type="none" w="med" len="med"/>
                    </a:lnL>
                    <a:lnR w="12700" cmpd="sng">
                      <a:noFill/>
                      <a:prstDash val="soli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Amber trigger</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Arial" panose="020B0604020202020204" pitchFamily="34" charset="0"/>
                          <a:ea typeface="+mn-ea"/>
                          <a:cs typeface="Arial" panose="020B0604020202020204" pitchFamily="34" charset="0"/>
                        </a:rPr>
                        <a:t>Red limit</a:t>
                      </a:r>
                      <a:endParaRPr lang="en-US" sz="1100" b="1" kern="1200" dirty="0">
                        <a:solidFill>
                          <a:schemeClr val="bg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latin typeface="Arial" panose="020B0604020202020204" pitchFamily="34" charset="0"/>
                          <a:ea typeface="+mn-ea"/>
                          <a:cs typeface="Arial" panose="020B0604020202020204" pitchFamily="34" charset="0"/>
                        </a:rPr>
                        <a:t>BHC</a:t>
                      </a:r>
                      <a:r>
                        <a:rPr lang="en-US" sz="1100" b="1" kern="1200" baseline="0" dirty="0" smtClean="0">
                          <a:solidFill>
                            <a:schemeClr val="tx1"/>
                          </a:solidFill>
                          <a:latin typeface="Arial" panose="020B0604020202020204" pitchFamily="34" charset="0"/>
                          <a:ea typeface="+mn-ea"/>
                          <a:cs typeface="Arial" panose="020B0604020202020204" pitchFamily="34" charset="0"/>
                        </a:rPr>
                        <a:t> Stress</a:t>
                      </a:r>
                      <a:endParaRPr lang="en-US" sz="1100" b="1" kern="1200" dirty="0" smtClean="0">
                        <a:solidFill>
                          <a:schemeClr val="tx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Amber trigger</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Arial" panose="020B0604020202020204" pitchFamily="34" charset="0"/>
                          <a:ea typeface="+mn-ea"/>
                          <a:cs typeface="Arial" panose="020B0604020202020204" pitchFamily="34" charset="0"/>
                        </a:rPr>
                        <a:t>Red limit</a:t>
                      </a:r>
                      <a:endParaRPr lang="en-US" sz="1100" b="1" kern="1200" dirty="0">
                        <a:solidFill>
                          <a:schemeClr val="bg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905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44594">
                <a:tc rowSpan="4">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Capital</a:t>
                      </a:r>
                      <a:r>
                        <a:rPr lang="en-US" sz="1100" b="1" baseline="0" dirty="0" smtClean="0">
                          <a:solidFill>
                            <a:schemeClr val="tx1"/>
                          </a:solidFill>
                          <a:latin typeface="Arial" panose="020B0604020202020204" pitchFamily="34" charset="0"/>
                          <a:cs typeface="Arial" panose="020B0604020202020204" pitchFamily="34" charset="0"/>
                        </a:rPr>
                        <a:t> adequacy (ratios)</a:t>
                      </a: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latin typeface="Arial" panose="020B0604020202020204" pitchFamily="34" charset="0"/>
                          <a:cs typeface="Arial" panose="020B0604020202020204" pitchFamily="34" charset="0"/>
                        </a:rPr>
                        <a:t>*Common Equity</a:t>
                      </a:r>
                      <a:r>
                        <a:rPr lang="en-US" sz="1100" b="0" baseline="0" dirty="0" smtClean="0">
                          <a:solidFill>
                            <a:schemeClr val="tx1"/>
                          </a:solidFill>
                          <a:latin typeface="Arial" panose="020B0604020202020204" pitchFamily="34" charset="0"/>
                          <a:cs typeface="Arial" panose="020B0604020202020204" pitchFamily="34" charset="0"/>
                        </a:rPr>
                        <a:t> Tier 1</a:t>
                      </a:r>
                      <a:endParaRPr lang="en-US" sz="1100" b="0" dirty="0" smtClean="0">
                        <a:solidFill>
                          <a:schemeClr val="tx1"/>
                        </a:solidFill>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91.65%</a:t>
                      </a:r>
                      <a:endParaRPr lang="en-US" sz="1100" b="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78.86%</a:t>
                      </a:r>
                      <a:endParaRPr lang="en-US" sz="1100" b="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100" b="0" i="0" u="none" strike="noStrike" dirty="0" smtClean="0">
                          <a:solidFill>
                            <a:srgbClr val="000000"/>
                          </a:solidFill>
                          <a:effectLst/>
                          <a:latin typeface="Arial"/>
                        </a:rPr>
                        <a:t>&lt;=18.60%</a:t>
                      </a:r>
                      <a:endParaRPr lang="en-US" sz="1100" b="0" i="0" u="none" strike="noStrike" dirty="0">
                        <a:solidFill>
                          <a:srgbClr val="000000"/>
                        </a:solidFill>
                        <a:effectLst/>
                        <a:latin typeface="Arial"/>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a:rPr>
                        <a:t>&lt;=16.60%</a:t>
                      </a:r>
                      <a:endParaRPr lang="en-US" sz="1100" b="0" i="0" u="none" strike="noStrike" dirty="0">
                        <a:solidFill>
                          <a:srgbClr val="000000"/>
                        </a:solidFill>
                        <a:effectLst/>
                        <a:latin typeface="Arial"/>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80.17%</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100" b="0" i="0" u="none" strike="noStrike" dirty="0" smtClean="0">
                          <a:solidFill>
                            <a:srgbClr val="000000"/>
                          </a:solidFill>
                          <a:effectLst/>
                          <a:latin typeface="Arial"/>
                        </a:rPr>
                        <a:t>&lt;=13.60%</a:t>
                      </a:r>
                      <a:endParaRPr lang="en-US" sz="1100" b="0" i="0" u="none" strike="noStrike" dirty="0">
                        <a:solidFill>
                          <a:srgbClr val="000000"/>
                        </a:solidFill>
                        <a:effectLst/>
                        <a:latin typeface="Arial"/>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a:rPr>
                        <a:t>&lt;=11.60%</a:t>
                      </a:r>
                      <a:endParaRPr lang="en-US" sz="1100" b="0" i="0" u="none" strike="noStrike" dirty="0">
                        <a:solidFill>
                          <a:srgbClr val="000000"/>
                        </a:solidFill>
                        <a:effectLst/>
                        <a:latin typeface="Arial"/>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44594">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*Total Risk-based Capital</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95.83%</a:t>
                      </a:r>
                      <a:endParaRPr lang="en-US" sz="1100" b="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82.43%</a:t>
                      </a:r>
                      <a:endParaRPr lang="en-US" sz="1100" b="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100" b="0" i="0" u="none" strike="noStrike" dirty="0" smtClean="0">
                          <a:solidFill>
                            <a:srgbClr val="000000"/>
                          </a:solidFill>
                          <a:effectLst/>
                          <a:latin typeface="Arial"/>
                        </a:rPr>
                        <a:t>&lt;=20.10%</a:t>
                      </a:r>
                      <a:endParaRPr lang="en-US" sz="1100" b="0" i="0" u="none" strike="noStrike" dirty="0">
                        <a:solidFill>
                          <a:srgbClr val="000000"/>
                        </a:solidFill>
                        <a:effectLst/>
                        <a:latin typeface="Arial"/>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a:rPr>
                        <a:t>&lt;=18.10%</a:t>
                      </a:r>
                      <a:endParaRPr lang="en-US" sz="1100" b="0" i="0" u="none" strike="noStrike" dirty="0">
                        <a:solidFill>
                          <a:srgbClr val="000000"/>
                        </a:solidFill>
                        <a:effectLst/>
                        <a:latin typeface="Arial"/>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83.74%</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100" b="0" i="0" u="none" strike="noStrike" dirty="0" smtClean="0">
                          <a:solidFill>
                            <a:srgbClr val="000000"/>
                          </a:solidFill>
                          <a:effectLst/>
                          <a:latin typeface="Arial"/>
                        </a:rPr>
                        <a:t>&lt;=19.35%</a:t>
                      </a:r>
                      <a:endParaRPr lang="en-US" sz="1100" b="0" i="0" u="none" strike="noStrike" dirty="0">
                        <a:solidFill>
                          <a:srgbClr val="000000"/>
                        </a:solidFill>
                        <a:effectLst/>
                        <a:latin typeface="Arial"/>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a:rPr>
                        <a:t>&lt;=17.35%</a:t>
                      </a:r>
                      <a:endParaRPr lang="en-US" sz="1100" b="0" i="0" u="none" strike="noStrike" dirty="0">
                        <a:solidFill>
                          <a:srgbClr val="000000"/>
                        </a:solidFill>
                        <a:effectLst/>
                        <a:latin typeface="Arial"/>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44594">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*Tier</a:t>
                      </a:r>
                      <a:r>
                        <a:rPr lang="en-US" sz="1100" b="0" baseline="0" dirty="0" smtClean="0">
                          <a:latin typeface="Arial" panose="020B0604020202020204" pitchFamily="34" charset="0"/>
                          <a:cs typeface="Arial" panose="020B0604020202020204" pitchFamily="34" charset="0"/>
                        </a:rPr>
                        <a:t> 1 Leverage</a:t>
                      </a:r>
                      <a:endParaRPr lang="en-US" sz="1100" b="0" dirty="0" smtClean="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13.21%</a:t>
                      </a:r>
                      <a:endParaRPr lang="en-US" sz="1100" b="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13.48%</a:t>
                      </a:r>
                      <a:endParaRPr lang="en-US" sz="1100" b="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100" b="0" i="0" u="none" strike="noStrike" dirty="0" smtClean="0">
                          <a:solidFill>
                            <a:srgbClr val="000000"/>
                          </a:solidFill>
                          <a:effectLst/>
                          <a:latin typeface="Arial"/>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10.75%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8.75%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13.67%</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100" b="0" i="0" u="none" strike="noStrike" dirty="0" smtClean="0">
                          <a:solidFill>
                            <a:srgbClr val="000000"/>
                          </a:solidFill>
                          <a:effectLst/>
                          <a:latin typeface="Arial"/>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9.75%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7.75%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44594">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*Tier 1 Risk-based Capital</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93.07%</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78.86%</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100" b="0" i="0" u="none" strike="noStrike" dirty="0" smtClean="0">
                          <a:solidFill>
                            <a:srgbClr val="000000"/>
                          </a:solidFill>
                          <a:effectLst/>
                          <a:latin typeface="Arial"/>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24.35%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22.35%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80.17%</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100" b="0" i="0" u="none" strike="noStrike" dirty="0" smtClean="0">
                          <a:solidFill>
                            <a:srgbClr val="000000"/>
                          </a:solidFill>
                          <a:effectLst/>
                          <a:latin typeface="Arial"/>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15.10%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13.10%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3" name="Content Placeholder 2"/>
          <p:cNvSpPr>
            <a:spLocks noGrp="1"/>
          </p:cNvSpPr>
          <p:nvPr>
            <p:ph sz="quarter" idx="11"/>
          </p:nvPr>
        </p:nvSpPr>
        <p:spPr/>
        <p:txBody>
          <a:bodyPr/>
          <a:lstStyle/>
          <a:p>
            <a:pPr lvl="0"/>
            <a:r>
              <a:rPr lang="en-US" kern="0" dirty="0">
                <a:solidFill>
                  <a:srgbClr val="000000"/>
                </a:solidFill>
                <a:latin typeface="Arial"/>
                <a:ea typeface="ＭＳ Ｐゴシック"/>
              </a:rPr>
              <a:t>2016 BSI RAS </a:t>
            </a:r>
            <a:r>
              <a:rPr lang="en-US" dirty="0"/>
              <a:t>– </a:t>
            </a:r>
            <a:r>
              <a:rPr lang="en-US" kern="0" dirty="0">
                <a:solidFill>
                  <a:srgbClr val="000000"/>
                </a:solidFill>
                <a:latin typeface="Arial"/>
                <a:ea typeface="ＭＳ Ｐゴシック"/>
              </a:rPr>
              <a:t>Proposed limits (1/3</a:t>
            </a:r>
            <a:r>
              <a:rPr lang="en-US" kern="0" dirty="0" smtClean="0">
                <a:solidFill>
                  <a:srgbClr val="000000"/>
                </a:solidFill>
                <a:latin typeface="Arial"/>
                <a:ea typeface="ＭＳ Ｐゴシック"/>
              </a:rPr>
              <a:t>)</a:t>
            </a:r>
            <a:endParaRPr lang="en-US" kern="0" dirty="0">
              <a:solidFill>
                <a:srgbClr val="000000"/>
              </a:solidFill>
              <a:latin typeface="Arial"/>
              <a:ea typeface="ＭＳ Ｐゴシック"/>
            </a:endParaRPr>
          </a:p>
        </p:txBody>
      </p:sp>
      <p:sp>
        <p:nvSpPr>
          <p:cNvPr id="8" name="Footnote"/>
          <p:cNvSpPr/>
          <p:nvPr/>
        </p:nvSpPr>
        <p:spPr>
          <a:xfrm>
            <a:off x="2228518" y="6332539"/>
            <a:ext cx="5000958" cy="123111"/>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a:t>
            </a:r>
            <a:r>
              <a:rPr lang="en-US" sz="800" dirty="0" smtClean="0">
                <a:solidFill>
                  <a:srgbClr val="000000"/>
                </a:solidFill>
                <a:latin typeface="Arial" panose="020B0604020202020204" pitchFamily="34" charset="0"/>
                <a:cs typeface="Arial" panose="020B0604020202020204" pitchFamily="34" charset="0"/>
                <a:sym typeface="+mn-lt"/>
              </a:rPr>
              <a:t>definitions</a:t>
            </a:r>
          </a:p>
        </p:txBody>
      </p:sp>
      <p:sp>
        <p:nvSpPr>
          <p:cNvPr id="6" name="TextBox 5"/>
          <p:cNvSpPr txBox="1"/>
          <p:nvPr/>
        </p:nvSpPr>
        <p:spPr>
          <a:xfrm>
            <a:off x="6197955" y="1237743"/>
            <a:ext cx="3049233" cy="224677"/>
          </a:xfrm>
          <a:prstGeom prst="rect">
            <a:avLst/>
          </a:prstGeom>
          <a:noFill/>
        </p:spPr>
        <p:txBody>
          <a:bodyPr wrap="none" rtlCol="0">
            <a:spAutoFit/>
          </a:bodyPr>
          <a:lstStyle/>
          <a:p>
            <a:pPr algn="ctr" eaLnBrk="1" hangingPunct="1">
              <a:lnSpc>
                <a:spcPct val="86000"/>
              </a:lnSpc>
            </a:pPr>
            <a:r>
              <a:rPr lang="en-US" sz="1000" dirty="0" smtClean="0">
                <a:solidFill>
                  <a:srgbClr val="000000"/>
                </a:solidFill>
                <a:ea typeface="ＭＳ Ｐゴシック"/>
              </a:rPr>
              <a:t>* SHUSA metric reported in Santander Group RAS</a:t>
            </a:r>
            <a:endParaRPr lang="en-US" sz="1000" dirty="0">
              <a:solidFill>
                <a:srgbClr val="000000"/>
              </a:solidFill>
              <a:ea typeface="ＭＳ Ｐゴシック"/>
            </a:endParaRPr>
          </a:p>
        </p:txBody>
      </p:sp>
    </p:spTree>
    <p:extLst>
      <p:ext uri="{BB962C8B-B14F-4D97-AF65-F5344CB8AC3E}">
        <p14:creationId xmlns:p14="http://schemas.microsoft.com/office/powerpoint/2010/main" val="52296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pPr lvl="0"/>
            <a:r>
              <a:rPr lang="en-US" kern="0" dirty="0">
                <a:solidFill>
                  <a:srgbClr val="000000"/>
                </a:solidFill>
                <a:latin typeface="Arial"/>
                <a:ea typeface="ＭＳ Ｐゴシック"/>
              </a:rPr>
              <a:t>2016 BSI RAS </a:t>
            </a:r>
            <a:r>
              <a:rPr lang="en-US" dirty="0"/>
              <a:t>– </a:t>
            </a:r>
            <a:r>
              <a:rPr lang="en-US" kern="0" dirty="0">
                <a:solidFill>
                  <a:srgbClr val="000000"/>
                </a:solidFill>
                <a:latin typeface="Arial"/>
                <a:ea typeface="ＭＳ Ｐゴシック"/>
              </a:rPr>
              <a:t>Proposed limits (2/3</a:t>
            </a:r>
            <a:r>
              <a:rPr lang="en-US" kern="0" dirty="0" smtClean="0">
                <a:solidFill>
                  <a:srgbClr val="000000"/>
                </a:solidFill>
                <a:latin typeface="Arial"/>
                <a:ea typeface="ＭＳ Ｐゴシック"/>
              </a:rPr>
              <a:t>)</a:t>
            </a:r>
            <a:endParaRPr lang="en-US" kern="0" dirty="0">
              <a:solidFill>
                <a:srgbClr val="000000"/>
              </a:solidFill>
              <a:latin typeface="Arial"/>
              <a:ea typeface="ＭＳ Ｐゴシック"/>
            </a:endParaRPr>
          </a:p>
        </p:txBody>
      </p:sp>
      <p:sp>
        <p:nvSpPr>
          <p:cNvPr id="12" name="Footnote"/>
          <p:cNvSpPr/>
          <p:nvPr/>
        </p:nvSpPr>
        <p:spPr>
          <a:xfrm>
            <a:off x="2228518" y="6332539"/>
            <a:ext cx="5000958" cy="334835"/>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a:t>
            </a:r>
            <a:r>
              <a:rPr lang="en-US" sz="800" dirty="0" smtClean="0">
                <a:solidFill>
                  <a:srgbClr val="000000"/>
                </a:solidFill>
                <a:latin typeface="Arial" panose="020B0604020202020204" pitchFamily="34" charset="0"/>
                <a:cs typeface="Arial" panose="020B0604020202020204" pitchFamily="34" charset="0"/>
                <a:sym typeface="+mn-lt"/>
              </a:rPr>
              <a:t>definitions</a:t>
            </a:r>
          </a:p>
          <a:p>
            <a:pPr marL="114300" indent="-114300" algn="l" eaLnBrk="1" hangingPunct="1">
              <a:buFont typeface="+mj-lt"/>
              <a:buAutoNum type="arabicPeriod"/>
            </a:pPr>
            <a:r>
              <a:rPr lang="en-US" sz="800" dirty="0">
                <a:latin typeface="Arial"/>
                <a:ea typeface="ＭＳ Ｐゴシック"/>
                <a:sym typeface="Arial"/>
              </a:rPr>
              <a:t>NII: Net Interest Income</a:t>
            </a:r>
          </a:p>
          <a:p>
            <a:pPr marL="114300" indent="-114300" algn="l" eaLnBrk="1" hangingPunct="1">
              <a:buFont typeface="+mj-lt"/>
              <a:buAutoNum type="arabicPeriod"/>
            </a:pPr>
            <a:r>
              <a:rPr lang="en-US" sz="800" dirty="0">
                <a:latin typeface="Arial"/>
                <a:ea typeface="ＭＳ Ｐゴシック"/>
                <a:sym typeface="Arial"/>
              </a:rPr>
              <a:t>MVE: Market Value of </a:t>
            </a:r>
            <a:r>
              <a:rPr lang="en-US" sz="800" dirty="0" smtClean="0">
                <a:latin typeface="Arial"/>
                <a:ea typeface="ＭＳ Ｐゴシック"/>
                <a:sym typeface="Arial"/>
              </a:rPr>
              <a:t>Equity</a:t>
            </a:r>
            <a:endParaRPr lang="en-US" sz="800" dirty="0">
              <a:latin typeface="Arial"/>
              <a:ea typeface="ＭＳ Ｐゴシック"/>
              <a:sym typeface="Arial"/>
            </a:endParaRPr>
          </a:p>
        </p:txBody>
      </p:sp>
      <p:graphicFrame>
        <p:nvGraphicFramePr>
          <p:cNvPr id="7" name="Table 6"/>
          <p:cNvGraphicFramePr>
            <a:graphicFrameLocks noGrp="1"/>
          </p:cNvGraphicFramePr>
          <p:nvPr>
            <p:extLst>
              <p:ext uri="{D42A27DB-BD31-4B8C-83A1-F6EECF244321}">
                <p14:modId xmlns:p14="http://schemas.microsoft.com/office/powerpoint/2010/main" val="4478664"/>
              </p:ext>
            </p:extLst>
          </p:nvPr>
        </p:nvGraphicFramePr>
        <p:xfrm>
          <a:off x="363539" y="1470024"/>
          <a:ext cx="8879146" cy="4223098"/>
        </p:xfrm>
        <a:graphic>
          <a:graphicData uri="http://schemas.openxmlformats.org/drawingml/2006/table">
            <a:tbl>
              <a:tblPr firstRow="1" bandRow="1"/>
              <a:tblGrid>
                <a:gridCol w="1184845"/>
                <a:gridCol w="2276780"/>
                <a:gridCol w="1099207"/>
                <a:gridCol w="941865"/>
                <a:gridCol w="1125483"/>
                <a:gridCol w="1125483"/>
                <a:gridCol w="1125483"/>
              </a:tblGrid>
              <a:tr h="220304">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pPr>
                      <a:r>
                        <a:rPr lang="en-US" sz="1000" b="1" dirty="0" smtClean="0">
                          <a:solidFill>
                            <a:srgbClr val="FF0000"/>
                          </a:solidFill>
                          <a:latin typeface="Arial" panose="020B0604020202020204" pitchFamily="34" charset="0"/>
                          <a:cs typeface="Arial" panose="020B0604020202020204" pitchFamily="34" charset="0"/>
                        </a:rPr>
                        <a:t>Risk type</a:t>
                      </a:r>
                      <a:endParaRPr lang="en-US" sz="10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sz="1000" b="1" dirty="0" smtClean="0">
                          <a:solidFill>
                            <a:srgbClr val="FF0000"/>
                          </a:solidFill>
                          <a:latin typeface="Arial" panose="020B0604020202020204" pitchFamily="34" charset="0"/>
                          <a:cs typeface="Arial" panose="020B0604020202020204" pitchFamily="34" charset="0"/>
                        </a:rPr>
                        <a:t>Metric</a:t>
                      </a:r>
                      <a:endParaRPr lang="en-US" sz="10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rgbClr val="FF0000"/>
                          </a:solidFill>
                          <a:latin typeface="Arial" panose="020B0604020202020204" pitchFamily="34" charset="0"/>
                          <a:cs typeface="Arial" panose="020B0604020202020204" pitchFamily="34" charset="0"/>
                        </a:rPr>
                        <a:t>Frequency</a:t>
                      </a:r>
                      <a:endParaRPr lang="en-US" sz="10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rgbClr val="FF0000"/>
                          </a:solidFill>
                          <a:latin typeface="Arial" panose="020B0604020202020204" pitchFamily="34" charset="0"/>
                          <a:cs typeface="Arial" panose="020B0604020202020204" pitchFamily="34" charset="0"/>
                        </a:rPr>
                        <a:t>Portfolio</a:t>
                      </a:r>
                      <a:endParaRPr lang="en-US" sz="1000" b="1" dirty="0">
                        <a:solidFill>
                          <a:srgbClr val="FF0000"/>
                        </a:solidFill>
                        <a:latin typeface="Arial" panose="020B0604020202020204" pitchFamily="34" charset="0"/>
                        <a:cs typeface="Arial" panose="020B0604020202020204" pitchFamily="34" charset="0"/>
                      </a:endParaRPr>
                    </a:p>
                  </a:txBody>
                  <a:tcPr marL="48014" marR="48014" anchor="b">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pPr>
                      <a:r>
                        <a:rPr lang="en-US" sz="1000" b="1" kern="1200" dirty="0" smtClean="0">
                          <a:solidFill>
                            <a:schemeClr val="tx1"/>
                          </a:solidFill>
                          <a:latin typeface="Arial" panose="020B0604020202020204" pitchFamily="34" charset="0"/>
                          <a:ea typeface="+mn-ea"/>
                          <a:cs typeface="Arial" panose="020B0604020202020204" pitchFamily="34" charset="0"/>
                        </a:rPr>
                        <a:t>Mar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8014" marR="48014">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8014" marR="48014">
                    <a:lnL w="12700" cmpd="sng">
                      <a:noFill/>
                      <a:prstDash val="soli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48014" marR="48014">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9373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Capital</a:t>
                      </a:r>
                      <a:r>
                        <a:rPr lang="en-US" sz="1000" b="1" baseline="0" dirty="0" smtClean="0">
                          <a:solidFill>
                            <a:schemeClr val="tx1"/>
                          </a:solidFill>
                          <a:latin typeface="Arial" panose="020B0604020202020204" pitchFamily="34" charset="0"/>
                          <a:cs typeface="Arial" panose="020B0604020202020204" pitchFamily="34" charset="0"/>
                        </a:rPr>
                        <a:t> adequacy (other)</a:t>
                      </a:r>
                      <a:endParaRPr lang="en-US" sz="10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000" u="none" strike="noStrike" dirty="0">
                          <a:effectLst/>
                          <a:latin typeface="Arial" panose="020B0604020202020204" pitchFamily="34" charset="0"/>
                          <a:cs typeface="Arial" panose="020B0604020202020204" pitchFamily="34" charset="0"/>
                        </a:rPr>
                        <a:t>Impairment to </a:t>
                      </a:r>
                      <a:r>
                        <a:rPr lang="en-US" sz="1000" u="none" strike="noStrike" dirty="0" smtClean="0">
                          <a:effectLst/>
                          <a:latin typeface="Arial" panose="020B0604020202020204" pitchFamily="34" charset="0"/>
                          <a:cs typeface="Arial" panose="020B0604020202020204" pitchFamily="34" charset="0"/>
                        </a:rPr>
                        <a:t>Pre-Provision </a:t>
                      </a:r>
                      <a:r>
                        <a:rPr lang="en-US" sz="1000" u="none" strike="noStrike" dirty="0">
                          <a:effectLst/>
                          <a:latin typeface="Arial" panose="020B0604020202020204" pitchFamily="34" charset="0"/>
                          <a:cs typeface="Arial" panose="020B0604020202020204" pitchFamily="34" charset="0"/>
                        </a:rPr>
                        <a:t>N</a:t>
                      </a:r>
                      <a:r>
                        <a:rPr lang="en-US" sz="1000" u="none" strike="noStrike" dirty="0" smtClean="0">
                          <a:effectLst/>
                          <a:latin typeface="Arial" panose="020B0604020202020204" pitchFamily="34" charset="0"/>
                          <a:cs typeface="Arial" panose="020B0604020202020204" pitchFamily="34" charset="0"/>
                        </a:rPr>
                        <a:t>et </a:t>
                      </a:r>
                      <a:r>
                        <a:rPr lang="en-US" sz="1000" u="none" strike="noStrike" dirty="0">
                          <a:effectLst/>
                          <a:latin typeface="Arial" panose="020B0604020202020204" pitchFamily="34" charset="0"/>
                          <a:cs typeface="Arial" panose="020B0604020202020204" pitchFamily="34" charset="0"/>
                        </a:rPr>
                        <a:t>R</a:t>
                      </a:r>
                      <a:r>
                        <a:rPr lang="en-US" sz="1000" u="none" strike="noStrike" dirty="0" smtClean="0">
                          <a:effectLst/>
                          <a:latin typeface="Arial" panose="020B0604020202020204" pitchFamily="34" charset="0"/>
                          <a:cs typeface="Arial" panose="020B0604020202020204" pitchFamily="34" charset="0"/>
                        </a:rPr>
                        <a:t>evenue </a:t>
                      </a:r>
                      <a:r>
                        <a:rPr lang="en-US" sz="1000" u="none" strike="noStrike" dirty="0">
                          <a:effectLst/>
                          <a:latin typeface="Arial" panose="020B0604020202020204" pitchFamily="34" charset="0"/>
                          <a:cs typeface="Arial" panose="020B0604020202020204" pitchFamily="34" charset="0"/>
                        </a:rPr>
                        <a:t>(PPNR) </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Annual</a:t>
                      </a:r>
                    </a:p>
                    <a:p>
                      <a:pPr algn="ctr">
                        <a:lnSpc>
                          <a:spcPct val="100000"/>
                        </a:lnSpc>
                      </a:pPr>
                      <a:r>
                        <a:rPr lang="en-US" sz="1000" b="0" dirty="0" smtClean="0">
                          <a:latin typeface="Arial" panose="020B0604020202020204" pitchFamily="34" charset="0"/>
                          <a:cs typeface="Arial" panose="020B0604020202020204" pitchFamily="34" charset="0"/>
                        </a:rPr>
                        <a:t>(9Q CCAR 2016)</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BSI Miami</a:t>
                      </a: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a:rPr>
                        <a:t>$42M</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a:rPr>
                        <a:t>&gt;=$52M</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a:rPr>
                        <a:t>&gt;=$58M</a:t>
                      </a: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93739">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b" latinLnBrk="0" hangingPunct="1">
                        <a:lnSpc>
                          <a:spcPct val="100000"/>
                        </a:lnSpc>
                        <a:spcBef>
                          <a:spcPts val="0"/>
                        </a:spcBef>
                        <a:spcAft>
                          <a:spcPts val="0"/>
                        </a:spcAft>
                        <a:buClrTx/>
                        <a:buSzTx/>
                        <a:buFontTx/>
                        <a:buNone/>
                        <a:tabLst/>
                        <a:defRPr/>
                      </a:pP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*Secured Lending Value Exceptions (%)</a:t>
                      </a: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Quarterly</a:t>
                      </a:r>
                      <a:endParaRPr lang="en-US" sz="100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BSI Miami</a:t>
                      </a: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dirty="0" smtClean="0">
                          <a:latin typeface="Arial" panose="020B0604020202020204" pitchFamily="34" charset="0"/>
                          <a:cs typeface="Arial" panose="020B0604020202020204" pitchFamily="34" charset="0"/>
                        </a:rPr>
                        <a:t>1%</a:t>
                      </a:r>
                      <a:endParaRPr lang="en-US" sz="1000" dirty="0">
                        <a:latin typeface="Arial" panose="020B0604020202020204" pitchFamily="34" charset="0"/>
                        <a:cs typeface="Arial" panose="020B0604020202020204" pitchFamily="34" charset="0"/>
                      </a:endParaRPr>
                    </a:p>
                  </a:txBody>
                  <a:tcPr marL="48014" marR="48014"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u="none" strike="noStrike" dirty="0" smtClean="0">
                          <a:solidFill>
                            <a:srgbClr val="000000"/>
                          </a:solidFill>
                          <a:effectLst/>
                          <a:latin typeface="Arial"/>
                        </a:rPr>
                        <a:t>&gt;=</a:t>
                      </a:r>
                      <a:r>
                        <a:rPr lang="en-US" sz="1000" b="0" i="0" kern="1200" dirty="0" smtClean="0">
                          <a:solidFill>
                            <a:schemeClr val="tx1"/>
                          </a:solidFill>
                          <a:latin typeface="Arial" panose="020B0604020202020204" pitchFamily="34" charset="0"/>
                          <a:ea typeface="+mn-ea"/>
                          <a:cs typeface="Arial" panose="020B0604020202020204" pitchFamily="34" charset="0"/>
                        </a:rPr>
                        <a:t>1.5%</a:t>
                      </a: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u="none" strike="noStrike" dirty="0" smtClean="0">
                          <a:solidFill>
                            <a:srgbClr val="000000"/>
                          </a:solidFill>
                          <a:effectLst/>
                          <a:latin typeface="Arial"/>
                        </a:rPr>
                        <a:t>&gt;=</a:t>
                      </a:r>
                      <a:r>
                        <a:rPr lang="en-US" sz="1000" b="0" i="0" kern="1200" dirty="0" smtClean="0">
                          <a:solidFill>
                            <a:schemeClr val="tx1"/>
                          </a:solidFill>
                          <a:latin typeface="Arial" panose="020B0604020202020204" pitchFamily="34" charset="0"/>
                          <a:ea typeface="+mn-ea"/>
                          <a:cs typeface="Arial" panose="020B0604020202020204" pitchFamily="34" charset="0"/>
                        </a:rPr>
                        <a:t>2%</a:t>
                      </a: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45929">
                <a:tc vMerge="1">
                  <a:txBody>
                    <a:bodyPr/>
                    <a:lstStyle/>
                    <a:p>
                      <a:endParaRPr lang="en-GB"/>
                    </a:p>
                  </a:txBody>
                  <a:tcPr/>
                </a:tc>
                <a:tc>
                  <a:txBody>
                    <a:bodyPr/>
                    <a:lstStyle/>
                    <a:p>
                      <a:pPr marL="0" marR="0" lvl="1" indent="0" algn="l" defTabSz="457200" rtl="0" eaLnBrk="1" fontAlgn="b" latinLnBrk="0" hangingPunct="1">
                        <a:lnSpc>
                          <a:spcPct val="100000"/>
                        </a:lnSpc>
                        <a:spcBef>
                          <a:spcPts val="0"/>
                        </a:spcBef>
                        <a:spcAft>
                          <a:spcPts val="0"/>
                        </a:spcAft>
                        <a:buClrTx/>
                        <a:buSzTx/>
                        <a:buFontTx/>
                        <a:buNone/>
                        <a:tabLst/>
                        <a:defRPr/>
                      </a:pP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Individual Obligor Exposure</a:t>
                      </a: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Quarterly</a:t>
                      </a:r>
                      <a:endParaRPr lang="en-US" sz="100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BSI Miami</a:t>
                      </a: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9.90%</a:t>
                      </a:r>
                      <a:endParaRPr lang="en-US" sz="1000" b="1" dirty="0">
                        <a:solidFill>
                          <a:srgbClr val="FFC000"/>
                        </a:solidFill>
                        <a:latin typeface="Arial" panose="020B0604020202020204" pitchFamily="34" charset="0"/>
                        <a:cs typeface="Arial" panose="020B0604020202020204" pitchFamily="34" charset="0"/>
                      </a:endParaRPr>
                    </a:p>
                  </a:txBody>
                  <a:tcPr marL="48014" marR="48014"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u="none" strike="noStrike" dirty="0" smtClean="0">
                          <a:solidFill>
                            <a:srgbClr val="000000"/>
                          </a:solidFill>
                          <a:effectLst/>
                          <a:latin typeface="Arial"/>
                        </a:rPr>
                        <a:t>&gt;=</a:t>
                      </a:r>
                      <a:r>
                        <a:rPr lang="en-US" sz="1000" b="0" i="0" kern="1200" dirty="0" smtClean="0">
                          <a:solidFill>
                            <a:schemeClr val="tx1"/>
                          </a:solidFill>
                          <a:latin typeface="Arial" panose="020B0604020202020204" pitchFamily="34" charset="0"/>
                          <a:ea typeface="+mn-ea"/>
                          <a:cs typeface="Arial" panose="020B0604020202020204" pitchFamily="34" charset="0"/>
                        </a:rPr>
                        <a:t>12%</a:t>
                      </a: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u="none" strike="noStrike" dirty="0" smtClean="0">
                          <a:solidFill>
                            <a:srgbClr val="000000"/>
                          </a:solidFill>
                          <a:effectLst/>
                          <a:latin typeface="Arial"/>
                        </a:rPr>
                        <a:t>&gt;=</a:t>
                      </a:r>
                      <a:r>
                        <a:rPr lang="en-US" sz="1000" b="0" i="0" kern="1200" dirty="0" smtClean="0">
                          <a:solidFill>
                            <a:schemeClr val="tx1"/>
                          </a:solidFill>
                          <a:latin typeface="Arial" panose="020B0604020202020204" pitchFamily="34" charset="0"/>
                          <a:ea typeface="+mn-ea"/>
                          <a:cs typeface="Arial" panose="020B0604020202020204" pitchFamily="34" charset="0"/>
                        </a:rPr>
                        <a:t>15%</a:t>
                      </a: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59028">
                <a:tc vMerge="1">
                  <a:txBody>
                    <a:bodyPr/>
                    <a:lstStyle/>
                    <a:p>
                      <a:endParaRPr lang="en-GB"/>
                    </a:p>
                  </a:txBody>
                  <a:tcPr/>
                </a:tc>
                <a:tc>
                  <a:txBody>
                    <a:bodyPr/>
                    <a:lstStyle/>
                    <a:p>
                      <a:pPr marL="0" marR="0" lvl="1" indent="0" algn="l" defTabSz="457200" rtl="0" eaLnBrk="1" fontAlgn="b" latinLnBrk="0" hangingPunct="1">
                        <a:lnSpc>
                          <a:spcPct val="100000"/>
                        </a:lnSpc>
                        <a:spcBef>
                          <a:spcPts val="0"/>
                        </a:spcBef>
                        <a:spcAft>
                          <a:spcPts val="0"/>
                        </a:spcAft>
                        <a:buClrTx/>
                        <a:buSzTx/>
                        <a:buFontTx/>
                        <a:buNone/>
                        <a:tabLst/>
                        <a:defRPr/>
                      </a:pP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Top 10 Obligors Exposure</a:t>
                      </a: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Quarterly</a:t>
                      </a:r>
                      <a:endParaRPr lang="en-US" sz="100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BSI Miami</a:t>
                      </a: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49%</a:t>
                      </a:r>
                      <a:endParaRPr lang="en-US" sz="1000" b="1" dirty="0" smtClean="0">
                        <a:solidFill>
                          <a:srgbClr val="FFC000"/>
                        </a:solidFill>
                        <a:latin typeface="Arial" panose="020B0604020202020204" pitchFamily="34" charset="0"/>
                        <a:cs typeface="Arial" panose="020B0604020202020204" pitchFamily="34" charset="0"/>
                      </a:endParaRPr>
                    </a:p>
                  </a:txBody>
                  <a:tcPr marL="48014" marR="48014"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u="none" strike="noStrike" dirty="0" smtClean="0">
                          <a:solidFill>
                            <a:srgbClr val="000000"/>
                          </a:solidFill>
                          <a:effectLst/>
                          <a:latin typeface="Arial"/>
                        </a:rPr>
                        <a:t>&gt;=</a:t>
                      </a:r>
                      <a:r>
                        <a:rPr lang="en-US" sz="1000" b="0" i="0" kern="1200" dirty="0" smtClean="0">
                          <a:solidFill>
                            <a:schemeClr val="tx1"/>
                          </a:solidFill>
                          <a:latin typeface="Arial" panose="020B0604020202020204" pitchFamily="34" charset="0"/>
                          <a:ea typeface="+mn-ea"/>
                          <a:cs typeface="Arial" panose="020B0604020202020204" pitchFamily="34" charset="0"/>
                        </a:rPr>
                        <a:t>75%</a:t>
                      </a: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u="none" strike="noStrike" dirty="0" smtClean="0">
                          <a:solidFill>
                            <a:srgbClr val="000000"/>
                          </a:solidFill>
                          <a:effectLst/>
                          <a:latin typeface="Arial"/>
                        </a:rPr>
                        <a:t>&gt;=</a:t>
                      </a:r>
                      <a:r>
                        <a:rPr lang="en-US" sz="1000" b="0" i="0" kern="1200" dirty="0" smtClean="0">
                          <a:solidFill>
                            <a:schemeClr val="tx1"/>
                          </a:solidFill>
                          <a:latin typeface="Arial" panose="020B0604020202020204" pitchFamily="34" charset="0"/>
                          <a:ea typeface="+mn-ea"/>
                          <a:cs typeface="Arial" panose="020B0604020202020204" pitchFamily="34" charset="0"/>
                        </a:rPr>
                        <a:t>90%</a:t>
                      </a: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57013">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Liquidity / funding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000" u="none" strike="noStrike" dirty="0" smtClean="0">
                          <a:effectLst/>
                          <a:latin typeface="Arial" panose="020B0604020202020204" pitchFamily="34" charset="0"/>
                          <a:cs typeface="Arial" panose="020B0604020202020204" pitchFamily="34" charset="0"/>
                        </a:rPr>
                        <a:t>*Stressed </a:t>
                      </a:r>
                      <a:r>
                        <a:rPr lang="en-US" sz="1000" u="none" strike="noStrike" dirty="0">
                          <a:effectLst/>
                          <a:latin typeface="Arial" panose="020B0604020202020204" pitchFamily="34" charset="0"/>
                          <a:cs typeface="Arial" panose="020B0604020202020204" pitchFamily="34" charset="0"/>
                        </a:rPr>
                        <a:t>Survival </a:t>
                      </a:r>
                      <a:r>
                        <a:rPr lang="en-US" sz="1000" u="none" strike="noStrike" dirty="0" smtClean="0">
                          <a:effectLst/>
                          <a:latin typeface="Arial" panose="020B0604020202020204" pitchFamily="34" charset="0"/>
                          <a:cs typeface="Arial" panose="020B0604020202020204" pitchFamily="34" charset="0"/>
                        </a:rPr>
                        <a:t>Period </a:t>
                      </a:r>
                      <a:r>
                        <a:rPr lang="en-US" sz="1000" u="none" strike="noStrike" dirty="0">
                          <a:effectLst/>
                          <a:latin typeface="Arial" panose="020B0604020202020204" pitchFamily="34" charset="0"/>
                          <a:cs typeface="Arial" panose="020B0604020202020204" pitchFamily="34" charset="0"/>
                        </a:rPr>
                        <a:t>(days)</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3833" marR="3833" marT="365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&gt;90</a:t>
                      </a:r>
                    </a:p>
                  </a:txBody>
                  <a:tcPr marL="48014" marR="48014"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 75 days</a:t>
                      </a:r>
                      <a:endParaRPr lang="en-US" sz="100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 45 days</a:t>
                      </a:r>
                      <a:endParaRPr lang="en-US" sz="100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39883">
                <a:tc vMerge="1">
                  <a:txBody>
                    <a:bodyPr/>
                    <a:lstStyle/>
                    <a:p>
                      <a:endParaRPr lang="en-GB"/>
                    </a:p>
                  </a:txBody>
                  <a:tcPr/>
                </a:tc>
                <a:tc>
                  <a:txBody>
                    <a:bodyPr/>
                    <a:lstStyle/>
                    <a:p>
                      <a:pPr algn="l" fontAlgn="b">
                        <a:lnSpc>
                          <a:spcPct val="100000"/>
                        </a:lnSpc>
                      </a:pPr>
                      <a:r>
                        <a:rPr lang="en-US" sz="1000" b="0" i="0" u="none" strike="noStrike" dirty="0" smtClean="0">
                          <a:solidFill>
                            <a:schemeClr val="tx1"/>
                          </a:solidFill>
                          <a:effectLst/>
                          <a:latin typeface="Arial" panose="020B0604020202020204" pitchFamily="34" charset="0"/>
                          <a:cs typeface="Arial" panose="020B0604020202020204" pitchFamily="34" charset="0"/>
                        </a:rPr>
                        <a:t>*Liquidity Coverage Ratio (US)</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3833" marR="3833" marT="365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TBD</a:t>
                      </a:r>
                    </a:p>
                  </a:txBody>
                  <a:tcPr marL="48014" marR="48014"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 110%</a:t>
                      </a:r>
                      <a:endParaRPr lang="en-US" sz="100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 100%</a:t>
                      </a:r>
                      <a:endParaRPr lang="en-US" sz="100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3786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000" u="none" strike="noStrike" dirty="0" smtClean="0">
                          <a:effectLst/>
                          <a:latin typeface="Arial" panose="020B0604020202020204" pitchFamily="34" charset="0"/>
                          <a:cs typeface="Arial" panose="020B0604020202020204" pitchFamily="34" charset="0"/>
                        </a:rPr>
                        <a:t>*Structural Funding </a:t>
                      </a:r>
                      <a:r>
                        <a:rPr lang="en-US" sz="1000" u="none" strike="noStrike" dirty="0">
                          <a:effectLst/>
                          <a:latin typeface="Arial" panose="020B0604020202020204" pitchFamily="34" charset="0"/>
                          <a:cs typeface="Arial" panose="020B0604020202020204" pitchFamily="34" charset="0"/>
                        </a:rPr>
                        <a:t>R</a:t>
                      </a:r>
                      <a:r>
                        <a:rPr lang="en-US" sz="1000" u="none" strike="noStrike" dirty="0" smtClean="0">
                          <a:effectLst/>
                          <a:latin typeface="Arial" panose="020B0604020202020204" pitchFamily="34" charset="0"/>
                          <a:cs typeface="Arial" panose="020B0604020202020204" pitchFamily="34" charset="0"/>
                        </a:rPr>
                        <a:t>atio </a:t>
                      </a:r>
                      <a:r>
                        <a:rPr lang="en-US" sz="1000" u="none" strike="noStrike" dirty="0">
                          <a:effectLst/>
                          <a:latin typeface="Arial" panose="020B0604020202020204" pitchFamily="34" charset="0"/>
                          <a:cs typeface="Arial" panose="020B0604020202020204" pitchFamily="34" charset="0"/>
                        </a:rPr>
                        <a:t>(%)</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3833" marR="3833" marT="365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168.35%</a:t>
                      </a:r>
                    </a:p>
                  </a:txBody>
                  <a:tcPr marL="48014" marR="48014"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i="0" u="none" strike="noStrike" dirty="0" smtClean="0">
                          <a:solidFill>
                            <a:srgbClr val="000000"/>
                          </a:solidFill>
                          <a:effectLst/>
                          <a:latin typeface="Arial"/>
                        </a:rPr>
                        <a:t>&lt;=</a:t>
                      </a:r>
                      <a:r>
                        <a:rPr lang="en-US" sz="1000" dirty="0" smtClean="0">
                          <a:latin typeface="Arial" panose="020B0604020202020204" pitchFamily="34" charset="0"/>
                          <a:cs typeface="Arial" panose="020B0604020202020204" pitchFamily="34" charset="0"/>
                        </a:rPr>
                        <a:t>121%</a:t>
                      </a:r>
                      <a:endParaRPr lang="en-US" sz="100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b="0" i="0" u="none" strike="noStrike" dirty="0" smtClean="0">
                          <a:solidFill>
                            <a:srgbClr val="000000"/>
                          </a:solidFill>
                          <a:effectLst/>
                          <a:latin typeface="Arial"/>
                        </a:rPr>
                        <a:t>&lt;=</a:t>
                      </a:r>
                      <a:r>
                        <a:rPr lang="en-US" sz="1000" dirty="0" smtClean="0">
                          <a:latin typeface="Arial" panose="020B0604020202020204" pitchFamily="34" charset="0"/>
                          <a:cs typeface="Arial" panose="020B0604020202020204" pitchFamily="34" charset="0"/>
                        </a:rPr>
                        <a:t>100%</a:t>
                      </a:r>
                      <a:endParaRPr lang="en-US" sz="100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28296">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Interest rate</a:t>
                      </a:r>
                      <a:r>
                        <a:rPr lang="en-US" sz="1000" b="1" baseline="0" dirty="0" smtClean="0">
                          <a:solidFill>
                            <a:schemeClr val="tx1"/>
                          </a:solidFill>
                          <a:latin typeface="Arial" panose="020B0604020202020204" pitchFamily="34" charset="0"/>
                          <a:cs typeface="Arial" panose="020B0604020202020204" pitchFamily="34" charset="0"/>
                        </a:rPr>
                        <a:t> risk</a:t>
                      </a:r>
                      <a:endParaRPr lang="en-US" sz="10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*NII</a:t>
                      </a:r>
                      <a:r>
                        <a:rPr lang="en-US" sz="1000" b="0" i="0" kern="1200" baseline="30000" dirty="0" smtClean="0">
                          <a:solidFill>
                            <a:schemeClr val="tx1"/>
                          </a:solidFill>
                          <a:latin typeface="Arial" panose="020B0604020202020204" pitchFamily="34" charset="0"/>
                          <a:ea typeface="+mn-ea"/>
                          <a:cs typeface="Arial" panose="020B0604020202020204" pitchFamily="34" charset="0"/>
                        </a:rPr>
                        <a:t>2</a:t>
                      </a:r>
                      <a:r>
                        <a:rPr lang="en-US" sz="1000" b="0" i="0" kern="1200" baseline="0" dirty="0" smtClean="0">
                          <a:solidFill>
                            <a:schemeClr val="tx1"/>
                          </a:solidFill>
                          <a:latin typeface="Arial" panose="020B0604020202020204" pitchFamily="34" charset="0"/>
                          <a:ea typeface="+mn-ea"/>
                          <a:cs typeface="Arial" panose="020B0604020202020204" pitchFamily="34" charset="0"/>
                        </a:rPr>
                        <a:t> Sensitivity</a:t>
                      </a:r>
                      <a:r>
                        <a:rPr lang="en-US" sz="1000" b="0" i="0" kern="1200" dirty="0" smtClean="0">
                          <a:solidFill>
                            <a:schemeClr val="tx1"/>
                          </a:solidFill>
                          <a:latin typeface="Arial" panose="020B0604020202020204" pitchFamily="34" charset="0"/>
                          <a:ea typeface="+mn-ea"/>
                          <a:cs typeface="Arial" panose="020B0604020202020204" pitchFamily="34" charset="0"/>
                        </a:rPr>
                        <a:t>(+/- 100bps)</a:t>
                      </a: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-9.46%</a:t>
                      </a:r>
                    </a:p>
                  </a:txBody>
                  <a:tcPr marL="48014" marR="48014"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aseline="0" dirty="0" smtClean="0">
                          <a:latin typeface="Arial" panose="020B0604020202020204" pitchFamily="34" charset="0"/>
                          <a:cs typeface="Arial" panose="020B0604020202020204" pitchFamily="34" charset="0"/>
                        </a:rPr>
                        <a:t>&lt;=-21%</a:t>
                      </a:r>
                      <a:endParaRPr lang="en-US" sz="100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baseline="0" dirty="0" smtClean="0">
                          <a:latin typeface="Arial" panose="020B0604020202020204" pitchFamily="34" charset="0"/>
                          <a:cs typeface="Arial" panose="020B0604020202020204" pitchFamily="34" charset="0"/>
                        </a:rPr>
                        <a:t>&lt;=</a:t>
                      </a:r>
                      <a:r>
                        <a:rPr lang="en-US" sz="1000" dirty="0" smtClean="0">
                          <a:latin typeface="Arial" panose="020B0604020202020204" pitchFamily="34" charset="0"/>
                          <a:cs typeface="Arial" panose="020B0604020202020204" pitchFamily="34" charset="0"/>
                        </a:rPr>
                        <a:t>-27%</a:t>
                      </a:r>
                      <a:endParaRPr lang="en-US" sz="100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2628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*MVE</a:t>
                      </a:r>
                      <a:r>
                        <a:rPr lang="en-US" sz="1000" b="0" i="0" kern="1200" baseline="30000" dirty="0" smtClean="0">
                          <a:solidFill>
                            <a:schemeClr val="tx1"/>
                          </a:solidFill>
                          <a:latin typeface="Arial" panose="020B0604020202020204" pitchFamily="34" charset="0"/>
                          <a:ea typeface="+mn-ea"/>
                          <a:cs typeface="Arial" panose="020B0604020202020204" pitchFamily="34" charset="0"/>
                        </a:rPr>
                        <a:t>3</a:t>
                      </a:r>
                      <a:r>
                        <a:rPr lang="en-US" sz="1000" b="0" i="0" kern="1200" dirty="0" smtClean="0">
                          <a:solidFill>
                            <a:schemeClr val="tx1"/>
                          </a:solidFill>
                          <a:latin typeface="Arial" panose="020B0604020202020204" pitchFamily="34" charset="0"/>
                          <a:ea typeface="+mn-ea"/>
                          <a:cs typeface="Arial" panose="020B0604020202020204" pitchFamily="34" charset="0"/>
                        </a:rPr>
                        <a:t> Sensitivity(+/- 100bps)</a:t>
                      </a: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-1.65%</a:t>
                      </a:r>
                    </a:p>
                  </a:txBody>
                  <a:tcPr marL="48014" marR="48014"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aseline="0" dirty="0" smtClean="0">
                          <a:latin typeface="Arial" panose="020B0604020202020204" pitchFamily="34" charset="0"/>
                          <a:cs typeface="Arial" panose="020B0604020202020204" pitchFamily="34" charset="0"/>
                        </a:rPr>
                        <a:t>&lt;=</a:t>
                      </a:r>
                      <a:r>
                        <a:rPr lang="en-US" sz="1000" dirty="0" smtClean="0">
                          <a:latin typeface="Arial" panose="020B0604020202020204" pitchFamily="34" charset="0"/>
                          <a:cs typeface="Arial" panose="020B0604020202020204" pitchFamily="34" charset="0"/>
                        </a:rPr>
                        <a:t>-3%</a:t>
                      </a:r>
                      <a:endParaRPr lang="en-US" sz="100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baseline="0" dirty="0" smtClean="0">
                          <a:latin typeface="Arial" panose="020B0604020202020204" pitchFamily="34" charset="0"/>
                          <a:cs typeface="Arial" panose="020B0604020202020204" pitchFamily="34" charset="0"/>
                        </a:rPr>
                        <a:t>&lt;=-4%</a:t>
                      </a:r>
                      <a:endParaRPr lang="en-US" sz="100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36935">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Operational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000" u="none" strike="noStrike" dirty="0" smtClean="0">
                          <a:effectLst/>
                          <a:latin typeface="Arial" panose="020B0604020202020204" pitchFamily="34" charset="0"/>
                          <a:cs typeface="Arial" panose="020B0604020202020204" pitchFamily="34" charset="0"/>
                        </a:rPr>
                        <a:t>*Gross Operational</a:t>
                      </a:r>
                      <a:r>
                        <a:rPr lang="en-US" sz="1000" u="none" strike="noStrike" baseline="0" dirty="0" smtClean="0">
                          <a:effectLst/>
                          <a:latin typeface="Arial" panose="020B0604020202020204" pitchFamily="34" charset="0"/>
                          <a:cs typeface="Arial" panose="020B0604020202020204" pitchFamily="34" charset="0"/>
                        </a:rPr>
                        <a:t> Risk L</a:t>
                      </a:r>
                      <a:r>
                        <a:rPr lang="en-US" sz="1000" u="none" strike="noStrike" dirty="0" smtClean="0">
                          <a:effectLst/>
                          <a:latin typeface="Arial" panose="020B0604020202020204" pitchFamily="34" charset="0"/>
                          <a:cs typeface="Arial" panose="020B0604020202020204" pitchFamily="34" charset="0"/>
                        </a:rPr>
                        <a:t>osses </a:t>
                      </a:r>
                      <a:r>
                        <a:rPr lang="en-US" sz="1000" u="none" strike="noStrike" dirty="0">
                          <a:effectLst/>
                          <a:latin typeface="Arial" panose="020B0604020202020204" pitchFamily="34" charset="0"/>
                          <a:cs typeface="Arial" panose="020B0604020202020204" pitchFamily="34" charset="0"/>
                        </a:rPr>
                        <a:t>/ </a:t>
                      </a:r>
                      <a:r>
                        <a:rPr lang="en-US" sz="1000" u="none" strike="noStrike" dirty="0" smtClean="0">
                          <a:effectLst/>
                          <a:latin typeface="Arial" panose="020B0604020202020204" pitchFamily="34" charset="0"/>
                          <a:cs typeface="Arial" panose="020B0604020202020204" pitchFamily="34" charset="0"/>
                        </a:rPr>
                        <a:t>Gross Margin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Quarterly</a:t>
                      </a:r>
                    </a:p>
                    <a:p>
                      <a:pPr algn="ctr">
                        <a:lnSpc>
                          <a:spcPct val="100000"/>
                        </a:lnSpc>
                      </a:pPr>
                      <a:r>
                        <a:rPr lang="en-US" sz="1000" b="0" dirty="0" smtClean="0">
                          <a:latin typeface="Arial" panose="020B0604020202020204" pitchFamily="34" charset="0"/>
                          <a:cs typeface="Arial" panose="020B0604020202020204" pitchFamily="34" charset="0"/>
                        </a:rPr>
                        <a:t>(trailing</a:t>
                      </a:r>
                      <a:r>
                        <a:rPr lang="en-US" sz="1000" b="0" baseline="0" dirty="0" smtClean="0">
                          <a:latin typeface="Arial" panose="020B0604020202020204" pitchFamily="34" charset="0"/>
                          <a:cs typeface="Arial" panose="020B0604020202020204" pitchFamily="34" charset="0"/>
                        </a:rPr>
                        <a:t> 12m)</a:t>
                      </a:r>
                      <a:endParaRPr lang="en-US" sz="1000" b="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0.09%</a:t>
                      </a:r>
                    </a:p>
                  </a:txBody>
                  <a:tcPr marL="48014" marR="48014"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&gt;=1.25%</a:t>
                      </a:r>
                      <a:endParaRPr lang="en-US" sz="100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&gt;=2%</a:t>
                      </a:r>
                      <a:endParaRPr lang="en-US" sz="100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36935">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000" u="none" strike="noStrike" dirty="0" smtClean="0">
                          <a:effectLst/>
                          <a:latin typeface="Arial" panose="020B0604020202020204" pitchFamily="34" charset="0"/>
                          <a:cs typeface="Arial" panose="020B0604020202020204" pitchFamily="34" charset="0"/>
                        </a:rPr>
                        <a:t>Material</a:t>
                      </a:r>
                      <a:r>
                        <a:rPr lang="en-US" sz="1000" u="none" strike="noStrike" baseline="0" dirty="0" smtClean="0">
                          <a:effectLst/>
                          <a:latin typeface="Arial" panose="020B0604020202020204" pitchFamily="34" charset="0"/>
                          <a:cs typeface="Arial" panose="020B0604020202020204" pitchFamily="34" charset="0"/>
                        </a:rPr>
                        <a:t> Operational Risk E</a:t>
                      </a:r>
                      <a:r>
                        <a:rPr lang="en-US" sz="1000" u="none" strike="noStrike" dirty="0" smtClean="0">
                          <a:effectLst/>
                          <a:latin typeface="Arial" panose="020B0604020202020204" pitchFamily="34" charset="0"/>
                          <a:cs typeface="Arial" panose="020B0604020202020204" pitchFamily="34" charset="0"/>
                        </a:rPr>
                        <a:t>vents (financial threshold &gt;50K)</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Quarterly</a:t>
                      </a:r>
                      <a:endParaRPr lang="en-US" sz="1000" b="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1</a:t>
                      </a:r>
                    </a:p>
                  </a:txBody>
                  <a:tcPr marL="48014" marR="48014"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&gt;=3</a:t>
                      </a:r>
                      <a:endParaRPr lang="en-US" sz="100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&gt;=5</a:t>
                      </a:r>
                      <a:endParaRPr lang="en-US" sz="100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6" name="TextBox 5"/>
          <p:cNvSpPr txBox="1"/>
          <p:nvPr/>
        </p:nvSpPr>
        <p:spPr>
          <a:xfrm>
            <a:off x="6197955" y="1237743"/>
            <a:ext cx="3049233" cy="224677"/>
          </a:xfrm>
          <a:prstGeom prst="rect">
            <a:avLst/>
          </a:prstGeom>
          <a:noFill/>
        </p:spPr>
        <p:txBody>
          <a:bodyPr wrap="none" rtlCol="0">
            <a:spAutoFit/>
          </a:bodyPr>
          <a:lstStyle/>
          <a:p>
            <a:pPr algn="ctr" eaLnBrk="1" hangingPunct="1">
              <a:lnSpc>
                <a:spcPct val="86000"/>
              </a:lnSpc>
            </a:pPr>
            <a:r>
              <a:rPr lang="en-US" sz="1000" dirty="0" smtClean="0">
                <a:solidFill>
                  <a:srgbClr val="000000"/>
                </a:solidFill>
                <a:ea typeface="ＭＳ Ｐゴシック"/>
              </a:rPr>
              <a:t>* SHUSA metric reported in Santander Group RAS</a:t>
            </a:r>
            <a:endParaRPr lang="en-US" sz="1000" dirty="0">
              <a:solidFill>
                <a:srgbClr val="000000"/>
              </a:solidFill>
              <a:ea typeface="ＭＳ Ｐゴシック"/>
            </a:endParaRPr>
          </a:p>
        </p:txBody>
      </p:sp>
    </p:spTree>
    <p:extLst>
      <p:ext uri="{BB962C8B-B14F-4D97-AF65-F5344CB8AC3E}">
        <p14:creationId xmlns:p14="http://schemas.microsoft.com/office/powerpoint/2010/main" val="248017059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f19bde990ad741f46f5ea7ce4e19f2444f18fb"/>
  <p:tag name="THINKCELLPRESENTATIONDONOTDELETE" val="&lt;?xml version=&quot;1.0&quot; encoding=&quot;UTF-16&quot; standalone=&quot;yes&quot;?&gt;&#10;&lt;root reqver=&quot;21047&quot;&gt;&lt;version val=&quot;2326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m/%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precDefaultWeek/&gt;&lt;m_precDefaultDay&gt;&lt;m_bNumberIsYear val=&quot;0&quot;/&gt;&lt;m_strFormatTime&gt;%#d&lt;/m_strFormatTime&gt;&lt;/m_precDefaultDay&gt;&lt;m_mruColor&gt;&lt;m_vecMRU length=&quot;4&quot;&gt;&lt;elem m_fUsage=&quot;4.86540966304618920000E+000&quot;&gt;&lt;m_msothmcolidx val=&quot;0&quot;/&gt;&lt;m_rgb r=&quot;eb&quot; g=&quot;3&quot; b=&quot;26&quot;/&gt;&lt;m_ppcolschidx tagver0=&quot;23004&quot; tagname0=&quot;m_ppcolschidxUNRECOGNIZED&quot; val=&quot;0&quot;/&gt;&lt;m_nBrightness val=&quot;0&quot;/&gt;&lt;/elem&gt;&lt;elem m_fUsage=&quot;3.88172892307468010000E+000&quot;&gt;&lt;m_msothmcolidx val=&quot;0&quot;/&gt;&lt;m_rgb r=&quot;ff&quot; g=&quot;bf&quot; b=&quot;27&quot;/&gt;&lt;m_ppcolschidx tagver0=&quot;23004&quot; tagname0=&quot;m_ppcolschidxUNRECOGNIZED&quot; val=&quot;0&quot;/&gt;&lt;m_nBrightness val=&quot;0&quot;/&gt;&lt;/elem&gt;&lt;elem m_fUsage=&quot;1.00000000000000000000E+000&quot;&gt;&lt;m_msothmcolidx val=&quot;0&quot;/&gt;&lt;m_rgb r=&quot;ff&quot; g=&quot;0&quot; b=&quot;0&quot;/&gt;&lt;m_ppcolschidx tagver0=&quot;23004&quot; tagname0=&quot;m_ppcolschidxUNRECOGNIZED&quot; val=&quot;0&quot;/&gt;&lt;m_nBrightness val=&quot;0&quot;/&gt;&lt;/elem&gt;&lt;elem m_fUsage=&quot;8.86293811965250810000E-002&quot;&gt;&lt;m_msothmcolidx val=&quot;0&quot;/&gt;&lt;m_rgb r=&quot;ff&quot; g=&quot;fa&quot; b=&quot;26&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 name="ISPRING_RESOURCE_PATHS_HASH_PRESENTER" val="f01d211bc0a0c2ddcfd62f283e8fc92d14a39d5d"/>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Body Slide">
  <a:themeElements>
    <a:clrScheme name="Colour Theme propossal">
      <a:dk1>
        <a:srgbClr val="000000"/>
      </a:dk1>
      <a:lt1>
        <a:sysClr val="window" lastClr="FFFFFF"/>
      </a:lt1>
      <a:dk2>
        <a:srgbClr val="000000"/>
      </a:dk2>
      <a:lt2>
        <a:srgbClr val="7F7F7F"/>
      </a:lt2>
      <a:accent1>
        <a:srgbClr val="FF0000"/>
      </a:accent1>
      <a:accent2>
        <a:srgbClr val="A5A5A5"/>
      </a:accent2>
      <a:accent3>
        <a:srgbClr val="FFFFFF"/>
      </a:accent3>
      <a:accent4>
        <a:srgbClr val="3F3F3F"/>
      </a:accent4>
      <a:accent5>
        <a:srgbClr val="FFAAAA"/>
      </a:accent5>
      <a:accent6>
        <a:srgbClr val="AEAEAE"/>
      </a:accent6>
      <a:hlink>
        <a:srgbClr val="777777"/>
      </a:hlink>
      <a:folHlink>
        <a:srgbClr val="29292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solidFill>
            <a:schemeClr val="tx1"/>
          </a:solidFill>
        </a:ln>
        <a:effectLst/>
      </a:spPr>
      <a:bodyPr rtlCol="0" anchor="ctr"/>
      <a:lstStyle>
        <a:defPPr algn="ctr">
          <a:defRPr sz="1200" dirty="0" smtClean="0">
            <a:solidFill>
              <a:schemeClr val="tx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14.xml><?xml version="1.0" encoding="utf-8"?>
<mso:customUI xmlns:mso="http://schemas.microsoft.com/office/2009/07/customui">
  <mso:ribbon>
    <mso:contextualTabs>
      <mso:tabSet idMso="TabSetTableTools">
        <mso:tab idQ="mso:TabTableToolsDesign">
          <mso:group idQ="mso:GroupTableStylesPowerPoint" visible="false"/>
          <mso:group id="OWTable" label="Table" autoScale="true">
            <mso:gallery idQ="mso:ShadingColorPicker" showInRibbon="false" visible="true"/>
            <mso:control idQ="mso:TableBordersMenu" visible="true"/>
          </mso:group>
        </mso:tab>
      </mso:tabSet>
    </mso:contextualTabs>
  </mso:ribbon>
</mso:customUI>
</file>

<file path=docProps/app.xml><?xml version="1.0" encoding="utf-8"?>
<Properties xmlns="http://schemas.openxmlformats.org/officeDocument/2006/extended-properties" xmlns:vt="http://schemas.openxmlformats.org/officeDocument/2006/docPropsVTypes">
  <Template>blank</Template>
  <TotalTime>24113</TotalTime>
  <Words>3642</Words>
  <Application>Microsoft Office PowerPoint</Application>
  <PresentationFormat>Custom</PresentationFormat>
  <Paragraphs>640</Paragraphs>
  <Slides>20</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2" baseType="lpstr">
      <vt:lpstr>1_Body Slide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Oliver Wyman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Cheng, Wanxin</dc:creator>
  <cp:keywords>Template version: 2015/07/23;Update Pack: 2015/09/15</cp:keywords>
  <cp:lastModifiedBy>Schade, Katherine</cp:lastModifiedBy>
  <cp:revision>1089</cp:revision>
  <cp:lastPrinted>2016-05-19T17:06:06Z</cp:lastPrinted>
  <dcterms:created xsi:type="dcterms:W3CDTF">2016-03-28T17:49:32Z</dcterms:created>
  <dcterms:modified xsi:type="dcterms:W3CDTF">2016-06-06T15:52:17Z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Version">
    <vt:lpwstr>2015/07/23</vt:lpwstr>
  </property>
  <property fmtid="{D5CDD505-2E9C-101B-9397-08002B2CF9AE}" pid="3" name="DocumentMSOLanguageID">
    <vt:lpwstr>msoLanguageIDEnglishUK</vt:lpwstr>
  </property>
  <property fmtid="{D5CDD505-2E9C-101B-9397-08002B2CF9AE}" pid="4" name="LogoName">
    <vt:lpwstr>Oliver Wyman</vt:lpwstr>
  </property>
</Properties>
</file>