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7b8273dd61f5437a" Type="http://schemas.microsoft.com/office/2007/relationships/ui/extensibility" Target="customUI/customUI14.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768" r:id="rId1"/>
  </p:sldMasterIdLst>
  <p:notesMasterIdLst>
    <p:notesMasterId r:id="rId33"/>
  </p:notesMasterIdLst>
  <p:handoutMasterIdLst>
    <p:handoutMasterId r:id="rId34"/>
  </p:handoutMasterIdLst>
  <p:sldIdLst>
    <p:sldId id="256" r:id="rId2"/>
    <p:sldId id="257" r:id="rId3"/>
    <p:sldId id="258" r:id="rId4"/>
    <p:sldId id="261" r:id="rId5"/>
    <p:sldId id="285" r:id="rId6"/>
    <p:sldId id="286" r:id="rId7"/>
    <p:sldId id="260" r:id="rId8"/>
    <p:sldId id="262" r:id="rId9"/>
    <p:sldId id="263" r:id="rId10"/>
    <p:sldId id="264" r:id="rId11"/>
    <p:sldId id="265" r:id="rId12"/>
    <p:sldId id="266" r:id="rId13"/>
    <p:sldId id="280" r:id="rId14"/>
    <p:sldId id="281" r:id="rId15"/>
    <p:sldId id="287" r:id="rId16"/>
    <p:sldId id="288" r:id="rId17"/>
    <p:sldId id="289" r:id="rId18"/>
    <p:sldId id="277" r:id="rId19"/>
    <p:sldId id="269" r:id="rId20"/>
    <p:sldId id="270" r:id="rId21"/>
    <p:sldId id="290" r:id="rId22"/>
    <p:sldId id="291" r:id="rId23"/>
    <p:sldId id="278" r:id="rId24"/>
    <p:sldId id="268" r:id="rId25"/>
    <p:sldId id="267" r:id="rId26"/>
    <p:sldId id="279" r:id="rId27"/>
    <p:sldId id="271" r:id="rId28"/>
    <p:sldId id="272" r:id="rId29"/>
    <p:sldId id="273" r:id="rId30"/>
    <p:sldId id="274" r:id="rId31"/>
    <p:sldId id="275" r:id="rId32"/>
  </p:sldIdLst>
  <p:sldSz cx="9602788" cy="6858000"/>
  <p:notesSz cx="6973888" cy="9236075"/>
  <p:custDataLst>
    <p:tags r:id="rId35"/>
  </p:custDataLst>
  <p:defaultTextStyle>
    <a:defPPr>
      <a:defRPr lang="en-GB"/>
    </a:defPPr>
    <a:lvl1pPr algn="ctr" rtl="0" fontAlgn="base">
      <a:lnSpc>
        <a:spcPct val="86000"/>
      </a:lnSpc>
      <a:spcBef>
        <a:spcPct val="0"/>
      </a:spcBef>
      <a:spcAft>
        <a:spcPct val="0"/>
      </a:spcAft>
      <a:defRPr sz="1000" kern="1200">
        <a:solidFill>
          <a:schemeClr val="tx1"/>
        </a:solidFill>
        <a:latin typeface="Arial"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3F6F1A25-2C0F-43F7-BE93-3722D4D373E3}">
          <p14:sldIdLst>
            <p14:sldId id="256"/>
            <p14:sldId id="257"/>
            <p14:sldId id="258"/>
            <p14:sldId id="261"/>
            <p14:sldId id="285"/>
            <p14:sldId id="286"/>
            <p14:sldId id="260"/>
          </p14:sldIdLst>
        </p14:section>
        <p14:section name="Untitled Section" id="{1D8358E4-7D71-4A11-BC92-4DD64625F19C}">
          <p14:sldIdLst>
            <p14:sldId id="262"/>
            <p14:sldId id="263"/>
            <p14:sldId id="264"/>
            <p14:sldId id="265"/>
          </p14:sldIdLst>
        </p14:section>
        <p14:section name="Untitled Section" id="{F566DA31-3258-4E3D-AF57-234E9BF70178}">
          <p14:sldIdLst>
            <p14:sldId id="266"/>
            <p14:sldId id="280"/>
            <p14:sldId id="281"/>
            <p14:sldId id="287"/>
            <p14:sldId id="288"/>
            <p14:sldId id="289"/>
            <p14:sldId id="277"/>
            <p14:sldId id="269"/>
            <p14:sldId id="270"/>
            <p14:sldId id="290"/>
            <p14:sldId id="291"/>
            <p14:sldId id="278"/>
            <p14:sldId id="268"/>
            <p14:sldId id="267"/>
            <p14:sldId id="279"/>
            <p14:sldId id="271"/>
            <p14:sldId id="272"/>
            <p14:sldId id="273"/>
            <p14:sldId id="274"/>
            <p14:sldId id="275"/>
          </p14:sldIdLst>
        </p14:section>
      </p14:sectionLst>
    </p:ext>
    <p:ext uri="{EFAFB233-063F-42B5-8137-9DF3F51BA10A}">
      <p15:sldGuideLst xmlns="" xmlns:p15="http://schemas.microsoft.com/office/powerpoint/2012/main">
        <p15:guide id="1" orient="horz" pos="236" userDrawn="1">
          <p15:clr>
            <a:srgbClr val="A4A3A4"/>
          </p15:clr>
        </p15:guide>
        <p15:guide id="2" orient="horz" pos="881" userDrawn="1">
          <p15:clr>
            <a:srgbClr val="A4A3A4"/>
          </p15:clr>
        </p15:guide>
        <p15:guide id="3" orient="horz" pos="3992" userDrawn="1">
          <p15:clr>
            <a:srgbClr val="A4A3A4"/>
          </p15:clr>
        </p15:guide>
        <p15:guide id="4" orient="horz" pos="4319">
          <p15:clr>
            <a:srgbClr val="A4A3A4"/>
          </p15:clr>
        </p15:guide>
        <p15:guide id="5" pos="288">
          <p15:clr>
            <a:srgbClr val="A4A3A4"/>
          </p15:clr>
        </p15:guide>
        <p15:guide id="6" pos="5765" userDrawn="1">
          <p15:clr>
            <a:srgbClr val="A4A3A4"/>
          </p15:clr>
        </p15:guide>
        <p15:guide id="7" orient="horz" pos="2024"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6E6"/>
    <a:srgbClr val="FFCCCC"/>
    <a:srgbClr val="FFFFCC"/>
    <a:srgbClr val="000000"/>
    <a:srgbClr val="FCE0E2"/>
    <a:srgbClr val="BFBFBF"/>
    <a:srgbClr val="CCFFCC"/>
    <a:srgbClr val="A6E2EF"/>
    <a:srgbClr val="008AB3"/>
    <a:srgbClr val="00A8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839DD9DD-9E6C-4910-8AC0-68ADFF6A6AFC}">
  <a:tblStyle styleId="{839DD9DD-9E6C-4910-8AC0-68ADFF6A6AFC}" styleName="Oliver Wyman - default">
    <a:wholeTbl>
      <a:tcTxStyle>
        <a:fontRef idx="minor">
          <a:scrgbClr r="0" g="0" b="0"/>
        </a:fontRef>
        <a:schemeClr val="tx1"/>
      </a:tcTxStyle>
      <a:tcStyle>
        <a:tcBdr>
          <a:left>
            <a:ln>
              <a:noFill/>
            </a:ln>
          </a:left>
          <a:right>
            <a:ln>
              <a:noFill/>
            </a:ln>
          </a:right>
          <a:top>
            <a:ln>
              <a:noFill/>
            </a:ln>
          </a:top>
          <a:bottom>
            <a:ln w="9525" cap="flat" cmpd="sng" algn="ctr">
              <a:solidFill>
                <a:schemeClr val="accent4"/>
              </a:solidFill>
            </a:ln>
          </a:bottom>
          <a:insideH>
            <a:ln w="9525" cap="flat" cmpd="sng" algn="ctr">
              <a:solidFill>
                <a:schemeClr val="accent4"/>
              </a:solidFill>
            </a:ln>
          </a:insideH>
          <a:insideV>
            <a:ln>
              <a:noFill/>
            </a:ln>
          </a:insideV>
        </a:tcBdr>
        <a:fill>
          <a:noFill/>
        </a:fill>
      </a:tcStyle>
    </a:wholeTbl>
    <a:band1H>
      <a:tcStyle>
        <a:tcBdr/>
        <a:fill>
          <a:noFill/>
        </a:fill>
      </a:tcStyle>
    </a:band1H>
    <a:band2H>
      <a:tcStyle>
        <a:tcBdr/>
      </a:tcStyle>
    </a:band2H>
    <a:band1V>
      <a:tcStyle>
        <a:tcBdr/>
        <a:fill>
          <a:noFill/>
        </a:fill>
      </a:tcStyle>
    </a:band1V>
    <a:lastCol>
      <a:tcTxStyle b="on"/>
      <a:tcStyle>
        <a:tcBdr/>
      </a:tcStyle>
    </a:lastCol>
    <a:firstCol>
      <a:tcTxStyle b="on"/>
      <a:tcStyle>
        <a:tcBdr/>
      </a:tcStyle>
    </a:firstCol>
    <a:lastRow>
      <a:tcTxStyle b="on"/>
      <a:tcStyle>
        <a:tcBdr/>
        <a:fill>
          <a:noFill/>
        </a:fill>
      </a:tcStyle>
    </a:lastRow>
    <a:firstRow>
      <a:tcTxStyle b="on"/>
      <a:tcStyle>
        <a:tcBdr>
          <a:bottom>
            <a:ln w="9525" cap="flat" cmpd="sng" algn="ctr">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97" autoAdjust="0"/>
    <p:restoredTop sz="91453" autoAdjust="0"/>
  </p:normalViewPr>
  <p:slideViewPr>
    <p:cSldViewPr snapToGrid="0" showGuides="1">
      <p:cViewPr varScale="1">
        <p:scale>
          <a:sx n="90" d="100"/>
          <a:sy n="90" d="100"/>
        </p:scale>
        <p:origin x="-1152" y="-96"/>
      </p:cViewPr>
      <p:guideLst>
        <p:guide orient="horz" pos="296"/>
        <p:guide orient="horz" pos="3989"/>
        <p:guide orient="horz" pos="1361"/>
        <p:guide orient="horz" pos="1233"/>
        <p:guide orient="horz" pos="913"/>
        <p:guide orient="horz" pos="3839"/>
        <p:guide pos="231"/>
        <p:guide pos="5837"/>
        <p:guide pos="3264"/>
        <p:guide pos="27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0" d="100"/>
        <a:sy n="120" d="100"/>
      </p:scale>
      <p:origin x="0" y="3222"/>
    </p:cViewPr>
  </p:sorterViewPr>
  <p:notesViewPr>
    <p:cSldViewPr snapToGrid="0" showGuides="1">
      <p:cViewPr>
        <p:scale>
          <a:sx n="75" d="100"/>
          <a:sy n="75" d="100"/>
        </p:scale>
        <p:origin x="-2802" y="-72"/>
      </p:cViewPr>
      <p:guideLst>
        <p:guide orient="horz" pos="2909"/>
        <p:guide pos="219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1" y="0"/>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21" tIns="46961" rIns="93921" bIns="46961" numCol="1" anchor="t" anchorCtr="0" compatLnSpc="1">
            <a:prstTxWarp prst="textNoShape">
              <a:avLst/>
            </a:prstTxWarp>
          </a:bodyPr>
          <a:lstStyle>
            <a:lvl1pPr algn="l" defTabSz="939424">
              <a:lnSpc>
                <a:spcPct val="100000"/>
              </a:lnSpc>
              <a:defRPr sz="1200"/>
            </a:lvl1pPr>
          </a:lstStyle>
          <a:p>
            <a:endParaRPr lang="en-GB" dirty="0">
              <a:latin typeface="+mn-lt"/>
              <a:ea typeface="+mn-lt"/>
              <a:sym typeface="Arial"/>
            </a:endParaRPr>
          </a:p>
        </p:txBody>
      </p:sp>
      <p:sp>
        <p:nvSpPr>
          <p:cNvPr id="19459" name="Rectangle 3"/>
          <p:cNvSpPr>
            <a:spLocks noGrp="1" noChangeArrowheads="1"/>
          </p:cNvSpPr>
          <p:nvPr>
            <p:ph type="dt" sz="quarter" idx="1"/>
          </p:nvPr>
        </p:nvSpPr>
        <p:spPr bwMode="auto">
          <a:xfrm>
            <a:off x="3950401" y="0"/>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21" tIns="46961" rIns="93921" bIns="46961" numCol="1" anchor="t" anchorCtr="0" compatLnSpc="1">
            <a:prstTxWarp prst="textNoShape">
              <a:avLst/>
            </a:prstTxWarp>
          </a:bodyPr>
          <a:lstStyle>
            <a:lvl1pPr algn="r" defTabSz="939424">
              <a:lnSpc>
                <a:spcPct val="100000"/>
              </a:lnSpc>
              <a:defRPr sz="1200"/>
            </a:lvl1pPr>
          </a:lstStyle>
          <a:p>
            <a:endParaRPr lang="en-GB" dirty="0">
              <a:latin typeface="+mn-lt"/>
              <a:ea typeface="+mn-lt"/>
              <a:sym typeface="Arial"/>
            </a:endParaRPr>
          </a:p>
        </p:txBody>
      </p:sp>
      <p:sp>
        <p:nvSpPr>
          <p:cNvPr id="19460" name="Rectangle 4"/>
          <p:cNvSpPr>
            <a:spLocks noGrp="1" noChangeArrowheads="1"/>
          </p:cNvSpPr>
          <p:nvPr>
            <p:ph type="ftr" sz="quarter" idx="2"/>
          </p:nvPr>
        </p:nvSpPr>
        <p:spPr bwMode="auto">
          <a:xfrm>
            <a:off x="1" y="8773012"/>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21" tIns="46961" rIns="93921" bIns="46961" numCol="1" anchor="b" anchorCtr="0" compatLnSpc="1">
            <a:prstTxWarp prst="textNoShape">
              <a:avLst/>
            </a:prstTxWarp>
          </a:bodyPr>
          <a:lstStyle>
            <a:lvl1pPr algn="l" defTabSz="939424">
              <a:lnSpc>
                <a:spcPct val="100000"/>
              </a:lnSpc>
              <a:defRPr sz="1200"/>
            </a:lvl1pPr>
          </a:lstStyle>
          <a:p>
            <a:endParaRPr lang="en-GB" dirty="0">
              <a:solidFill>
                <a:schemeClr val="accent3"/>
              </a:solidFill>
              <a:latin typeface="+mn-lt"/>
              <a:ea typeface="+mn-lt"/>
              <a:sym typeface="Arial"/>
            </a:endParaRPr>
          </a:p>
        </p:txBody>
      </p:sp>
      <p:sp>
        <p:nvSpPr>
          <p:cNvPr id="19461" name="Rectangle 5"/>
          <p:cNvSpPr>
            <a:spLocks noGrp="1" noChangeArrowheads="1"/>
          </p:cNvSpPr>
          <p:nvPr>
            <p:ph type="sldNum" sz="quarter" idx="3"/>
          </p:nvPr>
        </p:nvSpPr>
        <p:spPr bwMode="auto">
          <a:xfrm>
            <a:off x="3950401" y="8773012"/>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21" tIns="46961" rIns="93921" bIns="46961" numCol="1" anchor="b" anchorCtr="0" compatLnSpc="1">
            <a:prstTxWarp prst="textNoShape">
              <a:avLst/>
            </a:prstTxWarp>
          </a:bodyPr>
          <a:lstStyle>
            <a:lvl1pPr algn="r" defTabSz="939424">
              <a:lnSpc>
                <a:spcPct val="100000"/>
              </a:lnSpc>
              <a:defRPr sz="1200"/>
            </a:lvl1pPr>
          </a:lstStyle>
          <a:p>
            <a:fld id="{9BBE641A-A38A-4199-A515-2A762F6E34D5}" type="slidenum">
              <a:rPr lang="en-GB" smtClean="0">
                <a:solidFill>
                  <a:schemeClr val="accent3"/>
                </a:solidFill>
                <a:latin typeface="+mn-lt"/>
                <a:ea typeface="+mn-lt"/>
                <a:sym typeface="Arial"/>
              </a:rPr>
              <a:pPr/>
              <a:t>‹#›</a:t>
            </a:fld>
            <a:endParaRPr lang="en-GB" dirty="0">
              <a:solidFill>
                <a:schemeClr val="accent3"/>
              </a:solidFill>
              <a:latin typeface="+mn-lt"/>
              <a:ea typeface="+mn-lt"/>
              <a:sym typeface="Arial"/>
            </a:endParaRPr>
          </a:p>
        </p:txBody>
      </p:sp>
    </p:spTree>
    <p:extLst>
      <p:ext uri="{BB962C8B-B14F-4D97-AF65-F5344CB8AC3E}">
        <p14:creationId xmlns:p14="http://schemas.microsoft.com/office/powerpoint/2010/main" val="2783503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0"/>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21" tIns="46961" rIns="93921" bIns="46961" numCol="1" anchor="t" anchorCtr="0" compatLnSpc="1">
            <a:prstTxWarp prst="textNoShape">
              <a:avLst/>
            </a:prstTxWarp>
          </a:bodyPr>
          <a:lstStyle>
            <a:lvl1pPr algn="l" defTabSz="939424">
              <a:lnSpc>
                <a:spcPct val="100000"/>
              </a:lnSpc>
              <a:defRPr sz="1200">
                <a:latin typeface="+mn-lt"/>
                <a:ea typeface="+mn-ea"/>
                <a:sym typeface="+mn-lt"/>
              </a:defRPr>
            </a:lvl1pPr>
          </a:lstStyle>
          <a:p>
            <a:endParaRPr lang="en-GB" dirty="0"/>
          </a:p>
        </p:txBody>
      </p:sp>
      <p:sp>
        <p:nvSpPr>
          <p:cNvPr id="3075" name="Rectangle 3"/>
          <p:cNvSpPr>
            <a:spLocks noGrp="1" noChangeArrowheads="1"/>
          </p:cNvSpPr>
          <p:nvPr>
            <p:ph type="dt" idx="1"/>
          </p:nvPr>
        </p:nvSpPr>
        <p:spPr bwMode="auto">
          <a:xfrm>
            <a:off x="3950401" y="0"/>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21" tIns="46961" rIns="93921" bIns="46961" numCol="1" anchor="t" anchorCtr="0" compatLnSpc="1">
            <a:prstTxWarp prst="textNoShape">
              <a:avLst/>
            </a:prstTxWarp>
          </a:bodyPr>
          <a:lstStyle>
            <a:lvl1pPr algn="r" defTabSz="939424">
              <a:lnSpc>
                <a:spcPct val="100000"/>
              </a:lnSpc>
              <a:defRPr sz="1200">
                <a:latin typeface="+mn-lt"/>
                <a:ea typeface="+mn-ea"/>
                <a:sym typeface="+mn-lt"/>
              </a:defRPr>
            </a:lvl1pPr>
          </a:lstStyle>
          <a:p>
            <a:endParaRPr lang="en-GB" dirty="0"/>
          </a:p>
        </p:txBody>
      </p:sp>
      <p:sp>
        <p:nvSpPr>
          <p:cNvPr id="3076" name="Rectangle 4"/>
          <p:cNvSpPr>
            <a:spLocks noGrp="1" noRot="1" noChangeAspect="1" noChangeArrowheads="1" noTextEdit="1"/>
          </p:cNvSpPr>
          <p:nvPr>
            <p:ph type="sldImg" idx="2"/>
          </p:nvPr>
        </p:nvSpPr>
        <p:spPr bwMode="auto">
          <a:xfrm>
            <a:off x="1062038" y="692150"/>
            <a:ext cx="4851400" cy="346551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96761" y="4386507"/>
            <a:ext cx="5580371" cy="4156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marL="228600" lvl="0" indent="-228600" eaLnBrk="1" hangingPunct="1">
              <a:spcBef>
                <a:spcPct val="60000"/>
              </a:spcBef>
              <a:spcAft>
                <a:spcPts val="600"/>
              </a:spcAft>
              <a:buChar char="•"/>
            </a:pPr>
            <a:r>
              <a:rPr lang="en-GB" dirty="0" smtClean="0"/>
              <a:t>Click to edit Master text styles</a:t>
            </a:r>
          </a:p>
          <a:p>
            <a:pPr lvl="1" indent="-228600" eaLnBrk="1" hangingPunct="1">
              <a:spcBef>
                <a:spcPts val="0"/>
              </a:spcBef>
              <a:spcAft>
                <a:spcPts val="600"/>
              </a:spcAft>
              <a:buFont typeface="Arial" charset="0"/>
              <a:buChar char="–"/>
            </a:pPr>
            <a:r>
              <a:rPr lang="en-GB" dirty="0" smtClean="0"/>
              <a:t>2nd level</a:t>
            </a:r>
          </a:p>
          <a:p>
            <a:pPr marL="685800" lvl="2" indent="-228600" eaLnBrk="1" hangingPunct="1">
              <a:spcBef>
                <a:spcPts val="0"/>
              </a:spcBef>
              <a:spcAft>
                <a:spcPts val="600"/>
              </a:spcAft>
              <a:buFont typeface="Arial" charset="0"/>
              <a:buChar char="-"/>
            </a:pPr>
            <a:r>
              <a:rPr lang="en-GB" dirty="0" smtClean="0"/>
              <a:t>3rd level</a:t>
            </a:r>
          </a:p>
          <a:p>
            <a:pPr marL="914400" lvl="3" indent="-228600" eaLnBrk="1" hangingPunct="1">
              <a:spcBef>
                <a:spcPts val="0"/>
              </a:spcBef>
              <a:spcAft>
                <a:spcPts val="600"/>
              </a:spcAft>
              <a:buFont typeface="Arial" charset="0"/>
              <a:buChar char="-"/>
            </a:pPr>
            <a:r>
              <a:rPr lang="en-GB" dirty="0" smtClean="0"/>
              <a:t>4th level</a:t>
            </a:r>
          </a:p>
          <a:p>
            <a:pPr marL="1143000" lvl="4" indent="-228600" eaLnBrk="1" hangingPunct="1">
              <a:spcBef>
                <a:spcPts val="0"/>
              </a:spcBef>
              <a:spcAft>
                <a:spcPts val="600"/>
              </a:spcAft>
              <a:buFont typeface="Arial" panose="020B0604020202020204" pitchFamily="34" charset="0"/>
              <a:buChar char="-"/>
            </a:pPr>
            <a:r>
              <a:rPr lang="en-GB" dirty="0" smtClean="0"/>
              <a:t>5th level</a:t>
            </a:r>
          </a:p>
          <a:p>
            <a:pPr marL="1371600" lvl="5" indent="-228600" fontAlgn="base">
              <a:spcBef>
                <a:spcPts val="0"/>
              </a:spcBef>
              <a:spcAft>
                <a:spcPts val="600"/>
              </a:spcAft>
              <a:buFont typeface="Arial" charset="0"/>
              <a:buChar char="-"/>
            </a:pPr>
            <a:r>
              <a:rPr lang="en-GB" dirty="0" smtClean="0"/>
              <a:t>6th level</a:t>
            </a:r>
          </a:p>
          <a:p>
            <a:pPr marL="1600200" lvl="6" indent="-228600" fontAlgn="base">
              <a:spcBef>
                <a:spcPts val="0"/>
              </a:spcBef>
              <a:spcAft>
                <a:spcPts val="600"/>
              </a:spcAft>
              <a:buFont typeface="Arial" charset="0"/>
              <a:buChar char="-"/>
            </a:pPr>
            <a:r>
              <a:rPr lang="en-GB" dirty="0" smtClean="0"/>
              <a:t>7th level</a:t>
            </a:r>
          </a:p>
          <a:p>
            <a:pPr marL="1828800" lvl="7" indent="-228600" fontAlgn="base">
              <a:spcBef>
                <a:spcPts val="0"/>
              </a:spcBef>
              <a:spcAft>
                <a:spcPts val="600"/>
              </a:spcAft>
              <a:buFont typeface="Arial" charset="0"/>
              <a:buChar char="-"/>
            </a:pPr>
            <a:r>
              <a:rPr lang="en-GB" dirty="0" smtClean="0"/>
              <a:t>8th level</a:t>
            </a:r>
          </a:p>
          <a:p>
            <a:pPr marL="2057400" lvl="8" indent="-228600" fontAlgn="base">
              <a:spcBef>
                <a:spcPts val="0"/>
              </a:spcBef>
              <a:spcAft>
                <a:spcPts val="600"/>
              </a:spcAft>
              <a:buFont typeface="Arial" charset="0"/>
              <a:buChar char="-"/>
            </a:pPr>
            <a:r>
              <a:rPr lang="en-GB" dirty="0" smtClean="0"/>
              <a:t>9th level</a:t>
            </a:r>
          </a:p>
        </p:txBody>
      </p:sp>
      <p:sp>
        <p:nvSpPr>
          <p:cNvPr id="3078" name="Rectangle 6"/>
          <p:cNvSpPr>
            <a:spLocks noGrp="1" noChangeArrowheads="1"/>
          </p:cNvSpPr>
          <p:nvPr>
            <p:ph type="ftr" sz="quarter" idx="4"/>
          </p:nvPr>
        </p:nvSpPr>
        <p:spPr bwMode="auto">
          <a:xfrm>
            <a:off x="1" y="8773012"/>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21" tIns="46961" rIns="93921" bIns="46961" numCol="1" anchor="b" anchorCtr="0" compatLnSpc="1">
            <a:prstTxWarp prst="textNoShape">
              <a:avLst/>
            </a:prstTxWarp>
          </a:bodyPr>
          <a:lstStyle>
            <a:lvl1pPr algn="l" defTabSz="939424">
              <a:lnSpc>
                <a:spcPct val="100000"/>
              </a:lnSpc>
              <a:defRPr sz="1200">
                <a:solidFill>
                  <a:schemeClr val="accent3"/>
                </a:solidFill>
                <a:latin typeface="+mn-lt"/>
                <a:ea typeface="+mn-ea"/>
                <a:sym typeface="+mn-lt"/>
              </a:defRPr>
            </a:lvl1pPr>
          </a:lstStyle>
          <a:p>
            <a:endParaRPr lang="en-GB" dirty="0"/>
          </a:p>
        </p:txBody>
      </p:sp>
      <p:sp>
        <p:nvSpPr>
          <p:cNvPr id="3079" name="Rectangle 7"/>
          <p:cNvSpPr>
            <a:spLocks noGrp="1" noChangeArrowheads="1"/>
          </p:cNvSpPr>
          <p:nvPr>
            <p:ph type="sldNum" sz="quarter" idx="5"/>
          </p:nvPr>
        </p:nvSpPr>
        <p:spPr bwMode="auto">
          <a:xfrm>
            <a:off x="3950401" y="8773012"/>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21" tIns="46961" rIns="93921" bIns="46961" numCol="1" anchor="b" anchorCtr="0" compatLnSpc="1">
            <a:prstTxWarp prst="textNoShape">
              <a:avLst/>
            </a:prstTxWarp>
          </a:bodyPr>
          <a:lstStyle>
            <a:lvl1pPr algn="r" defTabSz="939424">
              <a:lnSpc>
                <a:spcPct val="100000"/>
              </a:lnSpc>
              <a:defRPr sz="1200">
                <a:solidFill>
                  <a:schemeClr val="accent3"/>
                </a:solidFill>
                <a:latin typeface="+mn-lt"/>
                <a:ea typeface="+mn-ea"/>
                <a:sym typeface="+mn-lt"/>
              </a:defRPr>
            </a:lvl1pPr>
          </a:lstStyle>
          <a:p>
            <a:fld id="{26BEA98B-8E54-4CD0-82BB-B61F2ACC55F5}" type="slidenum">
              <a:rPr lang="en-GB" smtClean="0"/>
              <a:pPr/>
              <a:t>‹#›</a:t>
            </a:fld>
            <a:endParaRPr lang="en-GB" dirty="0"/>
          </a:p>
        </p:txBody>
      </p:sp>
    </p:spTree>
    <p:extLst>
      <p:ext uri="{BB962C8B-B14F-4D97-AF65-F5344CB8AC3E}">
        <p14:creationId xmlns:p14="http://schemas.microsoft.com/office/powerpoint/2010/main" val="11712697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lang="en-GB" sz="1400" kern="1200" dirty="0" smtClean="0">
        <a:solidFill>
          <a:schemeClr val="tx1"/>
        </a:solidFill>
        <a:latin typeface="+mn-lt"/>
        <a:ea typeface="+mn-ea"/>
        <a:cs typeface="+mn-cs"/>
        <a:sym typeface="+mn-lt"/>
      </a:defRPr>
    </a:lvl1pPr>
    <a:lvl2pPr marL="457200" algn="l" rtl="0" fontAlgn="base">
      <a:spcBef>
        <a:spcPct val="30000"/>
      </a:spcBef>
      <a:spcAft>
        <a:spcPct val="0"/>
      </a:spcAft>
      <a:defRPr lang="en-GB" sz="1400" kern="1200" dirty="0" smtClean="0">
        <a:solidFill>
          <a:schemeClr val="tx1"/>
        </a:solidFill>
        <a:latin typeface="+mn-lt"/>
        <a:ea typeface="+mn-ea"/>
        <a:cs typeface="+mn-cs"/>
        <a:sym typeface="+mn-lt"/>
      </a:defRPr>
    </a:lvl2pPr>
    <a:lvl3pPr marL="914400" algn="l" rtl="0" fontAlgn="base">
      <a:spcBef>
        <a:spcPct val="30000"/>
      </a:spcBef>
      <a:spcAft>
        <a:spcPct val="0"/>
      </a:spcAft>
      <a:defRPr lang="en-GB" sz="1400" kern="1200" dirty="0" smtClean="0">
        <a:solidFill>
          <a:schemeClr val="tx1"/>
        </a:solidFill>
        <a:latin typeface="+mn-lt"/>
        <a:ea typeface="+mn-ea"/>
        <a:cs typeface="+mn-cs"/>
        <a:sym typeface="+mn-lt"/>
      </a:defRPr>
    </a:lvl3pPr>
    <a:lvl4pPr marL="1371600" algn="l" rtl="0" fontAlgn="base">
      <a:spcBef>
        <a:spcPct val="30000"/>
      </a:spcBef>
      <a:spcAft>
        <a:spcPct val="0"/>
      </a:spcAft>
      <a:defRPr lang="en-GB" sz="1400" kern="1200" dirty="0" smtClean="0">
        <a:solidFill>
          <a:schemeClr val="tx1"/>
        </a:solidFill>
        <a:latin typeface="+mn-lt"/>
        <a:ea typeface="+mn-ea"/>
        <a:cs typeface="+mn-cs"/>
        <a:sym typeface="+mn-lt"/>
      </a:defRPr>
    </a:lvl4pPr>
    <a:lvl5pPr marL="1828800" algn="l" rtl="0" fontAlgn="base">
      <a:spcBef>
        <a:spcPct val="30000"/>
      </a:spcBef>
      <a:spcAft>
        <a:spcPct val="0"/>
      </a:spcAft>
      <a:defRPr lang="en-GB" sz="1400" kern="1200" dirty="0" smtClean="0">
        <a:solidFill>
          <a:schemeClr val="tx1"/>
        </a:solidFill>
        <a:latin typeface="+mn-lt"/>
        <a:ea typeface="+mn-ea"/>
        <a:cs typeface="+mn-cs"/>
        <a:sym typeface="+mn-lt"/>
      </a:defRPr>
    </a:lvl5pPr>
    <a:lvl6pPr marL="2286000" algn="l" defTabSz="914400" rtl="0" eaLnBrk="1" latinLnBrk="0" hangingPunct="1">
      <a:defRPr lang="en-GB" sz="1400" kern="1200" baseline="0" dirty="0" smtClean="0">
        <a:solidFill>
          <a:schemeClr val="tx1"/>
        </a:solidFill>
        <a:latin typeface="+mn-lt"/>
        <a:ea typeface="+mn-ea"/>
        <a:cs typeface="+mn-cs"/>
        <a:sym typeface="+mn-lt"/>
      </a:defRPr>
    </a:lvl6pPr>
    <a:lvl7pPr marL="2743200" algn="l" defTabSz="914400" rtl="0" eaLnBrk="1" latinLnBrk="0" hangingPunct="1">
      <a:defRPr lang="en-GB" sz="1400" kern="1200" dirty="0" smtClean="0">
        <a:solidFill>
          <a:schemeClr val="tx1"/>
        </a:solidFill>
        <a:latin typeface="+mn-lt"/>
        <a:ea typeface="+mn-ea"/>
        <a:cs typeface="+mn-cs"/>
        <a:sym typeface="+mn-lt"/>
      </a:defRPr>
    </a:lvl7pPr>
    <a:lvl8pPr marL="3200400" algn="l" defTabSz="914400" rtl="0" eaLnBrk="1" latinLnBrk="0" hangingPunct="1">
      <a:defRPr lang="en-GB" sz="1400" kern="1200" dirty="0" smtClean="0">
        <a:solidFill>
          <a:schemeClr val="tx1"/>
        </a:solidFill>
        <a:latin typeface="+mn-lt"/>
        <a:ea typeface="+mn-ea"/>
        <a:cs typeface="+mn-cs"/>
        <a:sym typeface="+mn-lt"/>
      </a:defRPr>
    </a:lvl8pPr>
    <a:lvl9pPr marL="3657600" algn="l" defTabSz="914400" rtl="0" eaLnBrk="1" latinLnBrk="0" hangingPunct="1">
      <a:defRPr lang="en-GB" sz="1400" kern="1200" baseline="0" dirty="0" smtClean="0">
        <a:solidFill>
          <a:schemeClr val="tx1"/>
        </a:solidFill>
        <a:latin typeface="+mn-lt"/>
        <a:ea typeface="+mn-ea"/>
        <a:cs typeface="+mn-cs"/>
        <a:sym typeface="+mn-lt"/>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Rot="1" noChangeAspect="1" noChangeArrowheads="1" noTextEdit="1"/>
          </p:cNvSpPr>
          <p:nvPr>
            <p:ph type="sldImg"/>
          </p:nvPr>
        </p:nvSpPr>
        <p:spPr>
          <a:xfrm>
            <a:off x="1062038" y="692150"/>
            <a:ext cx="4851400" cy="3465513"/>
          </a:xfrm>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2" name="Slide Number Placeholder 1"/>
          <p:cNvSpPr>
            <a:spLocks noGrp="1"/>
          </p:cNvSpPr>
          <p:nvPr>
            <p:ph type="sldNum" sz="quarter" idx="10"/>
          </p:nvPr>
        </p:nvSpPr>
        <p:spPr/>
        <p:txBody>
          <a:bodyPr/>
          <a:lstStyle/>
          <a:p>
            <a:fld id="{C95B168E-2D4F-4C34-B0B9-704A69CF462F}" type="slidenum">
              <a:rPr lang="en-US" smtClean="0"/>
              <a:pPr/>
              <a:t>0</a:t>
            </a:fld>
            <a:endParaRPr lang="en-US" dirty="0"/>
          </a:p>
        </p:txBody>
      </p:sp>
    </p:spTree>
    <p:extLst>
      <p:ext uri="{BB962C8B-B14F-4D97-AF65-F5344CB8AC3E}">
        <p14:creationId xmlns:p14="http://schemas.microsoft.com/office/powerpoint/2010/main" val="1710617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5</a:t>
            </a:fld>
            <a:endParaRPr lang="en-GB" dirty="0"/>
          </a:p>
        </p:txBody>
      </p:sp>
    </p:spTree>
    <p:extLst>
      <p:ext uri="{BB962C8B-B14F-4D97-AF65-F5344CB8AC3E}">
        <p14:creationId xmlns:p14="http://schemas.microsoft.com/office/powerpoint/2010/main" val="1568967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692150"/>
            <a:ext cx="4851400" cy="3465513"/>
          </a:xfrm>
        </p:spPr>
      </p:sp>
      <p:sp>
        <p:nvSpPr>
          <p:cNvPr id="3" name="Notes Placeholder 2"/>
          <p:cNvSpPr>
            <a:spLocks noGrp="1"/>
          </p:cNvSpPr>
          <p:nvPr>
            <p:ph type="body" idx="1"/>
          </p:nvPr>
        </p:nvSpPr>
        <p:spPr/>
        <p:txBody>
          <a:bodyPr/>
          <a:lstStyle/>
          <a:p>
            <a:endParaRPr lang="en-GB" dirty="0">
              <a:ea typeface="+mn-lt"/>
            </a:endParaRPr>
          </a:p>
        </p:txBody>
      </p:sp>
      <p:sp>
        <p:nvSpPr>
          <p:cNvPr id="4" name="Slide Number Placeholder 3"/>
          <p:cNvSpPr>
            <a:spLocks noGrp="1"/>
          </p:cNvSpPr>
          <p:nvPr>
            <p:ph type="sldNum" sz="quarter" idx="10"/>
          </p:nvPr>
        </p:nvSpPr>
        <p:spPr/>
        <p:txBody>
          <a:bodyPr/>
          <a:lstStyle/>
          <a:p>
            <a:fld id="{26BEA98B-8E54-4CD0-82BB-B61F2ACC55F5}" type="slidenum">
              <a:rPr lang="en-GB" smtClean="0">
                <a:ea typeface="+mn-lt"/>
              </a:rPr>
              <a:pPr/>
              <a:t>7</a:t>
            </a:fld>
            <a:endParaRPr lang="en-GB" dirty="0">
              <a:ea typeface="+mn-lt"/>
            </a:endParaRPr>
          </a:p>
        </p:txBody>
      </p:sp>
    </p:spTree>
    <p:extLst>
      <p:ext uri="{BB962C8B-B14F-4D97-AF65-F5344CB8AC3E}">
        <p14:creationId xmlns:p14="http://schemas.microsoft.com/office/powerpoint/2010/main" val="4256547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26BEA98B-8E54-4CD0-82BB-B61F2ACC55F5}" type="slidenum">
              <a:rPr lang="en-GB" smtClean="0"/>
              <a:pPr/>
              <a:t>9</a:t>
            </a:fld>
            <a:endParaRPr lang="en-GB" dirty="0"/>
          </a:p>
        </p:txBody>
      </p:sp>
    </p:spTree>
    <p:extLst>
      <p:ext uri="{BB962C8B-B14F-4D97-AF65-F5344CB8AC3E}">
        <p14:creationId xmlns:p14="http://schemas.microsoft.com/office/powerpoint/2010/main" val="2962245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692150"/>
            <a:ext cx="4851400" cy="3465513"/>
          </a:xfrm>
        </p:spPr>
      </p:sp>
      <p:sp>
        <p:nvSpPr>
          <p:cNvPr id="3" name="Notes Placeholder 2"/>
          <p:cNvSpPr>
            <a:spLocks noGrp="1"/>
          </p:cNvSpPr>
          <p:nvPr>
            <p:ph type="body" idx="1"/>
          </p:nvPr>
        </p:nvSpPr>
        <p:spPr/>
        <p:txBody>
          <a:bodyPr/>
          <a:lstStyle/>
          <a:p>
            <a:endParaRPr lang="en-GB" dirty="0">
              <a:ea typeface="+mn-lt"/>
            </a:endParaRPr>
          </a:p>
        </p:txBody>
      </p:sp>
      <p:sp>
        <p:nvSpPr>
          <p:cNvPr id="4" name="Slide Number Placeholder 3"/>
          <p:cNvSpPr>
            <a:spLocks noGrp="1"/>
          </p:cNvSpPr>
          <p:nvPr>
            <p:ph type="sldNum" sz="quarter" idx="10"/>
          </p:nvPr>
        </p:nvSpPr>
        <p:spPr/>
        <p:txBody>
          <a:bodyPr/>
          <a:lstStyle/>
          <a:p>
            <a:fld id="{26BEA98B-8E54-4CD0-82BB-B61F2ACC55F5}" type="slidenum">
              <a:rPr lang="en-GB" smtClean="0">
                <a:ea typeface="+mn-lt"/>
              </a:rPr>
              <a:pPr/>
              <a:t>11</a:t>
            </a:fld>
            <a:endParaRPr lang="en-GB" dirty="0">
              <a:ea typeface="+mn-lt"/>
            </a:endParaRPr>
          </a:p>
        </p:txBody>
      </p:sp>
    </p:spTree>
    <p:extLst>
      <p:ext uri="{BB962C8B-B14F-4D97-AF65-F5344CB8AC3E}">
        <p14:creationId xmlns:p14="http://schemas.microsoft.com/office/powerpoint/2010/main" val="4256547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692150"/>
            <a:ext cx="4851400" cy="3465513"/>
          </a:xfrm>
        </p:spPr>
      </p:sp>
      <p:sp>
        <p:nvSpPr>
          <p:cNvPr id="3" name="Notes Placeholder 2"/>
          <p:cNvSpPr>
            <a:spLocks noGrp="1"/>
          </p:cNvSpPr>
          <p:nvPr>
            <p:ph type="body" idx="1"/>
          </p:nvPr>
        </p:nvSpPr>
        <p:spPr/>
        <p:txBody>
          <a:bodyPr/>
          <a:lstStyle/>
          <a:p>
            <a:endParaRPr lang="en-GB" dirty="0">
              <a:ea typeface="+mn-lt"/>
            </a:endParaRPr>
          </a:p>
        </p:txBody>
      </p:sp>
      <p:sp>
        <p:nvSpPr>
          <p:cNvPr id="4" name="Slide Number Placeholder 3"/>
          <p:cNvSpPr>
            <a:spLocks noGrp="1"/>
          </p:cNvSpPr>
          <p:nvPr>
            <p:ph type="sldNum" sz="quarter" idx="10"/>
          </p:nvPr>
        </p:nvSpPr>
        <p:spPr/>
        <p:txBody>
          <a:bodyPr/>
          <a:lstStyle/>
          <a:p>
            <a:fld id="{26BEA98B-8E54-4CD0-82BB-B61F2ACC55F5}" type="slidenum">
              <a:rPr lang="en-GB" smtClean="0">
                <a:ea typeface="+mn-lt"/>
              </a:rPr>
              <a:pPr/>
              <a:t>13</a:t>
            </a:fld>
            <a:endParaRPr lang="en-GB" dirty="0">
              <a:ea typeface="+mn-lt"/>
            </a:endParaRPr>
          </a:p>
        </p:txBody>
      </p:sp>
    </p:spTree>
    <p:extLst>
      <p:ext uri="{BB962C8B-B14F-4D97-AF65-F5344CB8AC3E}">
        <p14:creationId xmlns:p14="http://schemas.microsoft.com/office/powerpoint/2010/main" val="4256547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692150"/>
            <a:ext cx="4851400" cy="3465513"/>
          </a:xfrm>
        </p:spPr>
      </p:sp>
      <p:sp>
        <p:nvSpPr>
          <p:cNvPr id="3" name="Notes Placeholder 2"/>
          <p:cNvSpPr>
            <a:spLocks noGrp="1"/>
          </p:cNvSpPr>
          <p:nvPr>
            <p:ph type="body" idx="1"/>
          </p:nvPr>
        </p:nvSpPr>
        <p:spPr/>
        <p:txBody>
          <a:bodyPr/>
          <a:lstStyle/>
          <a:p>
            <a:endParaRPr lang="en-GB" dirty="0">
              <a:ea typeface="+mn-lt"/>
            </a:endParaRPr>
          </a:p>
        </p:txBody>
      </p:sp>
      <p:sp>
        <p:nvSpPr>
          <p:cNvPr id="4" name="Slide Number Placeholder 3"/>
          <p:cNvSpPr>
            <a:spLocks noGrp="1"/>
          </p:cNvSpPr>
          <p:nvPr>
            <p:ph type="sldNum" sz="quarter" idx="10"/>
          </p:nvPr>
        </p:nvSpPr>
        <p:spPr/>
        <p:txBody>
          <a:bodyPr/>
          <a:lstStyle/>
          <a:p>
            <a:fld id="{26BEA98B-8E54-4CD0-82BB-B61F2ACC55F5}" type="slidenum">
              <a:rPr lang="en-GB" smtClean="0">
                <a:ea typeface="+mn-lt"/>
              </a:rPr>
              <a:pPr/>
              <a:t>17</a:t>
            </a:fld>
            <a:endParaRPr lang="en-GB" dirty="0">
              <a:ea typeface="+mn-lt"/>
            </a:endParaRPr>
          </a:p>
        </p:txBody>
      </p:sp>
    </p:spTree>
    <p:extLst>
      <p:ext uri="{BB962C8B-B14F-4D97-AF65-F5344CB8AC3E}">
        <p14:creationId xmlns:p14="http://schemas.microsoft.com/office/powerpoint/2010/main" val="4256547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692150"/>
            <a:ext cx="4851400" cy="3465513"/>
          </a:xfrm>
        </p:spPr>
      </p:sp>
      <p:sp>
        <p:nvSpPr>
          <p:cNvPr id="3" name="Notes Placeholder 2"/>
          <p:cNvSpPr>
            <a:spLocks noGrp="1"/>
          </p:cNvSpPr>
          <p:nvPr>
            <p:ph type="body" idx="1"/>
          </p:nvPr>
        </p:nvSpPr>
        <p:spPr/>
        <p:txBody>
          <a:bodyPr/>
          <a:lstStyle/>
          <a:p>
            <a:endParaRPr lang="en-GB" dirty="0">
              <a:ea typeface="+mn-lt"/>
            </a:endParaRPr>
          </a:p>
        </p:txBody>
      </p:sp>
      <p:sp>
        <p:nvSpPr>
          <p:cNvPr id="4" name="Slide Number Placeholder 3"/>
          <p:cNvSpPr>
            <a:spLocks noGrp="1"/>
          </p:cNvSpPr>
          <p:nvPr>
            <p:ph type="sldNum" sz="quarter" idx="10"/>
          </p:nvPr>
        </p:nvSpPr>
        <p:spPr/>
        <p:txBody>
          <a:bodyPr/>
          <a:lstStyle/>
          <a:p>
            <a:fld id="{26BEA98B-8E54-4CD0-82BB-B61F2ACC55F5}" type="slidenum">
              <a:rPr lang="en-GB" smtClean="0">
                <a:ea typeface="+mn-lt"/>
              </a:rPr>
              <a:pPr/>
              <a:t>22</a:t>
            </a:fld>
            <a:endParaRPr lang="en-GB" dirty="0">
              <a:ea typeface="+mn-lt"/>
            </a:endParaRPr>
          </a:p>
        </p:txBody>
      </p:sp>
    </p:spTree>
    <p:extLst>
      <p:ext uri="{BB962C8B-B14F-4D97-AF65-F5344CB8AC3E}">
        <p14:creationId xmlns:p14="http://schemas.microsoft.com/office/powerpoint/2010/main" val="4256547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692150"/>
            <a:ext cx="4851400" cy="3465513"/>
          </a:xfrm>
        </p:spPr>
      </p:sp>
      <p:sp>
        <p:nvSpPr>
          <p:cNvPr id="3" name="Notes Placeholder 2"/>
          <p:cNvSpPr>
            <a:spLocks noGrp="1"/>
          </p:cNvSpPr>
          <p:nvPr>
            <p:ph type="body" idx="1"/>
          </p:nvPr>
        </p:nvSpPr>
        <p:spPr/>
        <p:txBody>
          <a:bodyPr/>
          <a:lstStyle/>
          <a:p>
            <a:endParaRPr lang="en-GB" dirty="0">
              <a:ea typeface="+mn-lt"/>
            </a:endParaRPr>
          </a:p>
        </p:txBody>
      </p:sp>
      <p:sp>
        <p:nvSpPr>
          <p:cNvPr id="4" name="Slide Number Placeholder 3"/>
          <p:cNvSpPr>
            <a:spLocks noGrp="1"/>
          </p:cNvSpPr>
          <p:nvPr>
            <p:ph type="sldNum" sz="quarter" idx="10"/>
          </p:nvPr>
        </p:nvSpPr>
        <p:spPr/>
        <p:txBody>
          <a:bodyPr/>
          <a:lstStyle/>
          <a:p>
            <a:fld id="{26BEA98B-8E54-4CD0-82BB-B61F2ACC55F5}" type="slidenum">
              <a:rPr lang="en-GB" smtClean="0">
                <a:ea typeface="+mn-lt"/>
              </a:rPr>
              <a:pPr/>
              <a:t>25</a:t>
            </a:fld>
            <a:endParaRPr lang="en-GB" dirty="0">
              <a:ea typeface="+mn-lt"/>
            </a:endParaRPr>
          </a:p>
        </p:txBody>
      </p:sp>
    </p:spTree>
    <p:extLst>
      <p:ext uri="{BB962C8B-B14F-4D97-AF65-F5344CB8AC3E}">
        <p14:creationId xmlns:p14="http://schemas.microsoft.com/office/powerpoint/2010/main" val="4256547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srgbClr val="000000"/>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
        <p:nvSpPr>
          <p:cNvPr id="10" name="Text Placeholder 9"/>
          <p:cNvSpPr>
            <a:spLocks noGrp="1"/>
          </p:cNvSpPr>
          <p:nvPr>
            <p:ph type="body" sz="quarter" idx="10" hasCustomPrompt="1"/>
          </p:nvPr>
        </p:nvSpPr>
        <p:spPr>
          <a:xfrm>
            <a:off x="348437" y="2897188"/>
            <a:ext cx="8549149" cy="349250"/>
          </a:xfrm>
          <a:prstGeom prst="rect">
            <a:avLst/>
          </a:prstGeom>
        </p:spPr>
        <p:txBody>
          <a:bodyPr lIns="0" rIns="163449"/>
          <a:lstStyle>
            <a:lvl1pPr marL="0" indent="0">
              <a:buNone/>
              <a:defRPr sz="2400" b="1">
                <a:solidFill>
                  <a:srgbClr val="FF0000"/>
                </a:solidFill>
                <a:latin typeface="Arial" panose="020B0604020202020204" pitchFamily="34" charset="0"/>
                <a:cs typeface="Arial" panose="020B0604020202020204" pitchFamily="34" charset="0"/>
              </a:defRPr>
            </a:lvl1pPr>
          </a:lstStyle>
          <a:p>
            <a:pPr lvl="0"/>
            <a:r>
              <a:rPr lang="en-US" b="1" dirty="0" smtClean="0">
                <a:solidFill>
                  <a:srgbClr val="FF0000"/>
                </a:solidFill>
                <a:latin typeface="Arial"/>
                <a:cs typeface="Arial"/>
              </a:rPr>
              <a:t>SHUSA COMMITTEE/BOARD (Arial 24pt Bold/Red)</a:t>
            </a:r>
            <a:endParaRPr lang="en-GB" dirty="0"/>
          </a:p>
        </p:txBody>
      </p:sp>
      <p:sp>
        <p:nvSpPr>
          <p:cNvPr id="11" name="Text Placeholder 9"/>
          <p:cNvSpPr>
            <a:spLocks noGrp="1"/>
          </p:cNvSpPr>
          <p:nvPr>
            <p:ph type="body" sz="quarter" idx="11" hasCustomPrompt="1"/>
          </p:nvPr>
        </p:nvSpPr>
        <p:spPr>
          <a:xfrm>
            <a:off x="355938" y="3275665"/>
            <a:ext cx="8541647" cy="349250"/>
          </a:xfrm>
          <a:prstGeom prst="rect">
            <a:avLst/>
          </a:prstGeom>
        </p:spPr>
        <p:txBody>
          <a:bodyPr lIns="0" rIns="199453"/>
          <a:lstStyle>
            <a:lvl1pPr marL="0" marR="0" indent="0" algn="l" defTabSz="457200" rtl="0" eaLnBrk="1" fontAlgn="auto" latinLnBrk="0" hangingPunct="1">
              <a:lnSpc>
                <a:spcPct val="100000"/>
              </a:lnSpc>
              <a:spcBef>
                <a:spcPct val="20000"/>
              </a:spcBef>
              <a:spcAft>
                <a:spcPts val="0"/>
              </a:spcAft>
              <a:buClrTx/>
              <a:buSzTx/>
              <a:buFont typeface="Arial"/>
              <a:buNone/>
              <a:tabLst/>
              <a:defRPr sz="2000" b="1">
                <a:solidFill>
                  <a:schemeClr val="tx1"/>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GB" dirty="0" smtClean="0"/>
              <a:t>Title of Presentation </a:t>
            </a:r>
            <a:r>
              <a:rPr lang="en-US" sz="2000" b="1" dirty="0" smtClean="0">
                <a:solidFill>
                  <a:prstClr val="black"/>
                </a:solidFill>
                <a:latin typeface="Arial" panose="020B0604020202020204" pitchFamily="34" charset="0"/>
                <a:cs typeface="Arial" panose="020B0604020202020204" pitchFamily="34" charset="0"/>
              </a:rPr>
              <a:t>(Must match Agenda, Arial 20pt Bold/Black)</a:t>
            </a:r>
          </a:p>
        </p:txBody>
      </p:sp>
      <p:sp>
        <p:nvSpPr>
          <p:cNvPr id="13" name="Text Placeholder 12"/>
          <p:cNvSpPr>
            <a:spLocks noGrp="1"/>
          </p:cNvSpPr>
          <p:nvPr>
            <p:ph type="body" sz="quarter" idx="12" hasCustomPrompt="1"/>
          </p:nvPr>
        </p:nvSpPr>
        <p:spPr>
          <a:xfrm>
            <a:off x="355938" y="3706427"/>
            <a:ext cx="4547155" cy="430213"/>
          </a:xfrm>
          <a:prstGeom prst="rect">
            <a:avLst/>
          </a:prstGeom>
        </p:spPr>
        <p:txBody>
          <a:bodyPr lIns="0"/>
          <a:lstStyle>
            <a:lvl1pPr marL="0" indent="0">
              <a:buNone/>
              <a:defRPr sz="1800">
                <a:latin typeface="Arial" panose="020B0604020202020204" pitchFamily="34" charset="0"/>
                <a:cs typeface="Arial" panose="020B0604020202020204" pitchFamily="34" charset="0"/>
              </a:defRPr>
            </a:lvl1pPr>
          </a:lstStyle>
          <a:p>
            <a:pPr lvl="0"/>
            <a:r>
              <a:rPr lang="en-US" dirty="0" smtClean="0"/>
              <a:t>Date (Arial 18pt Black)</a:t>
            </a:r>
            <a:endParaRPr lang="en-GB" dirty="0"/>
          </a:p>
        </p:txBody>
      </p:sp>
      <p:sp>
        <p:nvSpPr>
          <p:cNvPr id="14" name="Text Placeholder 12"/>
          <p:cNvSpPr>
            <a:spLocks noGrp="1"/>
          </p:cNvSpPr>
          <p:nvPr>
            <p:ph type="body" sz="quarter" idx="13" hasCustomPrompt="1"/>
          </p:nvPr>
        </p:nvSpPr>
        <p:spPr>
          <a:xfrm>
            <a:off x="355935" y="4339840"/>
            <a:ext cx="8541648" cy="430213"/>
          </a:xfrm>
          <a:prstGeom prst="rect">
            <a:avLst/>
          </a:prstGeom>
        </p:spPr>
        <p:txBody>
          <a:bodyPr lIns="0"/>
          <a:lstStyle>
            <a:lvl1pPr marL="0" indent="0">
              <a:buNone/>
              <a:defRPr sz="1800" baseline="0">
                <a:solidFill>
                  <a:schemeClr val="bg1">
                    <a:lumMod val="50000"/>
                  </a:schemeClr>
                </a:solidFill>
                <a:latin typeface="Arial" panose="020B0604020202020204" pitchFamily="34" charset="0"/>
                <a:cs typeface="Arial" panose="020B0604020202020204" pitchFamily="34" charset="0"/>
              </a:defRPr>
            </a:lvl1pPr>
          </a:lstStyle>
          <a:p>
            <a:pPr lvl="0"/>
            <a:r>
              <a:rPr lang="en-US" dirty="0" smtClean="0"/>
              <a:t>Presenter: Name and Title (Arial 18pt Gray)</a:t>
            </a:r>
            <a:endParaRPr lang="en-GB" dirty="0"/>
          </a:p>
        </p:txBody>
      </p:sp>
    </p:spTree>
    <p:extLst>
      <p:ext uri="{BB962C8B-B14F-4D97-AF65-F5344CB8AC3E}">
        <p14:creationId xmlns:p14="http://schemas.microsoft.com/office/powerpoint/2010/main" val="282479584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909599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Layout">
    <p:spTree>
      <p:nvGrpSpPr>
        <p:cNvPr id="1" name=""/>
        <p:cNvGrpSpPr/>
        <p:nvPr/>
      </p:nvGrpSpPr>
      <p:grpSpPr>
        <a:xfrm>
          <a:off x="0" y="0"/>
          <a:ext cx="0" cy="0"/>
          <a:chOff x="0" y="0"/>
          <a:chExt cx="0" cy="0"/>
        </a:xfrm>
      </p:grpSpPr>
      <p:sp>
        <p:nvSpPr>
          <p:cNvPr id="3" name="Text Placeholder 9"/>
          <p:cNvSpPr>
            <a:spLocks noGrp="1"/>
          </p:cNvSpPr>
          <p:nvPr>
            <p:ph type="body" sz="quarter" idx="11" hasCustomPrompt="1"/>
          </p:nvPr>
        </p:nvSpPr>
        <p:spPr>
          <a:xfrm>
            <a:off x="355938" y="2897188"/>
            <a:ext cx="8541647" cy="349250"/>
          </a:xfrm>
          <a:prstGeom prst="rect">
            <a:avLst/>
          </a:prstGeom>
        </p:spPr>
        <p:txBody>
          <a:bodyPr lIns="0" rIns="163449"/>
          <a:lstStyle>
            <a:lvl1pPr>
              <a:defRPr lang="en-GB" sz="2400" b="1" dirty="0">
                <a:solidFill>
                  <a:schemeClr val="bg1">
                    <a:lumMod val="50000"/>
                  </a:schemeClr>
                </a:solidFill>
                <a:latin typeface="Arial"/>
                <a:cs typeface="Arial"/>
              </a:defRPr>
            </a:lvl1pPr>
          </a:lstStyle>
          <a:p>
            <a:pPr marL="0" lvl="0" indent="0">
              <a:buNone/>
            </a:pPr>
            <a:r>
              <a:rPr lang="en-GB" dirty="0" smtClean="0"/>
              <a:t>Section #</a:t>
            </a:r>
            <a:endParaRPr lang="en-GB" dirty="0"/>
          </a:p>
        </p:txBody>
      </p:sp>
      <p:sp>
        <p:nvSpPr>
          <p:cNvPr id="4"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srgbClr val="000000"/>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Tree>
    <p:extLst>
      <p:ext uri="{BB962C8B-B14F-4D97-AF65-F5344CB8AC3E}">
        <p14:creationId xmlns:p14="http://schemas.microsoft.com/office/powerpoint/2010/main" val="21416254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sic Body &amp; Content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64130826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7599"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sz="quarter" idx="10" hasCustomPrompt="1"/>
          </p:nvPr>
        </p:nvSpPr>
        <p:spPr>
          <a:xfrm>
            <a:off x="348434" y="1460500"/>
            <a:ext cx="8917803" cy="4633913"/>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Tree>
    <p:extLst>
      <p:ext uri="{BB962C8B-B14F-4D97-AF65-F5344CB8AC3E}">
        <p14:creationId xmlns:p14="http://schemas.microsoft.com/office/powerpoint/2010/main" val="11715771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6500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62273303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8623"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
        <p:nvSpPr>
          <p:cNvPr id="4" name="Content Placeholder 2"/>
          <p:cNvSpPr>
            <a:spLocks noGrp="1"/>
          </p:cNvSpPr>
          <p:nvPr>
            <p:ph sz="quarter" idx="10" hasCustomPrompt="1"/>
          </p:nvPr>
        </p:nvSpPr>
        <p:spPr>
          <a:xfrm>
            <a:off x="348435" y="2163204"/>
            <a:ext cx="4091188" cy="3921683"/>
          </a:xfrm>
          <a:prstGeom prst="rect">
            <a:avLst/>
          </a:prstGeom>
        </p:spPr>
        <p:txBody>
          <a:bodyPr lIns="19431"/>
          <a:lstStyle>
            <a:lvl1pPr marL="0" indent="0">
              <a:buNone/>
              <a:defRPr sz="12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7" name="Content Placeholder 2"/>
          <p:cNvSpPr>
            <a:spLocks noGrp="1"/>
          </p:cNvSpPr>
          <p:nvPr>
            <p:ph sz="quarter" idx="13" hasCustomPrompt="1"/>
          </p:nvPr>
        </p:nvSpPr>
        <p:spPr>
          <a:xfrm>
            <a:off x="348435" y="1470025"/>
            <a:ext cx="4091188" cy="487361"/>
          </a:xfrm>
          <a:prstGeom prst="rect">
            <a:avLst/>
          </a:prstGeom>
        </p:spPr>
        <p:txBody>
          <a:bodyPr lIns="19431" tIns="0" bIns="153733"/>
          <a:lstStyle>
            <a:lvl1pPr marL="0" indent="0">
              <a:buNone/>
              <a:defRPr sz="1400" b="1">
                <a:solidFill>
                  <a:srgbClr val="FF0000"/>
                </a:solidFill>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8" name="Content Placeholder 2"/>
          <p:cNvSpPr>
            <a:spLocks noGrp="1"/>
          </p:cNvSpPr>
          <p:nvPr>
            <p:ph sz="quarter" idx="14" hasCustomPrompt="1"/>
          </p:nvPr>
        </p:nvSpPr>
        <p:spPr>
          <a:xfrm>
            <a:off x="5168378" y="1470025"/>
            <a:ext cx="4091188" cy="487361"/>
          </a:xfrm>
          <a:prstGeom prst="rect">
            <a:avLst/>
          </a:prstGeom>
        </p:spPr>
        <p:txBody>
          <a:bodyPr lIns="19431" tIns="0" bIns="153733"/>
          <a:lstStyle>
            <a:lvl1pPr marL="0" indent="0">
              <a:buNone/>
              <a:defRPr sz="1400" b="1">
                <a:solidFill>
                  <a:srgbClr val="FF0000"/>
                </a:solidFill>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11"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Content Placeholder 2"/>
          <p:cNvSpPr>
            <a:spLocks noGrp="1"/>
          </p:cNvSpPr>
          <p:nvPr>
            <p:ph sz="quarter" idx="15" hasCustomPrompt="1"/>
          </p:nvPr>
        </p:nvSpPr>
        <p:spPr>
          <a:xfrm>
            <a:off x="5162550" y="2163204"/>
            <a:ext cx="4091188" cy="3921683"/>
          </a:xfrm>
          <a:prstGeom prst="rect">
            <a:avLst/>
          </a:prstGeom>
        </p:spPr>
        <p:txBody>
          <a:bodyPr lIns="19431"/>
          <a:lstStyle>
            <a:lvl1pPr marL="0" indent="0">
              <a:buNone/>
              <a:defRPr sz="12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Tree>
    <p:extLst>
      <p:ext uri="{BB962C8B-B14F-4D97-AF65-F5344CB8AC3E}">
        <p14:creationId xmlns:p14="http://schemas.microsoft.com/office/powerpoint/2010/main" val="31577685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3 &amp; 1/3  Layout">
    <p:spTree>
      <p:nvGrpSpPr>
        <p:cNvPr id="1" name=""/>
        <p:cNvGrpSpPr/>
        <p:nvPr/>
      </p:nvGrpSpPr>
      <p:grpSpPr>
        <a:xfrm>
          <a:off x="0" y="0"/>
          <a:ext cx="0" cy="0"/>
          <a:chOff x="0" y="0"/>
          <a:chExt cx="0" cy="0"/>
        </a:xfrm>
      </p:grpSpPr>
      <p:sp>
        <p:nvSpPr>
          <p:cNvPr id="4" name="Content Placeholder 2"/>
          <p:cNvSpPr>
            <a:spLocks noGrp="1"/>
          </p:cNvSpPr>
          <p:nvPr>
            <p:ph sz="quarter" idx="10" hasCustomPrompt="1"/>
          </p:nvPr>
        </p:nvSpPr>
        <p:spPr>
          <a:xfrm>
            <a:off x="6785970" y="1457159"/>
            <a:ext cx="2480268" cy="4614865"/>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
        <p:nvSpPr>
          <p:cNvPr id="6" name="Content Placeholder 2"/>
          <p:cNvSpPr>
            <a:spLocks noGrp="1"/>
          </p:cNvSpPr>
          <p:nvPr>
            <p:ph sz="quarter" idx="12" hasCustomPrompt="1"/>
          </p:nvPr>
        </p:nvSpPr>
        <p:spPr>
          <a:xfrm>
            <a:off x="348435" y="1457159"/>
            <a:ext cx="5837361" cy="4614865"/>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
        <p:nvSpPr>
          <p:cNvPr id="7"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Tree>
    <p:extLst>
      <p:ext uri="{BB962C8B-B14F-4D97-AF65-F5344CB8AC3E}">
        <p14:creationId xmlns:p14="http://schemas.microsoft.com/office/powerpoint/2010/main" val="136005970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2" name="Rectangle 1"/>
          <p:cNvSpPr/>
          <p:nvPr userDrawn="1"/>
        </p:nvSpPr>
        <p:spPr>
          <a:xfrm>
            <a:off x="0" y="0"/>
            <a:ext cx="9602788"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smtClean="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900172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spcBef>
                <a:spcPts val="0"/>
              </a:spcBef>
              <a:spcAft>
                <a:spcPts val="0"/>
              </a:spcAft>
              <a:defRPr/>
            </a:pPr>
            <a:endParaRPr lang="es-ES" dirty="0">
              <a:ln w="9525" cmpd="sng">
                <a:solidFill>
                  <a:schemeClr val="tx1"/>
                </a:solidFill>
              </a:ln>
              <a:solidFill>
                <a:srgbClr val="DB0B11"/>
              </a:solidFill>
              <a:effectLst>
                <a:outerShdw blurRad="38100" dist="38100" dir="2700000" algn="tl">
                  <a:srgbClr val="000000">
                    <a:alpha val="43137"/>
                  </a:srgbClr>
                </a:outerShdw>
              </a:effectLst>
              <a:latin typeface="Calibri" panose="020F0502020204030204" pitchFamily="34" charset="0"/>
            </a:endParaRPr>
          </a:p>
        </p:txBody>
      </p:sp>
    </p:spTree>
    <p:extLst>
      <p:ext uri="{BB962C8B-B14F-4D97-AF65-F5344CB8AC3E}">
        <p14:creationId xmlns:p14="http://schemas.microsoft.com/office/powerpoint/2010/main" val="233301686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62033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3"/>
            </p:custDataLst>
            <p:extLst>
              <p:ext uri="{D42A27DB-BD31-4B8C-83A1-F6EECF244321}">
                <p14:modId xmlns:p14="http://schemas.microsoft.com/office/powerpoint/2010/main" val="2866752203"/>
              </p:ext>
            </p:extLst>
          </p:nvPr>
        </p:nvGraphicFramePr>
        <p:xfrm>
          <a:off x="1670" y="1592"/>
          <a:ext cx="1667" cy="1587"/>
        </p:xfrm>
        <a:graphic>
          <a:graphicData uri="http://schemas.openxmlformats.org/presentationml/2006/ole">
            <mc:AlternateContent xmlns:mc="http://schemas.openxmlformats.org/markup-compatibility/2006">
              <mc:Choice xmlns:v="urn:schemas-microsoft-com:vml" Requires="v">
                <p:oleObj spid="_x0000_s145678" name="think-cell Slide" r:id="rId14" imgW="270" imgH="270" progId="TCLayout.ActiveDocument.1">
                  <p:embed/>
                </p:oleObj>
              </mc:Choice>
              <mc:Fallback>
                <p:oleObj name="think-cell Slide" r:id="rId14" imgW="270" imgH="270" progId="TCLayout.ActiveDocument.1">
                  <p:embed/>
                  <p:pic>
                    <p:nvPicPr>
                      <p:cNvPr id="0" name=""/>
                      <p:cNvPicPr/>
                      <p:nvPr/>
                    </p:nvPicPr>
                    <p:blipFill>
                      <a:blip r:embed="rId15"/>
                      <a:stretch>
                        <a:fillRect/>
                      </a:stretch>
                    </p:blipFill>
                    <p:spPr>
                      <a:xfrm>
                        <a:off x="1670" y="1592"/>
                        <a:ext cx="1667" cy="1587"/>
                      </a:xfrm>
                      <a:prstGeom prst="rect">
                        <a:avLst/>
                      </a:prstGeom>
                    </p:spPr>
                  </p:pic>
                </p:oleObj>
              </mc:Fallback>
            </mc:AlternateContent>
          </a:graphicData>
        </a:graphic>
      </p:graphicFrame>
      <p:sp>
        <p:nvSpPr>
          <p:cNvPr id="7" name="Rectangle 6"/>
          <p:cNvSpPr/>
          <p:nvPr userDrawn="1"/>
        </p:nvSpPr>
        <p:spPr>
          <a:xfrm>
            <a:off x="7454130" y="6632624"/>
            <a:ext cx="1992086" cy="323165"/>
          </a:xfrm>
          <a:prstGeom prst="rect">
            <a:avLst/>
          </a:prstGeom>
        </p:spPr>
        <p:txBody>
          <a:bodyPr wrap="square">
            <a:spAutoFit/>
          </a:bodyPr>
          <a:lstStyle/>
          <a:p>
            <a:r>
              <a:rPr lang="en-US" sz="1500" b="1" baseline="30000" dirty="0">
                <a:solidFill>
                  <a:schemeClr val="tx1"/>
                </a:solidFill>
              </a:rPr>
              <a:t>Proprietary &amp; Confidential</a:t>
            </a:r>
            <a:endParaRPr lang="en-US" sz="1500" b="1" dirty="0">
              <a:solidFill>
                <a:schemeClr val="tx1"/>
              </a:solidFill>
            </a:endParaRPr>
          </a:p>
        </p:txBody>
      </p:sp>
      <p:pic>
        <p:nvPicPr>
          <p:cNvPr id="8" name="Picture 2" descr="C:\Users\n610821\Desktop\sant-MReg_positivo_RGB.300.jpg"/>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7606469" y="6166951"/>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userDrawn="1"/>
        </p:nvSpPr>
        <p:spPr>
          <a:xfrm>
            <a:off x="235909" y="6321262"/>
            <a:ext cx="1747658" cy="323165"/>
          </a:xfrm>
          <a:prstGeom prst="rect">
            <a:avLst/>
          </a:prstGeom>
        </p:spPr>
        <p:txBody>
          <a:bodyPr wrap="none">
            <a:spAutoFit/>
          </a:bodyPr>
          <a:lstStyle/>
          <a:p>
            <a:r>
              <a:rPr lang="en-US" sz="1500" b="1" baseline="30000" dirty="0" smtClean="0">
                <a:solidFill>
                  <a:schemeClr val="tx1"/>
                </a:solidFill>
              </a:rPr>
              <a:t>Santander Holdings USA</a:t>
            </a:r>
            <a:r>
              <a:rPr lang="en-US" sz="1500" b="1" baseline="0" dirty="0" smtClean="0">
                <a:solidFill>
                  <a:schemeClr val="tx1"/>
                </a:solidFill>
              </a:rPr>
              <a:t> </a:t>
            </a:r>
            <a:endParaRPr lang="en-US" sz="1500" b="1" dirty="0">
              <a:solidFill>
                <a:schemeClr val="tx1"/>
              </a:solidFill>
            </a:endParaRPr>
          </a:p>
        </p:txBody>
      </p:sp>
    </p:spTree>
    <p:extLst>
      <p:ext uri="{BB962C8B-B14F-4D97-AF65-F5344CB8AC3E}">
        <p14:creationId xmlns:p14="http://schemas.microsoft.com/office/powerpoint/2010/main" val="531575078"/>
      </p:ext>
    </p:extLst>
  </p:cSld>
  <p:clrMap bg1="lt1" tx1="dk1" bg2="lt2" tx2="dk2" accent1="accent1" accent2="accent2" accent3="accent3" accent4="accent4" accent5="accent5" accent6="accent6" hlink="hlink" folHlink="folHlink"/>
  <p:sldLayoutIdLst>
    <p:sldLayoutId id="2147483770" r:id="rId1"/>
    <p:sldLayoutId id="2147483769" r:id="rId2"/>
    <p:sldLayoutId id="2147483771" r:id="rId3"/>
    <p:sldLayoutId id="2147483772" r:id="rId4"/>
    <p:sldLayoutId id="2147483774" r:id="rId5"/>
    <p:sldLayoutId id="2147483775" r:id="rId6"/>
    <p:sldLayoutId id="2147483782" r:id="rId7"/>
    <p:sldLayoutId id="2147483783" r:id="rId8"/>
    <p:sldLayoutId id="2147483788" r:id="rId9"/>
    <p:sldLayoutId id="2147483789" r:id="rId10"/>
  </p:sldLayoutIdLst>
  <p:timing>
    <p:tnLst>
      <p:par>
        <p:cTn id="1" dur="indefinite" restart="never" nodeType="tmRoot"/>
      </p:par>
    </p:tnLst>
  </p:timing>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6"/>
          <p:cNvSpPr txBox="1">
            <a:spLocks noChangeArrowheads="1"/>
          </p:cNvSpPr>
          <p:nvPr/>
        </p:nvSpPr>
        <p:spPr bwMode="auto">
          <a:xfrm>
            <a:off x="7053651" y="461354"/>
            <a:ext cx="2208083" cy="33054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defRPr/>
            </a:pPr>
            <a:r>
              <a:rPr lang="en-GB" altLang="en-US" sz="1800" smtClean="0"/>
              <a:t>For approval</a:t>
            </a:r>
            <a:endParaRPr lang="en-GB" altLang="en-US" sz="2000" i="1" dirty="0"/>
          </a:p>
        </p:txBody>
      </p:sp>
      <p:sp>
        <p:nvSpPr>
          <p:cNvPr id="7" name="Text Box 9"/>
          <p:cNvSpPr txBox="1">
            <a:spLocks noChangeArrowheads="1"/>
          </p:cNvSpPr>
          <p:nvPr/>
        </p:nvSpPr>
        <p:spPr bwMode="auto">
          <a:xfrm>
            <a:off x="3893065" y="5520589"/>
            <a:ext cx="5349619" cy="638893"/>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spcBef>
                <a:spcPct val="50000"/>
              </a:spcBef>
              <a:defRPr/>
            </a:pPr>
            <a:r>
              <a:rPr lang="en-GB" altLang="en-US" sz="1600" dirty="0"/>
              <a:t>Date Created</a:t>
            </a:r>
            <a:r>
              <a:rPr lang="en-GB" altLang="en-US" sz="1600" dirty="0" smtClean="0"/>
              <a:t>: June 2016</a:t>
            </a:r>
            <a:endParaRPr lang="en-GB" altLang="en-US" sz="1600" dirty="0"/>
          </a:p>
          <a:p>
            <a:pPr algn="r">
              <a:spcBef>
                <a:spcPct val="50000"/>
              </a:spcBef>
              <a:defRPr/>
            </a:pPr>
            <a:r>
              <a:rPr lang="en-GB" altLang="en-US" sz="1600" dirty="0" smtClean="0"/>
              <a:t>Version</a:t>
            </a:r>
            <a:r>
              <a:rPr lang="en-GB" altLang="en-US" sz="1600" dirty="0"/>
              <a:t>: </a:t>
            </a:r>
            <a:r>
              <a:rPr lang="en-GB" altLang="en-US" sz="1600" dirty="0" smtClean="0"/>
              <a:t>Template</a:t>
            </a:r>
            <a:endParaRPr lang="en-GB" altLang="en-US" sz="1600" dirty="0"/>
          </a:p>
        </p:txBody>
      </p:sp>
      <p:sp>
        <p:nvSpPr>
          <p:cNvPr id="2" name="Text Placeholder 1"/>
          <p:cNvSpPr>
            <a:spLocks noGrp="1"/>
          </p:cNvSpPr>
          <p:nvPr>
            <p:ph type="body" sz="quarter" idx="10"/>
          </p:nvPr>
        </p:nvSpPr>
        <p:spPr/>
        <p:txBody>
          <a:bodyPr/>
          <a:lstStyle/>
          <a:p>
            <a:r>
              <a:rPr lang="en-US" altLang="en-US" dirty="0">
                <a:latin typeface="Arial"/>
                <a:cs typeface="Arial"/>
              </a:rPr>
              <a:t>Bancorp and BSPR Risk Appetite Statement Proposal</a:t>
            </a:r>
            <a:endParaRPr lang="en-US" dirty="0">
              <a:latin typeface="Arial"/>
              <a:cs typeface="Arial"/>
            </a:endParaRPr>
          </a:p>
          <a:p>
            <a:endParaRPr lang="en-GB" dirty="0"/>
          </a:p>
        </p:txBody>
      </p:sp>
      <p:sp>
        <p:nvSpPr>
          <p:cNvPr id="3" name="Text Placeholder 2"/>
          <p:cNvSpPr>
            <a:spLocks noGrp="1"/>
          </p:cNvSpPr>
          <p:nvPr>
            <p:ph type="body" sz="quarter" idx="11"/>
          </p:nvPr>
        </p:nvSpPr>
        <p:spPr/>
        <p:txBody>
          <a:bodyPr/>
          <a:lstStyle/>
          <a:p>
            <a:r>
              <a:rPr lang="en-US" altLang="en-US" dirty="0">
                <a:latin typeface="Arial"/>
                <a:cs typeface="Arial"/>
              </a:rPr>
              <a:t>Board of Directors </a:t>
            </a:r>
            <a:endParaRPr lang="en-US" dirty="0"/>
          </a:p>
          <a:p>
            <a:endParaRPr lang="en-GB" dirty="0"/>
          </a:p>
        </p:txBody>
      </p:sp>
      <p:sp>
        <p:nvSpPr>
          <p:cNvPr id="4" name="Text Placeholder 3"/>
          <p:cNvSpPr>
            <a:spLocks noGrp="1"/>
          </p:cNvSpPr>
          <p:nvPr>
            <p:ph type="body" sz="quarter" idx="12"/>
          </p:nvPr>
        </p:nvSpPr>
        <p:spPr/>
        <p:txBody>
          <a:bodyPr/>
          <a:lstStyle/>
          <a:p>
            <a:r>
              <a:rPr lang="en-US" dirty="0"/>
              <a:t>June 22, 2016</a:t>
            </a:r>
          </a:p>
        </p:txBody>
      </p:sp>
      <p:sp>
        <p:nvSpPr>
          <p:cNvPr id="5" name="Text Placeholder 4"/>
          <p:cNvSpPr>
            <a:spLocks noGrp="1"/>
          </p:cNvSpPr>
          <p:nvPr>
            <p:ph type="body" sz="quarter" idx="13"/>
          </p:nvPr>
        </p:nvSpPr>
        <p:spPr>
          <a:xfrm>
            <a:off x="355934" y="4235332"/>
            <a:ext cx="8886749" cy="430213"/>
          </a:xfrm>
        </p:spPr>
        <p:txBody>
          <a:bodyPr/>
          <a:lstStyle/>
          <a:p>
            <a:r>
              <a:rPr lang="en-US" altLang="en-US" sz="1600" dirty="0"/>
              <a:t>Sponsor</a:t>
            </a:r>
            <a:r>
              <a:rPr lang="en-US" altLang="en-US" sz="1600" dirty="0" smtClean="0"/>
              <a:t>: Scott </a:t>
            </a:r>
            <a:r>
              <a:rPr lang="en-US" altLang="en-US" sz="1600" dirty="0"/>
              <a:t>Powell, Chief Executive Officer SHUSA</a:t>
            </a:r>
          </a:p>
          <a:p>
            <a:r>
              <a:rPr lang="en-US" altLang="en-US" sz="1600" dirty="0"/>
              <a:t>Presenters</a:t>
            </a:r>
            <a:r>
              <a:rPr lang="en-US" altLang="en-US" sz="1600" dirty="0" smtClean="0"/>
              <a:t>: Angel </a:t>
            </a:r>
            <a:r>
              <a:rPr lang="en-US" altLang="en-US" sz="1600" dirty="0" err="1"/>
              <a:t>Vares</a:t>
            </a:r>
            <a:r>
              <a:rPr lang="en-US" altLang="en-US" sz="1600" dirty="0"/>
              <a:t>, Chief Risk Officer &amp; Juan Jurado, Risk Architecture Director PR</a:t>
            </a:r>
          </a:p>
          <a:p>
            <a:r>
              <a:rPr lang="en-US" altLang="en-US" sz="1600" dirty="0"/>
              <a:t>Author</a:t>
            </a:r>
            <a:r>
              <a:rPr lang="en-US" altLang="en-US" sz="1600" dirty="0" smtClean="0"/>
              <a:t>: Jennifer Keegan, Head of Risk </a:t>
            </a:r>
            <a:r>
              <a:rPr lang="en-US" altLang="en-US" sz="1600" dirty="0"/>
              <a:t>Appetite SHUSA</a:t>
            </a:r>
          </a:p>
          <a:p>
            <a:endParaRPr lang="en-GB" sz="1600" dirty="0"/>
          </a:p>
        </p:txBody>
      </p:sp>
    </p:spTree>
    <p:extLst>
      <p:ext uri="{BB962C8B-B14F-4D97-AF65-F5344CB8AC3E}">
        <p14:creationId xmlns:p14="http://schemas.microsoft.com/office/powerpoint/2010/main" val="15777139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008909482"/>
              </p:ext>
            </p:extLst>
          </p:nvPr>
        </p:nvGraphicFramePr>
        <p:xfrm>
          <a:off x="366712" y="1449388"/>
          <a:ext cx="8899525" cy="4450080"/>
        </p:xfrm>
        <a:graphic>
          <a:graphicData uri="http://schemas.openxmlformats.org/drawingml/2006/table">
            <a:tbl>
              <a:tblPr firstRow="1" bandRow="1"/>
              <a:tblGrid>
                <a:gridCol w="1232352"/>
                <a:gridCol w="1915663"/>
                <a:gridCol w="959703"/>
                <a:gridCol w="1407606"/>
                <a:gridCol w="1128067"/>
                <a:gridCol w="1128067"/>
                <a:gridCol w="1128067"/>
              </a:tblGrid>
              <a:tr h="145848">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000" b="1" dirty="0" smtClean="0">
                          <a:solidFill>
                            <a:srgbClr val="FF0000"/>
                          </a:solidFill>
                          <a:latin typeface="Arial" panose="020B0604020202020204" pitchFamily="34" charset="0"/>
                          <a:cs typeface="Arial" panose="020B0604020202020204" pitchFamily="34" charset="0"/>
                        </a:rPr>
                        <a:t>Risk type</a:t>
                      </a:r>
                      <a:endParaRPr lang="en-US" sz="10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dirty="0" smtClean="0">
                          <a:solidFill>
                            <a:srgbClr val="FF0000"/>
                          </a:solidFill>
                          <a:latin typeface="Arial" panose="020B0604020202020204" pitchFamily="34" charset="0"/>
                          <a:cs typeface="Arial" panose="020B0604020202020204" pitchFamily="34" charset="0"/>
                        </a:rPr>
                        <a:t>Metric</a:t>
                      </a:r>
                      <a:endParaRPr lang="en-US" sz="1000" b="1" dirty="0">
                        <a:solidFill>
                          <a:srgbClr val="FF0000"/>
                        </a:solidFill>
                        <a:latin typeface="Arial" panose="020B0604020202020204" pitchFamily="34" charset="0"/>
                        <a:cs typeface="Arial" panose="020B0604020202020204" pitchFamily="34" charset="0"/>
                      </a:endParaRPr>
                    </a:p>
                  </a:txBody>
                  <a:tcPr marL="0"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1" dirty="0" smtClean="0">
                          <a:solidFill>
                            <a:srgbClr val="FF0000"/>
                          </a:solidFill>
                          <a:latin typeface="Arial" panose="020B0604020202020204" pitchFamily="34" charset="0"/>
                          <a:cs typeface="Arial" panose="020B0604020202020204" pitchFamily="34" charset="0"/>
                        </a:rPr>
                        <a:t>Frequency</a:t>
                      </a:r>
                      <a:endParaRPr lang="en-US" sz="10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1" dirty="0" smtClean="0">
                          <a:solidFill>
                            <a:srgbClr val="FF0000"/>
                          </a:solidFill>
                          <a:latin typeface="Arial" panose="020B0604020202020204" pitchFamily="34" charset="0"/>
                          <a:cs typeface="Arial" panose="020B0604020202020204" pitchFamily="34" charset="0"/>
                        </a:rPr>
                        <a:t>Portfolio</a:t>
                      </a:r>
                      <a:endParaRPr lang="en-US" sz="1000" b="1" dirty="0">
                        <a:solidFill>
                          <a:srgbClr val="FF0000"/>
                        </a:solidFill>
                        <a:latin typeface="Arial" panose="020B0604020202020204" pitchFamily="34" charset="0"/>
                        <a:cs typeface="Arial" panose="020B0604020202020204" pitchFamily="34" charset="0"/>
                      </a:endParaRPr>
                    </a:p>
                  </a:txBody>
                  <a:tcPr marL="48014" marR="48014" anchor="b">
                    <a:lnL>
                      <a:noFill/>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Mar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9050" cap="flat" cmpd="sng" algn="ctr">
                      <a:solidFill>
                        <a:schemeClr val="bg1"/>
                      </a:solid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45848">
                <a:tc rowSpan="10">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Credit risk (losses)</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rowSpan="5">
                  <a:txBody>
                    <a:bodyPr/>
                    <a:lstStyle/>
                    <a:p>
                      <a:pPr>
                        <a:lnSpc>
                          <a:spcPct val="100000"/>
                        </a:lnSpc>
                      </a:pPr>
                      <a:r>
                        <a:rPr lang="en-US" sz="1000" b="0" dirty="0" smtClean="0">
                          <a:latin typeface="Arial" panose="020B0604020202020204" pitchFamily="34" charset="0"/>
                          <a:cs typeface="Arial" panose="020B0604020202020204" pitchFamily="34" charset="0"/>
                        </a:rPr>
                        <a:t>Net Charge-off Rate</a:t>
                      </a:r>
                      <a:endParaRPr lang="en-US" sz="1000" b="0" dirty="0">
                        <a:latin typeface="Arial" panose="020B0604020202020204" pitchFamily="34" charset="0"/>
                        <a:cs typeface="Arial" panose="020B0604020202020204" pitchFamily="34" charset="0"/>
                      </a:endParaRPr>
                    </a:p>
                  </a:txBody>
                  <a:tcPr marL="0"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rowSpan="5">
                  <a:txBody>
                    <a:bodyPr/>
                    <a:lstStyle/>
                    <a:p>
                      <a:pPr algn="ctr">
                        <a:lnSpc>
                          <a:spcPct val="100000"/>
                        </a:lnSpc>
                      </a:pPr>
                      <a:r>
                        <a:rPr lang="en-US" sz="1000" dirty="0" smtClean="0">
                          <a:latin typeface="Arial" panose="020B0604020202020204" pitchFamily="34" charset="0"/>
                          <a:cs typeface="Arial" panose="020B0604020202020204" pitchFamily="34" charset="0"/>
                        </a:rPr>
                        <a:t>Monthly </a:t>
                      </a:r>
                    </a:p>
                    <a:p>
                      <a:pPr algn="ctr">
                        <a:lnSpc>
                          <a:spcPct val="100000"/>
                        </a:lnSpc>
                      </a:pPr>
                      <a:r>
                        <a:rPr lang="en-US" sz="1000" dirty="0" smtClean="0">
                          <a:latin typeface="Arial" panose="020B0604020202020204" pitchFamily="34" charset="0"/>
                          <a:cs typeface="Arial" panose="020B0604020202020204" pitchFamily="34" charset="0"/>
                        </a:rPr>
                        <a:t>(trailing 12m)</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1.4%</a:t>
                      </a:r>
                      <a:endParaRPr lang="en-US" sz="1000" dirty="0">
                        <a:latin typeface="Arial" panose="020B0604020202020204" pitchFamily="34" charset="0"/>
                        <a:cs typeface="Arial" panose="020B0604020202020204" pitchFamily="34" charset="0"/>
                      </a:endParaRP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smtClean="0">
                          <a:effectLst/>
                          <a:latin typeface="Arial"/>
                        </a:rPr>
                        <a:t>&gt;=1.7</a:t>
                      </a:r>
                      <a:r>
                        <a:rPr lang="en-US" sz="1000" b="0" i="0" u="none" strike="noStrike" dirty="0">
                          <a:effectLst/>
                          <a:latin typeface="Arial"/>
                        </a:rPr>
                        <a:t>%</a:t>
                      </a:r>
                    </a:p>
                  </a:txBody>
                  <a:tcPr marL="0" marR="0" marT="0" marB="0"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000" b="0" i="0" u="none" strike="noStrike" dirty="0" smtClean="0">
                          <a:effectLst/>
                          <a:latin typeface="Arial"/>
                        </a:rPr>
                        <a:t>&gt;=1.9</a:t>
                      </a:r>
                      <a:r>
                        <a:rPr lang="en-US" sz="1000" b="0" i="0" u="none" strike="noStrike" dirty="0">
                          <a:effectLst/>
                          <a:latin typeface="Arial"/>
                        </a:rPr>
                        <a:t>%</a:t>
                      </a:r>
                    </a:p>
                  </a:txBody>
                  <a:tcPr marL="0" marR="0" marT="0" marB="0"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45848">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ct val="100000"/>
                        </a:lnSpc>
                      </a:pPr>
                      <a:endParaRPr lang="en-US" sz="1000" b="0" dirty="0">
                        <a:latin typeface="Arial" panose="020B0604020202020204" pitchFamily="34" charset="0"/>
                        <a:cs typeface="Arial" panose="020B0604020202020204" pitchFamily="34" charset="0"/>
                      </a:endParaRPr>
                    </a:p>
                  </a:txBody>
                  <a:tcPr marL="0"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pP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Mortgages</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1.7%</a:t>
                      </a:r>
                      <a:endParaRPr lang="en-US" sz="1000" dirty="0">
                        <a:latin typeface="Arial" panose="020B0604020202020204" pitchFamily="34" charset="0"/>
                        <a:cs typeface="Arial" panose="020B0604020202020204" pitchFamily="34" charset="0"/>
                      </a:endParaRP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smtClean="0">
                          <a:effectLst/>
                          <a:latin typeface="Arial"/>
                        </a:rPr>
                        <a:t>&gt;=1.8</a:t>
                      </a:r>
                      <a:r>
                        <a:rPr lang="en-US" sz="1000" b="0" i="0" u="none" strike="noStrike" dirty="0">
                          <a:effectLst/>
                          <a:latin typeface="Arial"/>
                        </a:rPr>
                        <a:t>%</a:t>
                      </a:r>
                    </a:p>
                  </a:txBody>
                  <a:tcPr marL="0" marR="0" marT="0" marB="0"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000" b="0" i="0" u="none" strike="noStrike" dirty="0" smtClean="0">
                          <a:effectLst/>
                          <a:latin typeface="Arial"/>
                        </a:rPr>
                        <a:t>&gt;=2.0</a:t>
                      </a:r>
                      <a:r>
                        <a:rPr lang="en-US" sz="1000" b="0" i="0" u="none" strike="noStrike" dirty="0">
                          <a:effectLst/>
                          <a:latin typeface="Arial"/>
                        </a:rPr>
                        <a:t>%</a:t>
                      </a:r>
                    </a:p>
                  </a:txBody>
                  <a:tcPr marL="0" marR="0" marT="0" marB="0"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45848">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Commercial Banking</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0.34%</a:t>
                      </a:r>
                      <a:endParaRPr lang="en-US" sz="1000" dirty="0">
                        <a:latin typeface="Arial" panose="020B0604020202020204" pitchFamily="34" charset="0"/>
                        <a:cs typeface="Arial" panose="020B0604020202020204" pitchFamily="34" charset="0"/>
                      </a:endParaRP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smtClean="0">
                          <a:effectLst/>
                          <a:latin typeface="Arial"/>
                        </a:rPr>
                        <a:t>&gt;=0.56%</a:t>
                      </a:r>
                      <a:endParaRPr lang="en-US" sz="1000" b="0" i="0" u="none" strike="noStrike" dirty="0">
                        <a:effectLst/>
                        <a:latin typeface="Arial"/>
                      </a:endParaRPr>
                    </a:p>
                  </a:txBody>
                  <a:tcPr marL="0" marR="0" marT="0" marB="0"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000" b="0" i="0" u="none" strike="noStrike" dirty="0" smtClean="0">
                          <a:effectLst/>
                          <a:latin typeface="Arial"/>
                        </a:rPr>
                        <a:t>&gt;=0.60%</a:t>
                      </a:r>
                      <a:endParaRPr lang="en-US" sz="1000" b="0" i="0" u="none" strike="noStrike" dirty="0">
                        <a:effectLst/>
                        <a:latin typeface="Arial"/>
                      </a:endParaRPr>
                    </a:p>
                  </a:txBody>
                  <a:tcPr marL="0" marR="0" marT="0" marB="0"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45848">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Personal</a:t>
                      </a:r>
                      <a:r>
                        <a:rPr lang="en-US" sz="1000" b="0" baseline="0" dirty="0" smtClean="0">
                          <a:latin typeface="Arial" panose="020B0604020202020204" pitchFamily="34" charset="0"/>
                          <a:cs typeface="Arial" panose="020B0604020202020204" pitchFamily="34" charset="0"/>
                        </a:rPr>
                        <a:t> Loans</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4.5%</a:t>
                      </a:r>
                      <a:endParaRPr lang="en-US" sz="1000" dirty="0">
                        <a:latin typeface="Arial" panose="020B0604020202020204" pitchFamily="34" charset="0"/>
                        <a:cs typeface="Arial" panose="020B0604020202020204" pitchFamily="34" charset="0"/>
                      </a:endParaRP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smtClean="0">
                          <a:effectLst/>
                          <a:latin typeface="Arial"/>
                        </a:rPr>
                        <a:t>&gt;=5.9</a:t>
                      </a:r>
                      <a:r>
                        <a:rPr lang="en-US" sz="1000" b="0" i="0" u="none" strike="noStrike" dirty="0">
                          <a:effectLst/>
                          <a:latin typeface="Arial"/>
                        </a:rPr>
                        <a:t>%</a:t>
                      </a:r>
                    </a:p>
                  </a:txBody>
                  <a:tcPr marL="0" marR="0" marT="0" marB="0"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000" b="0" i="0" u="none" strike="noStrike" dirty="0" smtClean="0">
                          <a:effectLst/>
                          <a:latin typeface="Arial"/>
                        </a:rPr>
                        <a:t>&gt;=6.3</a:t>
                      </a:r>
                      <a:r>
                        <a:rPr lang="en-US" sz="1000" b="0" i="0" u="none" strike="noStrike" dirty="0">
                          <a:effectLst/>
                          <a:latin typeface="Arial"/>
                        </a:rPr>
                        <a:t>%</a:t>
                      </a:r>
                    </a:p>
                  </a:txBody>
                  <a:tcPr marL="0" marR="0" marT="0" marB="0"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45848">
                <a:tc vMerge="1">
                  <a:txBody>
                    <a:bodyPr/>
                    <a:lstStyle/>
                    <a:p>
                      <a:endParaRPr lang="en-US"/>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100" b="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b="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Credit</a:t>
                      </a:r>
                      <a:r>
                        <a:rPr lang="en-US" sz="1000" b="0" baseline="0" dirty="0" smtClean="0">
                          <a:latin typeface="Arial" panose="020B0604020202020204" pitchFamily="34" charset="0"/>
                          <a:cs typeface="Arial" panose="020B0604020202020204" pitchFamily="34" charset="0"/>
                        </a:rPr>
                        <a:t> Cards</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dirty="0" smtClean="0">
                          <a:latin typeface="Arial" panose="020B0604020202020204" pitchFamily="34" charset="0"/>
                          <a:cs typeface="Arial" panose="020B0604020202020204" pitchFamily="34" charset="0"/>
                        </a:rPr>
                        <a:t>6.2%</a:t>
                      </a:r>
                      <a:endParaRPr lang="en-US" sz="1000" dirty="0">
                        <a:latin typeface="Arial" panose="020B0604020202020204" pitchFamily="34" charset="0"/>
                        <a:cs typeface="Arial" panose="020B0604020202020204" pitchFamily="34" charset="0"/>
                      </a:endParaRP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smtClean="0">
                          <a:effectLst/>
                          <a:latin typeface="Arial"/>
                        </a:rPr>
                        <a:t>&gt;=7.1</a:t>
                      </a:r>
                      <a:r>
                        <a:rPr lang="en-US" sz="1000" b="0" i="0" u="none" strike="noStrike" dirty="0">
                          <a:effectLst/>
                          <a:latin typeface="Arial"/>
                        </a:rPr>
                        <a:t>%</a:t>
                      </a:r>
                    </a:p>
                  </a:txBody>
                  <a:tcPr marL="0" marR="0" marT="0" marB="0"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000" b="0" i="0" u="none" strike="noStrike" dirty="0" smtClean="0">
                          <a:effectLst/>
                          <a:latin typeface="Arial"/>
                        </a:rPr>
                        <a:t>&gt;=7.6</a:t>
                      </a:r>
                      <a:r>
                        <a:rPr lang="en-US" sz="1000" b="0" i="0" u="none" strike="noStrike" dirty="0">
                          <a:effectLst/>
                          <a:latin typeface="Arial"/>
                        </a:rPr>
                        <a:t>%</a:t>
                      </a:r>
                    </a:p>
                  </a:txBody>
                  <a:tcPr marL="0" marR="0" marT="0" marB="0"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45848">
                <a:tc vMerge="1">
                  <a:txBody>
                    <a:bodyPr/>
                    <a:lstStyle/>
                    <a:p>
                      <a:endParaRPr lang="en-GB"/>
                    </a:p>
                  </a:txBody>
                  <a:tcPr/>
                </a:tc>
                <a:tc rowSpan="5">
                  <a:txBody>
                    <a:bodyPr/>
                    <a:lstStyle/>
                    <a:p>
                      <a:pPr algn="l" fontAlgn="b">
                        <a:lnSpc>
                          <a:spcPct val="100000"/>
                        </a:lnSpc>
                      </a:pPr>
                      <a:r>
                        <a:rPr lang="en-US" sz="1000" u="none" strike="noStrike" dirty="0" smtClean="0">
                          <a:effectLst/>
                          <a:latin typeface="Arial" panose="020B0604020202020204" pitchFamily="34" charset="0"/>
                          <a:cs typeface="Arial" panose="020B0604020202020204" pitchFamily="34" charset="0"/>
                        </a:rPr>
                        <a:t>60+ DPD</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rowSpan="5">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p>
                      <a:pPr algn="ctr">
                        <a:lnSpc>
                          <a:spcPct val="100000"/>
                        </a:lnSpc>
                      </a:pP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2"/>
                          </a:solidFill>
                          <a:latin typeface="Arial" panose="020B0604020202020204" pitchFamily="34" charset="0"/>
                          <a:cs typeface="Arial" panose="020B0604020202020204" pitchFamily="34" charset="0"/>
                        </a:rPr>
                        <a:t>BSPR</a:t>
                      </a:r>
                      <a:endParaRPr lang="en-US" sz="1000" b="0" dirty="0">
                        <a:solidFill>
                          <a:schemeClr val="tx2"/>
                        </a:solidFill>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4.2%</a:t>
                      </a:r>
                      <a:endParaRPr lang="en-US" sz="1000" dirty="0">
                        <a:latin typeface="Arial" panose="020B0604020202020204" pitchFamily="34" charset="0"/>
                        <a:cs typeface="Arial" panose="020B0604020202020204" pitchFamily="34" charset="0"/>
                      </a:endParaRP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smtClean="0">
                          <a:effectLst/>
                          <a:latin typeface="Arial"/>
                        </a:rPr>
                        <a:t>&gt;=6.6%</a:t>
                      </a:r>
                      <a:endParaRPr lang="en-US" sz="1000" b="0" i="0" u="none" strike="noStrike" dirty="0">
                        <a:effectLst/>
                        <a:latin typeface="Arial"/>
                      </a:endParaRPr>
                    </a:p>
                  </a:txBody>
                  <a:tcPr marL="0" marR="0" marT="0" marB="0"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000" b="0" i="0" u="none" strike="noStrike" dirty="0" smtClean="0">
                          <a:effectLst/>
                          <a:latin typeface="Arial"/>
                        </a:rPr>
                        <a:t>&gt;=7.1%</a:t>
                      </a:r>
                      <a:endParaRPr lang="en-US" sz="1000" b="0" i="0" u="none" strike="noStrike" dirty="0">
                        <a:effectLst/>
                        <a:latin typeface="Arial"/>
                      </a:endParaRPr>
                    </a:p>
                  </a:txBody>
                  <a:tcPr marL="0" marR="0" marT="0" marB="0"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45848">
                <a:tc vMerge="1">
                  <a:txBody>
                    <a:bodyPr/>
                    <a:lstStyle/>
                    <a:p>
                      <a:endParaRPr lang="en-GB"/>
                    </a:p>
                  </a:txBody>
                  <a:tcPr/>
                </a:tc>
                <a:tc vMerge="1">
                  <a:txBody>
                    <a:bodyPr/>
                    <a:lstStyle/>
                    <a:p>
                      <a:pPr algn="l" fontAlgn="b">
                        <a:lnSpc>
                          <a:spcPct val="100000"/>
                        </a:lnSpc>
                      </a:pP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pP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Mortgages</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8.5%</a:t>
                      </a:r>
                      <a:endParaRPr lang="en-US" sz="1000" dirty="0">
                        <a:latin typeface="Arial" panose="020B0604020202020204" pitchFamily="34" charset="0"/>
                        <a:cs typeface="Arial" panose="020B0604020202020204" pitchFamily="34" charset="0"/>
                      </a:endParaRP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smtClean="0">
                          <a:effectLst/>
                          <a:latin typeface="Arial"/>
                        </a:rPr>
                        <a:t>&gt;=11.7%</a:t>
                      </a:r>
                      <a:endParaRPr lang="en-US" sz="1000" b="0" i="0" u="none" strike="noStrike" dirty="0">
                        <a:effectLst/>
                        <a:latin typeface="Arial"/>
                      </a:endParaRPr>
                    </a:p>
                  </a:txBody>
                  <a:tcPr marL="0" marR="0" marT="0" marB="0"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000" b="0" i="0" u="none" strike="noStrike" dirty="0" smtClean="0">
                          <a:effectLst/>
                          <a:latin typeface="Arial"/>
                        </a:rPr>
                        <a:t>&gt;=12.7%</a:t>
                      </a:r>
                      <a:endParaRPr lang="en-US" sz="1000" b="0" i="0" u="none" strike="noStrike" dirty="0">
                        <a:effectLst/>
                        <a:latin typeface="Arial"/>
                      </a:endParaRPr>
                    </a:p>
                  </a:txBody>
                  <a:tcPr marL="0" marR="0" marT="0" marB="0"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45848">
                <a:tc vMerge="1">
                  <a:txBody>
                    <a:bodyPr/>
                    <a:lstStyle/>
                    <a:p>
                      <a:endParaRPr lang="en-GB"/>
                    </a:p>
                  </a:txBody>
                  <a:tcPr>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l" fontAlgn="b">
                        <a:lnSpc>
                          <a:spcPct val="100000"/>
                        </a:lnSpc>
                      </a:pP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pP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2"/>
                          </a:solidFill>
                          <a:latin typeface="Arial" panose="020B0604020202020204" pitchFamily="34" charset="0"/>
                          <a:cs typeface="Arial" panose="020B0604020202020204" pitchFamily="34" charset="0"/>
                        </a:rPr>
                        <a:t>Commercial</a:t>
                      </a:r>
                      <a:endParaRPr lang="en-US" sz="1000" b="0" dirty="0">
                        <a:solidFill>
                          <a:schemeClr val="tx2"/>
                        </a:solidFill>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2.1%</a:t>
                      </a:r>
                      <a:endParaRPr lang="en-US" sz="1000" dirty="0">
                        <a:latin typeface="Arial" panose="020B0604020202020204" pitchFamily="34" charset="0"/>
                        <a:cs typeface="Arial" panose="020B0604020202020204" pitchFamily="34" charset="0"/>
                      </a:endParaRP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smtClean="0">
                          <a:effectLst/>
                          <a:latin typeface="Arial"/>
                        </a:rPr>
                        <a:t>&gt;=4.3%</a:t>
                      </a:r>
                      <a:endParaRPr lang="en-US" sz="1000" b="0" i="0" u="none" strike="noStrike" dirty="0">
                        <a:effectLst/>
                        <a:latin typeface="Arial"/>
                      </a:endParaRPr>
                    </a:p>
                  </a:txBody>
                  <a:tcPr marL="0" marR="0" marT="0" marB="0"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000" b="0" i="0" u="none" strike="noStrike" dirty="0" smtClean="0">
                          <a:effectLst/>
                          <a:latin typeface="Arial"/>
                        </a:rPr>
                        <a:t>&gt;=4.7%</a:t>
                      </a:r>
                      <a:endParaRPr lang="en-US" sz="1000" b="0" i="0" u="none" strike="noStrike" dirty="0">
                        <a:effectLst/>
                        <a:latin typeface="Arial"/>
                      </a:endParaRPr>
                    </a:p>
                  </a:txBody>
                  <a:tcPr marL="0" marR="0" marT="0" marB="0"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45848">
                <a:tc vMerge="1">
                  <a:txBody>
                    <a:bodyPr/>
                    <a:lstStyle/>
                    <a:p>
                      <a:endParaRPr lang="en-GB"/>
                    </a:p>
                  </a:txBody>
                  <a:tcPr/>
                </a:tc>
                <a:tc vMerge="1">
                  <a:txBody>
                    <a:bodyPr/>
                    <a:lstStyle/>
                    <a:p>
                      <a:endParaRPr lang="en-GB"/>
                    </a:p>
                  </a:txBody>
                  <a:tcPr/>
                </a:tc>
                <a:tc vMerge="1">
                  <a:txBody>
                    <a:bodyPr/>
                    <a:lstStyle/>
                    <a:p>
                      <a:pPr>
                        <a:lnSpc>
                          <a:spcPts val="1000"/>
                        </a:lnSpc>
                      </a:pPr>
                      <a:endParaRPr lang="en-US" sz="100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Personal</a:t>
                      </a:r>
                      <a:r>
                        <a:rPr lang="en-US" sz="1000" b="0" baseline="0" dirty="0" smtClean="0">
                          <a:latin typeface="Arial" panose="020B0604020202020204" pitchFamily="34" charset="0"/>
                          <a:cs typeface="Arial" panose="020B0604020202020204" pitchFamily="34" charset="0"/>
                        </a:rPr>
                        <a:t> Loans</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1.5%</a:t>
                      </a:r>
                      <a:endParaRPr lang="en-US" sz="1000" dirty="0">
                        <a:latin typeface="Arial" panose="020B0604020202020204" pitchFamily="34" charset="0"/>
                        <a:cs typeface="Arial" panose="020B0604020202020204" pitchFamily="34" charset="0"/>
                      </a:endParaRP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smtClean="0">
                          <a:effectLst/>
                          <a:latin typeface="Arial"/>
                        </a:rPr>
                        <a:t>&gt;=1.6</a:t>
                      </a:r>
                      <a:r>
                        <a:rPr lang="en-US" sz="1000" b="0" i="0" u="none" strike="noStrike" dirty="0">
                          <a:effectLst/>
                          <a:latin typeface="Arial"/>
                        </a:rPr>
                        <a:t>%</a:t>
                      </a:r>
                    </a:p>
                  </a:txBody>
                  <a:tcPr marL="0" marR="0" marT="0" marB="0"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000" b="0" i="0" u="none" strike="noStrike" dirty="0" smtClean="0">
                          <a:effectLst/>
                          <a:latin typeface="Arial"/>
                        </a:rPr>
                        <a:t>&gt;=1.8</a:t>
                      </a:r>
                      <a:r>
                        <a:rPr lang="en-US" sz="1000" b="0" i="0" u="none" strike="noStrike" dirty="0">
                          <a:effectLst/>
                          <a:latin typeface="Arial"/>
                        </a:rPr>
                        <a:t>%</a:t>
                      </a:r>
                    </a:p>
                  </a:txBody>
                  <a:tcPr marL="0" marR="0" marT="0" marB="0"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4584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b="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b="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50000"/>
                        </a:schemeClr>
                      </a:solidFill>
                      <a:prstDash val="sysDash"/>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Credit</a:t>
                      </a:r>
                      <a:r>
                        <a:rPr lang="en-US" sz="1000" b="0" baseline="0" dirty="0" smtClean="0">
                          <a:solidFill>
                            <a:schemeClr val="tx1"/>
                          </a:solidFill>
                          <a:latin typeface="Arial" panose="020B0604020202020204" pitchFamily="34" charset="0"/>
                          <a:cs typeface="Arial" panose="020B0604020202020204" pitchFamily="34" charset="0"/>
                        </a:rPr>
                        <a:t> Cards</a:t>
                      </a:r>
                      <a:endParaRPr lang="en-US" sz="1000" b="0" dirty="0">
                        <a:solidFill>
                          <a:schemeClr val="tx1"/>
                        </a:solidFill>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dirty="0" smtClean="0">
                          <a:latin typeface="Arial" panose="020B0604020202020204" pitchFamily="34" charset="0"/>
                          <a:cs typeface="Arial" panose="020B0604020202020204" pitchFamily="34" charset="0"/>
                        </a:rPr>
                        <a:t>2.4%</a:t>
                      </a: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smtClean="0">
                          <a:effectLst/>
                          <a:latin typeface="Arial"/>
                        </a:rPr>
                        <a:t>&gt;=2.5</a:t>
                      </a:r>
                      <a:r>
                        <a:rPr lang="en-US" sz="1000" b="0" i="0" u="none" strike="noStrike" dirty="0">
                          <a:effectLst/>
                          <a:latin typeface="Arial"/>
                        </a:rPr>
                        <a:t>%</a:t>
                      </a:r>
                    </a:p>
                  </a:txBody>
                  <a:tcPr marL="0" marR="0" marT="0" marB="0"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000" b="0" i="0" u="none" strike="noStrike" dirty="0" smtClean="0">
                          <a:effectLst/>
                          <a:latin typeface="Arial"/>
                        </a:rPr>
                        <a:t>&gt;=2.7</a:t>
                      </a:r>
                      <a:r>
                        <a:rPr lang="en-US" sz="1000" b="0" i="0" u="none" strike="noStrike" dirty="0">
                          <a:effectLst/>
                          <a:latin typeface="Arial"/>
                        </a:rPr>
                        <a:t>%</a:t>
                      </a:r>
                    </a:p>
                  </a:txBody>
                  <a:tcPr marL="0" marR="0" marT="0" marB="0"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45848">
                <a:tc rowSpan="6">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Credit risk (concentration)</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*Single Obligor</a:t>
                      </a:r>
                      <a:r>
                        <a:rPr lang="en-US" sz="1000" b="0" i="0" kern="1200" baseline="0" dirty="0" smtClean="0">
                          <a:solidFill>
                            <a:schemeClr val="tx1"/>
                          </a:solidFill>
                          <a:latin typeface="Arial" panose="020B0604020202020204" pitchFamily="34" charset="0"/>
                          <a:ea typeface="+mn-ea"/>
                          <a:cs typeface="Arial" panose="020B0604020202020204" pitchFamily="34" charset="0"/>
                        </a:rPr>
                        <a:t> Exposure</a:t>
                      </a: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smtClean="0">
                          <a:latin typeface="Arial" panose="020B0604020202020204" pitchFamily="34" charset="0"/>
                          <a:cs typeface="Arial" panose="020B0604020202020204" pitchFamily="34" charset="0"/>
                        </a:rPr>
                        <a:t>$40MM</a:t>
                      </a:r>
                      <a:endParaRPr lang="en-US" sz="1000" dirty="0" smtClean="0">
                        <a:latin typeface="Arial" panose="020B0604020202020204" pitchFamily="34" charset="0"/>
                        <a:cs typeface="Arial" panose="020B0604020202020204" pitchFamily="34" charset="0"/>
                      </a:endParaRP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dirty="0" smtClean="0">
                          <a:latin typeface="Arial" panose="020B0604020202020204" pitchFamily="34" charset="0"/>
                          <a:cs typeface="Arial" panose="020B0604020202020204" pitchFamily="34" charset="0"/>
                        </a:rPr>
                        <a:t>&gt;=</a:t>
                      </a:r>
                      <a:r>
                        <a:rPr lang="en-US" sz="1000" b="0" i="0" kern="1200" dirty="0" smtClean="0">
                          <a:solidFill>
                            <a:schemeClr val="tx1"/>
                          </a:solidFill>
                          <a:latin typeface="Arial" panose="020B0604020202020204" pitchFamily="34" charset="0"/>
                          <a:ea typeface="+mn-ea"/>
                          <a:cs typeface="Arial" panose="020B0604020202020204" pitchFamily="34" charset="0"/>
                        </a:rPr>
                        <a:t>$55.8MM</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dirty="0" smtClean="0">
                          <a:latin typeface="Arial" panose="020B0604020202020204" pitchFamily="34" charset="0"/>
                          <a:cs typeface="Arial" panose="020B0604020202020204" pitchFamily="34" charset="0"/>
                        </a:rPr>
                        <a:t>&gt;=</a:t>
                      </a:r>
                      <a:r>
                        <a:rPr lang="en-US" sz="1000" b="0" i="0" kern="1200" dirty="0" smtClean="0">
                          <a:solidFill>
                            <a:schemeClr val="tx1"/>
                          </a:solidFill>
                          <a:latin typeface="Arial" panose="020B0604020202020204" pitchFamily="34" charset="0"/>
                          <a:ea typeface="+mn-ea"/>
                          <a:cs typeface="Arial" panose="020B0604020202020204" pitchFamily="34" charset="0"/>
                        </a:rPr>
                        <a:t>$69.6MM</a:t>
                      </a: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49459">
                <a:tc vMerge="1">
                  <a:txBody>
                    <a:bodyPr/>
                    <a:lstStyle/>
                    <a:p>
                      <a:endParaRPr lang="en-GB" dirty="0"/>
                    </a:p>
                  </a:txBody>
                  <a:tcP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r>
                        <a:rPr lang="en-US" sz="1000" b="0" i="0" dirty="0" smtClean="0">
                          <a:solidFill>
                            <a:schemeClr val="tx1"/>
                          </a:solidFill>
                          <a:latin typeface="Arial" panose="020B0604020202020204" pitchFamily="34" charset="0"/>
                          <a:cs typeface="Arial" panose="020B0604020202020204" pitchFamily="34" charset="0"/>
                        </a:rPr>
                        <a:t>*Top 20 Corporates Exposure</a:t>
                      </a:r>
                      <a:endParaRPr lang="en-US" sz="1000" b="0" i="0" dirty="0">
                        <a:solidFill>
                          <a:schemeClr val="tx1"/>
                        </a:solidFill>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$688MM</a:t>
                      </a:r>
                      <a:endParaRPr lang="en-US" sz="1000" dirty="0">
                        <a:latin typeface="Arial" panose="020B0604020202020204" pitchFamily="34" charset="0"/>
                        <a:cs typeface="Arial" panose="020B0604020202020204" pitchFamily="34" charset="0"/>
                      </a:endParaRP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&gt;=$828MM</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&gt;=$993MM</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419313">
                <a:tc vMerge="1">
                  <a:txBody>
                    <a:bodyPr/>
                    <a:lstStyle/>
                    <a:p>
                      <a:endParaRPr lang="en-GB"/>
                    </a:p>
                  </a:txBody>
                  <a:tcP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dirty="0" smtClean="0">
                          <a:solidFill>
                            <a:schemeClr val="tx1"/>
                          </a:solidFill>
                          <a:latin typeface="Arial" panose="020B0604020202020204" pitchFamily="34" charset="0"/>
                          <a:cs typeface="Arial" panose="020B0604020202020204" pitchFamily="34" charset="0"/>
                        </a:rPr>
                        <a:t>*</a:t>
                      </a:r>
                      <a:r>
                        <a:rPr lang="en-US" sz="1000" kern="1200" dirty="0" smtClean="0">
                          <a:solidFill>
                            <a:schemeClr val="tx1"/>
                          </a:solidFill>
                          <a:effectLst/>
                          <a:latin typeface="Arial" panose="020B0604020202020204" pitchFamily="34" charset="0"/>
                          <a:ea typeface="ＭＳ Ｐゴシック"/>
                          <a:cs typeface="Arial" panose="020B0604020202020204" pitchFamily="34" charset="0"/>
                        </a:rPr>
                        <a:t># of counterparties with Santander Risk Rating (internal) &lt; 4.5 and exposure&gt;$10MM</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aseline="0" dirty="0" smtClean="0">
                          <a:latin typeface="Arial" panose="020B0604020202020204" pitchFamily="34" charset="0"/>
                          <a:cs typeface="Arial" panose="020B0604020202020204" pitchFamily="34" charset="0"/>
                        </a:rPr>
                        <a:t>3</a:t>
                      </a:r>
                      <a:endParaRPr lang="en-US" sz="1000" baseline="30000" dirty="0" smtClean="0">
                        <a:latin typeface="Arial" panose="020B0604020202020204" pitchFamily="34" charset="0"/>
                        <a:cs typeface="Arial" panose="020B0604020202020204" pitchFamily="34" charset="0"/>
                      </a:endParaRP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&gt;=5</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&gt;=6</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45848">
                <a:tc vMerge="1">
                  <a:txBody>
                    <a:bodyPr/>
                    <a:lstStyle/>
                    <a:p>
                      <a:endParaRPr lang="en-GB"/>
                    </a:p>
                  </a:txBody>
                  <a:tcP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r>
                        <a:rPr lang="en-US" sz="1000" dirty="0" smtClean="0">
                          <a:latin typeface="Arial" panose="020B0604020202020204" pitchFamily="34" charset="0"/>
                          <a:cs typeface="Arial" panose="020B0604020202020204" pitchFamily="34" charset="0"/>
                        </a:rPr>
                        <a:t>*Industry Exposure</a:t>
                      </a:r>
                      <a:r>
                        <a:rPr lang="en-US" sz="1000" baseline="30000" dirty="0" smtClean="0">
                          <a:latin typeface="Arial" panose="020B0604020202020204" pitchFamily="34" charset="0"/>
                          <a:cs typeface="Arial" panose="020B0604020202020204" pitchFamily="34" charset="0"/>
                        </a:rPr>
                        <a:t>1</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$290MM</a:t>
                      </a: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&gt;=$311MM</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&gt;=$388MM</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46364">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*CRE Exposure</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$508MM</a:t>
                      </a:r>
                      <a:endParaRPr lang="en-US" sz="1000" dirty="0">
                        <a:latin typeface="Arial" panose="020B0604020202020204" pitchFamily="34" charset="0"/>
                        <a:cs typeface="Arial" panose="020B0604020202020204" pitchFamily="34" charset="0"/>
                      </a:endParaRP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&gt;=$870MM</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&gt;=$1,086MM</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46364">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Public Sector Exposure</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$348MM</a:t>
                      </a: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&gt;=$436MM</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&gt;=$543MM</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3" name="Content Placeholder 2"/>
          <p:cNvSpPr>
            <a:spLocks noGrp="1"/>
          </p:cNvSpPr>
          <p:nvPr>
            <p:ph sz="quarter" idx="11"/>
          </p:nvPr>
        </p:nvSpPr>
        <p:spPr/>
        <p:txBody>
          <a:bodyPr/>
          <a:lstStyle/>
          <a:p>
            <a:pPr lvl="0"/>
            <a:r>
              <a:rPr lang="en-US" kern="0" dirty="0">
                <a:solidFill>
                  <a:srgbClr val="000000"/>
                </a:solidFill>
                <a:latin typeface="Arial"/>
                <a:ea typeface="ＭＳ Ｐゴシック"/>
              </a:rPr>
              <a:t>Proposed BSPR metric limits (2/3</a:t>
            </a:r>
            <a:r>
              <a:rPr lang="en-US" kern="0" dirty="0" smtClean="0">
                <a:solidFill>
                  <a:srgbClr val="000000"/>
                </a:solidFill>
                <a:latin typeface="Arial"/>
                <a:ea typeface="ＭＳ Ｐゴシック"/>
              </a:rPr>
              <a:t>)</a:t>
            </a:r>
            <a:endParaRPr lang="en-US" kern="0" dirty="0">
              <a:solidFill>
                <a:srgbClr val="000000"/>
              </a:solidFill>
              <a:latin typeface="Arial"/>
              <a:ea typeface="ＭＳ Ｐゴシック"/>
            </a:endParaRPr>
          </a:p>
        </p:txBody>
      </p:sp>
      <p:sp>
        <p:nvSpPr>
          <p:cNvPr id="8" name="Footnote"/>
          <p:cNvSpPr/>
          <p:nvPr/>
        </p:nvSpPr>
        <p:spPr>
          <a:xfrm>
            <a:off x="2228518" y="6332539"/>
            <a:ext cx="5000958" cy="246221"/>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r>
              <a:rPr lang="en-US" sz="800" dirty="0">
                <a:solidFill>
                  <a:srgbClr val="000000"/>
                </a:solidFill>
                <a:latin typeface="Arial" panose="020B0604020202020204" pitchFamily="34" charset="0"/>
                <a:cs typeface="Arial" panose="020B0604020202020204" pitchFamily="34" charset="0"/>
                <a:sym typeface="+mn-lt"/>
              </a:rPr>
              <a:t>See Metric Glossary in appendix for metric </a:t>
            </a:r>
            <a:r>
              <a:rPr lang="en-US" sz="800" dirty="0" smtClean="0">
                <a:solidFill>
                  <a:srgbClr val="000000"/>
                </a:solidFill>
                <a:latin typeface="Arial" panose="020B0604020202020204" pitchFamily="34" charset="0"/>
                <a:cs typeface="Arial" panose="020B0604020202020204" pitchFamily="34" charset="0"/>
                <a:sym typeface="+mn-lt"/>
              </a:rPr>
              <a:t>definitions</a:t>
            </a:r>
          </a:p>
          <a:p>
            <a:pPr algn="l" eaLnBrk="1" hangingPunct="1">
              <a:lnSpc>
                <a:spcPct val="100000"/>
              </a:lnSpc>
              <a:spcBef>
                <a:spcPts val="0"/>
              </a:spcBef>
              <a:spcAft>
                <a:spcPts val="0"/>
              </a:spcAft>
            </a:pPr>
            <a:r>
              <a:rPr lang="en-US" sz="800" dirty="0" smtClean="0">
                <a:solidFill>
                  <a:srgbClr val="000000"/>
                </a:solidFill>
                <a:latin typeface="Arial" panose="020B0604020202020204" pitchFamily="34" charset="0"/>
                <a:cs typeface="Arial" panose="020B0604020202020204" pitchFamily="34" charset="0"/>
                <a:sym typeface="+mn-lt"/>
              </a:rPr>
              <a:t>1. By </a:t>
            </a:r>
            <a:r>
              <a:rPr lang="en-US" sz="800" dirty="0">
                <a:solidFill>
                  <a:srgbClr val="000000"/>
                </a:solidFill>
                <a:latin typeface="Arial" panose="020B0604020202020204" pitchFamily="34" charset="0"/>
                <a:cs typeface="Arial" panose="020B0604020202020204" pitchFamily="34" charset="0"/>
                <a:sym typeface="+mn-lt"/>
              </a:rPr>
              <a:t>OCC group </a:t>
            </a:r>
          </a:p>
        </p:txBody>
      </p:sp>
      <p:sp>
        <p:nvSpPr>
          <p:cNvPr id="6" name="TextBox 5"/>
          <p:cNvSpPr txBox="1"/>
          <p:nvPr/>
        </p:nvSpPr>
        <p:spPr>
          <a:xfrm>
            <a:off x="6128039" y="1098045"/>
            <a:ext cx="3227165" cy="224677"/>
          </a:xfrm>
          <a:prstGeom prst="rect">
            <a:avLst/>
          </a:prstGeom>
          <a:noFill/>
        </p:spPr>
        <p:txBody>
          <a:bodyPr wrap="none" rtlCol="0">
            <a:spAutoFit/>
          </a:bodyPr>
          <a:lstStyle/>
          <a:p>
            <a:pPr algn="ctr" eaLnBrk="1" hangingPunct="1">
              <a:lnSpc>
                <a:spcPct val="86000"/>
              </a:lnSpc>
            </a:pPr>
            <a:r>
              <a:rPr lang="en-US" sz="1000" b="1" dirty="0" smtClean="0">
                <a:solidFill>
                  <a:srgbClr val="000000"/>
                </a:solidFill>
                <a:ea typeface="ＭＳ Ｐゴシック"/>
              </a:rPr>
              <a:t>* SHUSA metric reported in Santander Group RAS</a:t>
            </a:r>
            <a:endParaRPr lang="en-US" sz="1000" b="1" dirty="0">
              <a:solidFill>
                <a:srgbClr val="000000"/>
              </a:solidFill>
              <a:ea typeface="ＭＳ Ｐゴシック"/>
            </a:endParaRPr>
          </a:p>
        </p:txBody>
      </p:sp>
    </p:spTree>
    <p:extLst>
      <p:ext uri="{BB962C8B-B14F-4D97-AF65-F5344CB8AC3E}">
        <p14:creationId xmlns:p14="http://schemas.microsoft.com/office/powerpoint/2010/main" val="663727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898196307"/>
              </p:ext>
            </p:extLst>
          </p:nvPr>
        </p:nvGraphicFramePr>
        <p:xfrm>
          <a:off x="366652" y="1442862"/>
          <a:ext cx="8899586" cy="3403692"/>
        </p:xfrm>
        <a:graphic>
          <a:graphicData uri="http://schemas.openxmlformats.org/drawingml/2006/table">
            <a:tbl>
              <a:tblPr firstRow="1" bandRow="1"/>
              <a:tblGrid>
                <a:gridCol w="1263132"/>
                <a:gridCol w="1684176"/>
                <a:gridCol w="1160438"/>
                <a:gridCol w="1407618"/>
                <a:gridCol w="1128074"/>
                <a:gridCol w="1128074"/>
                <a:gridCol w="1128074"/>
              </a:tblGrid>
              <a:tr h="129441">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000" b="1" dirty="0" smtClean="0">
                          <a:solidFill>
                            <a:srgbClr val="FF0000"/>
                          </a:solidFill>
                          <a:latin typeface="Arial" panose="020B0604020202020204" pitchFamily="34" charset="0"/>
                          <a:cs typeface="Arial" panose="020B0604020202020204" pitchFamily="34" charset="0"/>
                        </a:rPr>
                        <a:t>Risk type</a:t>
                      </a:r>
                      <a:endParaRPr lang="en-US" sz="10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dirty="0" smtClean="0">
                          <a:solidFill>
                            <a:srgbClr val="FF0000"/>
                          </a:solidFill>
                          <a:latin typeface="Arial" panose="020B0604020202020204" pitchFamily="34" charset="0"/>
                          <a:cs typeface="Arial" panose="020B0604020202020204" pitchFamily="34" charset="0"/>
                        </a:rPr>
                        <a:t>Metric</a:t>
                      </a:r>
                      <a:endParaRPr lang="en-US" sz="1000" b="1" dirty="0">
                        <a:solidFill>
                          <a:srgbClr val="FF0000"/>
                        </a:solidFill>
                        <a:latin typeface="Arial" panose="020B0604020202020204" pitchFamily="34" charset="0"/>
                        <a:cs typeface="Arial" panose="020B0604020202020204" pitchFamily="34" charset="0"/>
                      </a:endParaRPr>
                    </a:p>
                  </a:txBody>
                  <a:tcPr marL="0"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1" dirty="0" smtClean="0">
                          <a:solidFill>
                            <a:srgbClr val="FF0000"/>
                          </a:solidFill>
                          <a:latin typeface="Arial" panose="020B0604020202020204" pitchFamily="34" charset="0"/>
                          <a:cs typeface="Arial" panose="020B0604020202020204" pitchFamily="34" charset="0"/>
                        </a:rPr>
                        <a:t>Frequency</a:t>
                      </a:r>
                      <a:endParaRPr lang="en-US" sz="10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1" dirty="0" smtClean="0">
                          <a:solidFill>
                            <a:srgbClr val="FF0000"/>
                          </a:solidFill>
                          <a:latin typeface="Arial" panose="020B0604020202020204" pitchFamily="34" charset="0"/>
                          <a:cs typeface="Arial" panose="020B0604020202020204" pitchFamily="34" charset="0"/>
                        </a:rPr>
                        <a:t>Portfolio</a:t>
                      </a:r>
                      <a:endParaRPr lang="en-US" sz="1000" b="1" dirty="0">
                        <a:solidFill>
                          <a:srgbClr val="FF0000"/>
                        </a:solidFill>
                        <a:latin typeface="Arial" panose="020B0604020202020204" pitchFamily="34" charset="0"/>
                        <a:cs typeface="Arial" panose="020B0604020202020204" pitchFamily="34" charset="0"/>
                      </a:endParaRPr>
                    </a:p>
                  </a:txBody>
                  <a:tcPr marL="48014" marR="48014" anchor="b">
                    <a:lnL>
                      <a:noFill/>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Mar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9050" cap="flat" cmpd="sng" algn="ctr">
                      <a:solidFill>
                        <a:schemeClr val="bg1"/>
                      </a:solid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63739">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Liquidity / funding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000" u="none" strike="noStrike" dirty="0" smtClean="0">
                          <a:effectLst/>
                          <a:latin typeface="Arial" panose="020B0604020202020204" pitchFamily="34" charset="0"/>
                          <a:cs typeface="Arial" panose="020B0604020202020204" pitchFamily="34" charset="0"/>
                        </a:rPr>
                        <a:t>*Stressed </a:t>
                      </a:r>
                      <a:r>
                        <a:rPr lang="en-US" sz="1000" u="none" strike="noStrike" dirty="0">
                          <a:effectLst/>
                          <a:latin typeface="Arial" panose="020B0604020202020204" pitchFamily="34" charset="0"/>
                          <a:cs typeface="Arial" panose="020B0604020202020204" pitchFamily="34" charset="0"/>
                        </a:rPr>
                        <a:t>Survival </a:t>
                      </a:r>
                      <a:r>
                        <a:rPr lang="en-US" sz="1000" u="none" strike="noStrike" dirty="0" smtClean="0">
                          <a:effectLst/>
                          <a:latin typeface="Arial" panose="020B0604020202020204" pitchFamily="34" charset="0"/>
                          <a:cs typeface="Arial" panose="020B0604020202020204" pitchFamily="34" charset="0"/>
                        </a:rPr>
                        <a:t>Period</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3833" marR="3833" marT="3650"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&gt;90 days</a:t>
                      </a: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&lt;=75 days</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&lt;=45 days</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29441">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000" u="none" strike="noStrike" dirty="0" smtClean="0">
                          <a:effectLst/>
                          <a:latin typeface="Arial" panose="020B0604020202020204" pitchFamily="34" charset="0"/>
                          <a:cs typeface="Arial" panose="020B0604020202020204" pitchFamily="34" charset="0"/>
                        </a:rPr>
                        <a:t>*Structural Funding </a:t>
                      </a:r>
                      <a:r>
                        <a:rPr lang="en-US" sz="1000" u="none" strike="noStrike" dirty="0">
                          <a:effectLst/>
                          <a:latin typeface="Arial" panose="020B0604020202020204" pitchFamily="34" charset="0"/>
                          <a:cs typeface="Arial" panose="020B0604020202020204" pitchFamily="34" charset="0"/>
                        </a:rPr>
                        <a:t>R</a:t>
                      </a:r>
                      <a:r>
                        <a:rPr lang="en-US" sz="1000" u="none" strike="noStrike" dirty="0" smtClean="0">
                          <a:effectLst/>
                          <a:latin typeface="Arial" panose="020B0604020202020204" pitchFamily="34" charset="0"/>
                          <a:cs typeface="Arial" panose="020B0604020202020204" pitchFamily="34" charset="0"/>
                        </a:rPr>
                        <a:t>atio </a:t>
                      </a:r>
                      <a:r>
                        <a:rPr lang="en-US" sz="1000" u="none" strike="noStrike" dirty="0">
                          <a:effectLst/>
                          <a:latin typeface="Arial" panose="020B0604020202020204" pitchFamily="34" charset="0"/>
                          <a:cs typeface="Arial" panose="020B0604020202020204" pitchFamily="34" charset="0"/>
                        </a:rPr>
                        <a:t>(%)</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3833" marR="3833" marT="3650"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109%</a:t>
                      </a: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 104%</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 102%</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000" b="0" i="0" u="none" strike="noStrike" dirty="0" smtClean="0">
                          <a:solidFill>
                            <a:schemeClr val="tx1"/>
                          </a:solidFill>
                          <a:effectLst/>
                          <a:latin typeface="Arial" panose="020B0604020202020204" pitchFamily="34" charset="0"/>
                          <a:cs typeface="Arial" panose="020B0604020202020204" pitchFamily="34" charset="0"/>
                        </a:rPr>
                        <a:t>*Liquidity Coverage Ratio (US)</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3833" marR="3833" marT="3650"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162%</a:t>
                      </a: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 110%</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 100%</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29441">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Interest rate</a:t>
                      </a:r>
                      <a:r>
                        <a:rPr lang="en-US" sz="1000" b="1" baseline="0" dirty="0" smtClean="0">
                          <a:solidFill>
                            <a:schemeClr val="tx1"/>
                          </a:solidFill>
                          <a:latin typeface="Arial" panose="020B0604020202020204" pitchFamily="34" charset="0"/>
                          <a:cs typeface="Arial" panose="020B0604020202020204" pitchFamily="34" charset="0"/>
                        </a:rPr>
                        <a:t> risk</a:t>
                      </a:r>
                      <a:endParaRPr lang="en-US" sz="10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*NII</a:t>
                      </a:r>
                      <a:r>
                        <a:rPr lang="en-US" sz="1000" b="0" i="0" kern="1200" baseline="30000" dirty="0" smtClean="0">
                          <a:solidFill>
                            <a:schemeClr val="tx1"/>
                          </a:solidFill>
                          <a:latin typeface="Arial" panose="020B0604020202020204" pitchFamily="34" charset="0"/>
                          <a:ea typeface="+mn-ea"/>
                          <a:cs typeface="Arial" panose="020B0604020202020204" pitchFamily="34" charset="0"/>
                        </a:rPr>
                        <a:t>1</a:t>
                      </a:r>
                      <a:r>
                        <a:rPr lang="en-US" sz="1000" b="0" i="0" kern="1200" baseline="0" dirty="0" smtClean="0">
                          <a:solidFill>
                            <a:schemeClr val="tx1"/>
                          </a:solidFill>
                          <a:latin typeface="Arial" panose="020B0604020202020204" pitchFamily="34" charset="0"/>
                          <a:ea typeface="+mn-ea"/>
                          <a:cs typeface="Arial" panose="020B0604020202020204" pitchFamily="34" charset="0"/>
                        </a:rPr>
                        <a:t> Sensitivity </a:t>
                      </a:r>
                      <a:r>
                        <a:rPr lang="en-US" sz="1000" b="0" i="0" kern="1200" dirty="0" smtClean="0">
                          <a:solidFill>
                            <a:schemeClr val="tx1"/>
                          </a:solidFill>
                          <a:latin typeface="Arial" panose="020B0604020202020204" pitchFamily="34" charset="0"/>
                          <a:ea typeface="+mn-ea"/>
                          <a:cs typeface="Arial" panose="020B0604020202020204" pitchFamily="34" charset="0"/>
                        </a:rPr>
                        <a:t>(+/- 100bps)</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2.33%</a:t>
                      </a: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 -4.0%</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 -5.0%</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10341">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*MVE</a:t>
                      </a:r>
                      <a:r>
                        <a:rPr lang="en-US" sz="1000" b="0" i="0" kern="1200" baseline="30000" dirty="0" smtClean="0">
                          <a:solidFill>
                            <a:schemeClr val="tx1"/>
                          </a:solidFill>
                          <a:latin typeface="Arial" panose="020B0604020202020204" pitchFamily="34" charset="0"/>
                          <a:ea typeface="+mn-ea"/>
                          <a:cs typeface="Arial" panose="020B0604020202020204" pitchFamily="34" charset="0"/>
                        </a:rPr>
                        <a:t>2</a:t>
                      </a:r>
                      <a:r>
                        <a:rPr lang="en-US" sz="1000" b="0" i="0" kern="1200" dirty="0" smtClean="0">
                          <a:solidFill>
                            <a:schemeClr val="tx1"/>
                          </a:solidFill>
                          <a:latin typeface="Arial" panose="020B0604020202020204" pitchFamily="34" charset="0"/>
                          <a:ea typeface="+mn-ea"/>
                          <a:cs typeface="Arial" panose="020B0604020202020204" pitchFamily="34" charset="0"/>
                        </a:rPr>
                        <a:t> Sensitivity (+/- 100bps)</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-1.52%</a:t>
                      </a: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 -5.4%</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 -6.0%</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10341">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Operational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000" u="none" strike="noStrike" dirty="0" smtClean="0">
                          <a:effectLst/>
                          <a:latin typeface="Arial" panose="020B0604020202020204" pitchFamily="34" charset="0"/>
                          <a:cs typeface="Arial" panose="020B0604020202020204" pitchFamily="34" charset="0"/>
                        </a:rPr>
                        <a:t>*</a:t>
                      </a:r>
                      <a:r>
                        <a:rPr lang="en-US" sz="1000" kern="1200" dirty="0" smtClean="0">
                          <a:solidFill>
                            <a:schemeClr val="tx1"/>
                          </a:solidFill>
                          <a:effectLst/>
                          <a:latin typeface="Arial" panose="020B0604020202020204" pitchFamily="34" charset="0"/>
                          <a:ea typeface="+mn-ea"/>
                          <a:cs typeface="Arial" panose="020B0604020202020204" pitchFamily="34" charset="0"/>
                        </a:rPr>
                        <a:t>Gross Op. Risk Losses / Gross Margin </a:t>
                      </a:r>
                    </a:p>
                  </a:txBody>
                  <a:tcPr marL="8802" marR="8802" marT="8381"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Quarterly</a:t>
                      </a:r>
                    </a:p>
                    <a:p>
                      <a:pPr marL="0" marR="0" indent="0" algn="ctr" defTabSz="457200" rtl="0" eaLnBrk="1" fontAlgn="auto" latinLnBrk="0" hangingPunct="1">
                        <a:lnSpc>
                          <a:spcPct val="100000"/>
                        </a:lnSpc>
                        <a:spcBef>
                          <a:spcPts val="0"/>
                        </a:spcBef>
                        <a:spcAft>
                          <a:spcPts val="0"/>
                        </a:spcAft>
                        <a:buClrTx/>
                        <a:buSzTx/>
                        <a:buFontTx/>
                        <a:buNone/>
                        <a:tabLst/>
                        <a:defRPr/>
                      </a:pPr>
                      <a:r>
                        <a:rPr lang="en-US" sz="1000" kern="1200" dirty="0" smtClean="0">
                          <a:solidFill>
                            <a:schemeClr val="tx1"/>
                          </a:solidFill>
                          <a:effectLst/>
                          <a:latin typeface="Arial" panose="020B0604020202020204" pitchFamily="34" charset="0"/>
                          <a:ea typeface="+mn-ea"/>
                          <a:cs typeface="Arial" panose="020B0604020202020204" pitchFamily="34" charset="0"/>
                        </a:rPr>
                        <a:t>(</a:t>
                      </a:r>
                      <a:r>
                        <a:rPr lang="en-US" sz="1000" kern="1200" baseline="0" dirty="0" smtClean="0">
                          <a:solidFill>
                            <a:schemeClr val="tx1"/>
                          </a:solidFill>
                          <a:effectLst/>
                          <a:latin typeface="Arial" panose="020B0604020202020204" pitchFamily="34" charset="0"/>
                          <a:ea typeface="+mn-ea"/>
                          <a:cs typeface="Arial" panose="020B0604020202020204" pitchFamily="34" charset="0"/>
                        </a:rPr>
                        <a:t>trailing 12m)</a:t>
                      </a:r>
                      <a:endParaRPr lang="en-US" sz="1000" b="0" i="0" u="none" strike="noStrike" dirty="0" smtClean="0">
                        <a:solidFill>
                          <a:srgbClr val="000000"/>
                        </a:solidFill>
                        <a:effectLst/>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0.50%</a:t>
                      </a:r>
                      <a:endParaRPr lang="en-US" sz="1000" baseline="30000" dirty="0" smtClean="0">
                        <a:latin typeface="Arial" panose="020B0604020202020204" pitchFamily="34" charset="0"/>
                        <a:cs typeface="Arial" panose="020B0604020202020204" pitchFamily="34" charset="0"/>
                      </a:endParaRP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i="0" u="none" strike="noStrike" dirty="0" smtClean="0">
                          <a:effectLst/>
                          <a:latin typeface="Arial"/>
                        </a:rPr>
                        <a:t>&gt;=</a:t>
                      </a:r>
                      <a:r>
                        <a:rPr lang="en-US" sz="1000" dirty="0" smtClean="0">
                          <a:latin typeface="Arial" panose="020B0604020202020204" pitchFamily="34" charset="0"/>
                          <a:cs typeface="Arial" panose="020B0604020202020204" pitchFamily="34" charset="0"/>
                        </a:rPr>
                        <a:t>0.71%</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b="0" i="0" u="none" strike="noStrike" dirty="0" smtClean="0">
                          <a:effectLst/>
                          <a:latin typeface="Arial"/>
                        </a:rPr>
                        <a:t>&gt;=</a:t>
                      </a:r>
                      <a:r>
                        <a:rPr lang="en-US" sz="1000" dirty="0" smtClean="0">
                          <a:latin typeface="Arial" panose="020B0604020202020204" pitchFamily="34" charset="0"/>
                          <a:cs typeface="Arial" panose="020B0604020202020204" pitchFamily="34" charset="0"/>
                        </a:rPr>
                        <a:t>0.88%</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6625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000" kern="1200" dirty="0" smtClean="0">
                          <a:solidFill>
                            <a:schemeClr val="tx1"/>
                          </a:solidFill>
                          <a:effectLst/>
                          <a:latin typeface="Arial" panose="020B0604020202020204" pitchFamily="34" charset="0"/>
                          <a:ea typeface="+mn-ea"/>
                          <a:cs typeface="Arial" panose="020B0604020202020204" pitchFamily="34" charset="0"/>
                        </a:rPr>
                        <a:t>**Material Operational Risk Events</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8802" marR="8802" marT="8381"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Quarterly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1000" kern="1200" dirty="0" smtClean="0">
                          <a:solidFill>
                            <a:schemeClr val="tx1"/>
                          </a:solidFill>
                          <a:latin typeface="Arial" panose="020B0604020202020204" pitchFamily="34" charset="0"/>
                          <a:ea typeface="+mn-ea"/>
                          <a:cs typeface="Arial" panose="020B0604020202020204" pitchFamily="34" charset="0"/>
                        </a:rPr>
                        <a:t>1</a:t>
                      </a: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1000" smtClean="0">
                          <a:latin typeface="Arial" panose="020B0604020202020204" pitchFamily="34" charset="0"/>
                          <a:cs typeface="Arial" panose="020B0604020202020204" pitchFamily="34" charset="0"/>
                        </a:rPr>
                        <a:t>N/A</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&gt;0</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45304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Model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000" u="none" strike="noStrike" dirty="0" smtClean="0">
                          <a:effectLst/>
                          <a:latin typeface="Arial" panose="020B0604020202020204" pitchFamily="34" charset="0"/>
                          <a:cs typeface="Arial" panose="020B0604020202020204" pitchFamily="34" charset="0"/>
                        </a:rPr>
                        <a:t>Legacy Tier 1 Models in Production w/o Appropriate Approval</a:t>
                      </a:r>
                      <a:endParaRPr lang="en-US" sz="1000" b="0" i="0" u="none" strike="noStrike" dirty="0" smtClean="0">
                        <a:solidFill>
                          <a:srgbClr val="000000"/>
                        </a:solidFill>
                        <a:effectLst/>
                        <a:latin typeface="Arial" panose="020B0604020202020204" pitchFamily="34" charset="0"/>
                        <a:cs typeface="Arial" panose="020B0604020202020204" pitchFamily="34" charset="0"/>
                      </a:endParaRPr>
                    </a:p>
                  </a:txBody>
                  <a:tcPr marL="0" marR="8802" marT="8381"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1000" kern="1200" dirty="0" smtClean="0">
                          <a:solidFill>
                            <a:schemeClr val="tx1"/>
                          </a:solidFill>
                          <a:latin typeface="Arial" panose="020B0604020202020204" pitchFamily="34" charset="0"/>
                          <a:ea typeface="+mn-ea"/>
                          <a:cs typeface="Arial" panose="020B0604020202020204" pitchFamily="34" charset="0"/>
                        </a:rPr>
                        <a:t>2</a:t>
                      </a: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smtClean="0">
                          <a:latin typeface="Arial" panose="020B0604020202020204" pitchFamily="34" charset="0"/>
                          <a:cs typeface="Arial" panose="020B0604020202020204" pitchFamily="34" charset="0"/>
                        </a:rPr>
                        <a:t>N/A</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Until</a:t>
                      </a:r>
                      <a:r>
                        <a:rPr lang="en-US" sz="1000" b="0" i="0" kern="1200" baseline="0" dirty="0" smtClean="0">
                          <a:solidFill>
                            <a:schemeClr val="tx1"/>
                          </a:solidFill>
                          <a:latin typeface="Arial" panose="020B0604020202020204" pitchFamily="34" charset="0"/>
                          <a:ea typeface="+mn-ea"/>
                          <a:cs typeface="Arial" panose="020B0604020202020204" pitchFamily="34" charset="0"/>
                        </a:rPr>
                        <a:t> </a:t>
                      </a:r>
                      <a:r>
                        <a:rPr lang="en-US" sz="1000" b="0" i="0" kern="1200" dirty="0" smtClean="0">
                          <a:solidFill>
                            <a:schemeClr val="tx1"/>
                          </a:solidFill>
                          <a:latin typeface="Arial" panose="020B0604020202020204" pitchFamily="34" charset="0"/>
                          <a:ea typeface="+mn-ea"/>
                          <a:cs typeface="Arial" panose="020B0604020202020204" pitchFamily="34" charset="0"/>
                        </a:rPr>
                        <a:t>Q1 2017 &gt;2</a:t>
                      </a:r>
                    </a:p>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+Q1 2017 &gt;0</a:t>
                      </a:r>
                      <a:endParaRPr lang="en-US" sz="1000" b="0" i="0" kern="1200" baseline="0" dirty="0" smtClean="0">
                        <a:solidFill>
                          <a:schemeClr val="tx1"/>
                        </a:solidFill>
                        <a:latin typeface="Arial" panose="020B0604020202020204" pitchFamily="34" charset="0"/>
                        <a:ea typeface="+mn-ea"/>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9124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Compliance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0000"/>
                        </a:lnSpc>
                        <a:spcBef>
                          <a:spcPts val="0"/>
                        </a:spcBef>
                        <a:spcAft>
                          <a:spcPts val="0"/>
                        </a:spcAft>
                      </a:pPr>
                      <a:r>
                        <a:rPr lang="en-US" sz="1000" dirty="0">
                          <a:solidFill>
                            <a:schemeClr val="tx1"/>
                          </a:solidFill>
                          <a:effectLst/>
                          <a:latin typeface="Arial"/>
                          <a:ea typeface="Calibri"/>
                          <a:cs typeface="Times New Roman"/>
                        </a:rPr>
                        <a:t>Open MRIAs or equivalent regulatory matters </a:t>
                      </a:r>
                      <a:r>
                        <a:rPr lang="en-US" sz="1000" dirty="0" smtClean="0">
                          <a:solidFill>
                            <a:schemeClr val="tx1"/>
                          </a:solidFill>
                          <a:effectLst/>
                          <a:latin typeface="Arial"/>
                          <a:ea typeface="Calibri"/>
                          <a:cs typeface="Times New Roman"/>
                        </a:rPr>
                        <a:t>requiring immediate attention</a:t>
                      </a:r>
                      <a:endParaRPr lang="en-US" sz="1000" dirty="0">
                        <a:solidFill>
                          <a:schemeClr val="tx1"/>
                        </a:solidFill>
                        <a:effectLst/>
                        <a:latin typeface="Calibri"/>
                        <a:ea typeface="Calibri"/>
                        <a:cs typeface="Times New Roman"/>
                      </a:endParaRPr>
                    </a:p>
                  </a:txBody>
                  <a:tcPr marL="10003"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0</a:t>
                      </a: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N/A</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&gt;0</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3" name="Content Placeholder 2"/>
          <p:cNvSpPr>
            <a:spLocks noGrp="1"/>
          </p:cNvSpPr>
          <p:nvPr>
            <p:ph sz="quarter" idx="11"/>
          </p:nvPr>
        </p:nvSpPr>
        <p:spPr/>
        <p:txBody>
          <a:bodyPr/>
          <a:lstStyle/>
          <a:p>
            <a:pPr lvl="0"/>
            <a:r>
              <a:rPr lang="en-US" kern="0" dirty="0">
                <a:solidFill>
                  <a:srgbClr val="000000"/>
                </a:solidFill>
                <a:latin typeface="Arial"/>
                <a:ea typeface="ＭＳ Ｐゴシック"/>
              </a:rPr>
              <a:t>Proposed BSPR metric limits (3/3</a:t>
            </a:r>
            <a:r>
              <a:rPr lang="en-US" kern="0" dirty="0" smtClean="0">
                <a:solidFill>
                  <a:srgbClr val="000000"/>
                </a:solidFill>
                <a:latin typeface="Arial"/>
                <a:ea typeface="ＭＳ Ｐゴシック"/>
              </a:rPr>
              <a:t>)</a:t>
            </a:r>
            <a:endParaRPr lang="en-US" kern="0" dirty="0">
              <a:solidFill>
                <a:srgbClr val="000000"/>
              </a:solidFill>
              <a:latin typeface="Arial"/>
              <a:ea typeface="ＭＳ Ｐゴシック"/>
            </a:endParaRPr>
          </a:p>
        </p:txBody>
      </p:sp>
      <p:sp>
        <p:nvSpPr>
          <p:cNvPr id="8" name="Footnote"/>
          <p:cNvSpPr/>
          <p:nvPr/>
        </p:nvSpPr>
        <p:spPr>
          <a:xfrm>
            <a:off x="2228518" y="6332539"/>
            <a:ext cx="5000958" cy="369332"/>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r>
              <a:rPr lang="en-US" sz="800" dirty="0">
                <a:solidFill>
                  <a:srgbClr val="000000"/>
                </a:solidFill>
                <a:latin typeface="Arial" panose="020B0604020202020204" pitchFamily="34" charset="0"/>
                <a:cs typeface="Arial" panose="020B0604020202020204" pitchFamily="34" charset="0"/>
                <a:sym typeface="+mn-lt"/>
              </a:rPr>
              <a:t>See Metric Glossary in appendix for metric </a:t>
            </a:r>
            <a:r>
              <a:rPr lang="en-US" sz="800" dirty="0" smtClean="0">
                <a:solidFill>
                  <a:srgbClr val="000000"/>
                </a:solidFill>
                <a:latin typeface="Arial" panose="020B0604020202020204" pitchFamily="34" charset="0"/>
                <a:cs typeface="Arial" panose="020B0604020202020204" pitchFamily="34" charset="0"/>
                <a:sym typeface="+mn-lt"/>
              </a:rPr>
              <a:t>definitions</a:t>
            </a:r>
          </a:p>
          <a:p>
            <a:pPr marL="114300" indent="-114300" algn="l" eaLnBrk="1" hangingPunct="1">
              <a:lnSpc>
                <a:spcPct val="100000"/>
              </a:lnSpc>
              <a:spcBef>
                <a:spcPts val="0"/>
              </a:spcBef>
              <a:spcAft>
                <a:spcPts val="0"/>
              </a:spcAft>
              <a:buFont typeface="+mj-lt"/>
              <a:buAutoNum type="arabicPeriod"/>
            </a:pPr>
            <a:r>
              <a:rPr lang="en-US" sz="800" dirty="0" smtClean="0">
                <a:solidFill>
                  <a:srgbClr val="000000"/>
                </a:solidFill>
                <a:latin typeface="Arial" panose="020B0604020202020204" pitchFamily="34" charset="0"/>
                <a:cs typeface="Arial" panose="020B0604020202020204" pitchFamily="34" charset="0"/>
                <a:sym typeface="+mn-lt"/>
              </a:rPr>
              <a:t>NII: Net </a:t>
            </a:r>
            <a:r>
              <a:rPr lang="en-US" sz="800" dirty="0">
                <a:solidFill>
                  <a:srgbClr val="000000"/>
                </a:solidFill>
                <a:latin typeface="Arial" panose="020B0604020202020204" pitchFamily="34" charset="0"/>
                <a:cs typeface="Arial" panose="020B0604020202020204" pitchFamily="34" charset="0"/>
                <a:sym typeface="+mn-lt"/>
              </a:rPr>
              <a:t>Interest Income</a:t>
            </a:r>
          </a:p>
          <a:p>
            <a:pPr marL="114300" indent="-114300" algn="l" eaLnBrk="1" hangingPunct="1">
              <a:lnSpc>
                <a:spcPct val="100000"/>
              </a:lnSpc>
              <a:spcBef>
                <a:spcPts val="0"/>
              </a:spcBef>
              <a:spcAft>
                <a:spcPts val="0"/>
              </a:spcAft>
              <a:buFont typeface="+mj-lt"/>
              <a:buAutoNum type="arabicPeriod"/>
            </a:pPr>
            <a:r>
              <a:rPr lang="en-US" sz="800" dirty="0" smtClean="0">
                <a:solidFill>
                  <a:srgbClr val="000000"/>
                </a:solidFill>
                <a:latin typeface="Arial" panose="020B0604020202020204" pitchFamily="34" charset="0"/>
                <a:cs typeface="Arial" panose="020B0604020202020204" pitchFamily="34" charset="0"/>
                <a:sym typeface="+mn-lt"/>
              </a:rPr>
              <a:t>MVE: Market </a:t>
            </a:r>
            <a:r>
              <a:rPr lang="en-US" sz="800" dirty="0">
                <a:solidFill>
                  <a:srgbClr val="000000"/>
                </a:solidFill>
                <a:latin typeface="Arial" panose="020B0604020202020204" pitchFamily="34" charset="0"/>
                <a:cs typeface="Arial" panose="020B0604020202020204" pitchFamily="34" charset="0"/>
                <a:sym typeface="+mn-lt"/>
              </a:rPr>
              <a:t>Value of Equity</a:t>
            </a:r>
          </a:p>
        </p:txBody>
      </p:sp>
      <p:sp>
        <p:nvSpPr>
          <p:cNvPr id="10" name="TextBox 9"/>
          <p:cNvSpPr txBox="1"/>
          <p:nvPr/>
        </p:nvSpPr>
        <p:spPr>
          <a:xfrm>
            <a:off x="345608" y="5149299"/>
            <a:ext cx="2542363" cy="184666"/>
          </a:xfrm>
          <a:prstGeom prst="rect">
            <a:avLst/>
          </a:prstGeom>
          <a:noFill/>
        </p:spPr>
        <p:txBody>
          <a:bodyPr wrap="none" lIns="0" tIns="0" rIns="0" bIns="0" rtlCol="0">
            <a:spAutoFit/>
          </a:bodyPr>
          <a:lstStyle/>
          <a:p>
            <a:pPr algn="l">
              <a:lnSpc>
                <a:spcPct val="100000"/>
              </a:lnSpc>
            </a:pPr>
            <a:r>
              <a:rPr lang="en-GB" sz="1200" b="1" dirty="0" smtClean="0">
                <a:solidFill>
                  <a:srgbClr val="FF0000"/>
                </a:solidFill>
              </a:rPr>
              <a:t>Annually monitored CCAR outputs</a:t>
            </a:r>
          </a:p>
        </p:txBody>
      </p:sp>
      <p:graphicFrame>
        <p:nvGraphicFramePr>
          <p:cNvPr id="11" name="Table 10"/>
          <p:cNvGraphicFramePr>
            <a:graphicFrameLocks noGrp="1"/>
          </p:cNvGraphicFramePr>
          <p:nvPr>
            <p:extLst>
              <p:ext uri="{D42A27DB-BD31-4B8C-83A1-F6EECF244321}">
                <p14:modId xmlns:p14="http://schemas.microsoft.com/office/powerpoint/2010/main" val="4173346114"/>
              </p:ext>
            </p:extLst>
          </p:nvPr>
        </p:nvGraphicFramePr>
        <p:xfrm>
          <a:off x="366710" y="5376497"/>
          <a:ext cx="8899528" cy="800861"/>
        </p:xfrm>
        <a:graphic>
          <a:graphicData uri="http://schemas.openxmlformats.org/drawingml/2006/table">
            <a:tbl>
              <a:tblPr firstRow="1" bandRow="1"/>
              <a:tblGrid>
                <a:gridCol w="1263124"/>
                <a:gridCol w="1884892"/>
                <a:gridCol w="959703"/>
                <a:gridCol w="1407608"/>
                <a:gridCol w="1128067"/>
                <a:gridCol w="1128067"/>
                <a:gridCol w="1128067"/>
              </a:tblGrid>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000" b="1" dirty="0" smtClean="0">
                          <a:solidFill>
                            <a:srgbClr val="FF0000"/>
                          </a:solidFill>
                          <a:latin typeface="Arial" panose="020B0604020202020204" pitchFamily="34" charset="0"/>
                          <a:cs typeface="Arial" panose="020B0604020202020204" pitchFamily="34" charset="0"/>
                        </a:rPr>
                        <a:t>Risk type</a:t>
                      </a:r>
                      <a:endParaRPr lang="en-US" sz="10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dirty="0" smtClean="0">
                          <a:solidFill>
                            <a:srgbClr val="FF0000"/>
                          </a:solidFill>
                          <a:latin typeface="Arial" panose="020B0604020202020204" pitchFamily="34" charset="0"/>
                          <a:cs typeface="Arial" panose="020B0604020202020204" pitchFamily="34" charset="0"/>
                        </a:rPr>
                        <a:t>Annual CCAR metric</a:t>
                      </a:r>
                      <a:endParaRPr lang="en-US" sz="1000" b="1" dirty="0">
                        <a:solidFill>
                          <a:srgbClr val="FF0000"/>
                        </a:solidFill>
                        <a:latin typeface="Arial" panose="020B0604020202020204" pitchFamily="34" charset="0"/>
                        <a:cs typeface="Arial" panose="020B0604020202020204" pitchFamily="34" charset="0"/>
                      </a:endParaRPr>
                    </a:p>
                  </a:txBody>
                  <a:tcPr marL="0"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1" dirty="0" smtClean="0">
                          <a:solidFill>
                            <a:srgbClr val="FF0000"/>
                          </a:solidFill>
                          <a:latin typeface="Arial" panose="020B0604020202020204" pitchFamily="34" charset="0"/>
                          <a:cs typeface="Arial" panose="020B0604020202020204" pitchFamily="34" charset="0"/>
                        </a:rPr>
                        <a:t>Frequency</a:t>
                      </a:r>
                      <a:endParaRPr lang="en-US" sz="10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1" dirty="0" smtClean="0">
                          <a:solidFill>
                            <a:srgbClr val="FF0000"/>
                          </a:solidFill>
                          <a:latin typeface="Arial" panose="020B0604020202020204" pitchFamily="34" charset="0"/>
                          <a:cs typeface="Arial" panose="020B0604020202020204" pitchFamily="34" charset="0"/>
                        </a:rPr>
                        <a:t>Portfolio</a:t>
                      </a:r>
                      <a:endParaRPr lang="en-US" sz="1000" b="1" dirty="0">
                        <a:solidFill>
                          <a:srgbClr val="FF0000"/>
                        </a:solidFill>
                        <a:latin typeface="Arial" panose="020B0604020202020204" pitchFamily="34" charset="0"/>
                        <a:cs typeface="Arial" panose="020B0604020202020204" pitchFamily="34" charset="0"/>
                      </a:endParaRPr>
                    </a:p>
                  </a:txBody>
                  <a:tcPr marL="48014" marR="48014" anchor="b">
                    <a:lnL>
                      <a:noFill/>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Mar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9050" cap="flat" cmpd="sng" algn="ctr">
                      <a:solidFill>
                        <a:schemeClr val="bg1"/>
                      </a:solid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Capital</a:t>
                      </a:r>
                      <a:r>
                        <a:rPr lang="en-US" sz="1000" b="1" baseline="0" dirty="0" smtClean="0">
                          <a:solidFill>
                            <a:schemeClr val="tx1"/>
                          </a:solidFill>
                          <a:latin typeface="Arial" panose="020B0604020202020204" pitchFamily="34" charset="0"/>
                          <a:cs typeface="Arial" panose="020B0604020202020204" pitchFamily="34" charset="0"/>
                        </a:rPr>
                        <a:t> adequacy</a:t>
                      </a:r>
                      <a:endParaRPr lang="en-US" sz="10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000" u="none" strike="noStrike" dirty="0">
                          <a:effectLst/>
                          <a:latin typeface="Arial" panose="020B0604020202020204" pitchFamily="34" charset="0"/>
                          <a:cs typeface="Arial" panose="020B0604020202020204" pitchFamily="34" charset="0"/>
                        </a:rPr>
                        <a:t>Impairment to </a:t>
                      </a:r>
                      <a:r>
                        <a:rPr lang="en-US" sz="1000" u="none" strike="noStrike" dirty="0" smtClean="0">
                          <a:effectLst/>
                          <a:latin typeface="Arial" panose="020B0604020202020204" pitchFamily="34" charset="0"/>
                          <a:cs typeface="Arial" panose="020B0604020202020204" pitchFamily="34" charset="0"/>
                        </a:rPr>
                        <a:t>Pre-Provision </a:t>
                      </a:r>
                      <a:br>
                        <a:rPr lang="en-US" sz="1000" u="none" strike="noStrike" dirty="0" smtClean="0">
                          <a:effectLst/>
                          <a:latin typeface="Arial" panose="020B0604020202020204" pitchFamily="34" charset="0"/>
                          <a:cs typeface="Arial" panose="020B0604020202020204" pitchFamily="34" charset="0"/>
                        </a:rPr>
                      </a:br>
                      <a:r>
                        <a:rPr lang="en-US" sz="1000" u="none" strike="noStrike" dirty="0" smtClean="0">
                          <a:effectLst/>
                          <a:latin typeface="Arial" panose="020B0604020202020204" pitchFamily="34" charset="0"/>
                          <a:cs typeface="Arial" panose="020B0604020202020204" pitchFamily="34" charset="0"/>
                        </a:rPr>
                        <a:t>Net </a:t>
                      </a:r>
                      <a:r>
                        <a:rPr lang="en-US" sz="1000" u="none" strike="noStrike" dirty="0">
                          <a:effectLst/>
                          <a:latin typeface="Arial" panose="020B0604020202020204" pitchFamily="34" charset="0"/>
                          <a:cs typeface="Arial" panose="020B0604020202020204" pitchFamily="34" charset="0"/>
                        </a:rPr>
                        <a:t>R</a:t>
                      </a:r>
                      <a:r>
                        <a:rPr lang="en-US" sz="1000" u="none" strike="noStrike" dirty="0" smtClean="0">
                          <a:effectLst/>
                          <a:latin typeface="Arial" panose="020B0604020202020204" pitchFamily="34" charset="0"/>
                          <a:cs typeface="Arial" panose="020B0604020202020204" pitchFamily="34" charset="0"/>
                        </a:rPr>
                        <a:t>evenue </a:t>
                      </a:r>
                      <a:r>
                        <a:rPr lang="en-US" sz="1000" u="none" strike="noStrike" dirty="0">
                          <a:effectLst/>
                          <a:latin typeface="Arial" panose="020B0604020202020204" pitchFamily="34" charset="0"/>
                          <a:cs typeface="Arial" panose="020B0604020202020204" pitchFamily="34" charset="0"/>
                        </a:rPr>
                        <a:t>(PPNR) </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8802" marR="8802" marT="8381"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Annual</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$255MM</a:t>
                      </a: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&gt;=$298MM</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&gt;=$323MM</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Credit risk (losses)</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Total Credit Losses</a:t>
                      </a:r>
                    </a:p>
                  </a:txBody>
                  <a:tcPr marL="0"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Annual</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dirty="0" smtClean="0">
                          <a:latin typeface="Arial" panose="020B0604020202020204" pitchFamily="34" charset="0"/>
                          <a:cs typeface="Arial" panose="020B0604020202020204" pitchFamily="34" charset="0"/>
                        </a:rPr>
                        <a:t>$239MM</a:t>
                      </a: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dirty="0" smtClean="0">
                          <a:latin typeface="Arial" panose="020B0604020202020204" pitchFamily="34" charset="0"/>
                          <a:cs typeface="Arial" panose="020B0604020202020204" pitchFamily="34" charset="0"/>
                        </a:rPr>
                        <a:t>&gt;=</a:t>
                      </a:r>
                      <a:r>
                        <a:rPr lang="en-US" sz="1000" b="0" i="0" kern="1200" dirty="0" smtClean="0">
                          <a:solidFill>
                            <a:schemeClr val="tx1"/>
                          </a:solidFill>
                          <a:latin typeface="Arial" panose="020B0604020202020204" pitchFamily="34" charset="0"/>
                          <a:ea typeface="+mn-ea"/>
                          <a:cs typeface="Arial" panose="020B0604020202020204" pitchFamily="34" charset="0"/>
                        </a:rPr>
                        <a:t>$318MM</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dirty="0" smtClean="0">
                          <a:latin typeface="Arial" panose="020B0604020202020204" pitchFamily="34" charset="0"/>
                          <a:cs typeface="Arial" panose="020B0604020202020204" pitchFamily="34" charset="0"/>
                        </a:rPr>
                        <a:t>&gt;=</a:t>
                      </a:r>
                      <a:r>
                        <a:rPr lang="en-US" sz="1000" b="0" i="0" kern="1200" dirty="0" smtClean="0">
                          <a:solidFill>
                            <a:schemeClr val="tx1"/>
                          </a:solidFill>
                          <a:latin typeface="Arial" panose="020B0604020202020204" pitchFamily="34" charset="0"/>
                          <a:ea typeface="+mn-ea"/>
                          <a:cs typeface="Arial" panose="020B0604020202020204" pitchFamily="34" charset="0"/>
                        </a:rPr>
                        <a:t>$344MM</a:t>
                      </a: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12" name="TextBox 11"/>
          <p:cNvSpPr txBox="1"/>
          <p:nvPr/>
        </p:nvSpPr>
        <p:spPr>
          <a:xfrm>
            <a:off x="5279895" y="1000254"/>
            <a:ext cx="4124847" cy="357021"/>
          </a:xfrm>
          <a:prstGeom prst="rect">
            <a:avLst/>
          </a:prstGeom>
          <a:noFill/>
        </p:spPr>
        <p:txBody>
          <a:bodyPr wrap="none" rtlCol="0">
            <a:spAutoFit/>
          </a:bodyPr>
          <a:lstStyle/>
          <a:p>
            <a:pPr algn="l" eaLnBrk="1" hangingPunct="1">
              <a:lnSpc>
                <a:spcPct val="86000"/>
              </a:lnSpc>
            </a:pPr>
            <a:r>
              <a:rPr lang="en-US" sz="1000" b="1" dirty="0" smtClean="0">
                <a:solidFill>
                  <a:srgbClr val="000000"/>
                </a:solidFill>
                <a:ea typeface="ＭＳ Ｐゴシック"/>
              </a:rPr>
              <a:t>* SHUSA metric reported in Santander Group RAS</a:t>
            </a:r>
          </a:p>
          <a:p>
            <a:pPr algn="l" eaLnBrk="1" hangingPunct="1">
              <a:lnSpc>
                <a:spcPct val="86000"/>
              </a:lnSpc>
            </a:pPr>
            <a:r>
              <a:rPr lang="en-US" sz="1000" b="1" dirty="0" smtClean="0">
                <a:solidFill>
                  <a:srgbClr val="000000"/>
                </a:solidFill>
                <a:ea typeface="ＭＳ Ｐゴシック"/>
              </a:rPr>
              <a:t>** Prel</a:t>
            </a:r>
            <a:r>
              <a:rPr lang="en-US" b="1" dirty="0" smtClean="0">
                <a:solidFill>
                  <a:srgbClr val="000000"/>
                </a:solidFill>
                <a:ea typeface="ＭＳ Ｐゴシック"/>
              </a:rPr>
              <a:t>iminary data &amp; calibration considering change in definition</a:t>
            </a:r>
            <a:endParaRPr lang="en-US" sz="1000" b="1" dirty="0">
              <a:solidFill>
                <a:srgbClr val="000000"/>
              </a:solidFill>
              <a:ea typeface="ＭＳ Ｐゴシック"/>
            </a:endParaRPr>
          </a:p>
        </p:txBody>
      </p:sp>
    </p:spTree>
    <p:extLst>
      <p:ext uri="{BB962C8B-B14F-4D97-AF65-F5344CB8AC3E}">
        <p14:creationId xmlns:p14="http://schemas.microsoft.com/office/powerpoint/2010/main" val="34985220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buNone/>
            </a:pPr>
            <a:r>
              <a:rPr lang="en-GB" sz="3200" dirty="0" smtClean="0">
                <a:solidFill>
                  <a:schemeClr val="bg1">
                    <a:lumMod val="50000"/>
                  </a:schemeClr>
                </a:solidFill>
                <a:latin typeface="Arial" panose="020B0604020202020204" pitchFamily="34" charset="0"/>
                <a:cs typeface="Arial" panose="020B0604020202020204" pitchFamily="34" charset="0"/>
              </a:rPr>
              <a:t>Appendix</a:t>
            </a:r>
          </a:p>
        </p:txBody>
      </p:sp>
    </p:spTree>
    <p:extLst>
      <p:ext uri="{BB962C8B-B14F-4D97-AF65-F5344CB8AC3E}">
        <p14:creationId xmlns:p14="http://schemas.microsoft.com/office/powerpoint/2010/main" val="35061413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r>
              <a:rPr lang="en-US" dirty="0" smtClean="0"/>
              <a:t>Appendix contents</a:t>
            </a:r>
            <a:endParaRPr lang="en-GB" dirty="0"/>
          </a:p>
        </p:txBody>
      </p:sp>
      <p:sp>
        <p:nvSpPr>
          <p:cNvPr id="5" name="Footnote"/>
          <p:cNvSpPr/>
          <p:nvPr/>
        </p:nvSpPr>
        <p:spPr>
          <a:xfrm>
            <a:off x="2228518" y="6332539"/>
            <a:ext cx="5000958" cy="123111"/>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r>
              <a:rPr lang="en-US" sz="800" dirty="0">
                <a:solidFill>
                  <a:srgbClr val="000000"/>
                </a:solidFill>
                <a:latin typeface="Arial" panose="020B0604020202020204" pitchFamily="34" charset="0"/>
                <a:cs typeface="Arial" panose="020B0604020202020204" pitchFamily="34" charset="0"/>
                <a:sym typeface="+mn-lt"/>
              </a:rPr>
              <a:t>See Metric Glossary in appendix for metric definitions</a:t>
            </a:r>
          </a:p>
        </p:txBody>
      </p:sp>
      <p:sp>
        <p:nvSpPr>
          <p:cNvPr id="6" name="Content Placeholder 3"/>
          <p:cNvSpPr txBox="1">
            <a:spLocks/>
          </p:cNvSpPr>
          <p:nvPr/>
        </p:nvSpPr>
        <p:spPr bwMode="gray">
          <a:xfrm>
            <a:off x="348437" y="1758857"/>
            <a:ext cx="3979013"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GB"/>
            </a:defPPr>
            <a:lvl1pPr marL="180000" indent="-180000" algn="l" eaLnBrk="1" hangingPunct="1">
              <a:lnSpc>
                <a:spcPct val="100000"/>
              </a:lnSpc>
              <a:spcBef>
                <a:spcPts val="700"/>
              </a:spcBef>
              <a:spcAft>
                <a:spcPts val="0"/>
              </a:spcAft>
              <a:buChar char="•"/>
              <a:defRPr sz="1200" kern="0">
                <a:latin typeface="+mn-lt"/>
              </a:defRPr>
            </a:lvl1pPr>
            <a:lvl2pPr marL="360000" lvl="1" indent="-180000" algn="l" eaLnBrk="1" hangingPunct="1">
              <a:lnSpc>
                <a:spcPct val="100000"/>
              </a:lnSpc>
              <a:spcBef>
                <a:spcPts val="300"/>
              </a:spcBef>
              <a:spcAft>
                <a:spcPts val="0"/>
              </a:spcAft>
              <a:buFont typeface="Arial" charset="0"/>
              <a:buChar char="–"/>
              <a:defRPr sz="1200" kern="0" baseline="0">
                <a:latin typeface="+mn-lt"/>
              </a:defRPr>
            </a:lvl2pPr>
            <a:lvl3pPr marL="540000" lvl="2" indent="-179388" algn="l" eaLnBrk="1" hangingPunct="1">
              <a:lnSpc>
                <a:spcPct val="100000"/>
              </a:lnSpc>
              <a:spcBef>
                <a:spcPts val="300"/>
              </a:spcBef>
              <a:spcAft>
                <a:spcPts val="0"/>
              </a:spcAft>
              <a:buFont typeface="Arial" charset="0"/>
              <a:buChar char="-"/>
              <a:defRPr sz="1200" kern="0">
                <a:latin typeface="+mn-lt"/>
              </a:defRPr>
            </a:lvl3pPr>
            <a:lvl4pPr marL="720000" lvl="3" indent="-179388" algn="l" eaLnBrk="1" hangingPunct="1">
              <a:lnSpc>
                <a:spcPct val="100000"/>
              </a:lnSpc>
              <a:spcBef>
                <a:spcPts val="300"/>
              </a:spcBef>
              <a:spcAft>
                <a:spcPts val="0"/>
              </a:spcAft>
              <a:buFont typeface="Arial" charset="0"/>
              <a:buChar char="-"/>
              <a:defRPr sz="1200" kern="0">
                <a:latin typeface="+mn-lt"/>
              </a:defRPr>
            </a:lvl4pPr>
            <a:lvl5pPr marL="900000" lvl="4" indent="-180000" algn="l" eaLnBrk="1" hangingPunct="1">
              <a:lnSpc>
                <a:spcPct val="100000"/>
              </a:lnSpc>
              <a:spcBef>
                <a:spcPts val="300"/>
              </a:spcBef>
              <a:spcAft>
                <a:spcPts val="0"/>
              </a:spcAft>
              <a:buFont typeface="Arial" panose="020B0604020202020204" pitchFamily="34" charset="0"/>
              <a:buChar char="-"/>
              <a:defRPr sz="1200" kern="0">
                <a:latin typeface="+mn-lt"/>
              </a:defRPr>
            </a:lvl5pPr>
            <a:lvl6pPr marL="1080000" indent="-180000" fontAlgn="base">
              <a:spcBef>
                <a:spcPts val="300"/>
              </a:spcBef>
              <a:spcAft>
                <a:spcPts val="0"/>
              </a:spcAft>
              <a:buFont typeface="Arial" charset="0"/>
              <a:buChar char="-"/>
              <a:defRPr sz="1400" baseline="0">
                <a:latin typeface="+mn-lt"/>
              </a:defRPr>
            </a:lvl6pPr>
            <a:lvl7pPr marL="1260000" indent="-180000" fontAlgn="base">
              <a:spcBef>
                <a:spcPts val="300"/>
              </a:spcBef>
              <a:spcAft>
                <a:spcPts val="0"/>
              </a:spcAft>
              <a:buFont typeface="Arial" charset="0"/>
              <a:buChar char="-"/>
              <a:defRPr sz="1400">
                <a:latin typeface="+mn-lt"/>
              </a:defRPr>
            </a:lvl7pPr>
            <a:lvl8pPr marL="1440000" indent="-180000" fontAlgn="base">
              <a:spcBef>
                <a:spcPts val="300"/>
              </a:spcBef>
              <a:spcAft>
                <a:spcPts val="0"/>
              </a:spcAft>
              <a:buFont typeface="Arial" charset="0"/>
              <a:buChar char="-"/>
              <a:defRPr sz="1400">
                <a:latin typeface="+mn-lt"/>
              </a:defRPr>
            </a:lvl8pPr>
            <a:lvl9pPr marL="1620000" indent="-180000" fontAlgn="base">
              <a:spcBef>
                <a:spcPts val="300"/>
              </a:spcBef>
              <a:spcAft>
                <a:spcPts val="0"/>
              </a:spcAft>
              <a:buFont typeface="Arial" charset="0"/>
              <a:buChar char="-"/>
              <a:defRPr sz="1400" baseline="0">
                <a:latin typeface="+mn-lt"/>
              </a:defRPr>
            </a:lvl9pPr>
          </a:lstStyle>
          <a:p>
            <a:pPr marL="460375" indent="-342900">
              <a:spcBef>
                <a:spcPts val="1200"/>
              </a:spcBef>
              <a:buFont typeface="+mj-lt"/>
              <a:buAutoNum type="alphaUcPeriod"/>
            </a:pPr>
            <a:r>
              <a:rPr lang="en-GB" sz="1800" dirty="0" smtClean="0">
                <a:latin typeface="Arial" panose="020B0604020202020204" pitchFamily="34" charset="0"/>
                <a:cs typeface="Arial" panose="020B0604020202020204" pitchFamily="34" charset="0"/>
              </a:rPr>
              <a:t>Bancorp RAS</a:t>
            </a:r>
          </a:p>
          <a:p>
            <a:pPr marL="460375" indent="-342900">
              <a:spcBef>
                <a:spcPts val="1200"/>
              </a:spcBef>
              <a:buFont typeface="+mj-lt"/>
              <a:buAutoNum type="alphaUcPeriod"/>
            </a:pPr>
            <a:r>
              <a:rPr lang="en-GB" sz="1800" dirty="0" smtClean="0">
                <a:latin typeface="Arial" panose="020B0604020202020204" pitchFamily="34" charset="0"/>
                <a:cs typeface="Arial" panose="020B0604020202020204" pitchFamily="34" charset="0"/>
              </a:rPr>
              <a:t>Qualitative statements</a:t>
            </a:r>
          </a:p>
          <a:p>
            <a:pPr marL="460375" indent="-342900">
              <a:spcBef>
                <a:spcPts val="1200"/>
              </a:spcBef>
              <a:buFont typeface="+mj-lt"/>
              <a:buAutoNum type="alphaUcPeriod"/>
            </a:pPr>
            <a:r>
              <a:rPr lang="en-GB" sz="1800" dirty="0" smtClean="0">
                <a:latin typeface="Arial" panose="020B0604020202020204" pitchFamily="34" charset="0"/>
                <a:cs typeface="Arial" panose="020B0604020202020204" pitchFamily="34" charset="0"/>
              </a:rPr>
              <a:t>Additional </a:t>
            </a:r>
            <a:r>
              <a:rPr lang="en-GB" sz="1800" dirty="0" smtClean="0">
                <a:latin typeface="Arial" panose="020B0604020202020204" pitchFamily="34" charset="0"/>
                <a:cs typeface="Arial" panose="020B0604020202020204" pitchFamily="34" charset="0"/>
              </a:rPr>
              <a:t>metrics</a:t>
            </a:r>
          </a:p>
          <a:p>
            <a:pPr marL="460375" indent="-342900">
              <a:spcBef>
                <a:spcPts val="1200"/>
              </a:spcBef>
              <a:buFont typeface="+mj-lt"/>
              <a:buAutoNum type="alphaUcPeriod"/>
            </a:pPr>
            <a:r>
              <a:rPr lang="en-GB" sz="1800" dirty="0" smtClean="0">
                <a:latin typeface="Arial" panose="020B0604020202020204" pitchFamily="34" charset="0"/>
                <a:cs typeface="Arial" panose="020B0604020202020204" pitchFamily="34" charset="0"/>
              </a:rPr>
              <a:t>Glossary</a:t>
            </a:r>
          </a:p>
          <a:p>
            <a:pPr marL="460375" indent="-342900">
              <a:spcBef>
                <a:spcPts val="1200"/>
              </a:spcBef>
              <a:buFont typeface="+mj-lt"/>
              <a:buAutoNum type="alphaUcPeriod"/>
            </a:pPr>
            <a:endParaRPr lang="en-GB"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98002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buNone/>
            </a:pPr>
            <a:r>
              <a:rPr lang="en-GB" sz="3200" dirty="0" smtClean="0">
                <a:solidFill>
                  <a:schemeClr val="bg1">
                    <a:lumMod val="50000"/>
                  </a:schemeClr>
                </a:solidFill>
                <a:latin typeface="Arial" panose="020B0604020202020204" pitchFamily="34" charset="0"/>
                <a:cs typeface="Arial" panose="020B0604020202020204" pitchFamily="34" charset="0"/>
              </a:rPr>
              <a:t>Appendix A – Bancorp RAS</a:t>
            </a:r>
          </a:p>
        </p:txBody>
      </p:sp>
    </p:spTree>
    <p:extLst>
      <p:ext uri="{BB962C8B-B14F-4D97-AF65-F5344CB8AC3E}">
        <p14:creationId xmlns:p14="http://schemas.microsoft.com/office/powerpoint/2010/main" val="5071798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46065304"/>
              </p:ext>
            </p:extLst>
          </p:nvPr>
        </p:nvGraphicFramePr>
        <p:xfrm>
          <a:off x="366714" y="1470024"/>
          <a:ext cx="8899521" cy="2122120"/>
        </p:xfrm>
        <a:graphic>
          <a:graphicData uri="http://schemas.openxmlformats.org/drawingml/2006/table">
            <a:tbl>
              <a:tblPr firstRow="1" bandRow="1"/>
              <a:tblGrid>
                <a:gridCol w="836355"/>
                <a:gridCol w="1980094"/>
                <a:gridCol w="926179"/>
                <a:gridCol w="736699"/>
                <a:gridCol w="736699"/>
                <a:gridCol w="736699"/>
                <a:gridCol w="736699"/>
                <a:gridCol w="736699"/>
                <a:gridCol w="736699"/>
                <a:gridCol w="736699"/>
              </a:tblGrid>
              <a:tr h="122233">
                <a:tc>
                  <a:txBody>
                    <a:bodyPr/>
                    <a:lstStyle/>
                    <a:p>
                      <a:endParaRPr lang="en-US" sz="1100" b="1" dirty="0">
                        <a:solidFill>
                          <a:schemeClr val="tx1"/>
                        </a:solidFill>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1" dirty="0">
                        <a:solidFill>
                          <a:schemeClr val="tx1"/>
                        </a:solidFill>
                        <a:latin typeface="Arial" panose="020B0604020202020204" pitchFamily="34" charset="0"/>
                        <a:cs typeface="Arial" panose="020B0604020202020204" pitchFamily="34" charset="0"/>
                      </a:endParaRPr>
                    </a:p>
                  </a:txBody>
                  <a:tcPr marL="48014" marR="48014">
                    <a:lnL>
                      <a:noFill/>
                    </a:lnL>
                    <a:lnR>
                      <a:noFill/>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1" dirty="0">
                        <a:solidFill>
                          <a:schemeClr val="tx1"/>
                        </a:solidFill>
                        <a:latin typeface="Arial" panose="020B0604020202020204" pitchFamily="34" charset="0"/>
                        <a:cs typeface="Arial" panose="020B0604020202020204" pitchFamily="34" charset="0"/>
                      </a:endParaRPr>
                    </a:p>
                  </a:txBody>
                  <a:tcPr marL="48014" marR="48014">
                    <a:lnL>
                      <a:noFill/>
                    </a:lnL>
                    <a:lnR>
                      <a:noFill/>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algn="ctr" defTabSz="457200" rtl="0" eaLnBrk="1" latinLnBrk="0" hangingPunct="1"/>
                      <a:r>
                        <a:rPr lang="en-US" sz="1100" b="1" kern="1200" dirty="0" smtClean="0">
                          <a:solidFill>
                            <a:srgbClr val="FF0000"/>
                          </a:solidFill>
                          <a:latin typeface="Arial" panose="020B0604020202020204" pitchFamily="34" charset="0"/>
                          <a:ea typeface="+mn-ea"/>
                          <a:cs typeface="Arial" panose="020B0604020202020204" pitchFamily="34" charset="0"/>
                        </a:rPr>
                        <a:t>Baseline scenario</a:t>
                      </a:r>
                      <a:endParaRPr lang="en-US" sz="1100" b="1" kern="1200" dirty="0">
                        <a:solidFill>
                          <a:srgbClr val="FF0000"/>
                        </a:solidFill>
                        <a:latin typeface="Arial" panose="020B0604020202020204" pitchFamily="34" charset="0"/>
                        <a:ea typeface="+mn-ea"/>
                        <a:cs typeface="Arial" panose="020B0604020202020204" pitchFamily="34" charset="0"/>
                      </a:endParaRPr>
                    </a:p>
                  </a:txBody>
                  <a:tcPr marL="48014" marR="48014">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pPr marL="0" algn="ctr" defTabSz="457200" rtl="0" eaLnBrk="1" latinLnBrk="0" hangingPunct="1"/>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1100" b="1" kern="1200" dirty="0">
                        <a:solidFill>
                          <a:schemeClr val="bg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kern="1200" dirty="0" smtClean="0">
                          <a:solidFill>
                            <a:srgbClr val="FF0000"/>
                          </a:solidFill>
                          <a:latin typeface="Arial" panose="020B0604020202020204" pitchFamily="34" charset="0"/>
                          <a:ea typeface="+mn-ea"/>
                          <a:cs typeface="Arial" panose="020B0604020202020204" pitchFamily="34" charset="0"/>
                        </a:rPr>
                        <a:t>BHC Stress scenario</a:t>
                      </a:r>
                    </a:p>
                  </a:txBody>
                  <a:tcPr marL="48014" marR="48014">
                    <a:lnL w="12700" cmpd="sng">
                      <a:noFill/>
                      <a:prstDash val="solid"/>
                    </a:lnL>
                    <a:lnR w="12700" cmpd="sng">
                      <a:noFill/>
                      <a:prstDash val="solid"/>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latinLnBrk="0" hangingPunct="1"/>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1100" b="1" kern="1200" dirty="0">
                        <a:solidFill>
                          <a:schemeClr val="bg1"/>
                        </a:solidFill>
                        <a:latin typeface="Arial" panose="020B0604020202020204" pitchFamily="34" charset="0"/>
                        <a:ea typeface="+mn-ea"/>
                        <a:cs typeface="Arial" panose="020B0604020202020204" pitchFamily="34" charset="0"/>
                      </a:endParaRPr>
                    </a:p>
                  </a:txBody>
                  <a:tcPr marL="45720" marR="45720">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03721">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1" dirty="0" smtClean="0">
                          <a:solidFill>
                            <a:srgbClr val="FF0000"/>
                          </a:solidFill>
                          <a:latin typeface="Arial" panose="020B0604020202020204" pitchFamily="34" charset="0"/>
                          <a:cs typeface="Arial" panose="020B0604020202020204" pitchFamily="34" charset="0"/>
                        </a:rPr>
                        <a:t>Ratio</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1" dirty="0" smtClean="0">
                          <a:solidFill>
                            <a:srgbClr val="FF0000"/>
                          </a:solidFill>
                          <a:latin typeface="Arial" panose="020B0604020202020204" pitchFamily="34" charset="0"/>
                          <a:cs typeface="Arial" panose="020B0604020202020204" pitchFamily="34" charset="0"/>
                        </a:rPr>
                        <a:t>Frequency</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Mar 16</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9050" cap="flat" cmpd="sng" algn="ctr">
                      <a:noFill/>
                      <a:prstDash val="solid"/>
                      <a:round/>
                      <a:headEnd type="none" w="med" len="med"/>
                      <a:tailEnd type="none" w="med" len="med"/>
                    </a:lnL>
                    <a:lnR w="12700" cmpd="sng">
                      <a:noFill/>
                      <a:prstDash val="solid"/>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Base</a:t>
                      </a:r>
                    </a:p>
                  </a:txBody>
                  <a:tcPr marL="48014" marR="48014" anchor="b">
                    <a:lnL w="19050" cap="flat" cmpd="sng" algn="ctr">
                      <a:noFill/>
                      <a:prstDash val="solid"/>
                      <a:round/>
                      <a:headEnd type="none" w="med" len="med"/>
                      <a:tailEnd type="none" w="med" len="med"/>
                    </a:lnL>
                    <a:lnR w="12700" cmpd="sng">
                      <a:noFill/>
                      <a:prstDash val="solid"/>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Amber trigger</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2700" cmpd="sng">
                      <a:noFill/>
                      <a:prstDash val="solid"/>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buFont typeface="Arial" panose="020B0604020202020204" pitchFamily="34" charset="0"/>
                        <a:buNone/>
                      </a:pPr>
                      <a:r>
                        <a:rPr lang="en-US" sz="1100" b="1" kern="1200" dirty="0" smtClean="0">
                          <a:solidFill>
                            <a:schemeClr val="bg1"/>
                          </a:solidFill>
                          <a:latin typeface="Arial" panose="020B0604020202020204" pitchFamily="34" charset="0"/>
                          <a:ea typeface="+mn-ea"/>
                          <a:cs typeface="Arial" panose="020B0604020202020204" pitchFamily="34" charset="0"/>
                        </a:rPr>
                        <a:t>Red limit</a:t>
                      </a:r>
                      <a:endParaRPr lang="en-US" sz="1100" b="1" kern="1200" dirty="0">
                        <a:solidFill>
                          <a:schemeClr val="bg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2700" cmpd="sng">
                      <a:noFill/>
                      <a:prstDash val="solid"/>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latin typeface="Arial" panose="020B0604020202020204" pitchFamily="34" charset="0"/>
                          <a:ea typeface="+mn-ea"/>
                          <a:cs typeface="Arial" panose="020B0604020202020204" pitchFamily="34" charset="0"/>
                        </a:rPr>
                        <a:t>BHC</a:t>
                      </a:r>
                      <a:r>
                        <a:rPr lang="en-US" sz="1100" b="1" kern="1200" baseline="0" dirty="0" smtClean="0">
                          <a:solidFill>
                            <a:schemeClr val="tx1"/>
                          </a:solidFill>
                          <a:latin typeface="Arial" panose="020B0604020202020204" pitchFamily="34" charset="0"/>
                          <a:ea typeface="+mn-ea"/>
                          <a:cs typeface="Arial" panose="020B0604020202020204" pitchFamily="34" charset="0"/>
                        </a:rPr>
                        <a:t> Stress</a:t>
                      </a:r>
                      <a:endParaRPr lang="en-US" sz="1100" b="1" kern="1200" dirty="0" smtClean="0">
                        <a:solidFill>
                          <a:schemeClr val="tx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2700" cmpd="sng">
                      <a:noFill/>
                      <a:prstDash val="solid"/>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Amber trigger</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2700" cmpd="sng">
                      <a:noFill/>
                      <a:prstDash val="solid"/>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buFont typeface="Arial" panose="020B0604020202020204" pitchFamily="34" charset="0"/>
                        <a:buNone/>
                      </a:pPr>
                      <a:r>
                        <a:rPr lang="en-US" sz="1100" b="1" kern="1200" dirty="0" smtClean="0">
                          <a:solidFill>
                            <a:schemeClr val="bg1"/>
                          </a:solidFill>
                          <a:latin typeface="Arial" panose="020B0604020202020204" pitchFamily="34" charset="0"/>
                          <a:ea typeface="+mn-ea"/>
                          <a:cs typeface="Arial" panose="020B0604020202020204" pitchFamily="34" charset="0"/>
                        </a:rPr>
                        <a:t>Red limit</a:t>
                      </a:r>
                      <a:endParaRPr lang="en-US" sz="1100" b="1" kern="1200" dirty="0">
                        <a:solidFill>
                          <a:schemeClr val="bg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905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59080">
                <a:tc rowSpan="4">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Capital</a:t>
                      </a:r>
                      <a:r>
                        <a:rPr lang="en-US" sz="1100" b="1" baseline="0" dirty="0" smtClean="0">
                          <a:solidFill>
                            <a:schemeClr val="tx1"/>
                          </a:solidFill>
                          <a:latin typeface="Arial" panose="020B0604020202020204" pitchFamily="34" charset="0"/>
                          <a:cs typeface="Arial" panose="020B0604020202020204" pitchFamily="34" charset="0"/>
                        </a:rPr>
                        <a:t> adequacy</a:t>
                      </a:r>
                      <a:endParaRPr lang="en-US" sz="1100" b="1" dirty="0" smtClean="0">
                        <a:solidFill>
                          <a:schemeClr val="tx1"/>
                        </a:solidFill>
                        <a:latin typeface="Arial" panose="020B0604020202020204" pitchFamily="34" charset="0"/>
                        <a:cs typeface="Arial" panose="020B0604020202020204" pitchFamily="34" charset="0"/>
                      </a:endParaRPr>
                    </a:p>
                  </a:txBody>
                  <a:tcPr marL="0" marR="0" marT="73152" marB="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solidFill>
                            <a:schemeClr val="tx1"/>
                          </a:solidFill>
                          <a:latin typeface="Arial" panose="020B0604020202020204" pitchFamily="34" charset="0"/>
                          <a:cs typeface="Arial" panose="020B0604020202020204" pitchFamily="34" charset="0"/>
                        </a:rPr>
                        <a:t>*Common Equity</a:t>
                      </a:r>
                      <a:r>
                        <a:rPr lang="en-US" sz="1100" b="0" baseline="0" dirty="0" smtClean="0">
                          <a:solidFill>
                            <a:schemeClr val="tx1"/>
                          </a:solidFill>
                          <a:latin typeface="Arial" panose="020B0604020202020204" pitchFamily="34" charset="0"/>
                          <a:cs typeface="Arial" panose="020B0604020202020204" pitchFamily="34" charset="0"/>
                        </a:rPr>
                        <a:t> Tier 1</a:t>
                      </a:r>
                      <a:endParaRPr lang="en-US" sz="1100" b="0" dirty="0" smtClean="0">
                        <a:solidFill>
                          <a:schemeClr val="tx1"/>
                        </a:solidFill>
                        <a:latin typeface="Arial" panose="020B0604020202020204" pitchFamily="34" charset="0"/>
                        <a:cs typeface="Arial" panose="020B0604020202020204" pitchFamily="34" charset="0"/>
                      </a:endParaRP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Monthly</a:t>
                      </a:r>
                      <a:endParaRPr lang="en-US" sz="1100" b="0" dirty="0" smtClean="0">
                        <a:solidFill>
                          <a:schemeClr val="tx1"/>
                        </a:solidFill>
                        <a:latin typeface="Arial" panose="020B0604020202020204" pitchFamily="34" charset="0"/>
                        <a:cs typeface="Arial" panose="020B0604020202020204" pitchFamily="34" charset="0"/>
                      </a:endParaRP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100" dirty="0" smtClean="0">
                          <a:latin typeface="Arial" panose="020B0604020202020204" pitchFamily="34" charset="0"/>
                          <a:cs typeface="Arial" panose="020B0604020202020204" pitchFamily="34" charset="0"/>
                        </a:rPr>
                        <a:t>28.21%</a:t>
                      </a:r>
                      <a:endParaRPr lang="en-US" sz="1100" dirty="0">
                        <a:latin typeface="Arial" panose="020B0604020202020204" pitchFamily="34" charset="0"/>
                        <a:cs typeface="Arial" panose="020B0604020202020204" pitchFamily="34" charset="0"/>
                      </a:endParaRPr>
                    </a:p>
                  </a:txBody>
                  <a:tcPr marL="0" marR="0" marT="73152" marB="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30.54%</a:t>
                      </a:r>
                      <a:endParaRPr lang="en-US" sz="1100" b="0" dirty="0">
                        <a:latin typeface="Arial" panose="020B0604020202020204" pitchFamily="34" charset="0"/>
                        <a:cs typeface="Arial" panose="020B0604020202020204" pitchFamily="34" charset="0"/>
                      </a:endParaRPr>
                    </a:p>
                  </a:txBody>
                  <a:tcPr marL="0" marR="0" marT="73152" marB="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u="none" strike="noStrike" kern="1200" dirty="0" smtClean="0">
                          <a:solidFill>
                            <a:srgbClr val="000000"/>
                          </a:solidFill>
                          <a:effectLst/>
                          <a:latin typeface="Arial"/>
                          <a:ea typeface="+mn-ea"/>
                          <a:cs typeface="+mn-cs"/>
                        </a:rPr>
                        <a:t>&lt;=13.01%</a:t>
                      </a: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u="none" strike="noStrike" kern="1200" dirty="0" smtClean="0">
                          <a:solidFill>
                            <a:srgbClr val="000000"/>
                          </a:solidFill>
                          <a:effectLst/>
                          <a:latin typeface="Arial"/>
                          <a:ea typeface="ＭＳ Ｐゴシック"/>
                          <a:cs typeface="ＭＳ Ｐゴシック"/>
                        </a:rPr>
                        <a:t>&lt;=</a:t>
                      </a:r>
                      <a:r>
                        <a:rPr lang="en-US" sz="1100" b="0" i="0" u="none" strike="noStrike" kern="1200" dirty="0" smtClean="0">
                          <a:solidFill>
                            <a:srgbClr val="000000"/>
                          </a:solidFill>
                          <a:effectLst/>
                          <a:latin typeface="Arial"/>
                          <a:ea typeface="+mn-ea"/>
                          <a:cs typeface="+mn-cs"/>
                        </a:rPr>
                        <a:t>11.01%</a:t>
                      </a: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lnSpc>
                          <a:spcPct val="100000"/>
                        </a:lnSpc>
                      </a:pPr>
                      <a:r>
                        <a:rPr lang="en-US" sz="1100" b="0" i="0" u="none" strike="noStrike" dirty="0" smtClean="0">
                          <a:solidFill>
                            <a:srgbClr val="000000"/>
                          </a:solidFill>
                          <a:effectLst/>
                          <a:latin typeface="Arial"/>
                        </a:rPr>
                        <a:t>18.61%</a:t>
                      </a:r>
                      <a:endParaRPr lang="en-US" sz="1100" b="0" i="0" u="none" strike="noStrike" dirty="0">
                        <a:solidFill>
                          <a:srgbClr val="000000"/>
                        </a:solidFill>
                        <a:effectLst/>
                        <a:latin typeface="Arial"/>
                      </a:endParaRP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1100" b="0" i="0" u="none" strike="noStrike" kern="1200" dirty="0" smtClean="0">
                          <a:solidFill>
                            <a:srgbClr val="000000"/>
                          </a:solidFill>
                          <a:effectLst/>
                          <a:latin typeface="Arial"/>
                          <a:ea typeface="+mn-ea"/>
                          <a:cs typeface="+mn-cs"/>
                        </a:rPr>
                        <a:t>&lt;=</a:t>
                      </a:r>
                      <a:r>
                        <a:rPr lang="en-US" sz="1100" b="0" i="0" u="none" strike="noStrike" dirty="0" smtClean="0">
                          <a:solidFill>
                            <a:srgbClr val="000000"/>
                          </a:solidFill>
                          <a:effectLst/>
                          <a:latin typeface="Arial"/>
                        </a:rPr>
                        <a:t>11.01</a:t>
                      </a:r>
                      <a:r>
                        <a:rPr lang="en-US" sz="1100" b="0" i="0" u="none" strike="noStrike" dirty="0">
                          <a:solidFill>
                            <a:srgbClr val="000000"/>
                          </a:solidFill>
                          <a:effectLst/>
                          <a:latin typeface="Arial"/>
                        </a:rPr>
                        <a:t>%</a:t>
                      </a: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1100" b="0" i="0" u="none" strike="noStrike" kern="1200" dirty="0" smtClean="0">
                          <a:solidFill>
                            <a:srgbClr val="000000"/>
                          </a:solidFill>
                          <a:effectLst/>
                          <a:latin typeface="Arial"/>
                          <a:ea typeface="+mn-ea"/>
                          <a:cs typeface="+mn-cs"/>
                        </a:rPr>
                        <a:t>&lt;=</a:t>
                      </a:r>
                      <a:r>
                        <a:rPr lang="en-US" sz="1100" b="0" i="0" u="none" strike="noStrike" dirty="0" smtClean="0">
                          <a:solidFill>
                            <a:srgbClr val="000000"/>
                          </a:solidFill>
                          <a:effectLst/>
                          <a:latin typeface="Arial"/>
                        </a:rPr>
                        <a:t>9.30%</a:t>
                      </a:r>
                      <a:endParaRPr lang="en-US" sz="1100" b="0" i="0" u="none" strike="noStrike" dirty="0">
                        <a:solidFill>
                          <a:srgbClr val="000000"/>
                        </a:solidFill>
                        <a:effectLst/>
                        <a:latin typeface="Arial"/>
                      </a:endParaRPr>
                    </a:p>
                  </a:txBody>
                  <a:tcPr marL="0" marR="0" marT="73152" marB="0">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5908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latin typeface="Arial" panose="020B0604020202020204" pitchFamily="34" charset="0"/>
                          <a:cs typeface="Arial" panose="020B0604020202020204" pitchFamily="34" charset="0"/>
                        </a:rPr>
                        <a:t>*Total Risk-based Capital</a:t>
                      </a: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Monthly</a:t>
                      </a:r>
                      <a:endParaRPr lang="en-US" sz="1100" b="0" dirty="0" smtClean="0">
                        <a:solidFill>
                          <a:schemeClr val="tx1"/>
                        </a:solidFill>
                        <a:latin typeface="Arial" panose="020B0604020202020204" pitchFamily="34" charset="0"/>
                        <a:cs typeface="Arial" panose="020B0604020202020204" pitchFamily="34" charset="0"/>
                      </a:endParaRP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100" dirty="0" smtClean="0">
                          <a:latin typeface="Arial" panose="020B0604020202020204" pitchFamily="34" charset="0"/>
                          <a:cs typeface="Arial" panose="020B0604020202020204" pitchFamily="34" charset="0"/>
                        </a:rPr>
                        <a:t>29.47%</a:t>
                      </a:r>
                      <a:endParaRPr lang="en-US" sz="1100" dirty="0">
                        <a:latin typeface="Arial" panose="020B0604020202020204" pitchFamily="34" charset="0"/>
                        <a:cs typeface="Arial" panose="020B0604020202020204" pitchFamily="34" charset="0"/>
                      </a:endParaRPr>
                    </a:p>
                  </a:txBody>
                  <a:tcPr marL="0" marR="0" marT="73152" marB="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32.94%</a:t>
                      </a:r>
                      <a:endParaRPr lang="en-US" sz="1100" b="0" dirty="0">
                        <a:latin typeface="Arial" panose="020B0604020202020204" pitchFamily="34" charset="0"/>
                        <a:cs typeface="Arial" panose="020B0604020202020204" pitchFamily="34" charset="0"/>
                      </a:endParaRPr>
                    </a:p>
                  </a:txBody>
                  <a:tcPr marL="0" marR="0" marT="73152" marB="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100" b="0" i="0" u="none" strike="noStrike" kern="1200" dirty="0" smtClean="0">
                          <a:solidFill>
                            <a:srgbClr val="000000"/>
                          </a:solidFill>
                          <a:effectLst/>
                          <a:latin typeface="Arial"/>
                          <a:ea typeface="ＭＳ Ｐゴシック"/>
                          <a:cs typeface="ＭＳ Ｐゴシック"/>
                        </a:rPr>
                        <a:t>&lt;=</a:t>
                      </a:r>
                      <a:r>
                        <a:rPr lang="en-US" sz="1100" dirty="0" smtClean="0">
                          <a:latin typeface="Arial" panose="020B0604020202020204" pitchFamily="34" charset="0"/>
                          <a:cs typeface="Arial" panose="020B0604020202020204" pitchFamily="34" charset="0"/>
                        </a:rPr>
                        <a:t>17.83%</a:t>
                      </a: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100" b="0" i="0" u="none" strike="noStrike" kern="1200" dirty="0" smtClean="0">
                          <a:solidFill>
                            <a:srgbClr val="000000"/>
                          </a:solidFill>
                          <a:effectLst/>
                          <a:latin typeface="Arial"/>
                          <a:ea typeface="ＭＳ Ｐゴシック"/>
                          <a:cs typeface="ＭＳ Ｐゴシック"/>
                        </a:rPr>
                        <a:t>&lt;=</a:t>
                      </a:r>
                      <a:r>
                        <a:rPr lang="en-US" sz="1100" dirty="0" smtClean="0">
                          <a:latin typeface="Arial" panose="020B0604020202020204" pitchFamily="34" charset="0"/>
                          <a:cs typeface="Arial" panose="020B0604020202020204" pitchFamily="34" charset="0"/>
                        </a:rPr>
                        <a:t>15.83%</a:t>
                      </a: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lnSpc>
                          <a:spcPct val="100000"/>
                        </a:lnSpc>
                      </a:pPr>
                      <a:r>
                        <a:rPr lang="en-US" sz="1100" b="0" i="0" u="none" strike="noStrike" dirty="0" smtClean="0">
                          <a:solidFill>
                            <a:srgbClr val="000000"/>
                          </a:solidFill>
                          <a:effectLst/>
                          <a:latin typeface="Arial"/>
                        </a:rPr>
                        <a:t>22.82%</a:t>
                      </a: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1100" b="0" i="0" u="none" strike="noStrike" kern="1200" dirty="0" smtClean="0">
                          <a:solidFill>
                            <a:srgbClr val="000000"/>
                          </a:solidFill>
                          <a:effectLst/>
                          <a:latin typeface="Arial"/>
                          <a:ea typeface="+mn-ea"/>
                          <a:cs typeface="+mn-cs"/>
                        </a:rPr>
                        <a:t>&lt;=</a:t>
                      </a:r>
                      <a:r>
                        <a:rPr lang="en-US" sz="1100" b="0" i="0" u="none" strike="noStrike" dirty="0" smtClean="0">
                          <a:solidFill>
                            <a:srgbClr val="000000"/>
                          </a:solidFill>
                          <a:effectLst/>
                          <a:latin typeface="Arial"/>
                        </a:rPr>
                        <a:t>14.15%</a:t>
                      </a:r>
                      <a:endParaRPr lang="en-US" sz="1100" b="0" i="0" u="none" strike="noStrike" dirty="0">
                        <a:solidFill>
                          <a:srgbClr val="000000"/>
                        </a:solidFill>
                        <a:effectLst/>
                        <a:latin typeface="Arial"/>
                      </a:endParaRP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1100" b="0" i="0" u="none" strike="noStrike" kern="1200" dirty="0" smtClean="0">
                          <a:solidFill>
                            <a:srgbClr val="000000"/>
                          </a:solidFill>
                          <a:effectLst/>
                          <a:latin typeface="Arial"/>
                          <a:ea typeface="+mn-ea"/>
                          <a:cs typeface="+mn-cs"/>
                        </a:rPr>
                        <a:t>&lt;=</a:t>
                      </a:r>
                      <a:r>
                        <a:rPr lang="en-US" sz="1100" b="0" i="0" u="none" strike="noStrike" dirty="0" smtClean="0">
                          <a:solidFill>
                            <a:srgbClr val="000000"/>
                          </a:solidFill>
                          <a:effectLst/>
                          <a:latin typeface="Arial"/>
                        </a:rPr>
                        <a:t>12.15%</a:t>
                      </a:r>
                      <a:endParaRPr lang="en-US" sz="1100" b="0" i="0" u="none" strike="noStrike" dirty="0">
                        <a:solidFill>
                          <a:srgbClr val="000000"/>
                        </a:solidFill>
                        <a:effectLst/>
                        <a:latin typeface="Arial"/>
                      </a:endParaRPr>
                    </a:p>
                  </a:txBody>
                  <a:tcPr marL="0" marR="0" marT="73152" marB="0">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5908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latin typeface="Arial" panose="020B0604020202020204" pitchFamily="34" charset="0"/>
                          <a:cs typeface="Arial" panose="020B0604020202020204" pitchFamily="34" charset="0"/>
                        </a:rPr>
                        <a:t>*Tier</a:t>
                      </a:r>
                      <a:r>
                        <a:rPr lang="en-US" sz="1100" b="0" baseline="0" dirty="0" smtClean="0">
                          <a:latin typeface="Arial" panose="020B0604020202020204" pitchFamily="34" charset="0"/>
                          <a:cs typeface="Arial" panose="020B0604020202020204" pitchFamily="34" charset="0"/>
                        </a:rPr>
                        <a:t> 1 Leverage</a:t>
                      </a:r>
                      <a:endParaRPr lang="en-US" sz="1100" b="0" dirty="0" smtClean="0">
                        <a:latin typeface="Arial" panose="020B0604020202020204" pitchFamily="34" charset="0"/>
                        <a:cs typeface="Arial" panose="020B0604020202020204" pitchFamily="34" charset="0"/>
                      </a:endParaRP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Monthly</a:t>
                      </a:r>
                      <a:endParaRPr lang="en-US" sz="1100" b="0" dirty="0" smtClean="0">
                        <a:solidFill>
                          <a:schemeClr val="tx1"/>
                        </a:solidFill>
                        <a:latin typeface="Arial" panose="020B0604020202020204" pitchFamily="34" charset="0"/>
                        <a:cs typeface="Arial" panose="020B0604020202020204" pitchFamily="34" charset="0"/>
                      </a:endParaRP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100" dirty="0" smtClean="0">
                          <a:latin typeface="Arial" panose="020B0604020202020204" pitchFamily="34" charset="0"/>
                          <a:cs typeface="Arial" panose="020B0604020202020204" pitchFamily="34" charset="0"/>
                        </a:rPr>
                        <a:t>18.64%</a:t>
                      </a:r>
                    </a:p>
                  </a:txBody>
                  <a:tcPr marL="0" marR="0" marT="73152" marB="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19.98%</a:t>
                      </a:r>
                      <a:endParaRPr lang="en-US" sz="1100" b="0" dirty="0">
                        <a:latin typeface="Arial" panose="020B0604020202020204" pitchFamily="34" charset="0"/>
                        <a:cs typeface="Arial" panose="020B0604020202020204" pitchFamily="34" charset="0"/>
                      </a:endParaRPr>
                    </a:p>
                  </a:txBody>
                  <a:tcPr marL="0" marR="0" marT="73152" marB="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100" b="0" i="0" u="none" strike="noStrike" kern="1200" dirty="0" smtClean="0">
                          <a:solidFill>
                            <a:srgbClr val="000000"/>
                          </a:solidFill>
                          <a:effectLst/>
                          <a:latin typeface="Arial"/>
                          <a:ea typeface="ＭＳ Ｐゴシック"/>
                          <a:cs typeface="ＭＳ Ｐゴシック"/>
                        </a:rPr>
                        <a:t>&lt;=</a:t>
                      </a:r>
                      <a:r>
                        <a:rPr lang="en-US" sz="1100" dirty="0" smtClean="0">
                          <a:latin typeface="Arial" panose="020B0604020202020204" pitchFamily="34" charset="0"/>
                          <a:cs typeface="Arial" panose="020B0604020202020204" pitchFamily="34" charset="0"/>
                        </a:rPr>
                        <a:t>10.80%</a:t>
                      </a:r>
                      <a:endParaRPr lang="en-US" sz="1100" dirty="0">
                        <a:latin typeface="Arial" panose="020B0604020202020204" pitchFamily="34" charset="0"/>
                        <a:cs typeface="Arial" panose="020B0604020202020204" pitchFamily="34" charset="0"/>
                      </a:endParaRP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100" b="0" i="0" u="none" strike="noStrike" kern="1200" dirty="0" smtClean="0">
                          <a:solidFill>
                            <a:srgbClr val="000000"/>
                          </a:solidFill>
                          <a:effectLst/>
                          <a:latin typeface="Arial"/>
                          <a:ea typeface="ＭＳ Ｐゴシック"/>
                          <a:cs typeface="ＭＳ Ｐゴシック"/>
                        </a:rPr>
                        <a:t>&lt;=</a:t>
                      </a:r>
                      <a:r>
                        <a:rPr lang="en-US" sz="1100" dirty="0" smtClean="0">
                          <a:latin typeface="Arial" panose="020B0604020202020204" pitchFamily="34" charset="0"/>
                          <a:cs typeface="Arial" panose="020B0604020202020204" pitchFamily="34" charset="0"/>
                        </a:rPr>
                        <a:t>8.80%</a:t>
                      </a:r>
                      <a:endParaRPr lang="en-US" sz="1100" dirty="0">
                        <a:latin typeface="Arial" panose="020B0604020202020204" pitchFamily="34" charset="0"/>
                        <a:cs typeface="Arial" panose="020B0604020202020204" pitchFamily="34" charset="0"/>
                      </a:endParaRP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lnSpc>
                          <a:spcPct val="100000"/>
                        </a:lnSpc>
                      </a:pPr>
                      <a:r>
                        <a:rPr lang="en-US" sz="1100" b="0" i="0" u="none" strike="noStrike" dirty="0" smtClean="0">
                          <a:solidFill>
                            <a:srgbClr val="000000"/>
                          </a:solidFill>
                          <a:effectLst/>
                          <a:latin typeface="Arial" panose="020B0604020202020204" pitchFamily="34" charset="0"/>
                          <a:cs typeface="Arial" panose="020B0604020202020204" pitchFamily="34" charset="0"/>
                        </a:rPr>
                        <a:t>16.78%</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1100" b="0" i="0" u="none" strike="noStrike" kern="1200" dirty="0" smtClean="0">
                          <a:solidFill>
                            <a:srgbClr val="000000"/>
                          </a:solidFill>
                          <a:effectLst/>
                          <a:latin typeface="Arial"/>
                          <a:ea typeface="+mn-ea"/>
                          <a:cs typeface="+mn-cs"/>
                        </a:rPr>
                        <a:t>&lt;=</a:t>
                      </a:r>
                      <a:r>
                        <a:rPr lang="en-US" sz="1100" b="0" i="0" u="none" strike="noStrike" dirty="0" smtClean="0">
                          <a:solidFill>
                            <a:srgbClr val="000000"/>
                          </a:solidFill>
                          <a:effectLst/>
                          <a:latin typeface="Arial"/>
                        </a:rPr>
                        <a:t>8.80%</a:t>
                      </a:r>
                      <a:endParaRPr lang="en-US" sz="1100" b="0" i="0" u="none" strike="noStrike" dirty="0">
                        <a:solidFill>
                          <a:srgbClr val="000000"/>
                        </a:solidFill>
                        <a:effectLst/>
                        <a:latin typeface="Arial"/>
                      </a:endParaRP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1100" b="0" i="0" u="none" strike="noStrike" kern="1200" dirty="0" smtClean="0">
                          <a:solidFill>
                            <a:srgbClr val="000000"/>
                          </a:solidFill>
                          <a:effectLst/>
                          <a:latin typeface="Arial"/>
                          <a:ea typeface="+mn-ea"/>
                          <a:cs typeface="+mn-cs"/>
                        </a:rPr>
                        <a:t>&lt;=</a:t>
                      </a:r>
                      <a:r>
                        <a:rPr lang="en-US" sz="1100" b="0" i="0" u="none" strike="noStrike" dirty="0" smtClean="0">
                          <a:solidFill>
                            <a:srgbClr val="000000"/>
                          </a:solidFill>
                          <a:effectLst/>
                          <a:latin typeface="Arial" panose="020B0604020202020204" pitchFamily="34" charset="0"/>
                          <a:cs typeface="Arial" panose="020B0604020202020204" pitchFamily="34" charset="0"/>
                        </a:rPr>
                        <a:t>6.80%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0" marR="0" marT="73152" marB="0">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59080">
                <a:tc vMerge="1">
                  <a:txBody>
                    <a:bodyPr/>
                    <a:lstStyle/>
                    <a:p>
                      <a:endParaRPr lang="en-GB"/>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latin typeface="Arial" panose="020B0604020202020204" pitchFamily="34" charset="0"/>
                          <a:cs typeface="Arial" panose="020B0604020202020204" pitchFamily="34" charset="0"/>
                        </a:rPr>
                        <a:t>*Tier 1 Risk-based Capital</a:t>
                      </a: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Monthly</a:t>
                      </a:r>
                      <a:endParaRPr lang="en-US" sz="1100" b="0" dirty="0" smtClean="0">
                        <a:solidFill>
                          <a:schemeClr val="tx1"/>
                        </a:solidFill>
                        <a:latin typeface="Arial" panose="020B0604020202020204" pitchFamily="34" charset="0"/>
                        <a:cs typeface="Arial" panose="020B0604020202020204" pitchFamily="34" charset="0"/>
                      </a:endParaRP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28.21%</a:t>
                      </a:r>
                    </a:p>
                  </a:txBody>
                  <a:tcPr marL="0" marR="0" marT="73152" marB="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dirty="0" smtClean="0">
                          <a:latin typeface="Arial" panose="020B0604020202020204" pitchFamily="34" charset="0"/>
                          <a:cs typeface="Arial" panose="020B0604020202020204" pitchFamily="34" charset="0"/>
                        </a:rPr>
                        <a:t>30.56%</a:t>
                      </a:r>
                      <a:endParaRPr lang="en-US" sz="1100" b="0" dirty="0">
                        <a:latin typeface="Arial" panose="020B0604020202020204" pitchFamily="34" charset="0"/>
                        <a:cs typeface="Arial" panose="020B0604020202020204" pitchFamily="34" charset="0"/>
                      </a:endParaRPr>
                    </a:p>
                  </a:txBody>
                  <a:tcPr marL="0" marR="0" marT="73152" marB="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i="0" u="none" strike="noStrike" kern="1200" dirty="0" smtClean="0">
                          <a:solidFill>
                            <a:srgbClr val="000000"/>
                          </a:solidFill>
                          <a:effectLst/>
                          <a:latin typeface="Arial"/>
                          <a:ea typeface="+mn-ea"/>
                          <a:cs typeface="+mn-cs"/>
                        </a:rPr>
                        <a:t>&lt;=</a:t>
                      </a:r>
                      <a:r>
                        <a:rPr lang="en-US" sz="1100" dirty="0" smtClean="0">
                          <a:latin typeface="Arial" panose="020B0604020202020204" pitchFamily="34" charset="0"/>
                          <a:cs typeface="Arial" panose="020B0604020202020204" pitchFamily="34" charset="0"/>
                        </a:rPr>
                        <a:t>15.82%</a:t>
                      </a:r>
                      <a:endParaRPr lang="en-US" sz="1100" dirty="0">
                        <a:latin typeface="Arial" panose="020B0604020202020204" pitchFamily="34" charset="0"/>
                        <a:cs typeface="Arial" panose="020B0604020202020204" pitchFamily="34" charset="0"/>
                      </a:endParaRP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b="0" i="0" u="none" strike="noStrike" kern="1200" dirty="0" smtClean="0">
                          <a:solidFill>
                            <a:srgbClr val="000000"/>
                          </a:solidFill>
                          <a:effectLst/>
                          <a:latin typeface="Arial"/>
                          <a:ea typeface="+mn-ea"/>
                          <a:cs typeface="+mn-cs"/>
                        </a:rPr>
                        <a:t>&lt;=</a:t>
                      </a:r>
                      <a:r>
                        <a:rPr lang="en-US" sz="1100" dirty="0" smtClean="0">
                          <a:latin typeface="Arial" panose="020B0604020202020204" pitchFamily="34" charset="0"/>
                          <a:cs typeface="Arial" panose="020B0604020202020204" pitchFamily="34" charset="0"/>
                        </a:rPr>
                        <a:t>13.82%</a:t>
                      </a:r>
                      <a:endParaRPr lang="en-US" sz="1100" dirty="0">
                        <a:latin typeface="Arial" panose="020B0604020202020204" pitchFamily="34" charset="0"/>
                        <a:cs typeface="Arial" panose="020B0604020202020204" pitchFamily="34" charset="0"/>
                      </a:endParaRP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Arial"/>
                        </a:rPr>
                        <a:t>18.61%</a:t>
                      </a: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Arial"/>
                          <a:ea typeface="+mn-ea"/>
                          <a:cs typeface="+mn-cs"/>
                        </a:rPr>
                        <a:t>&lt;=</a:t>
                      </a:r>
                      <a:r>
                        <a:rPr lang="en-US" sz="1100" b="0" i="0" u="none" strike="noStrike" dirty="0" smtClean="0">
                          <a:solidFill>
                            <a:srgbClr val="000000"/>
                          </a:solidFill>
                          <a:effectLst/>
                          <a:latin typeface="Arial"/>
                        </a:rPr>
                        <a:t>12.75%</a:t>
                      </a: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1100" b="0" i="0" u="none" strike="noStrike" kern="1200" dirty="0" smtClean="0">
                          <a:solidFill>
                            <a:srgbClr val="000000"/>
                          </a:solidFill>
                          <a:effectLst/>
                          <a:latin typeface="Arial"/>
                          <a:ea typeface="+mn-ea"/>
                          <a:cs typeface="+mn-cs"/>
                        </a:rPr>
                        <a:t>&lt;=</a:t>
                      </a:r>
                      <a:r>
                        <a:rPr lang="en-US" sz="1100" b="0" i="0" u="none" strike="noStrike" dirty="0" smtClean="0">
                          <a:solidFill>
                            <a:srgbClr val="000000"/>
                          </a:solidFill>
                          <a:effectLst/>
                          <a:latin typeface="Arial" panose="020B0604020202020204" pitchFamily="34" charset="0"/>
                          <a:cs typeface="Arial" panose="020B0604020202020204" pitchFamily="34" charset="0"/>
                        </a:rPr>
                        <a:t>10.75%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0" marR="0" marT="73152" marB="0">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3" name="Content Placeholder 2"/>
          <p:cNvSpPr>
            <a:spLocks noGrp="1"/>
          </p:cNvSpPr>
          <p:nvPr>
            <p:ph sz="quarter" idx="11"/>
          </p:nvPr>
        </p:nvSpPr>
        <p:spPr/>
        <p:txBody>
          <a:bodyPr/>
          <a:lstStyle/>
          <a:p>
            <a:pPr lvl="0"/>
            <a:r>
              <a:rPr lang="en-US" kern="0" dirty="0">
                <a:solidFill>
                  <a:srgbClr val="000000"/>
                </a:solidFill>
                <a:latin typeface="Arial"/>
                <a:ea typeface="ＭＳ Ｐゴシック"/>
              </a:rPr>
              <a:t>Proposed </a:t>
            </a:r>
            <a:r>
              <a:rPr lang="en-US" kern="0" dirty="0" smtClean="0">
                <a:solidFill>
                  <a:srgbClr val="000000"/>
                </a:solidFill>
                <a:latin typeface="Arial"/>
                <a:ea typeface="ＭＳ Ｐゴシック"/>
              </a:rPr>
              <a:t>Bancorp metric </a:t>
            </a:r>
            <a:r>
              <a:rPr lang="en-US" kern="0" dirty="0">
                <a:solidFill>
                  <a:srgbClr val="000000"/>
                </a:solidFill>
                <a:latin typeface="Arial"/>
                <a:ea typeface="ＭＳ Ｐゴシック"/>
              </a:rPr>
              <a:t>limits (1/3</a:t>
            </a:r>
            <a:r>
              <a:rPr lang="en-US" kern="0" dirty="0" smtClean="0">
                <a:solidFill>
                  <a:srgbClr val="000000"/>
                </a:solidFill>
                <a:latin typeface="Arial"/>
                <a:ea typeface="ＭＳ Ｐゴシック"/>
              </a:rPr>
              <a:t>)</a:t>
            </a:r>
            <a:endParaRPr lang="en-US" kern="0" dirty="0">
              <a:solidFill>
                <a:srgbClr val="000000"/>
              </a:solidFill>
              <a:latin typeface="Arial"/>
              <a:ea typeface="ＭＳ Ｐゴシック"/>
            </a:endParaRPr>
          </a:p>
        </p:txBody>
      </p:sp>
      <p:sp>
        <p:nvSpPr>
          <p:cNvPr id="11" name="Footnote"/>
          <p:cNvSpPr/>
          <p:nvPr/>
        </p:nvSpPr>
        <p:spPr>
          <a:xfrm>
            <a:off x="2228518" y="6332539"/>
            <a:ext cx="5000958" cy="123111"/>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r>
              <a:rPr lang="en-US" sz="800" dirty="0">
                <a:solidFill>
                  <a:srgbClr val="000000"/>
                </a:solidFill>
                <a:latin typeface="Arial" panose="020B0604020202020204" pitchFamily="34" charset="0"/>
                <a:cs typeface="Arial" panose="020B0604020202020204" pitchFamily="34" charset="0"/>
                <a:sym typeface="+mn-lt"/>
              </a:rPr>
              <a:t>See Metric Glossary in appendix for metric definitions</a:t>
            </a:r>
          </a:p>
        </p:txBody>
      </p:sp>
      <p:sp>
        <p:nvSpPr>
          <p:cNvPr id="7" name="TextBox 6"/>
          <p:cNvSpPr txBox="1"/>
          <p:nvPr/>
        </p:nvSpPr>
        <p:spPr>
          <a:xfrm>
            <a:off x="6128039" y="1115485"/>
            <a:ext cx="3227165" cy="224677"/>
          </a:xfrm>
          <a:prstGeom prst="rect">
            <a:avLst/>
          </a:prstGeom>
          <a:noFill/>
        </p:spPr>
        <p:txBody>
          <a:bodyPr wrap="none" rtlCol="0">
            <a:spAutoFit/>
          </a:bodyPr>
          <a:lstStyle/>
          <a:p>
            <a:pPr algn="ctr" eaLnBrk="1" hangingPunct="1">
              <a:lnSpc>
                <a:spcPct val="86000"/>
              </a:lnSpc>
            </a:pPr>
            <a:r>
              <a:rPr lang="en-US" sz="1000" b="1" dirty="0" smtClean="0">
                <a:solidFill>
                  <a:srgbClr val="000000"/>
                </a:solidFill>
                <a:ea typeface="ＭＳ Ｐゴシック"/>
              </a:rPr>
              <a:t>* SHUSA metric reported in Santander Group RAS</a:t>
            </a:r>
            <a:endParaRPr lang="en-US" sz="1000" b="1" dirty="0">
              <a:solidFill>
                <a:srgbClr val="000000"/>
              </a:solidFill>
              <a:ea typeface="ＭＳ Ｐゴシック"/>
            </a:endParaRPr>
          </a:p>
        </p:txBody>
      </p:sp>
    </p:spTree>
    <p:extLst>
      <p:ext uri="{BB962C8B-B14F-4D97-AF65-F5344CB8AC3E}">
        <p14:creationId xmlns:p14="http://schemas.microsoft.com/office/powerpoint/2010/main" val="30395565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89975309"/>
              </p:ext>
            </p:extLst>
          </p:nvPr>
        </p:nvGraphicFramePr>
        <p:xfrm>
          <a:off x="366713" y="1449388"/>
          <a:ext cx="8899524" cy="4450080"/>
        </p:xfrm>
        <a:graphic>
          <a:graphicData uri="http://schemas.openxmlformats.org/drawingml/2006/table">
            <a:tbl>
              <a:tblPr firstRow="1" bandRow="1"/>
              <a:tblGrid>
                <a:gridCol w="1263122"/>
                <a:gridCol w="1955153"/>
                <a:gridCol w="889441"/>
                <a:gridCol w="1407607"/>
                <a:gridCol w="1128067"/>
                <a:gridCol w="1128067"/>
                <a:gridCol w="1128067"/>
              </a:tblGrid>
              <a:tr h="145848">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000" b="1" dirty="0" smtClean="0">
                          <a:solidFill>
                            <a:srgbClr val="FF0000"/>
                          </a:solidFill>
                          <a:latin typeface="Arial" panose="020B0604020202020204" pitchFamily="34" charset="0"/>
                          <a:cs typeface="Arial" panose="020B0604020202020204" pitchFamily="34" charset="0"/>
                        </a:rPr>
                        <a:t>Risk type</a:t>
                      </a:r>
                      <a:endParaRPr lang="en-US" sz="10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dirty="0" smtClean="0">
                          <a:solidFill>
                            <a:srgbClr val="FF0000"/>
                          </a:solidFill>
                          <a:latin typeface="Arial" panose="020B0604020202020204" pitchFamily="34" charset="0"/>
                          <a:cs typeface="Arial" panose="020B0604020202020204" pitchFamily="34" charset="0"/>
                        </a:rPr>
                        <a:t>Metric</a:t>
                      </a:r>
                      <a:endParaRPr lang="en-US" sz="1000" b="1" dirty="0">
                        <a:solidFill>
                          <a:srgbClr val="FF0000"/>
                        </a:solidFill>
                        <a:latin typeface="Arial" panose="020B0604020202020204" pitchFamily="34" charset="0"/>
                        <a:cs typeface="Arial" panose="020B0604020202020204" pitchFamily="34" charset="0"/>
                      </a:endParaRPr>
                    </a:p>
                  </a:txBody>
                  <a:tcPr marL="0"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1" dirty="0" smtClean="0">
                          <a:solidFill>
                            <a:srgbClr val="FF0000"/>
                          </a:solidFill>
                          <a:latin typeface="Arial" panose="020B0604020202020204" pitchFamily="34" charset="0"/>
                          <a:cs typeface="Arial" panose="020B0604020202020204" pitchFamily="34" charset="0"/>
                        </a:rPr>
                        <a:t>Frequency</a:t>
                      </a:r>
                      <a:endParaRPr lang="en-US" sz="10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1" dirty="0" smtClean="0">
                          <a:solidFill>
                            <a:srgbClr val="FF0000"/>
                          </a:solidFill>
                          <a:latin typeface="Arial" panose="020B0604020202020204" pitchFamily="34" charset="0"/>
                          <a:cs typeface="Arial" panose="020B0604020202020204" pitchFamily="34" charset="0"/>
                        </a:rPr>
                        <a:t>Portfolio</a:t>
                      </a:r>
                      <a:endParaRPr lang="en-US" sz="1000" b="1" dirty="0">
                        <a:solidFill>
                          <a:srgbClr val="FF0000"/>
                        </a:solidFill>
                        <a:latin typeface="Arial" panose="020B0604020202020204" pitchFamily="34" charset="0"/>
                        <a:cs typeface="Arial" panose="020B0604020202020204" pitchFamily="34" charset="0"/>
                      </a:endParaRPr>
                    </a:p>
                  </a:txBody>
                  <a:tcPr marL="48014" marR="48014" anchor="b">
                    <a:lnL>
                      <a:noFill/>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Mar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9050" cap="flat" cmpd="sng" algn="ctr">
                      <a:solidFill>
                        <a:schemeClr val="bg1"/>
                      </a:solid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45848">
                <a:tc rowSpan="10">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Credit risk (losses)</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rowSpan="5">
                  <a:txBody>
                    <a:bodyPr/>
                    <a:lstStyle/>
                    <a:p>
                      <a:pPr>
                        <a:lnSpc>
                          <a:spcPct val="100000"/>
                        </a:lnSpc>
                      </a:pPr>
                      <a:r>
                        <a:rPr lang="en-US" sz="1000" b="0" dirty="0" smtClean="0">
                          <a:latin typeface="Arial" panose="020B0604020202020204" pitchFamily="34" charset="0"/>
                          <a:cs typeface="Arial" panose="020B0604020202020204" pitchFamily="34" charset="0"/>
                        </a:rPr>
                        <a:t>Net Charge-off Rate</a:t>
                      </a:r>
                      <a:endParaRPr lang="en-US" sz="1000" b="0" dirty="0">
                        <a:latin typeface="Arial" panose="020B0604020202020204" pitchFamily="34" charset="0"/>
                        <a:cs typeface="Arial" panose="020B0604020202020204" pitchFamily="34" charset="0"/>
                      </a:endParaRPr>
                    </a:p>
                  </a:txBody>
                  <a:tcPr marL="0"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rowSpan="5">
                  <a:txBody>
                    <a:bodyPr/>
                    <a:lstStyle/>
                    <a:p>
                      <a:pPr algn="ctr">
                        <a:lnSpc>
                          <a:spcPct val="100000"/>
                        </a:lnSpc>
                      </a:pPr>
                      <a:r>
                        <a:rPr lang="en-US" sz="1000" dirty="0" smtClean="0">
                          <a:latin typeface="Arial" panose="020B0604020202020204" pitchFamily="34" charset="0"/>
                          <a:cs typeface="Arial" panose="020B0604020202020204" pitchFamily="34" charset="0"/>
                        </a:rPr>
                        <a:t>Monthly </a:t>
                      </a:r>
                    </a:p>
                    <a:p>
                      <a:pPr algn="ctr">
                        <a:lnSpc>
                          <a:spcPct val="100000"/>
                        </a:lnSpc>
                      </a:pPr>
                      <a:r>
                        <a:rPr lang="en-US" sz="1000" dirty="0" smtClean="0">
                          <a:latin typeface="Arial" panose="020B0604020202020204" pitchFamily="34" charset="0"/>
                          <a:cs typeface="Arial" panose="020B0604020202020204" pitchFamily="34" charset="0"/>
                        </a:rPr>
                        <a:t>(12m trailing)</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Bancorp</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1.3%</a:t>
                      </a:r>
                      <a:endParaRPr lang="en-US" sz="1000" dirty="0">
                        <a:latin typeface="Arial" panose="020B0604020202020204" pitchFamily="34" charset="0"/>
                        <a:cs typeface="Arial" panose="020B0604020202020204" pitchFamily="34" charset="0"/>
                      </a:endParaRP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smtClean="0">
                          <a:effectLst/>
                          <a:latin typeface="Arial"/>
                        </a:rPr>
                        <a:t>&gt;=1.7</a:t>
                      </a:r>
                      <a:r>
                        <a:rPr lang="en-US" sz="1000" b="0" i="0" u="none" strike="noStrike" dirty="0">
                          <a:effectLst/>
                          <a:latin typeface="Arial"/>
                        </a:rPr>
                        <a:t>%</a:t>
                      </a:r>
                    </a:p>
                  </a:txBody>
                  <a:tcPr marL="0" marR="0" marT="0" marB="0"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000" b="0" i="0" u="none" strike="noStrike" dirty="0" smtClean="0">
                          <a:effectLst/>
                          <a:latin typeface="Arial"/>
                        </a:rPr>
                        <a:t>&gt;=1.9</a:t>
                      </a:r>
                      <a:r>
                        <a:rPr lang="en-US" sz="1000" b="0" i="0" u="none" strike="noStrike" dirty="0">
                          <a:effectLst/>
                          <a:latin typeface="Arial"/>
                        </a:rPr>
                        <a:t>%</a:t>
                      </a:r>
                    </a:p>
                  </a:txBody>
                  <a:tcPr marL="0" marR="0" marT="0" marB="0"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45848">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ct val="100000"/>
                        </a:lnSpc>
                      </a:pPr>
                      <a:endParaRPr lang="en-US" sz="1000" b="0" dirty="0">
                        <a:latin typeface="Arial" panose="020B0604020202020204" pitchFamily="34" charset="0"/>
                        <a:cs typeface="Arial" panose="020B0604020202020204" pitchFamily="34" charset="0"/>
                      </a:endParaRPr>
                    </a:p>
                  </a:txBody>
                  <a:tcPr marL="0"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pP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Mortgages</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1.6%</a:t>
                      </a:r>
                      <a:endParaRPr lang="en-US" sz="1000" dirty="0">
                        <a:latin typeface="Arial" panose="020B0604020202020204" pitchFamily="34" charset="0"/>
                        <a:cs typeface="Arial" panose="020B0604020202020204" pitchFamily="34" charset="0"/>
                      </a:endParaRP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smtClean="0">
                          <a:effectLst/>
                          <a:latin typeface="Arial"/>
                        </a:rPr>
                        <a:t>&gt;=1.8</a:t>
                      </a:r>
                      <a:r>
                        <a:rPr lang="en-US" sz="1000" b="0" i="0" u="none" strike="noStrike" dirty="0">
                          <a:effectLst/>
                          <a:latin typeface="Arial"/>
                        </a:rPr>
                        <a:t>%</a:t>
                      </a:r>
                    </a:p>
                  </a:txBody>
                  <a:tcPr marL="0" marR="0" marT="0" marB="0"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000" b="0" i="0" u="none" strike="noStrike" dirty="0" smtClean="0">
                          <a:effectLst/>
                          <a:latin typeface="Arial"/>
                        </a:rPr>
                        <a:t>&gt;=2.0</a:t>
                      </a:r>
                      <a:r>
                        <a:rPr lang="en-US" sz="1000" b="0" i="0" u="none" strike="noStrike" dirty="0">
                          <a:effectLst/>
                          <a:latin typeface="Arial"/>
                        </a:rPr>
                        <a:t>%</a:t>
                      </a:r>
                    </a:p>
                  </a:txBody>
                  <a:tcPr marL="0" marR="0" marT="0" marB="0"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45848">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Commercial Banking</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0.32%</a:t>
                      </a:r>
                      <a:endParaRPr lang="en-US" sz="1000" dirty="0">
                        <a:latin typeface="Arial" panose="020B0604020202020204" pitchFamily="34" charset="0"/>
                        <a:cs typeface="Arial" panose="020B0604020202020204" pitchFamily="34" charset="0"/>
                      </a:endParaRP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smtClean="0">
                          <a:effectLst/>
                          <a:latin typeface="Arial"/>
                        </a:rPr>
                        <a:t>&gt;=0.56%</a:t>
                      </a:r>
                      <a:endParaRPr lang="en-US" sz="1000" b="0" i="0" u="none" strike="noStrike" dirty="0">
                        <a:effectLst/>
                        <a:latin typeface="Arial"/>
                      </a:endParaRPr>
                    </a:p>
                  </a:txBody>
                  <a:tcPr marL="0" marR="0" marT="0" marB="0"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000" b="0" i="0" u="none" strike="noStrike" dirty="0" smtClean="0">
                          <a:effectLst/>
                          <a:latin typeface="Arial"/>
                        </a:rPr>
                        <a:t>&gt;=0.60%</a:t>
                      </a:r>
                      <a:endParaRPr lang="en-US" sz="1000" b="0" i="0" u="none" strike="noStrike" dirty="0">
                        <a:effectLst/>
                        <a:latin typeface="Arial"/>
                      </a:endParaRPr>
                    </a:p>
                  </a:txBody>
                  <a:tcPr marL="0" marR="0" marT="0" marB="0"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45848">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Personal</a:t>
                      </a:r>
                      <a:r>
                        <a:rPr lang="en-US" sz="1000" b="0" baseline="0" dirty="0" smtClean="0">
                          <a:latin typeface="Arial" panose="020B0604020202020204" pitchFamily="34" charset="0"/>
                          <a:cs typeface="Arial" panose="020B0604020202020204" pitchFamily="34" charset="0"/>
                        </a:rPr>
                        <a:t> Loans</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4.5%</a:t>
                      </a:r>
                      <a:endParaRPr lang="en-US" sz="1000" dirty="0">
                        <a:latin typeface="Arial" panose="020B0604020202020204" pitchFamily="34" charset="0"/>
                        <a:cs typeface="Arial" panose="020B0604020202020204" pitchFamily="34" charset="0"/>
                      </a:endParaRP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smtClean="0">
                          <a:effectLst/>
                          <a:latin typeface="Arial"/>
                        </a:rPr>
                        <a:t>&gt;=5.9</a:t>
                      </a:r>
                      <a:r>
                        <a:rPr lang="en-US" sz="1000" b="0" i="0" u="none" strike="noStrike" dirty="0">
                          <a:effectLst/>
                          <a:latin typeface="Arial"/>
                        </a:rPr>
                        <a:t>%</a:t>
                      </a:r>
                    </a:p>
                  </a:txBody>
                  <a:tcPr marL="0" marR="0" marT="0" marB="0"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000" b="0" i="0" u="none" strike="noStrike" dirty="0" smtClean="0">
                          <a:effectLst/>
                          <a:latin typeface="Arial"/>
                        </a:rPr>
                        <a:t>&gt;=6.3</a:t>
                      </a:r>
                      <a:r>
                        <a:rPr lang="en-US" sz="1000" b="0" i="0" u="none" strike="noStrike" dirty="0">
                          <a:effectLst/>
                          <a:latin typeface="Arial"/>
                        </a:rPr>
                        <a:t>%</a:t>
                      </a:r>
                    </a:p>
                  </a:txBody>
                  <a:tcPr marL="0" marR="0" marT="0" marB="0"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45848">
                <a:tc vMerge="1">
                  <a:txBody>
                    <a:bodyPr/>
                    <a:lstStyle/>
                    <a:p>
                      <a:endParaRPr lang="en-US"/>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100" b="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b="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Credit</a:t>
                      </a:r>
                      <a:r>
                        <a:rPr lang="en-US" sz="1000" b="0" baseline="0" dirty="0" smtClean="0">
                          <a:latin typeface="Arial" panose="020B0604020202020204" pitchFamily="34" charset="0"/>
                          <a:cs typeface="Arial" panose="020B0604020202020204" pitchFamily="34" charset="0"/>
                        </a:rPr>
                        <a:t> Cards</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dirty="0" smtClean="0">
                          <a:latin typeface="Arial" panose="020B0604020202020204" pitchFamily="34" charset="0"/>
                          <a:cs typeface="Arial" panose="020B0604020202020204" pitchFamily="34" charset="0"/>
                        </a:rPr>
                        <a:t>6.2%</a:t>
                      </a:r>
                      <a:endParaRPr lang="en-US" sz="1000" dirty="0">
                        <a:latin typeface="Arial" panose="020B0604020202020204" pitchFamily="34" charset="0"/>
                        <a:cs typeface="Arial" panose="020B0604020202020204" pitchFamily="34" charset="0"/>
                      </a:endParaRP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smtClean="0">
                          <a:effectLst/>
                          <a:latin typeface="Arial"/>
                        </a:rPr>
                        <a:t>&gt;=7.1</a:t>
                      </a:r>
                      <a:r>
                        <a:rPr lang="en-US" sz="1000" b="0" i="0" u="none" strike="noStrike" dirty="0">
                          <a:effectLst/>
                          <a:latin typeface="Arial"/>
                        </a:rPr>
                        <a:t>%</a:t>
                      </a:r>
                    </a:p>
                  </a:txBody>
                  <a:tcPr marL="0" marR="0" marT="0" marB="0"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000" b="0" i="0" u="none" strike="noStrike" dirty="0" smtClean="0">
                          <a:effectLst/>
                          <a:latin typeface="Arial"/>
                        </a:rPr>
                        <a:t>&gt;=7.6</a:t>
                      </a:r>
                      <a:r>
                        <a:rPr lang="en-US" sz="1000" b="0" i="0" u="none" strike="noStrike" dirty="0">
                          <a:effectLst/>
                          <a:latin typeface="Arial"/>
                        </a:rPr>
                        <a:t>%</a:t>
                      </a:r>
                    </a:p>
                  </a:txBody>
                  <a:tcPr marL="0" marR="0" marT="0" marB="0"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45848">
                <a:tc vMerge="1">
                  <a:txBody>
                    <a:bodyPr/>
                    <a:lstStyle/>
                    <a:p>
                      <a:endParaRPr lang="en-GB"/>
                    </a:p>
                  </a:txBody>
                  <a:tcPr/>
                </a:tc>
                <a:tc rowSpan="5">
                  <a:txBody>
                    <a:bodyPr/>
                    <a:lstStyle/>
                    <a:p>
                      <a:pPr algn="l" fontAlgn="b">
                        <a:lnSpc>
                          <a:spcPct val="100000"/>
                        </a:lnSpc>
                      </a:pPr>
                      <a:r>
                        <a:rPr lang="en-US" sz="1000" u="none" strike="noStrike" dirty="0" smtClean="0">
                          <a:effectLst/>
                          <a:latin typeface="Arial" panose="020B0604020202020204" pitchFamily="34" charset="0"/>
                          <a:cs typeface="Arial" panose="020B0604020202020204" pitchFamily="34" charset="0"/>
                        </a:rPr>
                        <a:t>60+ DPD</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rowSpan="5">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p>
                      <a:pPr algn="ctr">
                        <a:lnSpc>
                          <a:spcPct val="100000"/>
                        </a:lnSpc>
                      </a:pP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Bancorp</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4.1%</a:t>
                      </a:r>
                      <a:endParaRPr lang="en-US" sz="1000" dirty="0">
                        <a:latin typeface="Arial" panose="020B0604020202020204" pitchFamily="34" charset="0"/>
                        <a:cs typeface="Arial" panose="020B0604020202020204" pitchFamily="34" charset="0"/>
                      </a:endParaRP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smtClean="0">
                          <a:effectLst/>
                          <a:latin typeface="Arial"/>
                        </a:rPr>
                        <a:t>&gt;=6.6%</a:t>
                      </a:r>
                      <a:endParaRPr lang="en-US" sz="1000" b="0" i="0" u="none" strike="noStrike" dirty="0">
                        <a:effectLst/>
                        <a:latin typeface="Arial"/>
                      </a:endParaRPr>
                    </a:p>
                  </a:txBody>
                  <a:tcPr marL="0" marR="0" marT="0" marB="0"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000" b="0" i="0" u="none" strike="noStrike" dirty="0" smtClean="0">
                          <a:effectLst/>
                          <a:latin typeface="Arial"/>
                        </a:rPr>
                        <a:t>&gt;=7.1%</a:t>
                      </a:r>
                      <a:endParaRPr lang="en-US" sz="1000" b="0" i="0" u="none" strike="noStrike" dirty="0">
                        <a:effectLst/>
                        <a:latin typeface="Arial"/>
                      </a:endParaRPr>
                    </a:p>
                  </a:txBody>
                  <a:tcPr marL="0" marR="0" marT="0" marB="0"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45848">
                <a:tc vMerge="1">
                  <a:txBody>
                    <a:bodyPr/>
                    <a:lstStyle/>
                    <a:p>
                      <a:endParaRPr lang="en-GB"/>
                    </a:p>
                  </a:txBody>
                  <a:tcPr/>
                </a:tc>
                <a:tc vMerge="1">
                  <a:txBody>
                    <a:bodyPr/>
                    <a:lstStyle/>
                    <a:p>
                      <a:pPr algn="l" fontAlgn="b">
                        <a:lnSpc>
                          <a:spcPct val="100000"/>
                        </a:lnSpc>
                      </a:pP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pP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Mortgages</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8.4%</a:t>
                      </a:r>
                      <a:endParaRPr lang="en-US" sz="1000" dirty="0">
                        <a:latin typeface="Arial" panose="020B0604020202020204" pitchFamily="34" charset="0"/>
                        <a:cs typeface="Arial" panose="020B0604020202020204" pitchFamily="34" charset="0"/>
                      </a:endParaRP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smtClean="0">
                          <a:effectLst/>
                          <a:latin typeface="Arial"/>
                        </a:rPr>
                        <a:t>&gt;=11.7%</a:t>
                      </a:r>
                      <a:endParaRPr lang="en-US" sz="1000" b="0" i="0" u="none" strike="noStrike" dirty="0">
                        <a:effectLst/>
                        <a:latin typeface="Arial"/>
                      </a:endParaRPr>
                    </a:p>
                  </a:txBody>
                  <a:tcPr marL="0" marR="0" marT="0" marB="0"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000" b="0" i="0" u="none" strike="noStrike" dirty="0" smtClean="0">
                          <a:effectLst/>
                          <a:latin typeface="Arial"/>
                        </a:rPr>
                        <a:t>&gt;=12.7%</a:t>
                      </a:r>
                      <a:endParaRPr lang="en-US" sz="1000" b="0" i="0" u="none" strike="noStrike" dirty="0">
                        <a:effectLst/>
                        <a:latin typeface="Arial"/>
                      </a:endParaRPr>
                    </a:p>
                  </a:txBody>
                  <a:tcPr marL="0" marR="0" marT="0" marB="0"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45848">
                <a:tc vMerge="1">
                  <a:txBody>
                    <a:bodyPr/>
                    <a:lstStyle/>
                    <a:p>
                      <a:endParaRPr lang="en-GB"/>
                    </a:p>
                  </a:txBody>
                  <a:tcPr>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l" fontAlgn="b">
                        <a:lnSpc>
                          <a:spcPct val="100000"/>
                        </a:lnSpc>
                      </a:pP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pP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Commercial</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2.0%</a:t>
                      </a:r>
                      <a:endParaRPr lang="en-US" sz="1000" dirty="0">
                        <a:latin typeface="Arial" panose="020B0604020202020204" pitchFamily="34" charset="0"/>
                        <a:cs typeface="Arial" panose="020B0604020202020204" pitchFamily="34" charset="0"/>
                      </a:endParaRP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smtClean="0">
                          <a:effectLst/>
                          <a:latin typeface="Arial"/>
                        </a:rPr>
                        <a:t>&gt;=4.3%</a:t>
                      </a:r>
                      <a:endParaRPr lang="en-US" sz="1000" b="0" i="0" u="none" strike="noStrike" dirty="0">
                        <a:effectLst/>
                        <a:latin typeface="Arial"/>
                      </a:endParaRPr>
                    </a:p>
                  </a:txBody>
                  <a:tcPr marL="0" marR="0" marT="0" marB="0"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000" b="0" i="0" u="none" strike="noStrike" dirty="0" smtClean="0">
                          <a:effectLst/>
                          <a:latin typeface="Arial"/>
                        </a:rPr>
                        <a:t>&gt;=4.7%</a:t>
                      </a:r>
                      <a:endParaRPr lang="en-US" sz="1000" b="0" i="0" u="none" strike="noStrike" dirty="0">
                        <a:effectLst/>
                        <a:latin typeface="Arial"/>
                      </a:endParaRPr>
                    </a:p>
                  </a:txBody>
                  <a:tcPr marL="0" marR="0" marT="0" marB="0"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45848">
                <a:tc vMerge="1">
                  <a:txBody>
                    <a:bodyPr/>
                    <a:lstStyle/>
                    <a:p>
                      <a:endParaRPr lang="en-GB"/>
                    </a:p>
                  </a:txBody>
                  <a:tcPr/>
                </a:tc>
                <a:tc vMerge="1">
                  <a:txBody>
                    <a:bodyPr/>
                    <a:lstStyle/>
                    <a:p>
                      <a:endParaRPr lang="en-GB"/>
                    </a:p>
                  </a:txBody>
                  <a:tcPr/>
                </a:tc>
                <a:tc vMerge="1">
                  <a:txBody>
                    <a:bodyPr/>
                    <a:lstStyle/>
                    <a:p>
                      <a:pPr>
                        <a:lnSpc>
                          <a:spcPts val="1000"/>
                        </a:lnSpc>
                      </a:pPr>
                      <a:endParaRPr lang="en-US" sz="100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Personal</a:t>
                      </a:r>
                      <a:r>
                        <a:rPr lang="en-US" sz="1000" b="0" baseline="0" dirty="0" smtClean="0">
                          <a:latin typeface="Arial" panose="020B0604020202020204" pitchFamily="34" charset="0"/>
                          <a:cs typeface="Arial" panose="020B0604020202020204" pitchFamily="34" charset="0"/>
                        </a:rPr>
                        <a:t> Loans</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1.5%</a:t>
                      </a:r>
                      <a:endParaRPr lang="en-US" sz="1000" dirty="0">
                        <a:latin typeface="Arial" panose="020B0604020202020204" pitchFamily="34" charset="0"/>
                        <a:cs typeface="Arial" panose="020B0604020202020204" pitchFamily="34" charset="0"/>
                      </a:endParaRP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smtClean="0">
                          <a:effectLst/>
                          <a:latin typeface="Arial"/>
                        </a:rPr>
                        <a:t>&gt;=1.6</a:t>
                      </a:r>
                      <a:r>
                        <a:rPr lang="en-US" sz="1000" b="0" i="0" u="none" strike="noStrike" dirty="0">
                          <a:effectLst/>
                          <a:latin typeface="Arial"/>
                        </a:rPr>
                        <a:t>%</a:t>
                      </a:r>
                    </a:p>
                  </a:txBody>
                  <a:tcPr marL="0" marR="0" marT="0" marB="0"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000" b="0" i="0" u="none" strike="noStrike" dirty="0" smtClean="0">
                          <a:effectLst/>
                          <a:latin typeface="Arial"/>
                        </a:rPr>
                        <a:t>&gt;=1.8</a:t>
                      </a:r>
                      <a:r>
                        <a:rPr lang="en-US" sz="1000" b="0" i="0" u="none" strike="noStrike" dirty="0">
                          <a:effectLst/>
                          <a:latin typeface="Arial"/>
                        </a:rPr>
                        <a:t>%</a:t>
                      </a:r>
                    </a:p>
                  </a:txBody>
                  <a:tcPr marL="0" marR="0" marT="0" marB="0"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4584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b="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b="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50000"/>
                        </a:schemeClr>
                      </a:solidFill>
                      <a:prstDash val="sysDash"/>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Credit</a:t>
                      </a:r>
                      <a:r>
                        <a:rPr lang="en-US" sz="1000" b="0" baseline="0" dirty="0" smtClean="0">
                          <a:latin typeface="Arial" panose="020B0604020202020204" pitchFamily="34" charset="0"/>
                          <a:cs typeface="Arial" panose="020B0604020202020204" pitchFamily="34" charset="0"/>
                        </a:rPr>
                        <a:t> Cards</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dirty="0" smtClean="0">
                          <a:latin typeface="Arial" panose="020B0604020202020204" pitchFamily="34" charset="0"/>
                          <a:cs typeface="Arial" panose="020B0604020202020204" pitchFamily="34" charset="0"/>
                        </a:rPr>
                        <a:t>2.4%</a:t>
                      </a: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smtClean="0">
                          <a:effectLst/>
                          <a:latin typeface="Arial"/>
                        </a:rPr>
                        <a:t>&gt;=2.5</a:t>
                      </a:r>
                      <a:r>
                        <a:rPr lang="en-US" sz="1000" b="0" i="0" u="none" strike="noStrike" dirty="0">
                          <a:effectLst/>
                          <a:latin typeface="Arial"/>
                        </a:rPr>
                        <a:t>%</a:t>
                      </a:r>
                    </a:p>
                  </a:txBody>
                  <a:tcPr marL="0" marR="0" marT="0" marB="0"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000" b="0" i="0" u="none" strike="noStrike" dirty="0" smtClean="0">
                          <a:effectLst/>
                          <a:latin typeface="Arial"/>
                        </a:rPr>
                        <a:t>&gt;=2.7</a:t>
                      </a:r>
                      <a:r>
                        <a:rPr lang="en-US" sz="1000" b="0" i="0" u="none" strike="noStrike" dirty="0">
                          <a:effectLst/>
                          <a:latin typeface="Arial"/>
                        </a:rPr>
                        <a:t>%</a:t>
                      </a:r>
                    </a:p>
                  </a:txBody>
                  <a:tcPr marL="0" marR="0" marT="0" marB="0"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45848">
                <a:tc rowSpan="6">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Credit risk (concentration)</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*Single Obligor</a:t>
                      </a:r>
                      <a:r>
                        <a:rPr lang="en-US" sz="1000" b="0" i="0" kern="1200" baseline="0" dirty="0" smtClean="0">
                          <a:solidFill>
                            <a:schemeClr val="tx1"/>
                          </a:solidFill>
                          <a:latin typeface="Arial" panose="020B0604020202020204" pitchFamily="34" charset="0"/>
                          <a:ea typeface="+mn-ea"/>
                          <a:cs typeface="Arial" panose="020B0604020202020204" pitchFamily="34" charset="0"/>
                        </a:rPr>
                        <a:t> Exposure</a:t>
                      </a: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Bancorp</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$40MM</a:t>
                      </a: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dirty="0" smtClean="0">
                          <a:latin typeface="Arial" panose="020B0604020202020204" pitchFamily="34" charset="0"/>
                          <a:cs typeface="Arial" panose="020B0604020202020204" pitchFamily="34" charset="0"/>
                        </a:rPr>
                        <a:t>&gt;=</a:t>
                      </a:r>
                      <a:r>
                        <a:rPr lang="en-US" sz="1000" b="0" i="0" kern="1200" dirty="0" smtClean="0">
                          <a:solidFill>
                            <a:schemeClr val="tx1"/>
                          </a:solidFill>
                          <a:latin typeface="Arial" panose="020B0604020202020204" pitchFamily="34" charset="0"/>
                          <a:ea typeface="+mn-ea"/>
                          <a:cs typeface="Arial" panose="020B0604020202020204" pitchFamily="34" charset="0"/>
                        </a:rPr>
                        <a:t>$55.8MM</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dirty="0" smtClean="0">
                          <a:latin typeface="Arial" panose="020B0604020202020204" pitchFamily="34" charset="0"/>
                          <a:cs typeface="Arial" panose="020B0604020202020204" pitchFamily="34" charset="0"/>
                        </a:rPr>
                        <a:t>&gt;=</a:t>
                      </a:r>
                      <a:r>
                        <a:rPr lang="en-US" sz="1000" b="0" i="0" kern="1200" dirty="0" smtClean="0">
                          <a:solidFill>
                            <a:schemeClr val="tx1"/>
                          </a:solidFill>
                          <a:latin typeface="Arial" panose="020B0604020202020204" pitchFamily="34" charset="0"/>
                          <a:ea typeface="+mn-ea"/>
                          <a:cs typeface="Arial" panose="020B0604020202020204" pitchFamily="34" charset="0"/>
                        </a:rPr>
                        <a:t>$69.6MM</a:t>
                      </a: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49459">
                <a:tc vMerge="1">
                  <a:txBody>
                    <a:bodyPr/>
                    <a:lstStyle/>
                    <a:p>
                      <a:endParaRPr lang="en-GB" dirty="0"/>
                    </a:p>
                  </a:txBody>
                  <a:tcP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r>
                        <a:rPr lang="en-US" sz="1000" b="0" i="0" dirty="0" smtClean="0">
                          <a:solidFill>
                            <a:schemeClr val="tx1"/>
                          </a:solidFill>
                          <a:latin typeface="Arial" panose="020B0604020202020204" pitchFamily="34" charset="0"/>
                          <a:cs typeface="Arial" panose="020B0604020202020204" pitchFamily="34" charset="0"/>
                        </a:rPr>
                        <a:t>*Top 20 Corporates Exposure</a:t>
                      </a:r>
                      <a:endParaRPr lang="en-US" sz="1000" b="0" i="0" dirty="0">
                        <a:solidFill>
                          <a:schemeClr val="tx1"/>
                        </a:solidFill>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Bancorp</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$688MM</a:t>
                      </a:r>
                      <a:endParaRPr lang="en-US" sz="1000" dirty="0">
                        <a:latin typeface="Arial" panose="020B0604020202020204" pitchFamily="34" charset="0"/>
                        <a:cs typeface="Arial" panose="020B0604020202020204" pitchFamily="34" charset="0"/>
                      </a:endParaRP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&gt;=$828MM</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&gt;=$993MM</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419313">
                <a:tc vMerge="1">
                  <a:txBody>
                    <a:bodyPr/>
                    <a:lstStyle/>
                    <a:p>
                      <a:endParaRPr lang="en-GB"/>
                    </a:p>
                  </a:txBody>
                  <a:tcP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dirty="0" smtClean="0">
                          <a:solidFill>
                            <a:schemeClr val="tx1"/>
                          </a:solidFill>
                          <a:latin typeface="Arial" panose="020B0604020202020204" pitchFamily="34" charset="0"/>
                          <a:cs typeface="Arial" panose="020B0604020202020204" pitchFamily="34" charset="0"/>
                        </a:rPr>
                        <a:t>*</a:t>
                      </a:r>
                      <a:r>
                        <a:rPr lang="en-US" sz="1000" kern="1200" dirty="0" smtClean="0">
                          <a:solidFill>
                            <a:schemeClr val="tx1"/>
                          </a:solidFill>
                          <a:effectLst/>
                          <a:latin typeface="Arial" panose="020B0604020202020204" pitchFamily="34" charset="0"/>
                          <a:ea typeface="ＭＳ Ｐゴシック"/>
                          <a:cs typeface="Arial" panose="020B0604020202020204" pitchFamily="34" charset="0"/>
                        </a:rPr>
                        <a:t># of counterparties with Santander Risk Rating (internal) &lt; 4.5 and exposure&gt;$10MM</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Bancorp</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aseline="0" dirty="0" smtClean="0">
                          <a:latin typeface="Arial" panose="020B0604020202020204" pitchFamily="34" charset="0"/>
                          <a:cs typeface="Arial" panose="020B0604020202020204" pitchFamily="34" charset="0"/>
                        </a:rPr>
                        <a:t>3</a:t>
                      </a:r>
                      <a:endParaRPr lang="en-US" sz="1000" baseline="30000" dirty="0" smtClean="0">
                        <a:latin typeface="Arial" panose="020B0604020202020204" pitchFamily="34" charset="0"/>
                        <a:cs typeface="Arial" panose="020B0604020202020204" pitchFamily="34" charset="0"/>
                      </a:endParaRP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&gt;=5</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&gt;=6</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45848">
                <a:tc vMerge="1">
                  <a:txBody>
                    <a:bodyPr/>
                    <a:lstStyle/>
                    <a:p>
                      <a:endParaRPr lang="en-GB"/>
                    </a:p>
                  </a:txBody>
                  <a:tcP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r>
                        <a:rPr lang="en-US" sz="1000" dirty="0" smtClean="0">
                          <a:latin typeface="Arial" panose="020B0604020202020204" pitchFamily="34" charset="0"/>
                          <a:cs typeface="Arial" panose="020B0604020202020204" pitchFamily="34" charset="0"/>
                        </a:rPr>
                        <a:t>*Industry Exposure</a:t>
                      </a:r>
                      <a:r>
                        <a:rPr lang="en-US" sz="1000" baseline="30000" dirty="0" smtClean="0">
                          <a:latin typeface="Arial" panose="020B0604020202020204" pitchFamily="34" charset="0"/>
                          <a:cs typeface="Arial" panose="020B0604020202020204" pitchFamily="34" charset="0"/>
                        </a:rPr>
                        <a:t>1</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Bancorp</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$290MM</a:t>
                      </a: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&gt;=$321MM</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&gt;=$400MM</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46364">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*CRE Exposure</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Bancorp</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$508MM</a:t>
                      </a:r>
                      <a:endParaRPr lang="en-US" sz="1000" dirty="0">
                        <a:latin typeface="Arial" panose="020B0604020202020204" pitchFamily="34" charset="0"/>
                        <a:cs typeface="Arial" panose="020B0604020202020204" pitchFamily="34" charset="0"/>
                      </a:endParaRP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&gt;=$898MM</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&gt;=$1,121MM</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46364">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Public Sector Exposure</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Bancorp</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$348MM</a:t>
                      </a: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&gt;=$449MM</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&gt;=$561MM</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3" name="Content Placeholder 2"/>
          <p:cNvSpPr>
            <a:spLocks noGrp="1"/>
          </p:cNvSpPr>
          <p:nvPr>
            <p:ph sz="quarter" idx="11"/>
          </p:nvPr>
        </p:nvSpPr>
        <p:spPr/>
        <p:txBody>
          <a:bodyPr/>
          <a:lstStyle/>
          <a:p>
            <a:pPr lvl="0"/>
            <a:r>
              <a:rPr lang="en-US" kern="0" dirty="0">
                <a:solidFill>
                  <a:srgbClr val="000000"/>
                </a:solidFill>
                <a:latin typeface="Arial"/>
                <a:ea typeface="ＭＳ Ｐゴシック"/>
              </a:rPr>
              <a:t>Proposed </a:t>
            </a:r>
            <a:r>
              <a:rPr lang="en-US" kern="0" dirty="0" smtClean="0">
                <a:solidFill>
                  <a:srgbClr val="000000"/>
                </a:solidFill>
                <a:latin typeface="Arial"/>
                <a:ea typeface="ＭＳ Ｐゴシック"/>
              </a:rPr>
              <a:t>Bancorp metric </a:t>
            </a:r>
            <a:r>
              <a:rPr lang="en-US" kern="0" dirty="0">
                <a:solidFill>
                  <a:srgbClr val="000000"/>
                </a:solidFill>
                <a:latin typeface="Arial"/>
                <a:ea typeface="ＭＳ Ｐゴシック"/>
              </a:rPr>
              <a:t>limits (2/3</a:t>
            </a:r>
            <a:r>
              <a:rPr lang="en-US" kern="0" dirty="0" smtClean="0">
                <a:solidFill>
                  <a:srgbClr val="000000"/>
                </a:solidFill>
                <a:latin typeface="Arial"/>
                <a:ea typeface="ＭＳ Ｐゴシック"/>
              </a:rPr>
              <a:t>)</a:t>
            </a:r>
            <a:endParaRPr lang="en-US" kern="0" dirty="0">
              <a:solidFill>
                <a:srgbClr val="000000"/>
              </a:solidFill>
              <a:latin typeface="Arial"/>
              <a:ea typeface="ＭＳ Ｐゴシック"/>
            </a:endParaRPr>
          </a:p>
        </p:txBody>
      </p:sp>
      <p:sp>
        <p:nvSpPr>
          <p:cNvPr id="8" name="Footnote"/>
          <p:cNvSpPr/>
          <p:nvPr/>
        </p:nvSpPr>
        <p:spPr>
          <a:xfrm>
            <a:off x="2228518" y="6332539"/>
            <a:ext cx="5000958" cy="246221"/>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r>
              <a:rPr lang="en-US" sz="800" dirty="0">
                <a:solidFill>
                  <a:srgbClr val="000000"/>
                </a:solidFill>
                <a:latin typeface="Arial" panose="020B0604020202020204" pitchFamily="34" charset="0"/>
                <a:cs typeface="Arial" panose="020B0604020202020204" pitchFamily="34" charset="0"/>
                <a:sym typeface="+mn-lt"/>
              </a:rPr>
              <a:t>See Metric Glossary in appendix for metric </a:t>
            </a:r>
            <a:r>
              <a:rPr lang="en-US" sz="800" dirty="0" smtClean="0">
                <a:solidFill>
                  <a:srgbClr val="000000"/>
                </a:solidFill>
                <a:latin typeface="Arial" panose="020B0604020202020204" pitchFamily="34" charset="0"/>
                <a:cs typeface="Arial" panose="020B0604020202020204" pitchFamily="34" charset="0"/>
                <a:sym typeface="+mn-lt"/>
              </a:rPr>
              <a:t>definitions</a:t>
            </a:r>
          </a:p>
          <a:p>
            <a:pPr algn="l" eaLnBrk="1" hangingPunct="1">
              <a:lnSpc>
                <a:spcPct val="100000"/>
              </a:lnSpc>
              <a:spcBef>
                <a:spcPts val="0"/>
              </a:spcBef>
              <a:spcAft>
                <a:spcPts val="0"/>
              </a:spcAft>
            </a:pPr>
            <a:r>
              <a:rPr lang="en-US" sz="800" dirty="0" smtClean="0">
                <a:solidFill>
                  <a:srgbClr val="000000"/>
                </a:solidFill>
                <a:latin typeface="Arial" panose="020B0604020202020204" pitchFamily="34" charset="0"/>
                <a:cs typeface="Arial" panose="020B0604020202020204" pitchFamily="34" charset="0"/>
                <a:sym typeface="+mn-lt"/>
              </a:rPr>
              <a:t>1. By </a:t>
            </a:r>
            <a:r>
              <a:rPr lang="en-US" sz="800" dirty="0">
                <a:solidFill>
                  <a:srgbClr val="000000"/>
                </a:solidFill>
                <a:latin typeface="Arial" panose="020B0604020202020204" pitchFamily="34" charset="0"/>
                <a:cs typeface="Arial" panose="020B0604020202020204" pitchFamily="34" charset="0"/>
                <a:sym typeface="+mn-lt"/>
              </a:rPr>
              <a:t>OCC group </a:t>
            </a:r>
          </a:p>
        </p:txBody>
      </p:sp>
      <p:sp>
        <p:nvSpPr>
          <p:cNvPr id="6" name="TextBox 5"/>
          <p:cNvSpPr txBox="1"/>
          <p:nvPr/>
        </p:nvSpPr>
        <p:spPr>
          <a:xfrm>
            <a:off x="6128039" y="1115485"/>
            <a:ext cx="3227165" cy="224677"/>
          </a:xfrm>
          <a:prstGeom prst="rect">
            <a:avLst/>
          </a:prstGeom>
          <a:noFill/>
        </p:spPr>
        <p:txBody>
          <a:bodyPr wrap="none" rtlCol="0">
            <a:spAutoFit/>
          </a:bodyPr>
          <a:lstStyle/>
          <a:p>
            <a:pPr algn="ctr" eaLnBrk="1" hangingPunct="1">
              <a:lnSpc>
                <a:spcPct val="86000"/>
              </a:lnSpc>
            </a:pPr>
            <a:r>
              <a:rPr lang="en-US" sz="1000" b="1" dirty="0" smtClean="0">
                <a:solidFill>
                  <a:srgbClr val="000000"/>
                </a:solidFill>
                <a:ea typeface="ＭＳ Ｐゴシック"/>
              </a:rPr>
              <a:t>* SHUSA metric reported in Santander Group RAS</a:t>
            </a:r>
            <a:endParaRPr lang="en-US" sz="1000" b="1" dirty="0">
              <a:solidFill>
                <a:srgbClr val="000000"/>
              </a:solidFill>
              <a:ea typeface="ＭＳ Ｐゴシック"/>
            </a:endParaRPr>
          </a:p>
        </p:txBody>
      </p:sp>
    </p:spTree>
    <p:extLst>
      <p:ext uri="{BB962C8B-B14F-4D97-AF65-F5344CB8AC3E}">
        <p14:creationId xmlns:p14="http://schemas.microsoft.com/office/powerpoint/2010/main" val="14588104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03042596"/>
              </p:ext>
            </p:extLst>
          </p:nvPr>
        </p:nvGraphicFramePr>
        <p:xfrm>
          <a:off x="366652" y="1442862"/>
          <a:ext cx="8899586" cy="3339082"/>
        </p:xfrm>
        <a:graphic>
          <a:graphicData uri="http://schemas.openxmlformats.org/drawingml/2006/table">
            <a:tbl>
              <a:tblPr firstRow="1" bandRow="1"/>
              <a:tblGrid>
                <a:gridCol w="1263132"/>
                <a:gridCol w="1684176"/>
                <a:gridCol w="1160438"/>
                <a:gridCol w="1407618"/>
                <a:gridCol w="1128074"/>
                <a:gridCol w="1128074"/>
                <a:gridCol w="1128074"/>
              </a:tblGrid>
              <a:tr h="129441">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000" b="1" dirty="0" smtClean="0">
                          <a:solidFill>
                            <a:srgbClr val="FF0000"/>
                          </a:solidFill>
                          <a:latin typeface="Arial" panose="020B0604020202020204" pitchFamily="34" charset="0"/>
                          <a:cs typeface="Arial" panose="020B0604020202020204" pitchFamily="34" charset="0"/>
                        </a:rPr>
                        <a:t>Risk type</a:t>
                      </a:r>
                      <a:endParaRPr lang="en-US" sz="10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dirty="0" smtClean="0">
                          <a:solidFill>
                            <a:srgbClr val="FF0000"/>
                          </a:solidFill>
                          <a:latin typeface="Arial" panose="020B0604020202020204" pitchFamily="34" charset="0"/>
                          <a:cs typeface="Arial" panose="020B0604020202020204" pitchFamily="34" charset="0"/>
                        </a:rPr>
                        <a:t>Metric</a:t>
                      </a:r>
                      <a:endParaRPr lang="en-US" sz="1000" b="1" dirty="0">
                        <a:solidFill>
                          <a:srgbClr val="FF0000"/>
                        </a:solidFill>
                        <a:latin typeface="Arial" panose="020B0604020202020204" pitchFamily="34" charset="0"/>
                        <a:cs typeface="Arial" panose="020B0604020202020204" pitchFamily="34" charset="0"/>
                      </a:endParaRPr>
                    </a:p>
                  </a:txBody>
                  <a:tcPr marL="0"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1" dirty="0" smtClean="0">
                          <a:solidFill>
                            <a:srgbClr val="FF0000"/>
                          </a:solidFill>
                          <a:latin typeface="Arial" panose="020B0604020202020204" pitchFamily="34" charset="0"/>
                          <a:cs typeface="Arial" panose="020B0604020202020204" pitchFamily="34" charset="0"/>
                        </a:rPr>
                        <a:t>Frequency</a:t>
                      </a:r>
                      <a:endParaRPr lang="en-US" sz="10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1" dirty="0" smtClean="0">
                          <a:solidFill>
                            <a:srgbClr val="FF0000"/>
                          </a:solidFill>
                          <a:latin typeface="Arial" panose="020B0604020202020204" pitchFamily="34" charset="0"/>
                          <a:cs typeface="Arial" panose="020B0604020202020204" pitchFamily="34" charset="0"/>
                        </a:rPr>
                        <a:t>Portfolio</a:t>
                      </a:r>
                      <a:endParaRPr lang="en-US" sz="1000" b="1" dirty="0">
                        <a:solidFill>
                          <a:srgbClr val="FF0000"/>
                        </a:solidFill>
                        <a:latin typeface="Arial" panose="020B0604020202020204" pitchFamily="34" charset="0"/>
                        <a:cs typeface="Arial" panose="020B0604020202020204" pitchFamily="34" charset="0"/>
                      </a:endParaRPr>
                    </a:p>
                  </a:txBody>
                  <a:tcPr marL="48014" marR="48014" anchor="b">
                    <a:lnL>
                      <a:noFill/>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Mar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9050" cap="flat" cmpd="sng" algn="ctr">
                      <a:solidFill>
                        <a:schemeClr val="bg1"/>
                      </a:solid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63739">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Liquidity / funding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000" u="none" strike="noStrike" dirty="0" smtClean="0">
                          <a:effectLst/>
                          <a:latin typeface="Arial" panose="020B0604020202020204" pitchFamily="34" charset="0"/>
                          <a:cs typeface="Arial" panose="020B0604020202020204" pitchFamily="34" charset="0"/>
                        </a:rPr>
                        <a:t>*Stressed </a:t>
                      </a:r>
                      <a:r>
                        <a:rPr lang="en-US" sz="1000" u="none" strike="noStrike" dirty="0">
                          <a:effectLst/>
                          <a:latin typeface="Arial" panose="020B0604020202020204" pitchFamily="34" charset="0"/>
                          <a:cs typeface="Arial" panose="020B0604020202020204" pitchFamily="34" charset="0"/>
                        </a:rPr>
                        <a:t>Survival </a:t>
                      </a:r>
                      <a:r>
                        <a:rPr lang="en-US" sz="1000" u="none" strike="noStrike" dirty="0" smtClean="0">
                          <a:effectLst/>
                          <a:latin typeface="Arial" panose="020B0604020202020204" pitchFamily="34" charset="0"/>
                          <a:cs typeface="Arial" panose="020B0604020202020204" pitchFamily="34" charset="0"/>
                        </a:rPr>
                        <a:t>Period</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3833" marR="3833" marT="3650"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Bancorp</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N/Avail</a:t>
                      </a: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&lt;=75 days</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&lt;=45 days</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29441">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000" u="none" strike="noStrike" dirty="0" smtClean="0">
                          <a:effectLst/>
                          <a:latin typeface="Arial" panose="020B0604020202020204" pitchFamily="34" charset="0"/>
                          <a:cs typeface="Arial" panose="020B0604020202020204" pitchFamily="34" charset="0"/>
                        </a:rPr>
                        <a:t>*Structural Funding </a:t>
                      </a:r>
                      <a:r>
                        <a:rPr lang="en-US" sz="1000" u="none" strike="noStrike" dirty="0">
                          <a:effectLst/>
                          <a:latin typeface="Arial" panose="020B0604020202020204" pitchFamily="34" charset="0"/>
                          <a:cs typeface="Arial" panose="020B0604020202020204" pitchFamily="34" charset="0"/>
                        </a:rPr>
                        <a:t>R</a:t>
                      </a:r>
                      <a:r>
                        <a:rPr lang="en-US" sz="1000" u="none" strike="noStrike" dirty="0" smtClean="0">
                          <a:effectLst/>
                          <a:latin typeface="Arial" panose="020B0604020202020204" pitchFamily="34" charset="0"/>
                          <a:cs typeface="Arial" panose="020B0604020202020204" pitchFamily="34" charset="0"/>
                        </a:rPr>
                        <a:t>atio </a:t>
                      </a:r>
                      <a:r>
                        <a:rPr lang="en-US" sz="1000" u="none" strike="noStrike" dirty="0">
                          <a:effectLst/>
                          <a:latin typeface="Arial" panose="020B0604020202020204" pitchFamily="34" charset="0"/>
                          <a:cs typeface="Arial" panose="020B0604020202020204" pitchFamily="34" charset="0"/>
                        </a:rPr>
                        <a:t>(%)</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3833" marR="3833" marT="3650"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Bancorp</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110%</a:t>
                      </a: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 104%</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 102%</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000" b="0" i="0" u="none" strike="noStrike" dirty="0" smtClean="0">
                          <a:solidFill>
                            <a:schemeClr val="tx1"/>
                          </a:solidFill>
                          <a:effectLst/>
                          <a:latin typeface="Arial" panose="020B0604020202020204" pitchFamily="34" charset="0"/>
                          <a:cs typeface="Arial" panose="020B0604020202020204" pitchFamily="34" charset="0"/>
                        </a:rPr>
                        <a:t>*Liquidity Coverage Ratio</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3833" marR="3833" marT="3650"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Bancorp</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163%</a:t>
                      </a: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 110%</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 100%</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29441">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Interest rate</a:t>
                      </a:r>
                      <a:r>
                        <a:rPr lang="en-US" sz="1000" b="1" baseline="0" dirty="0" smtClean="0">
                          <a:solidFill>
                            <a:schemeClr val="tx1"/>
                          </a:solidFill>
                          <a:latin typeface="Arial" panose="020B0604020202020204" pitchFamily="34" charset="0"/>
                          <a:cs typeface="Arial" panose="020B0604020202020204" pitchFamily="34" charset="0"/>
                        </a:rPr>
                        <a:t> risk</a:t>
                      </a:r>
                      <a:endParaRPr lang="en-US" sz="10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*NII</a:t>
                      </a:r>
                      <a:r>
                        <a:rPr lang="en-US" sz="1000" b="0" i="0" kern="1200" baseline="30000" dirty="0" smtClean="0">
                          <a:solidFill>
                            <a:schemeClr val="tx1"/>
                          </a:solidFill>
                          <a:latin typeface="Arial" panose="020B0604020202020204" pitchFamily="34" charset="0"/>
                          <a:ea typeface="+mn-ea"/>
                          <a:cs typeface="Arial" panose="020B0604020202020204" pitchFamily="34" charset="0"/>
                        </a:rPr>
                        <a:t>1</a:t>
                      </a:r>
                      <a:r>
                        <a:rPr lang="en-US" sz="1000" b="0" i="0" kern="1200" baseline="0" dirty="0" smtClean="0">
                          <a:solidFill>
                            <a:schemeClr val="tx1"/>
                          </a:solidFill>
                          <a:latin typeface="Arial" panose="020B0604020202020204" pitchFamily="34" charset="0"/>
                          <a:ea typeface="+mn-ea"/>
                          <a:cs typeface="Arial" panose="020B0604020202020204" pitchFamily="34" charset="0"/>
                        </a:rPr>
                        <a:t> Sensitivity </a:t>
                      </a:r>
                      <a:r>
                        <a:rPr lang="en-US" sz="1000" b="0" i="0" kern="1200" dirty="0" smtClean="0">
                          <a:solidFill>
                            <a:schemeClr val="tx1"/>
                          </a:solidFill>
                          <a:latin typeface="Arial" panose="020B0604020202020204" pitchFamily="34" charset="0"/>
                          <a:ea typeface="+mn-ea"/>
                          <a:cs typeface="Arial" panose="020B0604020202020204" pitchFamily="34" charset="0"/>
                        </a:rPr>
                        <a:t>(+/- 100bps)</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Bancorp</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2.17%</a:t>
                      </a: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 -4.0%</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 -5.0%</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10341">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*MVE</a:t>
                      </a:r>
                      <a:r>
                        <a:rPr lang="en-US" sz="1000" b="0" i="0" kern="1200" baseline="30000" dirty="0" smtClean="0">
                          <a:solidFill>
                            <a:schemeClr val="tx1"/>
                          </a:solidFill>
                          <a:latin typeface="Arial" panose="020B0604020202020204" pitchFamily="34" charset="0"/>
                          <a:ea typeface="+mn-ea"/>
                          <a:cs typeface="Arial" panose="020B0604020202020204" pitchFamily="34" charset="0"/>
                        </a:rPr>
                        <a:t>2</a:t>
                      </a:r>
                      <a:r>
                        <a:rPr lang="en-US" sz="1000" b="0" i="0" kern="1200" dirty="0" smtClean="0">
                          <a:solidFill>
                            <a:schemeClr val="tx1"/>
                          </a:solidFill>
                          <a:latin typeface="Arial" panose="020B0604020202020204" pitchFamily="34" charset="0"/>
                          <a:ea typeface="+mn-ea"/>
                          <a:cs typeface="Arial" panose="020B0604020202020204" pitchFamily="34" charset="0"/>
                        </a:rPr>
                        <a:t> Sensitivity (+/- 100bps)</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Bancorp</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-1.57%</a:t>
                      </a: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 -5.4%</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 -6.0%</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10341">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Operational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000" u="none" strike="noStrike" dirty="0" smtClean="0">
                          <a:effectLst/>
                          <a:latin typeface="Arial" panose="020B0604020202020204" pitchFamily="34" charset="0"/>
                          <a:cs typeface="Arial" panose="020B0604020202020204" pitchFamily="34" charset="0"/>
                        </a:rPr>
                        <a:t>*</a:t>
                      </a:r>
                      <a:r>
                        <a:rPr lang="en-US" sz="1000" kern="1200" dirty="0" smtClean="0">
                          <a:solidFill>
                            <a:schemeClr val="tx1"/>
                          </a:solidFill>
                          <a:effectLst/>
                          <a:latin typeface="Arial" panose="020B0604020202020204" pitchFamily="34" charset="0"/>
                          <a:ea typeface="+mn-ea"/>
                          <a:cs typeface="Arial" panose="020B0604020202020204" pitchFamily="34" charset="0"/>
                        </a:rPr>
                        <a:t>Gross Op. Risk Losses / Gross Margin </a:t>
                      </a:r>
                    </a:p>
                  </a:txBody>
                  <a:tcPr marL="8802" marR="8802" marT="8381"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Quarterly</a:t>
                      </a:r>
                    </a:p>
                    <a:p>
                      <a:pPr marL="0" marR="0" indent="0" algn="ctr" defTabSz="457200" rtl="0" eaLnBrk="1" fontAlgn="auto" latinLnBrk="0" hangingPunct="1">
                        <a:lnSpc>
                          <a:spcPct val="100000"/>
                        </a:lnSpc>
                        <a:spcBef>
                          <a:spcPts val="0"/>
                        </a:spcBef>
                        <a:spcAft>
                          <a:spcPts val="0"/>
                        </a:spcAft>
                        <a:buClrTx/>
                        <a:buSzTx/>
                        <a:buFontTx/>
                        <a:buNone/>
                        <a:tabLst/>
                        <a:defRPr/>
                      </a:pPr>
                      <a:r>
                        <a:rPr lang="en-US" sz="1000" kern="1200" dirty="0" smtClean="0">
                          <a:solidFill>
                            <a:schemeClr val="tx1"/>
                          </a:solidFill>
                          <a:effectLst/>
                          <a:latin typeface="Arial" panose="020B0604020202020204" pitchFamily="34" charset="0"/>
                          <a:ea typeface="+mn-ea"/>
                          <a:cs typeface="Arial" panose="020B0604020202020204" pitchFamily="34" charset="0"/>
                        </a:rPr>
                        <a:t>(12m</a:t>
                      </a:r>
                      <a:r>
                        <a:rPr lang="en-US" sz="1000" kern="1200" baseline="0" dirty="0" smtClean="0">
                          <a:solidFill>
                            <a:schemeClr val="tx1"/>
                          </a:solidFill>
                          <a:effectLst/>
                          <a:latin typeface="Arial" panose="020B0604020202020204" pitchFamily="34" charset="0"/>
                          <a:ea typeface="+mn-ea"/>
                          <a:cs typeface="Arial" panose="020B0604020202020204" pitchFamily="34" charset="0"/>
                        </a:rPr>
                        <a:t> trailing)</a:t>
                      </a:r>
                      <a:endParaRPr lang="en-US" sz="1000" b="0" i="0" u="none" strike="noStrike" dirty="0" smtClean="0">
                        <a:solidFill>
                          <a:srgbClr val="000000"/>
                        </a:solidFill>
                        <a:effectLst/>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Bancorp</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0.50%</a:t>
                      </a:r>
                      <a:endParaRPr lang="en-US" sz="1000" baseline="30000" dirty="0" smtClean="0">
                        <a:latin typeface="Arial" panose="020B0604020202020204" pitchFamily="34" charset="0"/>
                        <a:cs typeface="Arial" panose="020B0604020202020204" pitchFamily="34" charset="0"/>
                      </a:endParaRP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i="0" u="none" strike="noStrike" dirty="0" smtClean="0">
                          <a:effectLst/>
                          <a:latin typeface="Arial"/>
                        </a:rPr>
                        <a:t>&gt;=</a:t>
                      </a:r>
                      <a:r>
                        <a:rPr lang="en-US" sz="1000" dirty="0" smtClean="0">
                          <a:latin typeface="Arial" panose="020B0604020202020204" pitchFamily="34" charset="0"/>
                          <a:cs typeface="Arial" panose="020B0604020202020204" pitchFamily="34" charset="0"/>
                        </a:rPr>
                        <a:t>0.71%</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b="0" i="0" u="none" strike="noStrike" dirty="0" smtClean="0">
                          <a:effectLst/>
                          <a:latin typeface="Arial"/>
                        </a:rPr>
                        <a:t>&gt;=</a:t>
                      </a:r>
                      <a:r>
                        <a:rPr lang="en-US" sz="1000" dirty="0" smtClean="0">
                          <a:latin typeface="Arial" panose="020B0604020202020204" pitchFamily="34" charset="0"/>
                          <a:cs typeface="Arial" panose="020B0604020202020204" pitchFamily="34" charset="0"/>
                        </a:rPr>
                        <a:t>0.88%</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6625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000" kern="1200" dirty="0" smtClean="0">
                          <a:solidFill>
                            <a:schemeClr val="tx1"/>
                          </a:solidFill>
                          <a:effectLst/>
                          <a:latin typeface="Arial" panose="020B0604020202020204" pitchFamily="34" charset="0"/>
                          <a:ea typeface="+mn-ea"/>
                          <a:cs typeface="Arial" panose="020B0604020202020204" pitchFamily="34" charset="0"/>
                        </a:rPr>
                        <a:t>Material Operational Risk Events</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8802" marR="8802" marT="8381"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Quarterly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Bancorp</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1</a:t>
                      </a: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N/A</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&gt;0</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45304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Model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000" u="none" strike="noStrike" dirty="0" smtClean="0">
                          <a:effectLst/>
                          <a:latin typeface="Arial" panose="020B0604020202020204" pitchFamily="34" charset="0"/>
                          <a:cs typeface="Arial" panose="020B0604020202020204" pitchFamily="34" charset="0"/>
                        </a:rPr>
                        <a:t>Legacy Tier 1 Models in Production w/o Appropriate Approval</a:t>
                      </a:r>
                      <a:endParaRPr lang="en-US" sz="1000" b="0" i="0" u="none" strike="noStrike" dirty="0" smtClean="0">
                        <a:solidFill>
                          <a:srgbClr val="000000"/>
                        </a:solidFill>
                        <a:effectLst/>
                        <a:latin typeface="Arial" panose="020B0604020202020204" pitchFamily="34" charset="0"/>
                        <a:cs typeface="Arial" panose="020B0604020202020204" pitchFamily="34" charset="0"/>
                      </a:endParaRPr>
                    </a:p>
                  </a:txBody>
                  <a:tcPr marL="0" marR="8802" marT="8381"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Bancorp</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2</a:t>
                      </a: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N/A</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Until</a:t>
                      </a:r>
                      <a:r>
                        <a:rPr lang="en-US" sz="1000" b="0" i="0" kern="1200" baseline="0" dirty="0" smtClean="0">
                          <a:solidFill>
                            <a:schemeClr val="tx1"/>
                          </a:solidFill>
                          <a:latin typeface="Arial" panose="020B0604020202020204" pitchFamily="34" charset="0"/>
                          <a:ea typeface="+mn-ea"/>
                          <a:cs typeface="Arial" panose="020B0604020202020204" pitchFamily="34" charset="0"/>
                        </a:rPr>
                        <a:t> </a:t>
                      </a:r>
                      <a:r>
                        <a:rPr lang="en-US" sz="1000" b="0" i="0" kern="1200" dirty="0" smtClean="0">
                          <a:solidFill>
                            <a:schemeClr val="tx1"/>
                          </a:solidFill>
                          <a:latin typeface="Arial" panose="020B0604020202020204" pitchFamily="34" charset="0"/>
                          <a:ea typeface="+mn-ea"/>
                          <a:cs typeface="Arial" panose="020B0604020202020204" pitchFamily="34" charset="0"/>
                        </a:rPr>
                        <a:t>Q1 2017 &gt;2</a:t>
                      </a:r>
                    </a:p>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1000" b="0" i="0" kern="1200" smtClean="0">
                          <a:solidFill>
                            <a:schemeClr val="tx1"/>
                          </a:solidFill>
                          <a:latin typeface="Arial" panose="020B0604020202020204" pitchFamily="34" charset="0"/>
                          <a:ea typeface="+mn-ea"/>
                          <a:cs typeface="Arial" panose="020B0604020202020204" pitchFamily="34" charset="0"/>
                        </a:rPr>
                        <a:t>+Q1 2017 &gt;0</a:t>
                      </a:r>
                      <a:endParaRPr lang="en-US" sz="1000" b="0" i="0" kern="1200" baseline="0" dirty="0" smtClean="0">
                        <a:solidFill>
                          <a:schemeClr val="tx1"/>
                        </a:solidFill>
                        <a:latin typeface="Arial" panose="020B0604020202020204" pitchFamily="34" charset="0"/>
                        <a:ea typeface="+mn-ea"/>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9124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Compliance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0000"/>
                        </a:lnSpc>
                        <a:spcBef>
                          <a:spcPts val="0"/>
                        </a:spcBef>
                        <a:spcAft>
                          <a:spcPts val="0"/>
                        </a:spcAft>
                      </a:pPr>
                      <a:r>
                        <a:rPr lang="en-US" sz="1000" dirty="0">
                          <a:solidFill>
                            <a:schemeClr val="tx1"/>
                          </a:solidFill>
                          <a:effectLst/>
                          <a:latin typeface="Arial"/>
                          <a:ea typeface="Calibri"/>
                          <a:cs typeface="Times New Roman"/>
                        </a:rPr>
                        <a:t>Open MRIAs or equivalent regulatory matters </a:t>
                      </a:r>
                      <a:r>
                        <a:rPr lang="en-US" sz="1000" dirty="0" smtClean="0">
                          <a:solidFill>
                            <a:schemeClr val="tx1"/>
                          </a:solidFill>
                          <a:effectLst/>
                          <a:latin typeface="Arial"/>
                          <a:ea typeface="Calibri"/>
                          <a:cs typeface="Times New Roman"/>
                        </a:rPr>
                        <a:t>requiring immediate attention</a:t>
                      </a:r>
                      <a:endParaRPr lang="en-US" sz="1000" dirty="0">
                        <a:solidFill>
                          <a:schemeClr val="tx1"/>
                        </a:solidFill>
                        <a:effectLst/>
                        <a:latin typeface="Calibri"/>
                        <a:ea typeface="Calibri"/>
                        <a:cs typeface="Times New Roman"/>
                      </a:endParaRPr>
                    </a:p>
                  </a:txBody>
                  <a:tcPr marL="10003"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Bancorp</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0</a:t>
                      </a: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N/A</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&gt;0</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3" name="Content Placeholder 2"/>
          <p:cNvSpPr>
            <a:spLocks noGrp="1"/>
          </p:cNvSpPr>
          <p:nvPr>
            <p:ph sz="quarter" idx="11"/>
          </p:nvPr>
        </p:nvSpPr>
        <p:spPr/>
        <p:txBody>
          <a:bodyPr/>
          <a:lstStyle/>
          <a:p>
            <a:pPr lvl="0"/>
            <a:r>
              <a:rPr lang="en-US" kern="0" dirty="0">
                <a:solidFill>
                  <a:srgbClr val="000000"/>
                </a:solidFill>
                <a:latin typeface="Arial"/>
                <a:ea typeface="ＭＳ Ｐゴシック"/>
              </a:rPr>
              <a:t>Proposed </a:t>
            </a:r>
            <a:r>
              <a:rPr lang="en-US" kern="0" dirty="0" smtClean="0">
                <a:solidFill>
                  <a:srgbClr val="000000"/>
                </a:solidFill>
                <a:latin typeface="Arial"/>
                <a:ea typeface="ＭＳ Ｐゴシック"/>
              </a:rPr>
              <a:t>Bancorp metric </a:t>
            </a:r>
            <a:r>
              <a:rPr lang="en-US" kern="0" dirty="0">
                <a:solidFill>
                  <a:srgbClr val="000000"/>
                </a:solidFill>
                <a:latin typeface="Arial"/>
                <a:ea typeface="ＭＳ Ｐゴシック"/>
              </a:rPr>
              <a:t>limits (3/3</a:t>
            </a:r>
            <a:r>
              <a:rPr lang="en-US" kern="0" dirty="0" smtClean="0">
                <a:solidFill>
                  <a:srgbClr val="000000"/>
                </a:solidFill>
                <a:latin typeface="Arial"/>
                <a:ea typeface="ＭＳ Ｐゴシック"/>
              </a:rPr>
              <a:t>)</a:t>
            </a:r>
            <a:endParaRPr lang="en-US" kern="0" dirty="0">
              <a:solidFill>
                <a:srgbClr val="000000"/>
              </a:solidFill>
              <a:latin typeface="Arial"/>
              <a:ea typeface="ＭＳ Ｐゴシック"/>
            </a:endParaRPr>
          </a:p>
        </p:txBody>
      </p:sp>
      <p:sp>
        <p:nvSpPr>
          <p:cNvPr id="8" name="Footnote"/>
          <p:cNvSpPr/>
          <p:nvPr/>
        </p:nvSpPr>
        <p:spPr>
          <a:xfrm>
            <a:off x="2228518" y="6332539"/>
            <a:ext cx="5000958" cy="369332"/>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r>
              <a:rPr lang="en-US" sz="800" dirty="0">
                <a:solidFill>
                  <a:srgbClr val="000000"/>
                </a:solidFill>
                <a:latin typeface="Arial" panose="020B0604020202020204" pitchFamily="34" charset="0"/>
                <a:cs typeface="Arial" panose="020B0604020202020204" pitchFamily="34" charset="0"/>
                <a:sym typeface="+mn-lt"/>
              </a:rPr>
              <a:t>See Metric Glossary in appendix for metric </a:t>
            </a:r>
            <a:r>
              <a:rPr lang="en-US" sz="800" dirty="0" smtClean="0">
                <a:solidFill>
                  <a:srgbClr val="000000"/>
                </a:solidFill>
                <a:latin typeface="Arial" panose="020B0604020202020204" pitchFamily="34" charset="0"/>
                <a:cs typeface="Arial" panose="020B0604020202020204" pitchFamily="34" charset="0"/>
                <a:sym typeface="+mn-lt"/>
              </a:rPr>
              <a:t>definitions</a:t>
            </a:r>
          </a:p>
          <a:p>
            <a:pPr marL="114300" indent="-114300" algn="l" eaLnBrk="1" hangingPunct="1">
              <a:lnSpc>
                <a:spcPct val="100000"/>
              </a:lnSpc>
              <a:spcBef>
                <a:spcPts val="0"/>
              </a:spcBef>
              <a:spcAft>
                <a:spcPts val="0"/>
              </a:spcAft>
              <a:buFont typeface="+mj-lt"/>
              <a:buAutoNum type="arabicPeriod"/>
            </a:pPr>
            <a:r>
              <a:rPr lang="en-US" sz="800" dirty="0" smtClean="0">
                <a:solidFill>
                  <a:srgbClr val="000000"/>
                </a:solidFill>
                <a:latin typeface="Arial" panose="020B0604020202020204" pitchFamily="34" charset="0"/>
                <a:cs typeface="Arial" panose="020B0604020202020204" pitchFamily="34" charset="0"/>
                <a:sym typeface="+mn-lt"/>
              </a:rPr>
              <a:t>NII: Net </a:t>
            </a:r>
            <a:r>
              <a:rPr lang="en-US" sz="800" dirty="0">
                <a:solidFill>
                  <a:srgbClr val="000000"/>
                </a:solidFill>
                <a:latin typeface="Arial" panose="020B0604020202020204" pitchFamily="34" charset="0"/>
                <a:cs typeface="Arial" panose="020B0604020202020204" pitchFamily="34" charset="0"/>
                <a:sym typeface="+mn-lt"/>
              </a:rPr>
              <a:t>Interest Income</a:t>
            </a:r>
          </a:p>
          <a:p>
            <a:pPr marL="114300" indent="-114300" algn="l" eaLnBrk="1" hangingPunct="1">
              <a:lnSpc>
                <a:spcPct val="100000"/>
              </a:lnSpc>
              <a:spcBef>
                <a:spcPts val="0"/>
              </a:spcBef>
              <a:spcAft>
                <a:spcPts val="0"/>
              </a:spcAft>
              <a:buFont typeface="+mj-lt"/>
              <a:buAutoNum type="arabicPeriod"/>
            </a:pPr>
            <a:r>
              <a:rPr lang="en-US" sz="800" dirty="0" smtClean="0">
                <a:solidFill>
                  <a:srgbClr val="000000"/>
                </a:solidFill>
                <a:latin typeface="Arial" panose="020B0604020202020204" pitchFamily="34" charset="0"/>
                <a:cs typeface="Arial" panose="020B0604020202020204" pitchFamily="34" charset="0"/>
                <a:sym typeface="+mn-lt"/>
              </a:rPr>
              <a:t>MVE: Market </a:t>
            </a:r>
            <a:r>
              <a:rPr lang="en-US" sz="800" dirty="0">
                <a:solidFill>
                  <a:srgbClr val="000000"/>
                </a:solidFill>
                <a:latin typeface="Arial" panose="020B0604020202020204" pitchFamily="34" charset="0"/>
                <a:cs typeface="Arial" panose="020B0604020202020204" pitchFamily="34" charset="0"/>
                <a:sym typeface="+mn-lt"/>
              </a:rPr>
              <a:t>Value of Equity</a:t>
            </a:r>
          </a:p>
        </p:txBody>
      </p:sp>
      <p:sp>
        <p:nvSpPr>
          <p:cNvPr id="10" name="TextBox 9"/>
          <p:cNvSpPr txBox="1"/>
          <p:nvPr/>
        </p:nvSpPr>
        <p:spPr>
          <a:xfrm>
            <a:off x="345608" y="5149299"/>
            <a:ext cx="2542363" cy="184666"/>
          </a:xfrm>
          <a:prstGeom prst="rect">
            <a:avLst/>
          </a:prstGeom>
          <a:noFill/>
        </p:spPr>
        <p:txBody>
          <a:bodyPr wrap="none" lIns="0" tIns="0" rIns="0" bIns="0" rtlCol="0">
            <a:spAutoFit/>
          </a:bodyPr>
          <a:lstStyle/>
          <a:p>
            <a:pPr algn="l">
              <a:lnSpc>
                <a:spcPct val="100000"/>
              </a:lnSpc>
            </a:pPr>
            <a:r>
              <a:rPr lang="en-GB" sz="1200" b="1" dirty="0" smtClean="0">
                <a:solidFill>
                  <a:srgbClr val="FF0000"/>
                </a:solidFill>
              </a:rPr>
              <a:t>Annually monitored CCAR outputs</a:t>
            </a:r>
          </a:p>
        </p:txBody>
      </p:sp>
      <p:graphicFrame>
        <p:nvGraphicFramePr>
          <p:cNvPr id="11" name="Table 10"/>
          <p:cNvGraphicFramePr>
            <a:graphicFrameLocks noGrp="1"/>
          </p:cNvGraphicFramePr>
          <p:nvPr>
            <p:extLst>
              <p:ext uri="{D42A27DB-BD31-4B8C-83A1-F6EECF244321}">
                <p14:modId xmlns:p14="http://schemas.microsoft.com/office/powerpoint/2010/main" val="1588408682"/>
              </p:ext>
            </p:extLst>
          </p:nvPr>
        </p:nvGraphicFramePr>
        <p:xfrm>
          <a:off x="366710" y="5376497"/>
          <a:ext cx="8899528" cy="800861"/>
        </p:xfrm>
        <a:graphic>
          <a:graphicData uri="http://schemas.openxmlformats.org/drawingml/2006/table">
            <a:tbl>
              <a:tblPr firstRow="1" bandRow="1"/>
              <a:tblGrid>
                <a:gridCol w="1263124"/>
                <a:gridCol w="1884892"/>
                <a:gridCol w="959703"/>
                <a:gridCol w="1407608"/>
                <a:gridCol w="1128067"/>
                <a:gridCol w="1128067"/>
                <a:gridCol w="1128067"/>
              </a:tblGrid>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000" b="1" dirty="0" smtClean="0">
                          <a:solidFill>
                            <a:srgbClr val="FF0000"/>
                          </a:solidFill>
                          <a:latin typeface="Arial" panose="020B0604020202020204" pitchFamily="34" charset="0"/>
                          <a:cs typeface="Arial" panose="020B0604020202020204" pitchFamily="34" charset="0"/>
                        </a:rPr>
                        <a:t>Risk type</a:t>
                      </a:r>
                      <a:endParaRPr lang="en-US" sz="10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dirty="0" smtClean="0">
                          <a:solidFill>
                            <a:srgbClr val="FF0000"/>
                          </a:solidFill>
                          <a:latin typeface="Arial" panose="020B0604020202020204" pitchFamily="34" charset="0"/>
                          <a:cs typeface="Arial" panose="020B0604020202020204" pitchFamily="34" charset="0"/>
                        </a:rPr>
                        <a:t>Annual CCAR metric</a:t>
                      </a:r>
                      <a:endParaRPr lang="en-US" sz="1000" b="1" dirty="0">
                        <a:solidFill>
                          <a:srgbClr val="FF0000"/>
                        </a:solidFill>
                        <a:latin typeface="Arial" panose="020B0604020202020204" pitchFamily="34" charset="0"/>
                        <a:cs typeface="Arial" panose="020B0604020202020204" pitchFamily="34" charset="0"/>
                      </a:endParaRPr>
                    </a:p>
                  </a:txBody>
                  <a:tcPr marL="0"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1" dirty="0" smtClean="0">
                          <a:solidFill>
                            <a:srgbClr val="FF0000"/>
                          </a:solidFill>
                          <a:latin typeface="Arial" panose="020B0604020202020204" pitchFamily="34" charset="0"/>
                          <a:cs typeface="Arial" panose="020B0604020202020204" pitchFamily="34" charset="0"/>
                        </a:rPr>
                        <a:t>Frequency</a:t>
                      </a:r>
                      <a:endParaRPr lang="en-US" sz="10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1" dirty="0" smtClean="0">
                          <a:solidFill>
                            <a:srgbClr val="FF0000"/>
                          </a:solidFill>
                          <a:latin typeface="Arial" panose="020B0604020202020204" pitchFamily="34" charset="0"/>
                          <a:cs typeface="Arial" panose="020B0604020202020204" pitchFamily="34" charset="0"/>
                        </a:rPr>
                        <a:t>Portfolio</a:t>
                      </a:r>
                      <a:endParaRPr lang="en-US" sz="1000" b="1" dirty="0">
                        <a:solidFill>
                          <a:srgbClr val="FF0000"/>
                        </a:solidFill>
                        <a:latin typeface="Arial" panose="020B0604020202020204" pitchFamily="34" charset="0"/>
                        <a:cs typeface="Arial" panose="020B0604020202020204" pitchFamily="34" charset="0"/>
                      </a:endParaRPr>
                    </a:p>
                  </a:txBody>
                  <a:tcPr marL="48014" marR="48014" anchor="b">
                    <a:lnL>
                      <a:noFill/>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Mar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9050" cap="flat" cmpd="sng" algn="ctr">
                      <a:solidFill>
                        <a:schemeClr val="bg1"/>
                      </a:solid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Capital</a:t>
                      </a:r>
                      <a:r>
                        <a:rPr lang="en-US" sz="1000" b="1" baseline="0" dirty="0" smtClean="0">
                          <a:solidFill>
                            <a:schemeClr val="tx1"/>
                          </a:solidFill>
                          <a:latin typeface="Arial" panose="020B0604020202020204" pitchFamily="34" charset="0"/>
                          <a:cs typeface="Arial" panose="020B0604020202020204" pitchFamily="34" charset="0"/>
                        </a:rPr>
                        <a:t> adequacy</a:t>
                      </a:r>
                      <a:endParaRPr lang="en-US" sz="10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000" u="none" strike="noStrike" dirty="0">
                          <a:effectLst/>
                          <a:latin typeface="Arial" panose="020B0604020202020204" pitchFamily="34" charset="0"/>
                          <a:cs typeface="Arial" panose="020B0604020202020204" pitchFamily="34" charset="0"/>
                        </a:rPr>
                        <a:t>Impairment to </a:t>
                      </a:r>
                      <a:r>
                        <a:rPr lang="en-US" sz="1000" u="none" strike="noStrike" dirty="0" smtClean="0">
                          <a:effectLst/>
                          <a:latin typeface="Arial" panose="020B0604020202020204" pitchFamily="34" charset="0"/>
                          <a:cs typeface="Arial" panose="020B0604020202020204" pitchFamily="34" charset="0"/>
                        </a:rPr>
                        <a:t>Pre-Provision </a:t>
                      </a:r>
                      <a:br>
                        <a:rPr lang="en-US" sz="1000" u="none" strike="noStrike" dirty="0" smtClean="0">
                          <a:effectLst/>
                          <a:latin typeface="Arial" panose="020B0604020202020204" pitchFamily="34" charset="0"/>
                          <a:cs typeface="Arial" panose="020B0604020202020204" pitchFamily="34" charset="0"/>
                        </a:rPr>
                      </a:br>
                      <a:r>
                        <a:rPr lang="en-US" sz="1000" u="none" strike="noStrike" dirty="0" smtClean="0">
                          <a:effectLst/>
                          <a:latin typeface="Arial" panose="020B0604020202020204" pitchFamily="34" charset="0"/>
                          <a:cs typeface="Arial" panose="020B0604020202020204" pitchFamily="34" charset="0"/>
                        </a:rPr>
                        <a:t>Net </a:t>
                      </a:r>
                      <a:r>
                        <a:rPr lang="en-US" sz="1000" u="none" strike="noStrike" dirty="0">
                          <a:effectLst/>
                          <a:latin typeface="Arial" panose="020B0604020202020204" pitchFamily="34" charset="0"/>
                          <a:cs typeface="Arial" panose="020B0604020202020204" pitchFamily="34" charset="0"/>
                        </a:rPr>
                        <a:t>R</a:t>
                      </a:r>
                      <a:r>
                        <a:rPr lang="en-US" sz="1000" u="none" strike="noStrike" dirty="0" smtClean="0">
                          <a:effectLst/>
                          <a:latin typeface="Arial" panose="020B0604020202020204" pitchFamily="34" charset="0"/>
                          <a:cs typeface="Arial" panose="020B0604020202020204" pitchFamily="34" charset="0"/>
                        </a:rPr>
                        <a:t>evenue </a:t>
                      </a:r>
                      <a:r>
                        <a:rPr lang="en-US" sz="1000" u="none" strike="noStrike" dirty="0">
                          <a:effectLst/>
                          <a:latin typeface="Arial" panose="020B0604020202020204" pitchFamily="34" charset="0"/>
                          <a:cs typeface="Arial" panose="020B0604020202020204" pitchFamily="34" charset="0"/>
                        </a:rPr>
                        <a:t>(PPNR) </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8802" marR="8802" marT="8381"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Annual</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Bancorp</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$255MM</a:t>
                      </a: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&gt;=$298MM</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&gt;=$323MM</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Credit risk (losses)</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Total Credit Losses</a:t>
                      </a:r>
                    </a:p>
                  </a:txBody>
                  <a:tcPr marL="0"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Annual</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Bancorp</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dirty="0" smtClean="0">
                          <a:latin typeface="Arial" panose="020B0604020202020204" pitchFamily="34" charset="0"/>
                          <a:cs typeface="Arial" panose="020B0604020202020204" pitchFamily="34" charset="0"/>
                        </a:rPr>
                        <a:t>$239MM</a:t>
                      </a: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dirty="0" smtClean="0">
                          <a:latin typeface="Arial" panose="020B0604020202020204" pitchFamily="34" charset="0"/>
                          <a:cs typeface="Arial" panose="020B0604020202020204" pitchFamily="34" charset="0"/>
                        </a:rPr>
                        <a:t>&gt;=</a:t>
                      </a:r>
                      <a:r>
                        <a:rPr lang="en-US" sz="1000" b="0" i="0" kern="1200" dirty="0" smtClean="0">
                          <a:solidFill>
                            <a:schemeClr val="tx1"/>
                          </a:solidFill>
                          <a:latin typeface="Arial" panose="020B0604020202020204" pitchFamily="34" charset="0"/>
                          <a:ea typeface="+mn-ea"/>
                          <a:cs typeface="Arial" panose="020B0604020202020204" pitchFamily="34" charset="0"/>
                        </a:rPr>
                        <a:t>$318MM</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dirty="0" smtClean="0">
                          <a:latin typeface="Arial" panose="020B0604020202020204" pitchFamily="34" charset="0"/>
                          <a:cs typeface="Arial" panose="020B0604020202020204" pitchFamily="34" charset="0"/>
                        </a:rPr>
                        <a:t>&gt;=</a:t>
                      </a:r>
                      <a:r>
                        <a:rPr lang="en-US" sz="1000" b="0" i="0" kern="1200" dirty="0" smtClean="0">
                          <a:solidFill>
                            <a:schemeClr val="tx1"/>
                          </a:solidFill>
                          <a:latin typeface="Arial" panose="020B0604020202020204" pitchFamily="34" charset="0"/>
                          <a:ea typeface="+mn-ea"/>
                          <a:cs typeface="Arial" panose="020B0604020202020204" pitchFamily="34" charset="0"/>
                        </a:rPr>
                        <a:t>$344MM</a:t>
                      </a: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9" name="TextBox 8"/>
          <p:cNvSpPr txBox="1"/>
          <p:nvPr/>
        </p:nvSpPr>
        <p:spPr>
          <a:xfrm>
            <a:off x="6128039" y="1115485"/>
            <a:ext cx="3227165" cy="224677"/>
          </a:xfrm>
          <a:prstGeom prst="rect">
            <a:avLst/>
          </a:prstGeom>
          <a:noFill/>
        </p:spPr>
        <p:txBody>
          <a:bodyPr wrap="none" rtlCol="0">
            <a:spAutoFit/>
          </a:bodyPr>
          <a:lstStyle/>
          <a:p>
            <a:pPr algn="ctr" eaLnBrk="1" hangingPunct="1">
              <a:lnSpc>
                <a:spcPct val="86000"/>
              </a:lnSpc>
            </a:pPr>
            <a:r>
              <a:rPr lang="en-US" sz="1000" b="1" dirty="0" smtClean="0">
                <a:solidFill>
                  <a:srgbClr val="000000"/>
                </a:solidFill>
                <a:ea typeface="ＭＳ Ｐゴシック"/>
              </a:rPr>
              <a:t>* SHUSA metric reported in Santander Group RAS</a:t>
            </a:r>
            <a:endParaRPr lang="en-US" sz="1000" b="1" dirty="0">
              <a:solidFill>
                <a:srgbClr val="000000"/>
              </a:solidFill>
              <a:ea typeface="ＭＳ Ｐゴシック"/>
            </a:endParaRPr>
          </a:p>
        </p:txBody>
      </p:sp>
    </p:spTree>
    <p:extLst>
      <p:ext uri="{BB962C8B-B14F-4D97-AF65-F5344CB8AC3E}">
        <p14:creationId xmlns:p14="http://schemas.microsoft.com/office/powerpoint/2010/main" val="30124943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buNone/>
            </a:pPr>
            <a:r>
              <a:rPr lang="en-GB" sz="3200" dirty="0" smtClean="0">
                <a:solidFill>
                  <a:schemeClr val="bg1">
                    <a:lumMod val="50000"/>
                  </a:schemeClr>
                </a:solidFill>
                <a:latin typeface="Arial" panose="020B0604020202020204" pitchFamily="34" charset="0"/>
                <a:cs typeface="Arial" panose="020B0604020202020204" pitchFamily="34" charset="0"/>
              </a:rPr>
              <a:t>Appendix B – Qualitative statements</a:t>
            </a:r>
          </a:p>
        </p:txBody>
      </p:sp>
    </p:spTree>
    <p:extLst>
      <p:ext uri="{BB962C8B-B14F-4D97-AF65-F5344CB8AC3E}">
        <p14:creationId xmlns:p14="http://schemas.microsoft.com/office/powerpoint/2010/main" val="7145133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562962629"/>
              </p:ext>
            </p:extLst>
          </p:nvPr>
        </p:nvGraphicFramePr>
        <p:xfrm>
          <a:off x="363538" y="1468374"/>
          <a:ext cx="8902700" cy="4571238"/>
        </p:xfrm>
        <a:graphic>
          <a:graphicData uri="http://schemas.openxmlformats.org/drawingml/2006/table">
            <a:tbl>
              <a:tblPr/>
              <a:tblGrid>
                <a:gridCol w="1646237"/>
                <a:gridCol w="7256463"/>
              </a:tblGrid>
              <a:tr h="179884">
                <a:tc>
                  <a:txBody>
                    <a:bodyPr/>
                    <a:lstStyle/>
                    <a:p>
                      <a:pPr algn="l" rtl="0" fontAlgn="ctr"/>
                      <a:r>
                        <a:rPr lang="en-US" sz="1100" b="1" i="0" u="none" strike="noStrike" dirty="0" smtClean="0">
                          <a:solidFill>
                            <a:srgbClr val="FF0000"/>
                          </a:solidFill>
                          <a:effectLst/>
                          <a:latin typeface="Arial" panose="020B0604020202020204" pitchFamily="34" charset="0"/>
                          <a:cs typeface="Arial" panose="020B0604020202020204" pitchFamily="34" charset="0"/>
                        </a:rPr>
                        <a:t>Risk type</a:t>
                      </a:r>
                      <a:endParaRPr lang="en-US" sz="1100" b="1" i="0" u="none" strike="noStrike" dirty="0">
                        <a:solidFill>
                          <a:srgbClr val="FF0000"/>
                        </a:solidFill>
                        <a:effectLst/>
                        <a:latin typeface="Arial" panose="020B0604020202020204" pitchFamily="34" charset="0"/>
                        <a:cs typeface="Arial" panose="020B0604020202020204" pitchFamily="34" charset="0"/>
                      </a:endParaRPr>
                    </a:p>
                  </a:txBody>
                  <a:tcPr marL="0" marR="0" marT="18288" marB="18288" anchor="b">
                    <a:lnL w="12700" cmpd="sng">
                      <a:noFill/>
                      <a:prstDash val="solid"/>
                    </a:lnL>
                    <a:lnR w="12700" cmpd="sng">
                      <a:noFill/>
                      <a:prstDash val="solid"/>
                    </a:lnR>
                    <a:lnT w="12700" cmpd="sng">
                      <a:noFill/>
                      <a:prstDash val="soli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100" b="1" i="0" u="none" strike="noStrike" dirty="0" smtClean="0">
                          <a:solidFill>
                            <a:srgbClr val="FF0000"/>
                          </a:solidFill>
                          <a:effectLst/>
                          <a:latin typeface="Arial" panose="020B0604020202020204" pitchFamily="34" charset="0"/>
                          <a:cs typeface="Arial" panose="020B0604020202020204" pitchFamily="34" charset="0"/>
                        </a:rPr>
                        <a:t>Qualitative statement</a:t>
                      </a:r>
                      <a:endParaRPr lang="en-US" sz="1100" b="1" i="0" u="none" strike="noStrike" dirty="0">
                        <a:solidFill>
                          <a:srgbClr val="FF0000"/>
                        </a:solidFill>
                        <a:effectLst/>
                        <a:latin typeface="Arial" panose="020B0604020202020204" pitchFamily="34" charset="0"/>
                        <a:cs typeface="Arial" panose="020B0604020202020204" pitchFamily="34" charset="0"/>
                      </a:endParaRPr>
                    </a:p>
                  </a:txBody>
                  <a:tcPr marL="0" marR="0" marT="18288" marB="18288" anchor="b">
                    <a:lnL w="12700" cmpd="sng">
                      <a:noFill/>
                      <a:prstDash val="solid"/>
                    </a:lnL>
                    <a:lnR w="12700" cmpd="sng">
                      <a:noFill/>
                      <a:prstDash val="solid"/>
                    </a:lnR>
                    <a:lnT w="12700" cmpd="sng">
                      <a:noFill/>
                      <a:prstDash val="soli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375078">
                <a:tc>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Capital</a:t>
                      </a:r>
                      <a:r>
                        <a:rPr lang="en-US" sz="1100" b="1" i="0" u="none" strike="noStrike" baseline="0" dirty="0" smtClean="0">
                          <a:solidFill>
                            <a:schemeClr val="tx1"/>
                          </a:solidFill>
                          <a:effectLst/>
                          <a:latin typeface="Arial" panose="020B0604020202020204" pitchFamily="34" charset="0"/>
                          <a:cs typeface="Arial" panose="020B0604020202020204" pitchFamily="34" charset="0"/>
                        </a:rPr>
                        <a:t> adequacy</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0"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BSPR </a:t>
                      </a:r>
                      <a:r>
                        <a:rPr lang="en-US" sz="1100" b="0" i="0" u="none" strike="noStrike" dirty="0">
                          <a:solidFill>
                            <a:srgbClr val="000000"/>
                          </a:solidFill>
                          <a:effectLst/>
                          <a:latin typeface="Arial" panose="020B0604020202020204" pitchFamily="34" charset="0"/>
                          <a:cs typeface="Arial" panose="020B0604020202020204" pitchFamily="34" charset="0"/>
                        </a:rPr>
                        <a:t>will hold sufficient capital to satisfy current and future regulatory and internal capital requirements, to ensure continuous access to capital markets and to withstand the impact of potential losses in an economic downturn.</a:t>
                      </a:r>
                    </a:p>
                  </a:txBody>
                  <a:tcPr marL="0" marR="0"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179884">
                <a:tc rowSpan="4">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Credit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0"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100" b="0" i="0" u="none" strike="noStrike" dirty="0">
                          <a:solidFill>
                            <a:srgbClr val="000000"/>
                          </a:solidFill>
                          <a:effectLst/>
                          <a:latin typeface="Arial"/>
                        </a:rPr>
                        <a:t>BSPR is willing to take credit risks that it understands and that fall within its risk appetite.</a:t>
                      </a:r>
                    </a:p>
                  </a:txBody>
                  <a:tcPr marL="0" marR="0"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327550">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100" b="0" i="0" u="none" strike="noStrike" dirty="0">
                          <a:solidFill>
                            <a:srgbClr val="000000"/>
                          </a:solidFill>
                          <a:effectLst/>
                          <a:latin typeface="Arial"/>
                        </a:rPr>
                        <a:t>BSPR will focus on lending products for which in-house knowledge and skills exist from a risk perspective and on which credit risk can be measured and managed.</a:t>
                      </a:r>
                    </a:p>
                  </a:txBody>
                  <a:tcPr marL="0" marR="0"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327550">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100" b="0" i="0" u="none" strike="noStrike" dirty="0">
                          <a:solidFill>
                            <a:srgbClr val="000000"/>
                          </a:solidFill>
                          <a:effectLst/>
                          <a:latin typeface="Arial"/>
                        </a:rPr>
                        <a:t>BSPR will monitor and manage portfolio quality and concentrations, including borrower and collateral quality, portfolio diversification across product, industry, geography, collateral type, and client segment.</a:t>
                      </a:r>
                    </a:p>
                  </a:txBody>
                  <a:tcPr marL="0" marR="0"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327550">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100" b="0" i="0" u="none" strike="noStrike" dirty="0">
                          <a:solidFill>
                            <a:srgbClr val="000000"/>
                          </a:solidFill>
                          <a:effectLst/>
                          <a:latin typeface="Arial"/>
                        </a:rPr>
                        <a:t>BSPR will ensure that the volume of realized and projected loan losses under both baseline and stress does not threaten its capital position and its ability to meet its regulatory requirements.</a:t>
                      </a:r>
                    </a:p>
                  </a:txBody>
                  <a:tcPr marL="0" marR="0"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327550">
                <a:tc rowSpan="2">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Liquidity / Funding</a:t>
                      </a:r>
                      <a:r>
                        <a:rPr lang="en-US" sz="1100" b="1" i="0" u="none" strike="noStrike" baseline="0" dirty="0" smtClean="0">
                          <a:solidFill>
                            <a:schemeClr val="tx1"/>
                          </a:solidFill>
                          <a:effectLst/>
                          <a:latin typeface="Arial" panose="020B0604020202020204" pitchFamily="34" charset="0"/>
                          <a:cs typeface="Arial" panose="020B0604020202020204" pitchFamily="34" charset="0"/>
                        </a:rPr>
                        <a:t>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0"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BSPR will ensure that it holds sufficient High Quality Liquid Assets and has an effective Contingency Funding Plan to withstand liquidity shortfalls in a severe stress scenario.</a:t>
                      </a:r>
                    </a:p>
                  </a:txBody>
                  <a:tcPr marL="0" marR="0"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79884">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BSPR will diversify its funding sources and minimize its dependence on capital markets.</a:t>
                      </a:r>
                    </a:p>
                  </a:txBody>
                  <a:tcPr marL="0" marR="0"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27550">
                <a:tc rowSpan="2">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Interest Rate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0"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BSPR will conservatively manage its Interest Rate Risk exposures, setting a maximum for the sensitivity of the net interest income and market value of equity to interest rates.</a:t>
                      </a:r>
                    </a:p>
                  </a:txBody>
                  <a:tcPr marL="0" marR="0"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79884">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To minimize its exposure to Interest Rate Risk, BSPR will hedge via instruments that it understands.</a:t>
                      </a:r>
                    </a:p>
                  </a:txBody>
                  <a:tcPr marL="0" marR="0"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5304">
                <a:tc>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Mark-to-Market </a:t>
                      </a:r>
                      <a:br>
                        <a:rPr lang="en-US" sz="1100" b="1" i="0" u="none" strike="noStrike" dirty="0" smtClean="0">
                          <a:solidFill>
                            <a:schemeClr val="tx1"/>
                          </a:solidFill>
                          <a:effectLst/>
                          <a:latin typeface="Arial" panose="020B0604020202020204" pitchFamily="34" charset="0"/>
                          <a:cs typeface="Arial" panose="020B0604020202020204" pitchFamily="34" charset="0"/>
                        </a:rPr>
                      </a:br>
                      <a:r>
                        <a:rPr lang="en-US" sz="1100" b="1" i="0" u="none" strike="noStrike" dirty="0" smtClean="0">
                          <a:solidFill>
                            <a:schemeClr val="tx1"/>
                          </a:solidFill>
                          <a:effectLst/>
                          <a:latin typeface="Arial" panose="020B0604020202020204" pitchFamily="34" charset="0"/>
                          <a:cs typeface="Arial" panose="020B0604020202020204" pitchFamily="34" charset="0"/>
                        </a:rPr>
                        <a:t>Portfolio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0"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BSPR </a:t>
                      </a:r>
                      <a:r>
                        <a:rPr lang="en-US" sz="1100" b="0" i="0" u="none" strike="noStrike" dirty="0">
                          <a:solidFill>
                            <a:srgbClr val="000000"/>
                          </a:solidFill>
                          <a:effectLst/>
                          <a:latin typeface="Arial" panose="020B0604020202020204" pitchFamily="34" charset="0"/>
                          <a:cs typeface="Arial" panose="020B0604020202020204" pitchFamily="34" charset="0"/>
                        </a:rPr>
                        <a:t>will only participate in trading for purposes of client facilitation and will maintain a low risk profile on all fair value activities to protect against losses due to adverse market movements</a:t>
                      </a:r>
                    </a:p>
                  </a:txBody>
                  <a:tcPr marL="0" marR="0"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81000">
                <a:tc rowSpan="3">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Strategic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0"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BSPR strives to deliver consistent performance through pragmatic risk-taking. BSPR will not place an undue amount of earnings or capital at risk for an entity of its size, complexity, and risk profile in any stress scenario.</a:t>
                      </a:r>
                    </a:p>
                  </a:txBody>
                  <a:tcPr marL="0" marR="0"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27550">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BSPR will ensure that adequate governance and oversight processes and controls are in place for all business activities, products, and services.</a:t>
                      </a:r>
                    </a:p>
                  </a:txBody>
                  <a:tcPr marL="0" marR="0"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27550">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BSPR’s strategic planning process will both consider and work with the risk appetite setting and capital planning processes.</a:t>
                      </a:r>
                    </a:p>
                  </a:txBody>
                  <a:tcPr marL="0" marR="0"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4" name="Content Placeholder 3"/>
          <p:cNvSpPr>
            <a:spLocks noGrp="1"/>
          </p:cNvSpPr>
          <p:nvPr>
            <p:ph sz="quarter" idx="11"/>
          </p:nvPr>
        </p:nvSpPr>
        <p:spPr/>
        <p:txBody>
          <a:bodyPr/>
          <a:lstStyle/>
          <a:p>
            <a:pPr lvl="0"/>
            <a:r>
              <a:rPr lang="en-US" kern="0" dirty="0">
                <a:solidFill>
                  <a:srgbClr val="000000"/>
                </a:solidFill>
                <a:latin typeface="Arial"/>
                <a:ea typeface="ＭＳ Ｐゴシック"/>
              </a:rPr>
              <a:t>2016 BSPR Qualitative statements (1/2</a:t>
            </a:r>
            <a:r>
              <a:rPr lang="en-US" kern="0" dirty="0" smtClean="0">
                <a:solidFill>
                  <a:srgbClr val="000000"/>
                </a:solidFill>
                <a:latin typeface="Arial"/>
                <a:ea typeface="ＭＳ Ｐゴシック"/>
              </a:rPr>
              <a:t>)</a:t>
            </a:r>
            <a:endParaRPr lang="en-US" kern="0" dirty="0">
              <a:solidFill>
                <a:srgbClr val="000000"/>
              </a:solidFill>
              <a:latin typeface="Arial"/>
              <a:ea typeface="ＭＳ Ｐゴシック"/>
            </a:endParaRPr>
          </a:p>
        </p:txBody>
      </p:sp>
    </p:spTree>
    <p:extLst>
      <p:ext uri="{BB962C8B-B14F-4D97-AF65-F5344CB8AC3E}">
        <p14:creationId xmlns:p14="http://schemas.microsoft.com/office/powerpoint/2010/main" val="35620453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702346445"/>
              </p:ext>
            </p:extLst>
          </p:nvPr>
        </p:nvGraphicFramePr>
        <p:xfrm>
          <a:off x="1668" y="1589"/>
          <a:ext cx="1667" cy="1587"/>
        </p:xfrm>
        <a:graphic>
          <a:graphicData uri="http://schemas.openxmlformats.org/presentationml/2006/ole">
            <mc:AlternateContent xmlns:mc="http://schemas.openxmlformats.org/markup-compatibility/2006">
              <mc:Choice xmlns:v="urn:schemas-microsoft-com:vml" Requires="v">
                <p:oleObj spid="_x0000_s149645"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668" y="1589"/>
                        <a:ext cx="1667" cy="1587"/>
                      </a:xfrm>
                      <a:prstGeom prst="rect">
                        <a:avLst/>
                      </a:prstGeom>
                    </p:spPr>
                  </p:pic>
                </p:oleObj>
              </mc:Fallback>
            </mc:AlternateContent>
          </a:graphicData>
        </a:graphic>
      </p:graphicFrame>
      <p:sp>
        <p:nvSpPr>
          <p:cNvPr id="6" name="Content Placeholder 2"/>
          <p:cNvSpPr txBox="1">
            <a:spLocks/>
          </p:cNvSpPr>
          <p:nvPr/>
        </p:nvSpPr>
        <p:spPr>
          <a:xfrm>
            <a:off x="366713" y="1466288"/>
            <a:ext cx="8899525" cy="3993657"/>
          </a:xfrm>
          <a:prstGeom prst="rect">
            <a:avLst/>
          </a:prstGeom>
        </p:spPr>
        <p:txBody>
          <a:bodyPr wrap="square" lIns="0" tIns="0" rIns="0" bIns="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a:lnSpc>
                <a:spcPct val="100000"/>
              </a:lnSpc>
              <a:spcBef>
                <a:spcPts val="600"/>
              </a:spcBef>
              <a:buNone/>
            </a:pPr>
            <a:r>
              <a:rPr lang="en-US" sz="1600" b="1" dirty="0" smtClean="0">
                <a:solidFill>
                  <a:srgbClr val="FF0000"/>
                </a:solidFill>
                <a:latin typeface="Arial" panose="020B0604020202020204" pitchFamily="34" charset="0"/>
                <a:cs typeface="Arial" panose="020B0604020202020204" pitchFamily="34" charset="0"/>
              </a:rPr>
              <a:t>2016 RAS development process</a:t>
            </a:r>
          </a:p>
          <a:p>
            <a:pPr marL="228600" indent="-228600">
              <a:lnSpc>
                <a:spcPct val="100000"/>
              </a:lnSpc>
              <a:spcBef>
                <a:spcPts val="600"/>
              </a:spcBef>
            </a:pPr>
            <a:r>
              <a:rPr lang="en-GB" sz="1600" dirty="0" smtClean="0">
                <a:latin typeface="Arial" panose="020B0604020202020204" pitchFamily="34" charset="0"/>
                <a:cs typeface="Arial" panose="020B0604020202020204" pitchFamily="34" charset="0"/>
              </a:rPr>
              <a:t>Based on guidance from Group, SHUSA has established a standard </a:t>
            </a:r>
            <a:r>
              <a:rPr lang="en-GB" sz="1600" b="1" dirty="0" smtClean="0">
                <a:latin typeface="Arial" panose="020B0604020202020204" pitchFamily="34" charset="0"/>
                <a:cs typeface="Arial" panose="020B0604020202020204" pitchFamily="34" charset="0"/>
              </a:rPr>
              <a:t>Risk </a:t>
            </a:r>
            <a:r>
              <a:rPr lang="en-GB" sz="1600" b="1" dirty="0">
                <a:latin typeface="Arial" panose="020B0604020202020204" pitchFamily="34" charset="0"/>
                <a:cs typeface="Arial" panose="020B0604020202020204" pitchFamily="34" charset="0"/>
              </a:rPr>
              <a:t>Appetite Statement (RAS</a:t>
            </a:r>
            <a:r>
              <a:rPr lang="en-GB" sz="1600" b="1" dirty="0" smtClean="0">
                <a:latin typeface="Arial" panose="020B0604020202020204" pitchFamily="34" charset="0"/>
                <a:cs typeface="Arial" panose="020B0604020202020204" pitchFamily="34" charset="0"/>
              </a:rPr>
              <a:t>), </a:t>
            </a:r>
            <a:r>
              <a:rPr lang="en-GB" sz="1600" dirty="0" smtClean="0">
                <a:latin typeface="Arial" panose="020B0604020202020204" pitchFamily="34" charset="0"/>
                <a:cs typeface="Arial" panose="020B0604020202020204" pitchFamily="34" charset="0"/>
              </a:rPr>
              <a:t>which includes </a:t>
            </a:r>
            <a:r>
              <a:rPr lang="en-US" sz="1600" dirty="0">
                <a:latin typeface="Arial" panose="020B0604020202020204" pitchFamily="34" charset="0"/>
                <a:cs typeface="Arial" panose="020B0604020202020204" pitchFamily="34" charset="0"/>
              </a:rPr>
              <a:t>a set of </a:t>
            </a:r>
            <a:r>
              <a:rPr lang="en-US" sz="1600" b="1" dirty="0">
                <a:latin typeface="Arial" panose="020B0604020202020204" pitchFamily="34" charset="0"/>
                <a:cs typeface="Arial" panose="020B0604020202020204" pitchFamily="34" charset="0"/>
              </a:rPr>
              <a:t>qualitative statements and quantitative limits </a:t>
            </a:r>
            <a:r>
              <a:rPr lang="en-US" sz="1600" dirty="0">
                <a:latin typeface="Arial" panose="020B0604020202020204" pitchFamily="34" charset="0"/>
                <a:cs typeface="Arial" panose="020B0604020202020204" pitchFamily="34" charset="0"/>
              </a:rPr>
              <a:t>used to monitor the key risks</a:t>
            </a:r>
            <a:endParaRPr lang="en-GB" sz="1600" dirty="0">
              <a:latin typeface="Arial" panose="020B0604020202020204" pitchFamily="34" charset="0"/>
              <a:cs typeface="Arial" panose="020B0604020202020204" pitchFamily="34" charset="0"/>
            </a:endParaRPr>
          </a:p>
          <a:p>
            <a:pPr marL="228600" indent="-228600">
              <a:lnSpc>
                <a:spcPct val="100000"/>
              </a:lnSpc>
              <a:spcBef>
                <a:spcPts val="600"/>
              </a:spcBef>
            </a:pPr>
            <a:r>
              <a:rPr lang="en-US" sz="1600" b="1" dirty="0">
                <a:latin typeface="Arial" panose="020B0604020202020204" pitchFamily="34" charset="0"/>
                <a:cs typeface="Arial" panose="020B0604020202020204" pitchFamily="34" charset="0"/>
              </a:rPr>
              <a:t>Bancorp and BSPR, in coordination with SHUSA, has developed a Bancorp and BSPR RAS</a:t>
            </a:r>
            <a:r>
              <a:rPr lang="en-US" sz="1600" dirty="0">
                <a:latin typeface="Arial" panose="020B0604020202020204" pitchFamily="34" charset="0"/>
                <a:cs typeface="Arial" panose="020B0604020202020204" pitchFamily="34" charset="0"/>
              </a:rPr>
              <a:t>, ensuring a common set of objectives, standard taxonomy and methodology, and internally consistent reporting limits</a:t>
            </a:r>
          </a:p>
          <a:p>
            <a:pPr marL="228600" lvl="0" indent="-228600">
              <a:lnSpc>
                <a:spcPct val="100000"/>
              </a:lnSpc>
              <a:spcBef>
                <a:spcPts val="600"/>
              </a:spcBef>
            </a:pPr>
            <a:r>
              <a:rPr lang="en-US" sz="1600" b="1" dirty="0" smtClean="0">
                <a:latin typeface="Arial" panose="020B0604020202020204" pitchFamily="34" charset="0"/>
                <a:cs typeface="Arial" panose="020B0604020202020204" pitchFamily="34" charset="0"/>
              </a:rPr>
              <a:t>35 applicable metrics (for each RAS - Bancorp and BSPR) </a:t>
            </a:r>
            <a:r>
              <a:rPr lang="en-US" sz="1600" dirty="0" smtClean="0">
                <a:latin typeface="Arial" panose="020B0604020202020204" pitchFamily="34" charset="0"/>
                <a:cs typeface="Arial" panose="020B0604020202020204" pitchFamily="34" charset="0"/>
              </a:rPr>
              <a:t>were calibrated across risk types based on historical data, CCAR outputs, and management judgment </a:t>
            </a:r>
          </a:p>
          <a:p>
            <a:pPr marL="228600" lvl="0" indent="-228600">
              <a:lnSpc>
                <a:spcPct val="100000"/>
              </a:lnSpc>
              <a:spcBef>
                <a:spcPts val="600"/>
              </a:spcBef>
            </a:pPr>
            <a:r>
              <a:rPr lang="en-US" sz="1600" dirty="0" smtClean="0">
                <a:latin typeface="Arial" panose="020B0604020202020204" pitchFamily="34" charset="0"/>
                <a:cs typeface="Arial" panose="020B0604020202020204" pitchFamily="34" charset="0"/>
              </a:rPr>
              <a:t>All RAS metrics have been </a:t>
            </a:r>
            <a:r>
              <a:rPr lang="en-US" sz="1600" b="1" dirty="0" smtClean="0">
                <a:latin typeface="Arial" panose="020B0604020202020204" pitchFamily="34" charset="0"/>
                <a:cs typeface="Arial" panose="020B0604020202020204" pitchFamily="34" charset="0"/>
              </a:rPr>
              <a:t>reviewed with risk teams and business  owners</a:t>
            </a:r>
          </a:p>
          <a:p>
            <a:pPr>
              <a:spcBef>
                <a:spcPts val="600"/>
              </a:spcBef>
            </a:pPr>
            <a:endParaRPr lang="en-US" sz="1600" b="1" dirty="0" smtClean="0">
              <a:latin typeface="Arial" panose="020B0604020202020204" pitchFamily="34" charset="0"/>
              <a:cs typeface="Arial" panose="020B0604020202020204" pitchFamily="34" charset="0"/>
            </a:endParaRPr>
          </a:p>
          <a:p>
            <a:pPr marL="0" indent="0">
              <a:spcBef>
                <a:spcPts val="600"/>
              </a:spcBef>
              <a:buNone/>
            </a:pPr>
            <a:r>
              <a:rPr lang="en-US" sz="1600" b="1" dirty="0" smtClean="0">
                <a:solidFill>
                  <a:srgbClr val="FF0000"/>
                </a:solidFill>
                <a:latin typeface="Arial" panose="020B0604020202020204" pitchFamily="34" charset="0"/>
                <a:cs typeface="Arial" panose="020B0604020202020204" pitchFamily="34" charset="0"/>
              </a:rPr>
              <a:t>Next steps</a:t>
            </a:r>
          </a:p>
          <a:p>
            <a:pPr marL="228600" indent="-228600">
              <a:lnSpc>
                <a:spcPct val="100000"/>
              </a:lnSpc>
              <a:spcBef>
                <a:spcPts val="600"/>
              </a:spcBef>
              <a:buSzPct val="100000"/>
            </a:pPr>
            <a:r>
              <a:rPr lang="en-GB" sz="1600" dirty="0" smtClean="0">
                <a:latin typeface="Arial" panose="020B0604020202020204" pitchFamily="34" charset="0"/>
                <a:cs typeface="Arial" panose="020B0604020202020204" pitchFamily="34" charset="0"/>
              </a:rPr>
              <a:t>Final </a:t>
            </a:r>
            <a:r>
              <a:rPr lang="en-GB" sz="1600" b="1" dirty="0" smtClean="0">
                <a:latin typeface="Arial" panose="020B0604020202020204" pitchFamily="34" charset="0"/>
                <a:cs typeface="Arial" panose="020B0604020202020204" pitchFamily="34" charset="0"/>
              </a:rPr>
              <a:t>Entity Board review and approval </a:t>
            </a:r>
          </a:p>
          <a:p>
            <a:pPr marL="228600" indent="-228600">
              <a:lnSpc>
                <a:spcPct val="100000"/>
              </a:lnSpc>
              <a:spcBef>
                <a:spcPts val="600"/>
              </a:spcBef>
              <a:buSzPct val="100000"/>
            </a:pPr>
            <a:r>
              <a:rPr lang="en-GB" sz="1600" dirty="0" smtClean="0">
                <a:latin typeface="Arial" panose="020B0604020202020204" pitchFamily="34" charset="0"/>
                <a:cs typeface="Arial" panose="020B0604020202020204" pitchFamily="34" charset="0"/>
              </a:rPr>
              <a:t>Ongoing monthly reporting will start in </a:t>
            </a:r>
            <a:r>
              <a:rPr lang="en-GB" sz="1600" b="1" dirty="0" smtClean="0">
                <a:latin typeface="Arial" panose="020B0604020202020204" pitchFamily="34" charset="0"/>
                <a:cs typeface="Arial" panose="020B0604020202020204" pitchFamily="34" charset="0"/>
              </a:rPr>
              <a:t>July 2016</a:t>
            </a:r>
            <a:endParaRPr lang="en-US" sz="1600" dirty="0" smtClean="0">
              <a:latin typeface="Arial" panose="020B0604020202020204" pitchFamily="34" charset="0"/>
              <a:cs typeface="Arial" panose="020B0604020202020204" pitchFamily="34" charset="0"/>
            </a:endParaRPr>
          </a:p>
        </p:txBody>
      </p:sp>
      <p:sp>
        <p:nvSpPr>
          <p:cNvPr id="15" name="Content Placeholder 14"/>
          <p:cNvSpPr>
            <a:spLocks noGrp="1"/>
          </p:cNvSpPr>
          <p:nvPr>
            <p:ph sz="quarter" idx="11"/>
          </p:nvPr>
        </p:nvSpPr>
        <p:spPr/>
        <p:txBody>
          <a:bodyPr/>
          <a:lstStyle/>
          <a:p>
            <a:pPr lvl="0"/>
            <a:r>
              <a:rPr lang="en-US" kern="0" dirty="0" smtClean="0">
                <a:solidFill>
                  <a:srgbClr val="000000"/>
                </a:solidFill>
                <a:latin typeface="Arial"/>
                <a:ea typeface="ＭＳ Ｐゴシック"/>
              </a:rPr>
              <a:t>Bancorp and BSPR </a:t>
            </a:r>
            <a:r>
              <a:rPr lang="en-US" kern="0" dirty="0">
                <a:solidFill>
                  <a:srgbClr val="000000"/>
                </a:solidFill>
                <a:latin typeface="Arial"/>
                <a:ea typeface="ＭＳ Ｐゴシック"/>
              </a:rPr>
              <a:t>Risk Appetite Statement (RAS</a:t>
            </a:r>
            <a:r>
              <a:rPr lang="en-US" kern="0" dirty="0" smtClean="0">
                <a:solidFill>
                  <a:srgbClr val="000000"/>
                </a:solidFill>
                <a:latin typeface="Arial"/>
                <a:ea typeface="ＭＳ Ｐゴシック"/>
              </a:rPr>
              <a:t>)</a:t>
            </a:r>
            <a:endParaRPr lang="en-US" kern="0" dirty="0">
              <a:solidFill>
                <a:srgbClr val="000000"/>
              </a:solidFill>
              <a:latin typeface="Arial"/>
              <a:ea typeface="ＭＳ Ｐゴシック"/>
            </a:endParaRPr>
          </a:p>
        </p:txBody>
      </p:sp>
    </p:spTree>
    <p:extLst>
      <p:ext uri="{BB962C8B-B14F-4D97-AF65-F5344CB8AC3E}">
        <p14:creationId xmlns:p14="http://schemas.microsoft.com/office/powerpoint/2010/main" val="5924484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1"/>
          </p:nvPr>
        </p:nvSpPr>
        <p:spPr/>
        <p:txBody>
          <a:bodyPr/>
          <a:lstStyle/>
          <a:p>
            <a:pPr lvl="0"/>
            <a:r>
              <a:rPr lang="en-US" kern="0" dirty="0">
                <a:solidFill>
                  <a:srgbClr val="000000"/>
                </a:solidFill>
                <a:latin typeface="Arial"/>
                <a:ea typeface="ＭＳ Ｐゴシック"/>
              </a:rPr>
              <a:t>2016 BSPR Qualitative statements (2/2</a:t>
            </a:r>
            <a:r>
              <a:rPr lang="en-US" kern="0" dirty="0" smtClean="0">
                <a:solidFill>
                  <a:srgbClr val="000000"/>
                </a:solidFill>
                <a:latin typeface="Arial"/>
                <a:ea typeface="ＭＳ Ｐゴシック"/>
              </a:rPr>
              <a:t>)</a:t>
            </a:r>
            <a:endParaRPr lang="en-US" kern="0" dirty="0">
              <a:solidFill>
                <a:srgbClr val="000000"/>
              </a:solidFill>
              <a:latin typeface="Arial"/>
              <a:ea typeface="ＭＳ Ｐゴシック"/>
            </a:endParaRPr>
          </a:p>
        </p:txBody>
      </p:sp>
      <p:graphicFrame>
        <p:nvGraphicFramePr>
          <p:cNvPr id="4" name="Table 3"/>
          <p:cNvGraphicFramePr>
            <a:graphicFrameLocks noGrp="1"/>
          </p:cNvGraphicFramePr>
          <p:nvPr>
            <p:extLst>
              <p:ext uri="{D42A27DB-BD31-4B8C-83A1-F6EECF244321}">
                <p14:modId xmlns:p14="http://schemas.microsoft.com/office/powerpoint/2010/main" val="3752442512"/>
              </p:ext>
            </p:extLst>
          </p:nvPr>
        </p:nvGraphicFramePr>
        <p:xfrm>
          <a:off x="363538" y="1468374"/>
          <a:ext cx="8902700" cy="3734268"/>
        </p:xfrm>
        <a:graphic>
          <a:graphicData uri="http://schemas.openxmlformats.org/drawingml/2006/table">
            <a:tbl>
              <a:tblPr/>
              <a:tblGrid>
                <a:gridCol w="1646237"/>
                <a:gridCol w="7256463"/>
              </a:tblGrid>
              <a:tr h="179884">
                <a:tc>
                  <a:txBody>
                    <a:bodyPr/>
                    <a:lstStyle/>
                    <a:p>
                      <a:pPr algn="l" rtl="0" fontAlgn="ctr"/>
                      <a:r>
                        <a:rPr lang="en-US" sz="1100" b="1" i="0" u="none" strike="noStrike" dirty="0" smtClean="0">
                          <a:solidFill>
                            <a:srgbClr val="FF0000"/>
                          </a:solidFill>
                          <a:effectLst/>
                          <a:latin typeface="Arial" panose="020B0604020202020204" pitchFamily="34" charset="0"/>
                          <a:cs typeface="Arial" panose="020B0604020202020204" pitchFamily="34" charset="0"/>
                        </a:rPr>
                        <a:t>Risk type</a:t>
                      </a:r>
                      <a:endParaRPr lang="en-US" sz="1100" b="1" i="0" u="none" strike="noStrike" dirty="0">
                        <a:solidFill>
                          <a:srgbClr val="FF0000"/>
                        </a:solidFill>
                        <a:effectLst/>
                        <a:latin typeface="Arial" panose="020B0604020202020204" pitchFamily="34" charset="0"/>
                        <a:cs typeface="Arial" panose="020B0604020202020204" pitchFamily="34" charset="0"/>
                      </a:endParaRPr>
                    </a:p>
                  </a:txBody>
                  <a:tcPr marL="0" marR="0" marT="18288" marB="18288" anchor="b">
                    <a:lnL w="12700" cmpd="sng">
                      <a:noFill/>
                      <a:prstDash val="solid"/>
                    </a:lnL>
                    <a:lnR w="12700" cmpd="sng">
                      <a:noFill/>
                      <a:prstDash val="solid"/>
                    </a:lnR>
                    <a:lnT w="12700" cmpd="sng">
                      <a:noFill/>
                      <a:prstDash val="soli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100" b="1" i="0" u="none" strike="noStrike" dirty="0" smtClean="0">
                          <a:solidFill>
                            <a:srgbClr val="FF0000"/>
                          </a:solidFill>
                          <a:effectLst/>
                          <a:latin typeface="Arial" panose="020B0604020202020204" pitchFamily="34" charset="0"/>
                          <a:cs typeface="Arial" panose="020B0604020202020204" pitchFamily="34" charset="0"/>
                        </a:rPr>
                        <a:t>Qualitative statement</a:t>
                      </a:r>
                      <a:endParaRPr lang="en-US" sz="1100" b="1" i="0" u="none" strike="noStrike" dirty="0">
                        <a:solidFill>
                          <a:srgbClr val="FF0000"/>
                        </a:solidFill>
                        <a:effectLst/>
                        <a:latin typeface="Arial" panose="020B0604020202020204" pitchFamily="34" charset="0"/>
                        <a:cs typeface="Arial" panose="020B0604020202020204" pitchFamily="34" charset="0"/>
                      </a:endParaRPr>
                    </a:p>
                  </a:txBody>
                  <a:tcPr marL="0" marR="0" marT="18288" marB="18288" anchor="b">
                    <a:lnL w="12700" cmpd="sng">
                      <a:noFill/>
                      <a:prstDash val="solid"/>
                    </a:lnL>
                    <a:lnR w="12700" cmpd="sng">
                      <a:noFill/>
                      <a:prstDash val="solid"/>
                    </a:lnR>
                    <a:lnT w="12700" cmpd="sng">
                      <a:noFill/>
                      <a:prstDash val="soli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375078">
                <a:tc rowSpan="2">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Operational</a:t>
                      </a:r>
                      <a:r>
                        <a:rPr lang="en-US" sz="1100" b="1" i="0" u="none" strike="noStrike" baseline="0" dirty="0" smtClean="0">
                          <a:solidFill>
                            <a:schemeClr val="tx1"/>
                          </a:solidFill>
                          <a:effectLst/>
                          <a:latin typeface="Arial" panose="020B0604020202020204" pitchFamily="34" charset="0"/>
                          <a:cs typeface="Arial" panose="020B0604020202020204" pitchFamily="34" charset="0"/>
                        </a:rPr>
                        <a:t>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0"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100" b="0" i="0" u="none" strike="noStrike" dirty="0">
                          <a:solidFill>
                            <a:srgbClr val="000000"/>
                          </a:solidFill>
                          <a:effectLst/>
                          <a:latin typeface="Arial"/>
                        </a:rPr>
                        <a:t>BSPR has a risk-averse approach to operational risk but recognizes that it is inherent in all products, activities, processes, and systems and must be adequately managed to meet business objectives.</a:t>
                      </a:r>
                    </a:p>
                  </a:txBody>
                  <a:tcPr marL="0" marR="0"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179884">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100" b="0" i="0" u="none" strike="noStrike" dirty="0">
                          <a:solidFill>
                            <a:srgbClr val="000000"/>
                          </a:solidFill>
                          <a:effectLst/>
                          <a:latin typeface="Arial"/>
                        </a:rPr>
                        <a:t>BSPR is committed to implementing practices and controls that will minimize losses incurred from inadequate or failed internal processes, people, and systems or from external events.</a:t>
                      </a:r>
                    </a:p>
                  </a:txBody>
                  <a:tcPr marL="0" marR="0"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327550">
                <a:tc rowSpan="3">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Model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0"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100" b="0" i="0" u="none" strike="noStrike" dirty="0">
                          <a:solidFill>
                            <a:srgbClr val="000000"/>
                          </a:solidFill>
                          <a:effectLst/>
                          <a:latin typeface="Arial"/>
                        </a:rPr>
                        <a:t>BSPR will enforce model monitoring standards in line with industry practices and regulatory requirements.</a:t>
                      </a:r>
                    </a:p>
                  </a:txBody>
                  <a:tcPr marL="0" marR="0"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327550">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100" b="0" i="0" u="none" strike="noStrike" dirty="0">
                          <a:solidFill>
                            <a:srgbClr val="000000"/>
                          </a:solidFill>
                          <a:effectLst/>
                          <a:latin typeface="Arial"/>
                        </a:rPr>
                        <a:t>BSPR will allocate more resources to those models with the highest risk level (Tier 1).</a:t>
                      </a:r>
                    </a:p>
                  </a:txBody>
                  <a:tcPr marL="0" marR="0"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327550">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100" b="0" i="0" u="none" strike="noStrike" dirty="0">
                          <a:solidFill>
                            <a:srgbClr val="000000"/>
                          </a:solidFill>
                          <a:effectLst/>
                          <a:latin typeface="Arial"/>
                        </a:rPr>
                        <a:t>BSPR will ensure no new models are used or put into production without the appropriate approval.</a:t>
                      </a:r>
                    </a:p>
                  </a:txBody>
                  <a:tcPr marL="0" marR="0"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474501">
                <a:tc rowSpan="4">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Compliance &amp; Reputational</a:t>
                      </a:r>
                      <a:r>
                        <a:rPr lang="en-US" sz="1100" b="1" i="0" u="none" strike="noStrike" baseline="0" dirty="0" smtClean="0">
                          <a:solidFill>
                            <a:schemeClr val="tx1"/>
                          </a:solidFill>
                          <a:effectLst/>
                          <a:latin typeface="Arial" panose="020B0604020202020204" pitchFamily="34" charset="0"/>
                          <a:cs typeface="Arial" panose="020B0604020202020204" pitchFamily="34" charset="0"/>
                        </a:rPr>
                        <a:t>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0"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BSPR aims to comply fully with the letter and spirit of all applicable laws and regulatory standards that apply to its operations and it will ensure the timely remediation of any regulatory finding.</a:t>
                      </a:r>
                    </a:p>
                  </a:txBody>
                  <a:tcPr marL="0" marR="0"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83645">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BSPR will treat its customers fairly, abide by consumer protection laws and regulations and will not pursue any business or maintain any practices that may damage its reputation with customers, employees, or other stakeholders.</a:t>
                      </a:r>
                    </a:p>
                  </a:txBody>
                  <a:tcPr marL="0" marR="0"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83264">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BSPR will not knowingly conduct business with individuals or entities it believes to be engaged in inappropriate behavior, money laundering, terrorist financing, corruption or other illicit financial activities.</a:t>
                      </a:r>
                    </a:p>
                  </a:txBody>
                  <a:tcPr marL="0" marR="0"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59058">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BSPR expects that its employees will act with the highest ethical standards at all times.</a:t>
                      </a:r>
                    </a:p>
                  </a:txBody>
                  <a:tcPr marL="0" marR="0"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7956017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982884448"/>
              </p:ext>
            </p:extLst>
          </p:nvPr>
        </p:nvGraphicFramePr>
        <p:xfrm>
          <a:off x="346169" y="1154850"/>
          <a:ext cx="8477359" cy="4894152"/>
        </p:xfrm>
        <a:graphic>
          <a:graphicData uri="http://schemas.openxmlformats.org/drawingml/2006/table">
            <a:tbl>
              <a:tblPr/>
              <a:tblGrid>
                <a:gridCol w="1567585"/>
                <a:gridCol w="6909774"/>
              </a:tblGrid>
              <a:tr h="179884">
                <a:tc>
                  <a:txBody>
                    <a:bodyPr/>
                    <a:lstStyle/>
                    <a:p>
                      <a:pPr algn="l" rtl="0" fontAlgn="ctr"/>
                      <a:r>
                        <a:rPr lang="en-US" sz="1100" b="1" i="0" u="none" strike="noStrike" dirty="0" smtClean="0">
                          <a:solidFill>
                            <a:srgbClr val="FF0000"/>
                          </a:solidFill>
                          <a:effectLst/>
                          <a:latin typeface="Arial" panose="020B0604020202020204" pitchFamily="34" charset="0"/>
                          <a:cs typeface="Arial" panose="020B0604020202020204" pitchFamily="34" charset="0"/>
                        </a:rPr>
                        <a:t>Risk type</a:t>
                      </a:r>
                      <a:endParaRPr lang="en-US" sz="1100" b="1" i="0" u="none" strike="noStrike" dirty="0">
                        <a:solidFill>
                          <a:srgbClr val="FF0000"/>
                        </a:solidFill>
                        <a:effectLst/>
                        <a:latin typeface="Arial" panose="020B0604020202020204" pitchFamily="34" charset="0"/>
                        <a:cs typeface="Arial" panose="020B0604020202020204" pitchFamily="34" charset="0"/>
                      </a:endParaRPr>
                    </a:p>
                  </a:txBody>
                  <a:tcPr marL="0" marR="0" marT="18288" marB="18288" anchor="b">
                    <a:lnL w="12700" cmpd="sng">
                      <a:noFill/>
                      <a:prstDash val="solid"/>
                    </a:lnL>
                    <a:lnR w="12700" cmpd="sng">
                      <a:noFill/>
                      <a:prstDash val="solid"/>
                    </a:lnR>
                    <a:lnT w="12700" cmpd="sng">
                      <a:noFill/>
                      <a:prstDash val="soli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100" b="1" i="0" u="none" strike="noStrike" dirty="0" smtClean="0">
                          <a:solidFill>
                            <a:srgbClr val="FF0000"/>
                          </a:solidFill>
                          <a:effectLst/>
                          <a:latin typeface="Arial" panose="020B0604020202020204" pitchFamily="34" charset="0"/>
                          <a:cs typeface="Arial" panose="020B0604020202020204" pitchFamily="34" charset="0"/>
                        </a:rPr>
                        <a:t>Qualitative statement</a:t>
                      </a:r>
                      <a:endParaRPr lang="en-US" sz="1100" b="1" i="0" u="none" strike="noStrike" dirty="0">
                        <a:solidFill>
                          <a:srgbClr val="FF0000"/>
                        </a:solidFill>
                        <a:effectLst/>
                        <a:latin typeface="Arial" panose="020B0604020202020204" pitchFamily="34" charset="0"/>
                        <a:cs typeface="Arial" panose="020B0604020202020204" pitchFamily="34" charset="0"/>
                      </a:endParaRPr>
                    </a:p>
                  </a:txBody>
                  <a:tcPr marL="0" marR="0" marT="18288" marB="18288" anchor="b">
                    <a:lnL w="12700" cmpd="sng">
                      <a:noFill/>
                      <a:prstDash val="solid"/>
                    </a:lnL>
                    <a:lnR w="12700" cmpd="sng">
                      <a:noFill/>
                      <a:prstDash val="solid"/>
                    </a:lnR>
                    <a:lnT w="12700" cmpd="sng">
                      <a:noFill/>
                      <a:prstDash val="soli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375078">
                <a:tc>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Capital</a:t>
                      </a:r>
                      <a:r>
                        <a:rPr lang="en-US" sz="1100" b="1" i="0" u="none" strike="noStrike" baseline="0" dirty="0" smtClean="0">
                          <a:solidFill>
                            <a:schemeClr val="tx1"/>
                          </a:solidFill>
                          <a:effectLst/>
                          <a:latin typeface="Arial" panose="020B0604020202020204" pitchFamily="34" charset="0"/>
                          <a:cs typeface="Arial" panose="020B0604020202020204" pitchFamily="34" charset="0"/>
                        </a:rPr>
                        <a:t> adequacy</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0"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Bancorp </a:t>
                      </a:r>
                      <a:r>
                        <a:rPr lang="en-US" sz="1100" b="0" i="0" u="none" strike="noStrike" dirty="0">
                          <a:solidFill>
                            <a:srgbClr val="000000"/>
                          </a:solidFill>
                          <a:effectLst/>
                          <a:latin typeface="Arial" panose="020B0604020202020204" pitchFamily="34" charset="0"/>
                          <a:cs typeface="Arial" panose="020B0604020202020204" pitchFamily="34" charset="0"/>
                        </a:rPr>
                        <a:t>will hold sufficient capital to satisfy current and future regulatory and internal capital requirements, to ensure continuous access to capital markets and to withstand the impact of potential losses in an economic downturn.</a:t>
                      </a:r>
                    </a:p>
                  </a:txBody>
                  <a:tcPr marL="0" marR="0"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179884">
                <a:tc rowSpan="4">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Credit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0"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100" b="0" i="0" u="none" strike="noStrike" dirty="0" smtClean="0">
                          <a:solidFill>
                            <a:srgbClr val="000000"/>
                          </a:solidFill>
                          <a:effectLst/>
                          <a:latin typeface="Arial"/>
                        </a:rPr>
                        <a:t>Bancorp </a:t>
                      </a:r>
                      <a:r>
                        <a:rPr lang="en-US" sz="1100" b="0" i="0" u="none" strike="noStrike" dirty="0">
                          <a:solidFill>
                            <a:srgbClr val="000000"/>
                          </a:solidFill>
                          <a:effectLst/>
                          <a:latin typeface="Arial"/>
                        </a:rPr>
                        <a:t>is willing to take credit risks that it understands and that fall within its risk appetite.</a:t>
                      </a:r>
                    </a:p>
                  </a:txBody>
                  <a:tcPr marL="0" marR="0"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327550">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100" b="0" i="0" u="none" strike="noStrike" dirty="0" smtClean="0">
                          <a:solidFill>
                            <a:srgbClr val="000000"/>
                          </a:solidFill>
                          <a:effectLst/>
                          <a:latin typeface="Arial"/>
                        </a:rPr>
                        <a:t>Bancorp </a:t>
                      </a:r>
                      <a:r>
                        <a:rPr lang="en-US" sz="1100" b="0" i="0" u="none" strike="noStrike" dirty="0">
                          <a:solidFill>
                            <a:srgbClr val="000000"/>
                          </a:solidFill>
                          <a:effectLst/>
                          <a:latin typeface="Arial"/>
                        </a:rPr>
                        <a:t>will focus on lending products for which in-house knowledge and skills exist from a risk perspective and on which credit risk can be measured and managed.</a:t>
                      </a:r>
                    </a:p>
                  </a:txBody>
                  <a:tcPr marL="0" marR="0"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327550">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100" b="0" i="0" u="none" strike="noStrike" dirty="0" smtClean="0">
                          <a:solidFill>
                            <a:srgbClr val="000000"/>
                          </a:solidFill>
                          <a:effectLst/>
                          <a:latin typeface="Arial"/>
                        </a:rPr>
                        <a:t>Bancorp </a:t>
                      </a:r>
                      <a:r>
                        <a:rPr lang="en-US" sz="1100" b="0" i="0" u="none" strike="noStrike" dirty="0">
                          <a:solidFill>
                            <a:srgbClr val="000000"/>
                          </a:solidFill>
                          <a:effectLst/>
                          <a:latin typeface="Arial"/>
                        </a:rPr>
                        <a:t>will monitor and manage portfolio quality and concentrations, including borrower and collateral quality, portfolio diversification across product, industry, geography, collateral type, and client segment.</a:t>
                      </a:r>
                    </a:p>
                  </a:txBody>
                  <a:tcPr marL="0" marR="0"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327550">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100" b="0" i="0" u="none" strike="noStrike" dirty="0" smtClean="0">
                          <a:solidFill>
                            <a:srgbClr val="000000"/>
                          </a:solidFill>
                          <a:effectLst/>
                          <a:latin typeface="Arial"/>
                        </a:rPr>
                        <a:t>Bancorp </a:t>
                      </a:r>
                      <a:r>
                        <a:rPr lang="en-US" sz="1100" b="0" i="0" u="none" strike="noStrike" dirty="0">
                          <a:solidFill>
                            <a:srgbClr val="000000"/>
                          </a:solidFill>
                          <a:effectLst/>
                          <a:latin typeface="Arial"/>
                        </a:rPr>
                        <a:t>will ensure that the volume of realized and projected loan losses under both baseline and stress does not threaten its capital position and its ability to meet its regulatory requirements.</a:t>
                      </a:r>
                    </a:p>
                  </a:txBody>
                  <a:tcPr marL="0" marR="0"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327550">
                <a:tc rowSpan="2">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Liquidity / Funding</a:t>
                      </a:r>
                      <a:r>
                        <a:rPr lang="en-US" sz="1100" b="1" i="0" u="none" strike="noStrike" baseline="0" dirty="0" smtClean="0">
                          <a:solidFill>
                            <a:schemeClr val="tx1"/>
                          </a:solidFill>
                          <a:effectLst/>
                          <a:latin typeface="Arial" panose="020B0604020202020204" pitchFamily="34" charset="0"/>
                          <a:cs typeface="Arial" panose="020B0604020202020204" pitchFamily="34" charset="0"/>
                        </a:rPr>
                        <a:t>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0"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smtClean="0">
                          <a:solidFill>
                            <a:srgbClr val="000000"/>
                          </a:solidFill>
                          <a:effectLst/>
                          <a:latin typeface="Arial"/>
                        </a:rPr>
                        <a:t>Bancorp </a:t>
                      </a:r>
                      <a:r>
                        <a:rPr lang="en-US" sz="1100" b="0" i="0" u="none" strike="noStrike" dirty="0">
                          <a:solidFill>
                            <a:srgbClr val="000000"/>
                          </a:solidFill>
                          <a:effectLst/>
                          <a:latin typeface="Arial"/>
                        </a:rPr>
                        <a:t>will ensure that it holds sufficient High Quality Liquid Assets and has an effective Contingency Funding Plan to withstand liquidity shortfalls in a severe stress scenario.</a:t>
                      </a:r>
                    </a:p>
                  </a:txBody>
                  <a:tcPr marL="0" marR="0"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79884">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smtClean="0">
                          <a:solidFill>
                            <a:srgbClr val="000000"/>
                          </a:solidFill>
                          <a:effectLst/>
                          <a:latin typeface="Arial"/>
                        </a:rPr>
                        <a:t>Bancorp </a:t>
                      </a:r>
                      <a:r>
                        <a:rPr lang="en-US" sz="1100" b="0" i="0" u="none" strike="noStrike" dirty="0">
                          <a:solidFill>
                            <a:srgbClr val="000000"/>
                          </a:solidFill>
                          <a:effectLst/>
                          <a:latin typeface="Arial"/>
                        </a:rPr>
                        <a:t>will diversify its funding sources and minimize its dependence on capital markets.</a:t>
                      </a:r>
                    </a:p>
                  </a:txBody>
                  <a:tcPr marL="0" marR="0"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27550">
                <a:tc rowSpan="2">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Interest Rate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0"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smtClean="0">
                          <a:solidFill>
                            <a:srgbClr val="000000"/>
                          </a:solidFill>
                          <a:effectLst/>
                          <a:latin typeface="Arial"/>
                        </a:rPr>
                        <a:t>Bancorp </a:t>
                      </a:r>
                      <a:r>
                        <a:rPr lang="en-US" sz="1100" b="0" i="0" u="none" strike="noStrike" dirty="0">
                          <a:solidFill>
                            <a:srgbClr val="000000"/>
                          </a:solidFill>
                          <a:effectLst/>
                          <a:latin typeface="Arial"/>
                        </a:rPr>
                        <a:t>will conservatively manage its Interest Rate Risk exposures, setting a maximum for the sensitivity of the net interest income and market value of equity to interest rates.</a:t>
                      </a:r>
                    </a:p>
                  </a:txBody>
                  <a:tcPr marL="0" marR="0"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79884">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To minimize its exposure to Interest Rate Risk, </a:t>
                      </a:r>
                      <a:r>
                        <a:rPr lang="en-US" sz="1100" b="0" i="0" u="none" strike="noStrike" dirty="0" smtClean="0">
                          <a:solidFill>
                            <a:srgbClr val="000000"/>
                          </a:solidFill>
                          <a:effectLst/>
                          <a:latin typeface="Arial"/>
                        </a:rPr>
                        <a:t>Bancorp </a:t>
                      </a:r>
                      <a:r>
                        <a:rPr lang="en-US" sz="1100" b="0" i="0" u="none" strike="noStrike" dirty="0">
                          <a:solidFill>
                            <a:srgbClr val="000000"/>
                          </a:solidFill>
                          <a:effectLst/>
                          <a:latin typeface="Arial"/>
                        </a:rPr>
                        <a:t>will hedge via instruments that it understands.</a:t>
                      </a:r>
                    </a:p>
                  </a:txBody>
                  <a:tcPr marL="0" marR="0"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5304">
                <a:tc>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Mark-to-Market </a:t>
                      </a:r>
                      <a:br>
                        <a:rPr lang="en-US" sz="1100" b="1" i="0" u="none" strike="noStrike" dirty="0" smtClean="0">
                          <a:solidFill>
                            <a:schemeClr val="tx1"/>
                          </a:solidFill>
                          <a:effectLst/>
                          <a:latin typeface="Arial" panose="020B0604020202020204" pitchFamily="34" charset="0"/>
                          <a:cs typeface="Arial" panose="020B0604020202020204" pitchFamily="34" charset="0"/>
                        </a:rPr>
                      </a:br>
                      <a:r>
                        <a:rPr lang="en-US" sz="1100" b="1" i="0" u="none" strike="noStrike" dirty="0" smtClean="0">
                          <a:solidFill>
                            <a:schemeClr val="tx1"/>
                          </a:solidFill>
                          <a:effectLst/>
                          <a:latin typeface="Arial" panose="020B0604020202020204" pitchFamily="34" charset="0"/>
                          <a:cs typeface="Arial" panose="020B0604020202020204" pitchFamily="34" charset="0"/>
                        </a:rPr>
                        <a:t>Portfolio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0"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Bancorp </a:t>
                      </a:r>
                      <a:r>
                        <a:rPr lang="en-US" sz="1100" b="0" i="0" u="none" strike="noStrike" dirty="0">
                          <a:solidFill>
                            <a:srgbClr val="000000"/>
                          </a:solidFill>
                          <a:effectLst/>
                          <a:latin typeface="Arial" panose="020B0604020202020204" pitchFamily="34" charset="0"/>
                          <a:cs typeface="Arial" panose="020B0604020202020204" pitchFamily="34" charset="0"/>
                        </a:rPr>
                        <a:t>will only participate in trading for purposes of client facilitation and will maintain a low risk profile on all fair value activities to protect against losses due to adverse market movements</a:t>
                      </a:r>
                    </a:p>
                  </a:txBody>
                  <a:tcPr marL="0" marR="0"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81000">
                <a:tc rowSpan="3">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Strategic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0"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smtClean="0">
                          <a:solidFill>
                            <a:srgbClr val="000000"/>
                          </a:solidFill>
                          <a:effectLst/>
                          <a:latin typeface="Arial"/>
                        </a:rPr>
                        <a:t>Bancorp </a:t>
                      </a:r>
                      <a:r>
                        <a:rPr lang="en-US" sz="1100" b="0" i="0" u="none" strike="noStrike" dirty="0">
                          <a:solidFill>
                            <a:srgbClr val="000000"/>
                          </a:solidFill>
                          <a:effectLst/>
                          <a:latin typeface="Arial"/>
                        </a:rPr>
                        <a:t>strives to deliver consistent performance through pragmatic risk-taking. </a:t>
                      </a:r>
                      <a:r>
                        <a:rPr lang="en-US" sz="1100" b="0" i="0" u="none" strike="noStrike" dirty="0" smtClean="0">
                          <a:solidFill>
                            <a:srgbClr val="000000"/>
                          </a:solidFill>
                          <a:effectLst/>
                          <a:latin typeface="Arial"/>
                        </a:rPr>
                        <a:t>Bancorp </a:t>
                      </a:r>
                      <a:r>
                        <a:rPr lang="en-US" sz="1100" b="0" i="0" u="none" strike="noStrike" dirty="0">
                          <a:solidFill>
                            <a:srgbClr val="000000"/>
                          </a:solidFill>
                          <a:effectLst/>
                          <a:latin typeface="Arial"/>
                        </a:rPr>
                        <a:t>will not place an undue amount of earnings or capital at risk for an entity of its size, complexity, and risk profile in any stress scenario.</a:t>
                      </a:r>
                    </a:p>
                  </a:txBody>
                  <a:tcPr marL="0" marR="0"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27550">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smtClean="0">
                          <a:solidFill>
                            <a:srgbClr val="000000"/>
                          </a:solidFill>
                          <a:effectLst/>
                          <a:latin typeface="Arial"/>
                        </a:rPr>
                        <a:t>Bancorp </a:t>
                      </a:r>
                      <a:r>
                        <a:rPr lang="en-US" sz="1100" b="0" i="0" u="none" strike="noStrike" dirty="0">
                          <a:solidFill>
                            <a:srgbClr val="000000"/>
                          </a:solidFill>
                          <a:effectLst/>
                          <a:latin typeface="Arial"/>
                        </a:rPr>
                        <a:t>will ensure that adequate governance and oversight processes and controls are in place for all business activities, products, and services.</a:t>
                      </a:r>
                    </a:p>
                  </a:txBody>
                  <a:tcPr marL="0" marR="0"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27550">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smtClean="0">
                          <a:solidFill>
                            <a:srgbClr val="000000"/>
                          </a:solidFill>
                          <a:effectLst/>
                          <a:latin typeface="Arial"/>
                        </a:rPr>
                        <a:t>Bancorp’s </a:t>
                      </a:r>
                      <a:r>
                        <a:rPr lang="en-US" sz="1100" b="0" i="0" u="none" strike="noStrike" dirty="0">
                          <a:solidFill>
                            <a:srgbClr val="000000"/>
                          </a:solidFill>
                          <a:effectLst/>
                          <a:latin typeface="Arial"/>
                        </a:rPr>
                        <a:t>strategic planning process will both consider and work with the risk appetite setting and capital planning processes.</a:t>
                      </a:r>
                    </a:p>
                  </a:txBody>
                  <a:tcPr marL="0" marR="0"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4" name="Content Placeholder 3"/>
          <p:cNvSpPr>
            <a:spLocks noGrp="1"/>
          </p:cNvSpPr>
          <p:nvPr>
            <p:ph sz="quarter" idx="11"/>
          </p:nvPr>
        </p:nvSpPr>
        <p:spPr>
          <a:xfrm>
            <a:off x="331790" y="452510"/>
            <a:ext cx="8252202" cy="435610"/>
          </a:xfrm>
        </p:spPr>
        <p:txBody>
          <a:bodyPr/>
          <a:lstStyle/>
          <a:p>
            <a:pPr lvl="0"/>
            <a:r>
              <a:rPr lang="en-US" kern="0" dirty="0">
                <a:solidFill>
                  <a:srgbClr val="000000"/>
                </a:solidFill>
                <a:latin typeface="Arial"/>
                <a:ea typeface="ＭＳ Ｐゴシック"/>
              </a:rPr>
              <a:t>2016 </a:t>
            </a:r>
            <a:r>
              <a:rPr lang="en-US" kern="0" dirty="0" smtClean="0">
                <a:solidFill>
                  <a:srgbClr val="000000"/>
                </a:solidFill>
                <a:latin typeface="Arial"/>
                <a:ea typeface="ＭＳ Ｐゴシック"/>
              </a:rPr>
              <a:t>Bancorp Qualitative </a:t>
            </a:r>
            <a:r>
              <a:rPr lang="en-US" kern="0" dirty="0">
                <a:solidFill>
                  <a:srgbClr val="000000"/>
                </a:solidFill>
                <a:latin typeface="Arial"/>
                <a:ea typeface="ＭＳ Ｐゴシック"/>
              </a:rPr>
              <a:t>statements (1/2</a:t>
            </a:r>
            <a:r>
              <a:rPr lang="en-US" kern="0" dirty="0" smtClean="0">
                <a:solidFill>
                  <a:srgbClr val="000000"/>
                </a:solidFill>
                <a:latin typeface="Arial"/>
                <a:ea typeface="ＭＳ Ｐゴシック"/>
              </a:rPr>
              <a:t>)</a:t>
            </a:r>
            <a:endParaRPr lang="en-US" kern="0" dirty="0">
              <a:solidFill>
                <a:srgbClr val="000000"/>
              </a:solidFill>
              <a:latin typeface="Arial"/>
              <a:ea typeface="ＭＳ Ｐゴシック"/>
            </a:endParaRPr>
          </a:p>
        </p:txBody>
      </p:sp>
    </p:spTree>
    <p:extLst>
      <p:ext uri="{BB962C8B-B14F-4D97-AF65-F5344CB8AC3E}">
        <p14:creationId xmlns:p14="http://schemas.microsoft.com/office/powerpoint/2010/main" val="38329005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5"/>
          <p:cNvSpPr>
            <a:spLocks noGrp="1"/>
          </p:cNvSpPr>
          <p:nvPr>
            <p:ph sz="quarter" idx="11"/>
          </p:nvPr>
        </p:nvSpPr>
        <p:spPr>
          <a:xfrm>
            <a:off x="331790" y="452510"/>
            <a:ext cx="8252202" cy="435610"/>
          </a:xfrm>
        </p:spPr>
        <p:txBody>
          <a:bodyPr/>
          <a:lstStyle/>
          <a:p>
            <a:pPr lvl="0"/>
            <a:r>
              <a:rPr lang="en-US" kern="0" dirty="0">
                <a:solidFill>
                  <a:srgbClr val="000000"/>
                </a:solidFill>
                <a:latin typeface="Arial"/>
                <a:ea typeface="ＭＳ Ｐゴシック"/>
              </a:rPr>
              <a:t>2016 Bancorp </a:t>
            </a:r>
            <a:r>
              <a:rPr lang="en-US" kern="0" dirty="0" smtClean="0">
                <a:solidFill>
                  <a:srgbClr val="000000"/>
                </a:solidFill>
                <a:latin typeface="Arial"/>
                <a:ea typeface="ＭＳ Ｐゴシック"/>
              </a:rPr>
              <a:t>Qualitative </a:t>
            </a:r>
            <a:r>
              <a:rPr lang="en-US" kern="0" dirty="0">
                <a:solidFill>
                  <a:srgbClr val="000000"/>
                </a:solidFill>
                <a:latin typeface="Arial"/>
                <a:ea typeface="ＭＳ Ｐゴシック"/>
              </a:rPr>
              <a:t>statements (2/2</a:t>
            </a:r>
            <a:r>
              <a:rPr lang="en-US" kern="0" dirty="0" smtClean="0">
                <a:solidFill>
                  <a:srgbClr val="000000"/>
                </a:solidFill>
                <a:latin typeface="Arial"/>
                <a:ea typeface="ＭＳ Ｐゴシック"/>
              </a:rPr>
              <a:t>)</a:t>
            </a:r>
            <a:endParaRPr lang="en-US" kern="0" dirty="0">
              <a:solidFill>
                <a:srgbClr val="000000"/>
              </a:solidFill>
              <a:latin typeface="Arial"/>
              <a:ea typeface="ＭＳ Ｐゴシック"/>
            </a:endParaRPr>
          </a:p>
        </p:txBody>
      </p:sp>
      <p:graphicFrame>
        <p:nvGraphicFramePr>
          <p:cNvPr id="4" name="Table 3"/>
          <p:cNvGraphicFramePr>
            <a:graphicFrameLocks noGrp="1"/>
          </p:cNvGraphicFramePr>
          <p:nvPr>
            <p:extLst>
              <p:ext uri="{D42A27DB-BD31-4B8C-83A1-F6EECF244321}">
                <p14:modId xmlns:p14="http://schemas.microsoft.com/office/powerpoint/2010/main" val="2139375721"/>
              </p:ext>
            </p:extLst>
          </p:nvPr>
        </p:nvGraphicFramePr>
        <p:xfrm>
          <a:off x="346169" y="1468374"/>
          <a:ext cx="8477359" cy="3790119"/>
        </p:xfrm>
        <a:graphic>
          <a:graphicData uri="http://schemas.openxmlformats.org/drawingml/2006/table">
            <a:tbl>
              <a:tblPr/>
              <a:tblGrid>
                <a:gridCol w="1567585"/>
                <a:gridCol w="6909774"/>
              </a:tblGrid>
              <a:tr h="179884">
                <a:tc>
                  <a:txBody>
                    <a:bodyPr/>
                    <a:lstStyle/>
                    <a:p>
                      <a:pPr algn="l" rtl="0" fontAlgn="ctr"/>
                      <a:r>
                        <a:rPr lang="en-US" sz="1100" b="1" i="0" u="none" strike="noStrike" dirty="0" smtClean="0">
                          <a:solidFill>
                            <a:srgbClr val="FF0000"/>
                          </a:solidFill>
                          <a:effectLst/>
                          <a:latin typeface="Arial" panose="020B0604020202020204" pitchFamily="34" charset="0"/>
                          <a:cs typeface="Arial" panose="020B0604020202020204" pitchFamily="34" charset="0"/>
                        </a:rPr>
                        <a:t>Risk type</a:t>
                      </a:r>
                      <a:endParaRPr lang="en-US" sz="1100" b="1" i="0" u="none" strike="noStrike" dirty="0">
                        <a:solidFill>
                          <a:srgbClr val="FF0000"/>
                        </a:solidFill>
                        <a:effectLst/>
                        <a:latin typeface="Arial" panose="020B0604020202020204" pitchFamily="34" charset="0"/>
                        <a:cs typeface="Arial" panose="020B0604020202020204" pitchFamily="34" charset="0"/>
                      </a:endParaRPr>
                    </a:p>
                  </a:txBody>
                  <a:tcPr marL="0" marR="0" marT="18288" marB="18288" anchor="b">
                    <a:lnL w="12700" cmpd="sng">
                      <a:noFill/>
                      <a:prstDash val="solid"/>
                    </a:lnL>
                    <a:lnR w="12700" cmpd="sng">
                      <a:noFill/>
                      <a:prstDash val="solid"/>
                    </a:lnR>
                    <a:lnT w="12700" cmpd="sng">
                      <a:noFill/>
                      <a:prstDash val="soli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100" b="1" i="0" u="none" strike="noStrike" dirty="0" smtClean="0">
                          <a:solidFill>
                            <a:srgbClr val="FF0000"/>
                          </a:solidFill>
                          <a:effectLst/>
                          <a:latin typeface="Arial" panose="020B0604020202020204" pitchFamily="34" charset="0"/>
                          <a:cs typeface="Arial" panose="020B0604020202020204" pitchFamily="34" charset="0"/>
                        </a:rPr>
                        <a:t>Qualitative statement</a:t>
                      </a:r>
                      <a:endParaRPr lang="en-US" sz="1100" b="1" i="0" u="none" strike="noStrike" dirty="0">
                        <a:solidFill>
                          <a:srgbClr val="FF0000"/>
                        </a:solidFill>
                        <a:effectLst/>
                        <a:latin typeface="Arial" panose="020B0604020202020204" pitchFamily="34" charset="0"/>
                        <a:cs typeface="Arial" panose="020B0604020202020204" pitchFamily="34" charset="0"/>
                      </a:endParaRPr>
                    </a:p>
                  </a:txBody>
                  <a:tcPr marL="0" marR="0" marT="18288" marB="18288" anchor="b">
                    <a:lnL w="12700" cmpd="sng">
                      <a:noFill/>
                      <a:prstDash val="solid"/>
                    </a:lnL>
                    <a:lnR w="12700" cmpd="sng">
                      <a:noFill/>
                      <a:prstDash val="solid"/>
                    </a:lnR>
                    <a:lnT w="12700" cmpd="sng">
                      <a:noFill/>
                      <a:prstDash val="soli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375078">
                <a:tc rowSpan="2">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Operational</a:t>
                      </a:r>
                      <a:r>
                        <a:rPr lang="en-US" sz="1100" b="1" i="0" u="none" strike="noStrike" baseline="0" dirty="0" smtClean="0">
                          <a:solidFill>
                            <a:schemeClr val="tx1"/>
                          </a:solidFill>
                          <a:effectLst/>
                          <a:latin typeface="Arial" panose="020B0604020202020204" pitchFamily="34" charset="0"/>
                          <a:cs typeface="Arial" panose="020B0604020202020204" pitchFamily="34" charset="0"/>
                        </a:rPr>
                        <a:t>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0"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100" b="0" i="0" u="none" strike="noStrike" dirty="0" smtClean="0">
                          <a:solidFill>
                            <a:srgbClr val="000000"/>
                          </a:solidFill>
                          <a:effectLst/>
                          <a:latin typeface="Arial"/>
                        </a:rPr>
                        <a:t>Bancorp </a:t>
                      </a:r>
                      <a:r>
                        <a:rPr lang="en-US" sz="1100" b="0" i="0" u="none" strike="noStrike" dirty="0">
                          <a:solidFill>
                            <a:srgbClr val="000000"/>
                          </a:solidFill>
                          <a:effectLst/>
                          <a:latin typeface="Arial"/>
                        </a:rPr>
                        <a:t>has a risk-averse approach to operational risk but recognizes that it is inherent in all products, activities, processes, and systems and must be adequately managed to meet business objectives.</a:t>
                      </a:r>
                    </a:p>
                  </a:txBody>
                  <a:tcPr marL="0" marR="0"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179884">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100" b="0" i="0" u="none" strike="noStrike" dirty="0" smtClean="0">
                          <a:solidFill>
                            <a:srgbClr val="000000"/>
                          </a:solidFill>
                          <a:effectLst/>
                          <a:latin typeface="Arial"/>
                        </a:rPr>
                        <a:t>Bancorp </a:t>
                      </a:r>
                      <a:r>
                        <a:rPr lang="en-US" sz="1100" b="0" i="0" u="none" strike="noStrike" dirty="0">
                          <a:solidFill>
                            <a:srgbClr val="000000"/>
                          </a:solidFill>
                          <a:effectLst/>
                          <a:latin typeface="Arial"/>
                        </a:rPr>
                        <a:t>is committed to implementing practices and controls that will minimize losses incurred from inadequate or failed internal processes, people, and systems or from external events.</a:t>
                      </a:r>
                    </a:p>
                  </a:txBody>
                  <a:tcPr marL="0" marR="0"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327550">
                <a:tc rowSpan="3">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Model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0"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100" b="0" i="0" u="none" strike="noStrike" dirty="0" smtClean="0">
                          <a:solidFill>
                            <a:srgbClr val="000000"/>
                          </a:solidFill>
                          <a:effectLst/>
                          <a:latin typeface="Arial"/>
                        </a:rPr>
                        <a:t>Bancorp </a:t>
                      </a:r>
                      <a:r>
                        <a:rPr lang="en-US" sz="1100" b="0" i="0" u="none" strike="noStrike" dirty="0">
                          <a:solidFill>
                            <a:srgbClr val="000000"/>
                          </a:solidFill>
                          <a:effectLst/>
                          <a:latin typeface="Arial"/>
                        </a:rPr>
                        <a:t>will enforce model monitoring standards in line with industry practices and regulatory requirements.</a:t>
                      </a:r>
                    </a:p>
                  </a:txBody>
                  <a:tcPr marL="0" marR="0"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327550">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100" b="0" i="0" u="none" strike="noStrike" dirty="0" smtClean="0">
                          <a:solidFill>
                            <a:srgbClr val="000000"/>
                          </a:solidFill>
                          <a:effectLst/>
                          <a:latin typeface="Arial"/>
                        </a:rPr>
                        <a:t>Bancorp </a:t>
                      </a:r>
                      <a:r>
                        <a:rPr lang="en-US" sz="1100" b="0" i="0" u="none" strike="noStrike" dirty="0">
                          <a:solidFill>
                            <a:srgbClr val="000000"/>
                          </a:solidFill>
                          <a:effectLst/>
                          <a:latin typeface="Arial"/>
                        </a:rPr>
                        <a:t>will allocate more resources to those models with the highest risk level (Tier 1).</a:t>
                      </a:r>
                    </a:p>
                  </a:txBody>
                  <a:tcPr marL="0" marR="0"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327550">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100" b="0" i="0" u="none" strike="noStrike" dirty="0" smtClean="0">
                          <a:solidFill>
                            <a:srgbClr val="000000"/>
                          </a:solidFill>
                          <a:effectLst/>
                          <a:latin typeface="Arial"/>
                        </a:rPr>
                        <a:t>Bancorp </a:t>
                      </a:r>
                      <a:r>
                        <a:rPr lang="en-US" sz="1100" b="0" i="0" u="none" strike="noStrike" dirty="0">
                          <a:solidFill>
                            <a:srgbClr val="000000"/>
                          </a:solidFill>
                          <a:effectLst/>
                          <a:latin typeface="Arial"/>
                        </a:rPr>
                        <a:t>will ensure no new models are used or put into production without the appropriate approval.</a:t>
                      </a:r>
                    </a:p>
                  </a:txBody>
                  <a:tcPr marL="0" marR="0"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474501">
                <a:tc rowSpan="4">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Compliance &amp; Reputational</a:t>
                      </a:r>
                      <a:r>
                        <a:rPr lang="en-US" sz="1100" b="1" i="0" u="none" strike="noStrike" baseline="0" dirty="0" smtClean="0">
                          <a:solidFill>
                            <a:schemeClr val="tx1"/>
                          </a:solidFill>
                          <a:effectLst/>
                          <a:latin typeface="Arial" panose="020B0604020202020204" pitchFamily="34" charset="0"/>
                          <a:cs typeface="Arial" panose="020B0604020202020204" pitchFamily="34" charset="0"/>
                        </a:rPr>
                        <a:t>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0"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smtClean="0">
                          <a:solidFill>
                            <a:srgbClr val="000000"/>
                          </a:solidFill>
                          <a:effectLst/>
                          <a:latin typeface="Arial"/>
                        </a:rPr>
                        <a:t>Bancorp </a:t>
                      </a:r>
                      <a:r>
                        <a:rPr lang="en-US" sz="1100" b="0" i="0" u="none" strike="noStrike" dirty="0">
                          <a:solidFill>
                            <a:srgbClr val="000000"/>
                          </a:solidFill>
                          <a:effectLst/>
                          <a:latin typeface="Arial"/>
                        </a:rPr>
                        <a:t>aims to comply fully with the letter and spirit of all applicable laws and regulatory standards that apply to its operations and it will ensure the timely remediation of any regulatory finding.</a:t>
                      </a:r>
                    </a:p>
                  </a:txBody>
                  <a:tcPr marL="0" marR="0"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83645">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smtClean="0">
                          <a:solidFill>
                            <a:srgbClr val="000000"/>
                          </a:solidFill>
                          <a:effectLst/>
                          <a:latin typeface="Arial"/>
                        </a:rPr>
                        <a:t>Bancorp </a:t>
                      </a:r>
                      <a:r>
                        <a:rPr lang="en-US" sz="1100" b="0" i="0" u="none" strike="noStrike" dirty="0">
                          <a:solidFill>
                            <a:srgbClr val="000000"/>
                          </a:solidFill>
                          <a:effectLst/>
                          <a:latin typeface="Arial"/>
                        </a:rPr>
                        <a:t>will treat its customers fairly, abide by consumer protection laws and regulations and will not pursue any business or maintain any practices that may damage its reputation with customers, employees, or other stakeholders.</a:t>
                      </a:r>
                    </a:p>
                  </a:txBody>
                  <a:tcPr marL="0" marR="0"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83264">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smtClean="0">
                          <a:solidFill>
                            <a:srgbClr val="000000"/>
                          </a:solidFill>
                          <a:effectLst/>
                          <a:latin typeface="Arial"/>
                        </a:rPr>
                        <a:t>Bancorp </a:t>
                      </a:r>
                      <a:r>
                        <a:rPr lang="en-US" sz="1100" b="0" i="0" u="none" strike="noStrike" dirty="0">
                          <a:solidFill>
                            <a:srgbClr val="000000"/>
                          </a:solidFill>
                          <a:effectLst/>
                          <a:latin typeface="Arial"/>
                        </a:rPr>
                        <a:t>will not knowingly conduct business with individuals or entities it believes to be engaged in inappropriate behavior, money laundering, terrorist financing, corruption or other illicit financial activities.</a:t>
                      </a:r>
                    </a:p>
                  </a:txBody>
                  <a:tcPr marL="0" marR="0"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59058">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smtClean="0">
                          <a:solidFill>
                            <a:srgbClr val="000000"/>
                          </a:solidFill>
                          <a:effectLst/>
                          <a:latin typeface="Arial"/>
                        </a:rPr>
                        <a:t>Bancorp </a:t>
                      </a:r>
                      <a:r>
                        <a:rPr lang="en-US" sz="1100" b="0" i="0" u="none" strike="noStrike" dirty="0">
                          <a:solidFill>
                            <a:srgbClr val="000000"/>
                          </a:solidFill>
                          <a:effectLst/>
                          <a:latin typeface="Arial"/>
                        </a:rPr>
                        <a:t>expects that its employees will act with the highest ethical standards at all times.</a:t>
                      </a:r>
                    </a:p>
                  </a:txBody>
                  <a:tcPr marL="0" marR="0"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8322839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buNone/>
            </a:pPr>
            <a:r>
              <a:rPr lang="en-GB" sz="3200" dirty="0" smtClean="0">
                <a:solidFill>
                  <a:schemeClr val="bg1">
                    <a:lumMod val="50000"/>
                  </a:schemeClr>
                </a:solidFill>
                <a:latin typeface="Arial" panose="020B0604020202020204" pitchFamily="34" charset="0"/>
                <a:cs typeface="Arial" panose="020B0604020202020204" pitchFamily="34" charset="0"/>
              </a:rPr>
              <a:t>Appendix C – </a:t>
            </a:r>
            <a:r>
              <a:rPr lang="en-GB" sz="3200" dirty="0" smtClean="0">
                <a:solidFill>
                  <a:schemeClr val="bg1">
                    <a:lumMod val="50000"/>
                  </a:schemeClr>
                </a:solidFill>
                <a:latin typeface="Arial" panose="020B0604020202020204" pitchFamily="34" charset="0"/>
                <a:cs typeface="Arial" panose="020B0604020202020204" pitchFamily="34" charset="0"/>
              </a:rPr>
              <a:t>Additional </a:t>
            </a:r>
            <a:r>
              <a:rPr lang="en-GB" sz="3200" dirty="0" smtClean="0">
                <a:solidFill>
                  <a:schemeClr val="bg1">
                    <a:lumMod val="50000"/>
                  </a:schemeClr>
                </a:solidFill>
                <a:latin typeface="Arial" panose="020B0604020202020204" pitchFamily="34" charset="0"/>
                <a:cs typeface="Arial" panose="020B0604020202020204" pitchFamily="34" charset="0"/>
              </a:rPr>
              <a:t>metrics</a:t>
            </a:r>
          </a:p>
        </p:txBody>
      </p:sp>
    </p:spTree>
    <p:extLst>
      <p:ext uri="{BB962C8B-B14F-4D97-AF65-F5344CB8AC3E}">
        <p14:creationId xmlns:p14="http://schemas.microsoft.com/office/powerpoint/2010/main" val="40474211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pPr lvl="0"/>
            <a:r>
              <a:rPr lang="en-US" kern="0" dirty="0" smtClean="0">
                <a:solidFill>
                  <a:srgbClr val="000000"/>
                </a:solidFill>
                <a:latin typeface="Arial"/>
                <a:ea typeface="ＭＳ Ｐゴシック"/>
              </a:rPr>
              <a:t>Additional m</a:t>
            </a:r>
            <a:r>
              <a:rPr lang="en-US" kern="0" dirty="0" smtClean="0">
                <a:solidFill>
                  <a:srgbClr val="000000"/>
                </a:solidFill>
                <a:latin typeface="Arial"/>
                <a:ea typeface="ＭＳ Ｐゴシック"/>
              </a:rPr>
              <a:t>etrics </a:t>
            </a:r>
            <a:r>
              <a:rPr lang="en-US" kern="0" dirty="0">
                <a:solidFill>
                  <a:srgbClr val="000000"/>
                </a:solidFill>
                <a:latin typeface="Arial"/>
                <a:ea typeface="ＭＳ Ｐゴシック"/>
              </a:rPr>
              <a:t>required for Group reporting only </a:t>
            </a:r>
            <a:r>
              <a:rPr lang="en-US" kern="0" dirty="0" smtClean="0">
                <a:solidFill>
                  <a:srgbClr val="000000"/>
                </a:solidFill>
                <a:latin typeface="Arial"/>
                <a:ea typeface="ＭＳ Ｐゴシック"/>
              </a:rPr>
              <a:t>(1/2)</a:t>
            </a:r>
            <a:endParaRPr lang="en-US" kern="0" dirty="0">
              <a:solidFill>
                <a:srgbClr val="000000"/>
              </a:solidFill>
              <a:latin typeface="Arial"/>
              <a:ea typeface="ＭＳ Ｐゴシック"/>
            </a:endParaRPr>
          </a:p>
        </p:txBody>
      </p:sp>
      <p:sp>
        <p:nvSpPr>
          <p:cNvPr id="5" name="Footnote"/>
          <p:cNvSpPr/>
          <p:nvPr/>
        </p:nvSpPr>
        <p:spPr>
          <a:xfrm>
            <a:off x="2228518" y="6332539"/>
            <a:ext cx="5000958" cy="123111"/>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r>
              <a:rPr lang="en-US" sz="800" dirty="0">
                <a:solidFill>
                  <a:srgbClr val="000000"/>
                </a:solidFill>
                <a:latin typeface="Arial" panose="020B0604020202020204" pitchFamily="34" charset="0"/>
                <a:cs typeface="Arial" panose="020B0604020202020204" pitchFamily="34" charset="0"/>
                <a:sym typeface="+mn-lt"/>
              </a:rPr>
              <a:t>See Metric Glossary in appendix for metric definitions</a:t>
            </a:r>
          </a:p>
        </p:txBody>
      </p:sp>
      <p:graphicFrame>
        <p:nvGraphicFramePr>
          <p:cNvPr id="7" name="Conclusion"/>
          <p:cNvGraphicFramePr>
            <a:graphicFrameLocks noGrp="1"/>
          </p:cNvGraphicFramePr>
          <p:nvPr>
            <p:extLst>
              <p:ext uri="{D42A27DB-BD31-4B8C-83A1-F6EECF244321}">
                <p14:modId xmlns:p14="http://schemas.microsoft.com/office/powerpoint/2010/main" val="1901990147"/>
              </p:ext>
            </p:extLst>
          </p:nvPr>
        </p:nvGraphicFramePr>
        <p:xfrm>
          <a:off x="366713" y="5559108"/>
          <a:ext cx="8899525" cy="640080"/>
        </p:xfrm>
        <a:graphic>
          <a:graphicData uri="http://schemas.openxmlformats.org/drawingml/2006/table">
            <a:tbl>
              <a:tblPr firstRow="1" bandRow="1">
                <a:tableStyleId>{839DD9DD-9E6C-4910-8AC0-68ADFF6A6AFC}</a:tableStyleId>
              </a:tblPr>
              <a:tblGrid>
                <a:gridCol w="8899525"/>
              </a:tblGrid>
              <a:tr h="254000">
                <a:tc>
                  <a:txBody>
                    <a:bodyPr/>
                    <a:lstStyle/>
                    <a:p>
                      <a:r>
                        <a:rPr kumimoji="0" lang="en-GB" sz="1800" b="0" i="0" u="none" baseline="0" dirty="0" smtClean="0">
                          <a:solidFill>
                            <a:schemeClr val="accent1"/>
                          </a:solidFill>
                          <a:latin typeface="Arial" panose="020B0604020202020204" pitchFamily="34" charset="0"/>
                          <a:cs typeface="Arial" panose="020B0604020202020204" pitchFamily="34" charset="0"/>
                          <a:sym typeface="+mj-lt"/>
                        </a:rPr>
                        <a:t>Breaches will be reviewed by Entity and SHUSA ERM teams and escalated to Group where a breach represents a material concern</a:t>
                      </a:r>
                      <a:endParaRPr kumimoji="0" lang="en-GB" sz="1800" b="0" i="0" u="none" baseline="0" dirty="0">
                        <a:solidFill>
                          <a:schemeClr val="accent1"/>
                        </a:solidFill>
                        <a:latin typeface="Arial" panose="020B0604020202020204" pitchFamily="34" charset="0"/>
                        <a:cs typeface="Arial" panose="020B0604020202020204" pitchFamily="34" charset="0"/>
                        <a:sym typeface="+mj-lt"/>
                      </a:endParaRPr>
                    </a:p>
                  </a:txBody>
                  <a:tcPr anchor="b">
                    <a:lnT w="9525">
                      <a:solidFill>
                        <a:schemeClr val="accent4"/>
                      </a:solidFill>
                    </a:lnT>
                    <a:lnB w="9525" cap="flat" cmpd="sng" algn="ctr">
                      <a:solidFill>
                        <a:schemeClr val="accent4"/>
                      </a:solidFill>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186031480"/>
              </p:ext>
            </p:extLst>
          </p:nvPr>
        </p:nvGraphicFramePr>
        <p:xfrm>
          <a:off x="366712" y="991312"/>
          <a:ext cx="8899526" cy="4408281"/>
        </p:xfrm>
        <a:graphic>
          <a:graphicData uri="http://schemas.openxmlformats.org/drawingml/2006/table">
            <a:tbl>
              <a:tblPr firstRow="1" bandRow="1"/>
              <a:tblGrid>
                <a:gridCol w="1340452"/>
                <a:gridCol w="2526700"/>
                <a:gridCol w="1002151"/>
                <a:gridCol w="1429245"/>
                <a:gridCol w="1300489"/>
                <a:gridCol w="1300489"/>
              </a:tblGrid>
              <a:tr h="255367">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200" b="1" dirty="0" smtClean="0">
                          <a:solidFill>
                            <a:srgbClr val="FF0000"/>
                          </a:solidFill>
                          <a:latin typeface="Arial" panose="020B0604020202020204" pitchFamily="34" charset="0"/>
                          <a:cs typeface="Arial" panose="020B0604020202020204" pitchFamily="34" charset="0"/>
                        </a:rPr>
                        <a:t>Risk type</a:t>
                      </a:r>
                      <a:endParaRPr lang="en-US" sz="1200" b="1" dirty="0">
                        <a:solidFill>
                          <a:srgbClr val="FF0000"/>
                        </a:solidFill>
                        <a:latin typeface="Arial" panose="020B0604020202020204" pitchFamily="34" charset="0"/>
                        <a:cs typeface="Arial" panose="020B0604020202020204" pitchFamily="34" charset="0"/>
                      </a:endParaRPr>
                    </a:p>
                  </a:txBody>
                  <a:tcPr marL="0" marR="48014" anchor="ctr">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1" dirty="0" smtClean="0">
                          <a:solidFill>
                            <a:srgbClr val="FF0000"/>
                          </a:solidFill>
                          <a:latin typeface="Arial" panose="020B0604020202020204" pitchFamily="34" charset="0"/>
                          <a:cs typeface="Arial" panose="020B0604020202020204" pitchFamily="34" charset="0"/>
                        </a:rPr>
                        <a:t>Metric</a:t>
                      </a:r>
                      <a:endParaRPr lang="en-US" sz="1200" b="1" dirty="0">
                        <a:solidFill>
                          <a:srgbClr val="FF0000"/>
                        </a:solidFill>
                        <a:latin typeface="Arial" panose="020B0604020202020204" pitchFamily="34" charset="0"/>
                        <a:cs typeface="Arial" panose="020B0604020202020204" pitchFamily="34" charset="0"/>
                      </a:endParaRPr>
                    </a:p>
                  </a:txBody>
                  <a:tcPr marL="48014" marR="48014" anchor="ctr">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dirty="0" smtClean="0">
                          <a:solidFill>
                            <a:srgbClr val="FF0000"/>
                          </a:solidFill>
                          <a:latin typeface="Arial" panose="020B0604020202020204" pitchFamily="34" charset="0"/>
                          <a:cs typeface="Arial" panose="020B0604020202020204" pitchFamily="34" charset="0"/>
                        </a:rPr>
                        <a:t>Frequency</a:t>
                      </a:r>
                      <a:endParaRPr lang="en-US" sz="1200" b="1" dirty="0">
                        <a:solidFill>
                          <a:srgbClr val="FF0000"/>
                        </a:solidFill>
                        <a:latin typeface="Arial" panose="020B0604020202020204" pitchFamily="34" charset="0"/>
                        <a:cs typeface="Arial" panose="020B0604020202020204" pitchFamily="34" charset="0"/>
                      </a:endParaRPr>
                    </a:p>
                  </a:txBody>
                  <a:tcPr marL="48014" marR="48014" anchor="ctr">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dirty="0" smtClean="0">
                          <a:solidFill>
                            <a:srgbClr val="FF0000"/>
                          </a:solidFill>
                          <a:latin typeface="Arial" panose="020B0604020202020204" pitchFamily="34" charset="0"/>
                          <a:cs typeface="Arial" panose="020B0604020202020204" pitchFamily="34" charset="0"/>
                        </a:rPr>
                        <a:t>Portfolio</a:t>
                      </a:r>
                      <a:endParaRPr lang="en-US" sz="1200" b="1" dirty="0">
                        <a:solidFill>
                          <a:srgbClr val="FF0000"/>
                        </a:solidFill>
                        <a:latin typeface="Arial" panose="020B0604020202020204" pitchFamily="34" charset="0"/>
                        <a:cs typeface="Arial" panose="020B0604020202020204" pitchFamily="34" charset="0"/>
                      </a:endParaRPr>
                    </a:p>
                  </a:txBody>
                  <a:tcPr marL="48014" marR="48014" anchor="ctr">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200" b="1" kern="1200" dirty="0" smtClean="0">
                          <a:solidFill>
                            <a:schemeClr val="tx1"/>
                          </a:solidFill>
                          <a:latin typeface="Arial" panose="020B0604020202020204" pitchFamily="34" charset="0"/>
                          <a:ea typeface="+mn-ea"/>
                          <a:cs typeface="Arial" panose="020B0604020202020204" pitchFamily="34" charset="0"/>
                        </a:rPr>
                        <a:t>Mar 16</a:t>
                      </a:r>
                      <a:endParaRPr lang="en-US" sz="12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200" b="1" kern="1200" dirty="0" smtClean="0">
                          <a:solidFill>
                            <a:schemeClr val="tx1"/>
                          </a:solidFill>
                          <a:latin typeface="Arial" panose="020B0604020202020204" pitchFamily="34" charset="0"/>
                          <a:ea typeface="+mn-ea"/>
                          <a:cs typeface="Arial" panose="020B0604020202020204" pitchFamily="34" charset="0"/>
                        </a:rPr>
                        <a:t>Threshold</a:t>
                      </a:r>
                      <a:endParaRPr lang="en-US" sz="12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08561">
                <a:tc rowSpan="11">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Arial" panose="020B0604020202020204" pitchFamily="34" charset="0"/>
                          <a:cs typeface="Arial" panose="020B0604020202020204" pitchFamily="34" charset="0"/>
                        </a:rPr>
                        <a:t>Operational risk</a:t>
                      </a:r>
                    </a:p>
                  </a:txBody>
                  <a:tcPr marL="0" marR="0" marT="73152" marB="0">
                    <a:lnL w="19050" cap="flat" cmpd="sng" algn="ctr">
                      <a:noFill/>
                      <a:prstDash val="solid"/>
                      <a:round/>
                      <a:headEnd type="none" w="med" len="med"/>
                      <a:tailEnd type="none" w="med" len="med"/>
                    </a:lnL>
                    <a:lnR>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i="0" dirty="0" smtClean="0">
                          <a:solidFill>
                            <a:schemeClr val="tx1"/>
                          </a:solidFill>
                          <a:latin typeface="Arial" panose="020B0604020202020204" pitchFamily="34" charset="0"/>
                          <a:cs typeface="Arial" panose="020B0604020202020204" pitchFamily="34" charset="0"/>
                        </a:rPr>
                        <a:t>Relevant OR Events R1 (number)</a:t>
                      </a:r>
                    </a:p>
                  </a:txBody>
                  <a:tcPr marL="0" marR="0" marT="73152" marB="0">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200" b="0" dirty="0" smtClean="0">
                          <a:latin typeface="Arial" panose="020B0604020202020204" pitchFamily="34" charset="0"/>
                          <a:cs typeface="Arial" panose="020B0604020202020204" pitchFamily="34" charset="0"/>
                        </a:rPr>
                        <a:t>Quarterly</a:t>
                      </a:r>
                      <a:endParaRPr lang="en-US" sz="1200" b="0" dirty="0">
                        <a:latin typeface="Arial" panose="020B0604020202020204" pitchFamily="34" charset="0"/>
                        <a:cs typeface="Arial" panose="020B0604020202020204" pitchFamily="34" charset="0"/>
                      </a:endParaRPr>
                    </a:p>
                  </a:txBody>
                  <a:tcPr marL="0" marR="0" marT="73152" marB="0">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200" b="0" smtClean="0">
                          <a:latin typeface="Arial" panose="020B0604020202020204" pitchFamily="34" charset="0"/>
                          <a:cs typeface="Arial" panose="020B0604020202020204" pitchFamily="34" charset="0"/>
                        </a:rPr>
                        <a:t>BSPR</a:t>
                      </a:r>
                      <a:endParaRPr lang="en-US" sz="1200" b="0" dirty="0">
                        <a:latin typeface="Arial" panose="020B0604020202020204" pitchFamily="34" charset="0"/>
                        <a:cs typeface="Arial" panose="020B0604020202020204" pitchFamily="34" charset="0"/>
                      </a:endParaRPr>
                    </a:p>
                  </a:txBody>
                  <a:tcPr marL="0" marR="0" marT="73152" marB="0">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200" dirty="0" smtClean="0">
                          <a:latin typeface="Arial" panose="020B0604020202020204" pitchFamily="34" charset="0"/>
                          <a:cs typeface="Arial" panose="020B0604020202020204" pitchFamily="34" charset="0"/>
                        </a:rPr>
                        <a:t>0</a:t>
                      </a:r>
                    </a:p>
                  </a:txBody>
                  <a:tcPr marL="0" marR="0" marT="73152" marB="0" anchor="ctr">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r>
                        <a:rPr lang="en-US" sz="1200" smtClean="0">
                          <a:latin typeface="Arial" panose="020B0604020202020204" pitchFamily="34" charset="0"/>
                          <a:cs typeface="Arial" panose="020B0604020202020204" pitchFamily="34" charset="0"/>
                        </a:rPr>
                        <a:t>TBD</a:t>
                      </a:r>
                      <a:endParaRPr lang="en-US" sz="1200" dirty="0" smtClean="0">
                        <a:latin typeface="Arial" panose="020B0604020202020204" pitchFamily="34" charset="0"/>
                        <a:cs typeface="Arial" panose="020B0604020202020204" pitchFamily="34" charset="0"/>
                      </a:endParaRPr>
                    </a:p>
                  </a:txBody>
                  <a:tcPr marL="0" marR="0" marT="73152" marB="0" anchor="ctr">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08561">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r>
                        <a:rPr lang="en-US" sz="1200" b="0" i="0" dirty="0" smtClean="0">
                          <a:solidFill>
                            <a:schemeClr val="tx1"/>
                          </a:solidFill>
                          <a:latin typeface="Arial" panose="020B0604020202020204" pitchFamily="34" charset="0"/>
                          <a:cs typeface="Arial" panose="020B0604020202020204" pitchFamily="34" charset="0"/>
                        </a:rPr>
                        <a:t>Credit</a:t>
                      </a:r>
                      <a:r>
                        <a:rPr lang="en-US" sz="1200" b="0" i="0" baseline="0" dirty="0" smtClean="0">
                          <a:solidFill>
                            <a:schemeClr val="tx1"/>
                          </a:solidFill>
                          <a:latin typeface="Arial" panose="020B0604020202020204" pitchFamily="34" charset="0"/>
                          <a:cs typeface="Arial" panose="020B0604020202020204" pitchFamily="34" charset="0"/>
                        </a:rPr>
                        <a:t> Card # Fraud Ratio</a:t>
                      </a:r>
                      <a:endParaRPr lang="en-US" sz="1200" b="0" i="0" dirty="0">
                        <a:solidFill>
                          <a:schemeClr val="tx1"/>
                        </a:solidFill>
                        <a:latin typeface="Arial" panose="020B0604020202020204" pitchFamily="34" charset="0"/>
                        <a:cs typeface="Arial" panose="020B0604020202020204" pitchFamily="34" charset="0"/>
                      </a:endParaRPr>
                    </a:p>
                  </a:txBody>
                  <a:tcPr marL="0" marR="0" marT="73152" marB="0">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200" b="0" dirty="0" smtClean="0">
                          <a:latin typeface="Arial" panose="020B0604020202020204" pitchFamily="34" charset="0"/>
                          <a:cs typeface="Arial" panose="020B0604020202020204" pitchFamily="34" charset="0"/>
                        </a:rPr>
                        <a:t>Quarterly</a:t>
                      </a:r>
                      <a:endParaRPr lang="en-US" sz="1200" b="0" dirty="0">
                        <a:latin typeface="Arial" panose="020B0604020202020204" pitchFamily="34" charset="0"/>
                        <a:cs typeface="Arial" panose="020B0604020202020204" pitchFamily="34" charset="0"/>
                      </a:endParaRPr>
                    </a:p>
                  </a:txBody>
                  <a:tcPr marL="0" marR="0" marT="73152" marB="0">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200" b="0" dirty="0" smtClean="0">
                          <a:latin typeface="Arial" panose="020B0604020202020204" pitchFamily="34" charset="0"/>
                          <a:cs typeface="Arial" panose="020B0604020202020204" pitchFamily="34" charset="0"/>
                        </a:rPr>
                        <a:t>BSPR</a:t>
                      </a:r>
                      <a:endParaRPr lang="en-US" sz="1200" b="0" dirty="0">
                        <a:latin typeface="Arial" panose="020B0604020202020204" pitchFamily="34" charset="0"/>
                        <a:cs typeface="Arial" panose="020B0604020202020204" pitchFamily="34" charset="0"/>
                      </a:endParaRPr>
                    </a:p>
                  </a:txBody>
                  <a:tcPr marL="0" marR="0" marT="73152" marB="0">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200" dirty="0" smtClean="0">
                          <a:latin typeface="Arial" panose="020B0604020202020204" pitchFamily="34" charset="0"/>
                          <a:cs typeface="Arial" panose="020B0604020202020204" pitchFamily="34" charset="0"/>
                        </a:rPr>
                        <a:t>0.1%</a:t>
                      </a:r>
                    </a:p>
                  </a:txBody>
                  <a:tcPr marL="0" marR="0" marT="73152" marB="0" anchor="ctr">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r>
                        <a:rPr lang="en-US" sz="1200" smtClean="0">
                          <a:latin typeface="Arial" panose="020B0604020202020204" pitchFamily="34" charset="0"/>
                          <a:cs typeface="Arial" panose="020B0604020202020204" pitchFamily="34" charset="0"/>
                        </a:rPr>
                        <a:t>TBD</a:t>
                      </a:r>
                      <a:endParaRPr lang="en-US" sz="1200" dirty="0" smtClean="0">
                        <a:latin typeface="Arial" panose="020B0604020202020204" pitchFamily="34" charset="0"/>
                        <a:cs typeface="Arial" panose="020B0604020202020204" pitchFamily="34" charset="0"/>
                      </a:endParaRPr>
                    </a:p>
                  </a:txBody>
                  <a:tcPr marL="0" marR="0" marT="73152" marB="0" anchor="ctr">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08561">
                <a:tc vMerge="1">
                  <a:txBody>
                    <a:bodyPr/>
                    <a:lstStyle/>
                    <a:p>
                      <a:endParaRPr lang="en-GB"/>
                    </a:p>
                  </a:txBody>
                  <a:tcP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r>
                        <a:rPr lang="en-US" sz="1200" b="0" i="0" dirty="0" smtClean="0">
                          <a:solidFill>
                            <a:schemeClr val="tx1"/>
                          </a:solidFill>
                          <a:latin typeface="Arial" panose="020B0604020202020204" pitchFamily="34" charset="0"/>
                          <a:cs typeface="Arial" panose="020B0604020202020204" pitchFamily="34" charset="0"/>
                        </a:rPr>
                        <a:t>Credit</a:t>
                      </a:r>
                      <a:r>
                        <a:rPr lang="en-US" sz="1200" b="0" i="0" baseline="0" dirty="0" smtClean="0">
                          <a:solidFill>
                            <a:schemeClr val="tx1"/>
                          </a:solidFill>
                          <a:latin typeface="Arial" panose="020B0604020202020204" pitchFamily="34" charset="0"/>
                          <a:cs typeface="Arial" panose="020B0604020202020204" pitchFamily="34" charset="0"/>
                        </a:rPr>
                        <a:t> Card $ Fraud Ratio</a:t>
                      </a:r>
                      <a:endParaRPr lang="en-US" sz="1200" b="0" i="0" dirty="0">
                        <a:solidFill>
                          <a:schemeClr val="tx1"/>
                        </a:solidFill>
                        <a:latin typeface="Arial" panose="020B0604020202020204" pitchFamily="34" charset="0"/>
                        <a:cs typeface="Arial" panose="020B0604020202020204" pitchFamily="34" charset="0"/>
                      </a:endParaRPr>
                    </a:p>
                  </a:txBody>
                  <a:tcPr marL="0" marR="0" marT="73152" marB="0">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200" b="0" dirty="0" smtClean="0">
                          <a:latin typeface="Arial" panose="020B0604020202020204" pitchFamily="34" charset="0"/>
                          <a:cs typeface="Arial" panose="020B0604020202020204" pitchFamily="34" charset="0"/>
                        </a:rPr>
                        <a:t>Quarterly</a:t>
                      </a:r>
                      <a:endParaRPr lang="en-US" sz="1200" b="0" dirty="0">
                        <a:latin typeface="Arial" panose="020B0604020202020204" pitchFamily="34" charset="0"/>
                        <a:cs typeface="Arial" panose="020B0604020202020204" pitchFamily="34" charset="0"/>
                      </a:endParaRPr>
                    </a:p>
                  </a:txBody>
                  <a:tcPr marL="0" marR="0" marT="73152" marB="0">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200" b="0" smtClean="0">
                          <a:latin typeface="Arial" panose="020B0604020202020204" pitchFamily="34" charset="0"/>
                          <a:cs typeface="Arial" panose="020B0604020202020204" pitchFamily="34" charset="0"/>
                        </a:rPr>
                        <a:t>BSPR</a:t>
                      </a:r>
                      <a:endParaRPr lang="en-US" sz="1200" b="0" dirty="0">
                        <a:latin typeface="Arial" panose="020B0604020202020204" pitchFamily="34" charset="0"/>
                        <a:cs typeface="Arial" panose="020B0604020202020204" pitchFamily="34" charset="0"/>
                      </a:endParaRPr>
                    </a:p>
                  </a:txBody>
                  <a:tcPr marL="0" marR="0" marT="73152" marB="0">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200" dirty="0" smtClean="0">
                          <a:latin typeface="Arial" panose="020B0604020202020204" pitchFamily="34" charset="0"/>
                          <a:cs typeface="Arial" panose="020B0604020202020204" pitchFamily="34" charset="0"/>
                        </a:rPr>
                        <a:t>0.6%</a:t>
                      </a:r>
                    </a:p>
                  </a:txBody>
                  <a:tcPr marL="0" marR="0" marT="73152" marB="0" anchor="ctr">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r>
                        <a:rPr lang="en-US" sz="1200" smtClean="0">
                          <a:latin typeface="Arial" panose="020B0604020202020204" pitchFamily="34" charset="0"/>
                          <a:cs typeface="Arial" panose="020B0604020202020204" pitchFamily="34" charset="0"/>
                        </a:rPr>
                        <a:t>TBD</a:t>
                      </a:r>
                      <a:endParaRPr lang="en-US" sz="1200" dirty="0" smtClean="0">
                        <a:latin typeface="Arial" panose="020B0604020202020204" pitchFamily="34" charset="0"/>
                        <a:cs typeface="Arial" panose="020B0604020202020204" pitchFamily="34" charset="0"/>
                      </a:endParaRPr>
                    </a:p>
                  </a:txBody>
                  <a:tcPr marL="0" marR="0" marT="73152" marB="0" anchor="ctr">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08561">
                <a:tc vMerge="1">
                  <a:txBody>
                    <a:bodyPr/>
                    <a:lstStyle/>
                    <a:p>
                      <a:endParaRPr lang="en-GB"/>
                    </a:p>
                  </a:txBody>
                  <a:tcPr/>
                </a:tc>
                <a:tc>
                  <a:txBody>
                    <a:bodyPr/>
                    <a:lstStyle/>
                    <a:p>
                      <a:pPr>
                        <a:lnSpc>
                          <a:spcPct val="100000"/>
                        </a:lnSpc>
                      </a:pPr>
                      <a:r>
                        <a:rPr lang="en-US" sz="1200" b="0" i="0" baseline="0" dirty="0" smtClean="0">
                          <a:solidFill>
                            <a:schemeClr val="tx1"/>
                          </a:solidFill>
                          <a:latin typeface="Arial" panose="020B0604020202020204" pitchFamily="34" charset="0"/>
                          <a:cs typeface="Arial" panose="020B0604020202020204" pitchFamily="34" charset="0"/>
                        </a:rPr>
                        <a:t>Debit Card # Fraud Ratio</a:t>
                      </a:r>
                      <a:endParaRPr lang="en-US" sz="1200" b="0" i="0" dirty="0">
                        <a:solidFill>
                          <a:schemeClr val="tx1"/>
                        </a:solidFill>
                        <a:latin typeface="Arial" panose="020B0604020202020204" pitchFamily="34" charset="0"/>
                        <a:cs typeface="Arial" panose="020B0604020202020204" pitchFamily="34" charset="0"/>
                      </a:endParaRPr>
                    </a:p>
                  </a:txBody>
                  <a:tcPr marL="0" marR="0" marT="73152" marB="0">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200" b="0" dirty="0" smtClean="0">
                          <a:latin typeface="Arial" panose="020B0604020202020204" pitchFamily="34" charset="0"/>
                          <a:cs typeface="Arial" panose="020B0604020202020204" pitchFamily="34" charset="0"/>
                        </a:rPr>
                        <a:t>Quarterly</a:t>
                      </a:r>
                      <a:endParaRPr lang="en-US" sz="1200" b="0" dirty="0">
                        <a:latin typeface="Arial" panose="020B0604020202020204" pitchFamily="34" charset="0"/>
                        <a:cs typeface="Arial" panose="020B0604020202020204" pitchFamily="34" charset="0"/>
                      </a:endParaRPr>
                    </a:p>
                  </a:txBody>
                  <a:tcPr marL="0" marR="0" marT="73152" marB="0">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200" b="0" smtClean="0">
                          <a:latin typeface="Arial" panose="020B0604020202020204" pitchFamily="34" charset="0"/>
                          <a:cs typeface="Arial" panose="020B0604020202020204" pitchFamily="34" charset="0"/>
                        </a:rPr>
                        <a:t>BSPR</a:t>
                      </a:r>
                      <a:endParaRPr lang="en-US" sz="1200" b="0" dirty="0">
                        <a:latin typeface="Arial" panose="020B0604020202020204" pitchFamily="34" charset="0"/>
                        <a:cs typeface="Arial" panose="020B0604020202020204" pitchFamily="34" charset="0"/>
                      </a:endParaRPr>
                    </a:p>
                  </a:txBody>
                  <a:tcPr marL="0" marR="0" marT="73152" marB="0">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200" dirty="0" smtClean="0">
                          <a:latin typeface="Arial" panose="020B0604020202020204" pitchFamily="34" charset="0"/>
                          <a:cs typeface="Arial" panose="020B0604020202020204" pitchFamily="34" charset="0"/>
                        </a:rPr>
                        <a:t>0.0%</a:t>
                      </a:r>
                    </a:p>
                  </a:txBody>
                  <a:tcPr marL="0" marR="0" marT="73152" marB="0" anchor="ctr">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r>
                        <a:rPr lang="en-US" sz="1200" smtClean="0">
                          <a:latin typeface="Arial" panose="020B0604020202020204" pitchFamily="34" charset="0"/>
                          <a:cs typeface="Arial" panose="020B0604020202020204" pitchFamily="34" charset="0"/>
                        </a:rPr>
                        <a:t>TBD</a:t>
                      </a:r>
                      <a:endParaRPr lang="en-US" sz="1200" dirty="0" smtClean="0">
                        <a:latin typeface="Arial" panose="020B0604020202020204" pitchFamily="34" charset="0"/>
                        <a:cs typeface="Arial" panose="020B0604020202020204" pitchFamily="34" charset="0"/>
                      </a:endParaRPr>
                    </a:p>
                  </a:txBody>
                  <a:tcPr marL="0" marR="0" marT="73152" marB="0" anchor="ctr">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08561">
                <a:tc vMerge="1">
                  <a:txBody>
                    <a:bodyPr/>
                    <a:lstStyle/>
                    <a:p>
                      <a:endParaRPr lang="en-GB"/>
                    </a:p>
                  </a:txBody>
                  <a:tcPr/>
                </a:tc>
                <a:tc>
                  <a:txBody>
                    <a:bodyPr/>
                    <a:lstStyle/>
                    <a:p>
                      <a:pPr>
                        <a:lnSpc>
                          <a:spcPct val="100000"/>
                        </a:lnSpc>
                      </a:pPr>
                      <a:r>
                        <a:rPr lang="en-US" sz="1200" b="0" i="0" baseline="0" dirty="0" smtClean="0">
                          <a:solidFill>
                            <a:schemeClr val="tx1"/>
                          </a:solidFill>
                          <a:latin typeface="Arial" panose="020B0604020202020204" pitchFamily="34" charset="0"/>
                          <a:cs typeface="Arial" panose="020B0604020202020204" pitchFamily="34" charset="0"/>
                        </a:rPr>
                        <a:t>Debit Card $ Fraud Ratio</a:t>
                      </a:r>
                      <a:endParaRPr lang="en-US" sz="1200" b="0" i="0" dirty="0">
                        <a:solidFill>
                          <a:schemeClr val="tx1"/>
                        </a:solidFill>
                        <a:latin typeface="Arial" panose="020B0604020202020204" pitchFamily="34" charset="0"/>
                        <a:cs typeface="Arial" panose="020B0604020202020204" pitchFamily="34" charset="0"/>
                      </a:endParaRPr>
                    </a:p>
                  </a:txBody>
                  <a:tcPr marL="0" marR="0" marT="73152" marB="0">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200" b="0" dirty="0" smtClean="0">
                          <a:latin typeface="Arial" panose="020B0604020202020204" pitchFamily="34" charset="0"/>
                          <a:cs typeface="Arial" panose="020B0604020202020204" pitchFamily="34" charset="0"/>
                        </a:rPr>
                        <a:t>Quarterly</a:t>
                      </a:r>
                      <a:endParaRPr lang="en-US" sz="1200" b="0" dirty="0">
                        <a:latin typeface="Arial" panose="020B0604020202020204" pitchFamily="34" charset="0"/>
                        <a:cs typeface="Arial" panose="020B0604020202020204" pitchFamily="34" charset="0"/>
                      </a:endParaRPr>
                    </a:p>
                  </a:txBody>
                  <a:tcPr marL="0" marR="0" marT="73152" marB="0">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200" b="0" smtClean="0">
                          <a:latin typeface="Arial" panose="020B0604020202020204" pitchFamily="34" charset="0"/>
                          <a:cs typeface="Arial" panose="020B0604020202020204" pitchFamily="34" charset="0"/>
                        </a:rPr>
                        <a:t>BSPR</a:t>
                      </a:r>
                      <a:endParaRPr lang="en-US" sz="1200" b="0" dirty="0">
                        <a:latin typeface="Arial" panose="020B0604020202020204" pitchFamily="34" charset="0"/>
                        <a:cs typeface="Arial" panose="020B0604020202020204" pitchFamily="34" charset="0"/>
                      </a:endParaRPr>
                    </a:p>
                  </a:txBody>
                  <a:tcPr marL="0" marR="0" marT="73152" marB="0">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1200" kern="1200" dirty="0" smtClean="0">
                          <a:solidFill>
                            <a:schemeClr val="tx1"/>
                          </a:solidFill>
                          <a:latin typeface="Arial" panose="020B0604020202020204" pitchFamily="34" charset="0"/>
                          <a:ea typeface="+mn-ea"/>
                          <a:cs typeface="Arial" panose="020B0604020202020204" pitchFamily="34" charset="0"/>
                        </a:rPr>
                        <a:t>0.0%</a:t>
                      </a:r>
                    </a:p>
                  </a:txBody>
                  <a:tcPr marL="0" marR="0" marT="73152" marB="0" anchor="ctr">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pPr>
                      <a:r>
                        <a:rPr lang="en-US" sz="1200" smtClean="0">
                          <a:latin typeface="Arial" panose="020B0604020202020204" pitchFamily="34" charset="0"/>
                          <a:cs typeface="Arial" panose="020B0604020202020204" pitchFamily="34" charset="0"/>
                        </a:rPr>
                        <a:t>TBD</a:t>
                      </a:r>
                      <a:endParaRPr lang="en-US" sz="1200" kern="1200" dirty="0" smtClean="0">
                        <a:solidFill>
                          <a:schemeClr val="tx1"/>
                        </a:solidFill>
                        <a:latin typeface="Arial" panose="020B0604020202020204" pitchFamily="34" charset="0"/>
                        <a:ea typeface="+mn-ea"/>
                        <a:cs typeface="Arial" panose="020B0604020202020204" pitchFamily="34" charset="0"/>
                      </a:endParaRPr>
                    </a:p>
                  </a:txBody>
                  <a:tcPr marL="0" marR="0" marT="73152" marB="0" anchor="ctr">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08561">
                <a:tc vMerge="1">
                  <a:txBody>
                    <a:bodyPr/>
                    <a:lstStyle/>
                    <a:p>
                      <a:endParaRPr lang="en-GB"/>
                    </a:p>
                  </a:txBody>
                  <a:tcPr>
                    <a:lnL w="1905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r>
                        <a:rPr lang="en-US" sz="1200" b="0" i="0" dirty="0" smtClean="0">
                          <a:solidFill>
                            <a:schemeClr val="tx1"/>
                          </a:solidFill>
                          <a:latin typeface="Arial" panose="020B0604020202020204" pitchFamily="34" charset="0"/>
                          <a:cs typeface="Arial" panose="020B0604020202020204" pitchFamily="34" charset="0"/>
                        </a:rPr>
                        <a:t>Online Banking Fraud</a:t>
                      </a:r>
                      <a:endParaRPr lang="en-US" sz="1200" b="0" i="0" dirty="0">
                        <a:solidFill>
                          <a:schemeClr val="tx1"/>
                        </a:solidFill>
                        <a:latin typeface="Arial" panose="020B0604020202020204" pitchFamily="34" charset="0"/>
                        <a:cs typeface="Arial" panose="020B0604020202020204" pitchFamily="34" charset="0"/>
                      </a:endParaRPr>
                    </a:p>
                  </a:txBody>
                  <a:tcPr marL="0" marR="0" marT="73152" marB="0">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200" b="0" dirty="0" smtClean="0">
                          <a:latin typeface="Arial" panose="020B0604020202020204" pitchFamily="34" charset="0"/>
                          <a:cs typeface="Arial" panose="020B0604020202020204" pitchFamily="34" charset="0"/>
                        </a:rPr>
                        <a:t>Quarterly</a:t>
                      </a:r>
                      <a:endParaRPr lang="en-US" sz="1200" b="0" dirty="0">
                        <a:latin typeface="Arial" panose="020B0604020202020204" pitchFamily="34" charset="0"/>
                        <a:cs typeface="Arial" panose="020B0604020202020204" pitchFamily="34" charset="0"/>
                      </a:endParaRPr>
                    </a:p>
                  </a:txBody>
                  <a:tcPr marL="0" marR="0" marT="73152" marB="0">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200" b="0" smtClean="0">
                          <a:latin typeface="Arial" panose="020B0604020202020204" pitchFamily="34" charset="0"/>
                          <a:cs typeface="Arial" panose="020B0604020202020204" pitchFamily="34" charset="0"/>
                        </a:rPr>
                        <a:t>BSPR</a:t>
                      </a:r>
                      <a:endParaRPr lang="en-US" sz="1200" b="0" dirty="0">
                        <a:latin typeface="Arial" panose="020B0604020202020204" pitchFamily="34" charset="0"/>
                        <a:cs typeface="Arial" panose="020B0604020202020204" pitchFamily="34" charset="0"/>
                      </a:endParaRPr>
                    </a:p>
                  </a:txBody>
                  <a:tcPr marL="0" marR="0" marT="73152" marB="0">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ctr" latinLnBrk="0" hangingPunct="1">
                        <a:lnSpc>
                          <a:spcPct val="100000"/>
                        </a:lnSpc>
                      </a:pPr>
                      <a:r>
                        <a:rPr lang="es-PR" sz="1200" kern="1200" dirty="0" smtClean="0">
                          <a:solidFill>
                            <a:schemeClr val="tx1"/>
                          </a:solidFill>
                          <a:latin typeface="Arial" panose="020B0604020202020204" pitchFamily="34" charset="0"/>
                          <a:ea typeface="+mn-ea"/>
                          <a:cs typeface="Arial" panose="020B0604020202020204" pitchFamily="34" charset="0"/>
                        </a:rPr>
                        <a:t>0.0%</a:t>
                      </a:r>
                      <a:endParaRPr lang="es-PR" sz="1200" kern="1200" dirty="0">
                        <a:solidFill>
                          <a:schemeClr val="tx1"/>
                        </a:solidFill>
                        <a:latin typeface="Arial" panose="020B0604020202020204" pitchFamily="34" charset="0"/>
                        <a:ea typeface="+mn-ea"/>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fontAlgn="ctr" latinLnBrk="0" hangingPunct="1">
                        <a:lnSpc>
                          <a:spcPct val="100000"/>
                        </a:lnSpc>
                      </a:pPr>
                      <a:r>
                        <a:rPr lang="en-US" sz="1200" smtClean="0">
                          <a:latin typeface="Arial" panose="020B0604020202020204" pitchFamily="34" charset="0"/>
                          <a:cs typeface="Arial" panose="020B0604020202020204" pitchFamily="34" charset="0"/>
                        </a:rPr>
                        <a:t>TBD</a:t>
                      </a:r>
                      <a:endParaRPr lang="es-PR" sz="1200" kern="1200" dirty="0">
                        <a:solidFill>
                          <a:schemeClr val="tx1"/>
                        </a:solidFill>
                        <a:latin typeface="Arial" panose="020B0604020202020204" pitchFamily="34" charset="0"/>
                        <a:ea typeface="+mn-ea"/>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08561">
                <a:tc vMerge="1">
                  <a:txBody>
                    <a:bodyPr/>
                    <a:lstStyle/>
                    <a:p>
                      <a:endParaRPr lang="en-GB"/>
                    </a:p>
                  </a:txBody>
                  <a:tcPr>
                    <a:lnL w="1905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r>
                        <a:rPr lang="en-US" sz="1200" b="0" i="0" dirty="0" smtClean="0">
                          <a:solidFill>
                            <a:schemeClr val="tx1"/>
                          </a:solidFill>
                          <a:latin typeface="Arial" panose="020B0604020202020204" pitchFamily="34" charset="0"/>
                          <a:cs typeface="Arial" panose="020B0604020202020204" pitchFamily="34" charset="0"/>
                        </a:rPr>
                        <a:t>IT Relevant Incidents</a:t>
                      </a:r>
                      <a:endParaRPr lang="en-US" sz="1200" b="0" i="0" dirty="0">
                        <a:solidFill>
                          <a:schemeClr val="tx1"/>
                        </a:solidFill>
                        <a:latin typeface="Arial" panose="020B0604020202020204" pitchFamily="34" charset="0"/>
                        <a:cs typeface="Arial" panose="020B0604020202020204" pitchFamily="34" charset="0"/>
                      </a:endParaRPr>
                    </a:p>
                  </a:txBody>
                  <a:tcPr marL="0" marR="0" marT="73152" marB="0">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200" b="0" dirty="0" smtClean="0">
                          <a:latin typeface="Arial" panose="020B0604020202020204" pitchFamily="34" charset="0"/>
                          <a:cs typeface="Arial" panose="020B0604020202020204" pitchFamily="34" charset="0"/>
                        </a:rPr>
                        <a:t>Quarterly</a:t>
                      </a:r>
                      <a:endParaRPr lang="en-US" sz="1200" b="0" dirty="0">
                        <a:latin typeface="Arial" panose="020B0604020202020204" pitchFamily="34" charset="0"/>
                        <a:cs typeface="Arial" panose="020B0604020202020204" pitchFamily="34" charset="0"/>
                      </a:endParaRPr>
                    </a:p>
                  </a:txBody>
                  <a:tcPr marL="0" marR="0" marT="73152" marB="0">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200" b="0" dirty="0" smtClean="0">
                          <a:latin typeface="Arial" panose="020B0604020202020204" pitchFamily="34" charset="0"/>
                          <a:cs typeface="Arial" panose="020B0604020202020204" pitchFamily="34" charset="0"/>
                        </a:rPr>
                        <a:t>BSPR</a:t>
                      </a:r>
                      <a:endParaRPr lang="en-US" sz="1200" b="0" dirty="0">
                        <a:latin typeface="Arial" panose="020B0604020202020204" pitchFamily="34" charset="0"/>
                        <a:cs typeface="Arial" panose="020B0604020202020204" pitchFamily="34" charset="0"/>
                      </a:endParaRPr>
                    </a:p>
                  </a:txBody>
                  <a:tcPr marL="0" marR="0" marT="73152" marB="0">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ctr" latinLnBrk="0" hangingPunct="1">
                        <a:lnSpc>
                          <a:spcPct val="100000"/>
                        </a:lnSpc>
                      </a:pPr>
                      <a:r>
                        <a:rPr lang="es-PR" sz="1200" kern="1200" dirty="0">
                          <a:solidFill>
                            <a:schemeClr val="tx1"/>
                          </a:solidFill>
                          <a:latin typeface="Arial" panose="020B0604020202020204" pitchFamily="34" charset="0"/>
                          <a:ea typeface="+mn-ea"/>
                          <a:cs typeface="Arial" panose="020B0604020202020204" pitchFamily="34" charset="0"/>
                        </a:rPr>
                        <a:t>0</a:t>
                      </a:r>
                    </a:p>
                  </a:txBody>
                  <a:tcPr marL="9525" marR="9525" marT="9525" marB="0" anchor="ctr">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fontAlgn="ctr" latinLnBrk="0" hangingPunct="1">
                        <a:lnSpc>
                          <a:spcPct val="100000"/>
                        </a:lnSpc>
                      </a:pPr>
                      <a:r>
                        <a:rPr lang="en-US" sz="1200" smtClean="0">
                          <a:latin typeface="Arial" panose="020B0604020202020204" pitchFamily="34" charset="0"/>
                          <a:cs typeface="Arial" panose="020B0604020202020204" pitchFamily="34" charset="0"/>
                        </a:rPr>
                        <a:t>TBD</a:t>
                      </a:r>
                      <a:endParaRPr lang="es-PR" sz="1200" kern="1200" dirty="0">
                        <a:solidFill>
                          <a:schemeClr val="tx1"/>
                        </a:solidFill>
                        <a:latin typeface="Arial" panose="020B0604020202020204" pitchFamily="34" charset="0"/>
                        <a:ea typeface="+mn-ea"/>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08561">
                <a:tc vMerge="1">
                  <a:txBody>
                    <a:bodyPr/>
                    <a:lstStyle/>
                    <a:p>
                      <a:endParaRPr lang="en-GB"/>
                    </a:p>
                  </a:txBody>
                  <a:tcPr>
                    <a:lnL w="1905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r>
                        <a:rPr lang="en-US" sz="1200" b="0" i="0" dirty="0" smtClean="0">
                          <a:solidFill>
                            <a:schemeClr val="tx1"/>
                          </a:solidFill>
                          <a:latin typeface="Arial" panose="020B0604020202020204" pitchFamily="34" charset="0"/>
                          <a:cs typeface="Arial" panose="020B0604020202020204" pitchFamily="34" charset="0"/>
                        </a:rPr>
                        <a:t>IT</a:t>
                      </a:r>
                      <a:r>
                        <a:rPr lang="en-US" sz="1200" b="0" i="0" baseline="0" dirty="0" smtClean="0">
                          <a:solidFill>
                            <a:schemeClr val="tx1"/>
                          </a:solidFill>
                          <a:latin typeface="Arial" panose="020B0604020202020204" pitchFamily="34" charset="0"/>
                          <a:cs typeface="Arial" panose="020B0604020202020204" pitchFamily="34" charset="0"/>
                        </a:rPr>
                        <a:t> Systems Availability (%)</a:t>
                      </a:r>
                      <a:endParaRPr lang="en-US" sz="1200" b="0" i="0" dirty="0">
                        <a:solidFill>
                          <a:schemeClr val="tx1"/>
                        </a:solidFill>
                        <a:latin typeface="Arial" panose="020B0604020202020204" pitchFamily="34" charset="0"/>
                        <a:cs typeface="Arial" panose="020B0604020202020204" pitchFamily="34" charset="0"/>
                      </a:endParaRPr>
                    </a:p>
                  </a:txBody>
                  <a:tcPr marL="0" marR="0" marT="73152" marB="0">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200" b="0" dirty="0" smtClean="0">
                          <a:latin typeface="Arial" panose="020B0604020202020204" pitchFamily="34" charset="0"/>
                          <a:cs typeface="Arial" panose="020B0604020202020204" pitchFamily="34" charset="0"/>
                        </a:rPr>
                        <a:t>Quarterly</a:t>
                      </a:r>
                      <a:endParaRPr lang="en-US" sz="1200" b="0" dirty="0">
                        <a:latin typeface="Arial" panose="020B0604020202020204" pitchFamily="34" charset="0"/>
                        <a:cs typeface="Arial" panose="020B0604020202020204" pitchFamily="34" charset="0"/>
                      </a:endParaRPr>
                    </a:p>
                  </a:txBody>
                  <a:tcPr marL="0" marR="0" marT="73152" marB="0">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200" b="0" dirty="0" smtClean="0">
                          <a:latin typeface="Arial" panose="020B0604020202020204" pitchFamily="34" charset="0"/>
                          <a:cs typeface="Arial" panose="020B0604020202020204" pitchFamily="34" charset="0"/>
                        </a:rPr>
                        <a:t>BSPR</a:t>
                      </a:r>
                      <a:endParaRPr lang="en-US" sz="1200" b="0" dirty="0">
                        <a:latin typeface="Arial" panose="020B0604020202020204" pitchFamily="34" charset="0"/>
                        <a:cs typeface="Arial" panose="020B0604020202020204" pitchFamily="34" charset="0"/>
                      </a:endParaRPr>
                    </a:p>
                  </a:txBody>
                  <a:tcPr marL="0" marR="0" marT="73152" marB="0">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ctr" latinLnBrk="0" hangingPunct="1">
                        <a:lnSpc>
                          <a:spcPct val="100000"/>
                        </a:lnSpc>
                      </a:pPr>
                      <a:r>
                        <a:rPr lang="es-PR" sz="1200" kern="1200" dirty="0">
                          <a:solidFill>
                            <a:schemeClr val="tx1"/>
                          </a:solidFill>
                          <a:latin typeface="Arial" panose="020B0604020202020204" pitchFamily="34" charset="0"/>
                          <a:ea typeface="+mn-ea"/>
                          <a:cs typeface="Arial" panose="020B0604020202020204" pitchFamily="34" charset="0"/>
                        </a:rPr>
                        <a:t>100%</a:t>
                      </a:r>
                    </a:p>
                  </a:txBody>
                  <a:tcPr marL="9525" marR="9525" marT="9525" marB="0" anchor="ctr">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fontAlgn="ctr" latinLnBrk="0" hangingPunct="1">
                        <a:lnSpc>
                          <a:spcPct val="100000"/>
                        </a:lnSpc>
                      </a:pPr>
                      <a:r>
                        <a:rPr lang="en-US" sz="1200" smtClean="0">
                          <a:latin typeface="Arial" panose="020B0604020202020204" pitchFamily="34" charset="0"/>
                          <a:cs typeface="Arial" panose="020B0604020202020204" pitchFamily="34" charset="0"/>
                        </a:rPr>
                        <a:t>TBD</a:t>
                      </a:r>
                      <a:endParaRPr lang="es-PR" sz="1200" kern="1200" dirty="0">
                        <a:solidFill>
                          <a:schemeClr val="tx1"/>
                        </a:solidFill>
                        <a:latin typeface="Arial" panose="020B0604020202020204" pitchFamily="34" charset="0"/>
                        <a:ea typeface="+mn-ea"/>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23555">
                <a:tc vMerge="1">
                  <a:txBody>
                    <a:bodyPr/>
                    <a:lstStyle/>
                    <a:p>
                      <a:endParaRPr lang="en-GB"/>
                    </a:p>
                  </a:txBody>
                  <a:tcPr>
                    <a:lnL w="1905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r>
                        <a:rPr lang="en-US" sz="1200" b="0" i="0" dirty="0" smtClean="0">
                          <a:solidFill>
                            <a:schemeClr val="tx1"/>
                          </a:solidFill>
                          <a:latin typeface="Arial" panose="020B0604020202020204" pitchFamily="34" charset="0"/>
                          <a:cs typeface="Arial" panose="020B0604020202020204" pitchFamily="34" charset="0"/>
                        </a:rPr>
                        <a:t>Systems with Obsolete</a:t>
                      </a:r>
                      <a:r>
                        <a:rPr lang="en-US" sz="1200" b="0" i="0" baseline="0" dirty="0" smtClean="0">
                          <a:solidFill>
                            <a:schemeClr val="tx1"/>
                          </a:solidFill>
                          <a:latin typeface="Arial" panose="020B0604020202020204" pitchFamily="34" charset="0"/>
                          <a:cs typeface="Arial" panose="020B0604020202020204" pitchFamily="34" charset="0"/>
                        </a:rPr>
                        <a:t> Operating Systems (%)</a:t>
                      </a:r>
                      <a:endParaRPr lang="en-US" sz="1200" b="0" i="0" dirty="0">
                        <a:solidFill>
                          <a:schemeClr val="tx1"/>
                        </a:solidFill>
                        <a:latin typeface="Arial" panose="020B0604020202020204" pitchFamily="34" charset="0"/>
                        <a:cs typeface="Arial" panose="020B0604020202020204" pitchFamily="34" charset="0"/>
                      </a:endParaRPr>
                    </a:p>
                  </a:txBody>
                  <a:tcPr marL="0" marR="0" marT="73152" marB="0">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200" b="0" dirty="0" smtClean="0">
                          <a:latin typeface="Arial" panose="020B0604020202020204" pitchFamily="34" charset="0"/>
                          <a:cs typeface="Arial" panose="020B0604020202020204" pitchFamily="34" charset="0"/>
                        </a:rPr>
                        <a:t>Quarterly</a:t>
                      </a:r>
                      <a:endParaRPr lang="en-US" sz="1200" b="0" dirty="0">
                        <a:latin typeface="Arial" panose="020B0604020202020204" pitchFamily="34" charset="0"/>
                        <a:cs typeface="Arial" panose="020B0604020202020204" pitchFamily="34" charset="0"/>
                      </a:endParaRPr>
                    </a:p>
                  </a:txBody>
                  <a:tcPr marL="0" marR="0" marT="73152" marB="0">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200" b="0" dirty="0" smtClean="0">
                          <a:latin typeface="Arial" panose="020B0604020202020204" pitchFamily="34" charset="0"/>
                          <a:cs typeface="Arial" panose="020B0604020202020204" pitchFamily="34" charset="0"/>
                        </a:rPr>
                        <a:t>BSPR</a:t>
                      </a:r>
                      <a:endParaRPr lang="en-US" sz="1200" b="0" dirty="0">
                        <a:latin typeface="Arial" panose="020B0604020202020204" pitchFamily="34" charset="0"/>
                        <a:cs typeface="Arial" panose="020B0604020202020204" pitchFamily="34" charset="0"/>
                      </a:endParaRPr>
                    </a:p>
                  </a:txBody>
                  <a:tcPr marL="0" marR="0" marT="73152" marB="0">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ctr" latinLnBrk="0" hangingPunct="1">
                        <a:lnSpc>
                          <a:spcPct val="100000"/>
                        </a:lnSpc>
                      </a:pPr>
                      <a:r>
                        <a:rPr lang="es-PR" sz="1200" kern="1200" dirty="0" smtClean="0">
                          <a:solidFill>
                            <a:schemeClr val="tx1"/>
                          </a:solidFill>
                          <a:latin typeface="Arial" panose="020B0604020202020204" pitchFamily="34" charset="0"/>
                          <a:ea typeface="+mn-ea"/>
                          <a:cs typeface="Arial" panose="020B0604020202020204" pitchFamily="34" charset="0"/>
                        </a:rPr>
                        <a:t>0%</a:t>
                      </a:r>
                      <a:endParaRPr lang="es-PR" sz="1200" kern="1200" dirty="0">
                        <a:solidFill>
                          <a:schemeClr val="tx1"/>
                        </a:solidFill>
                        <a:latin typeface="Arial" panose="020B0604020202020204" pitchFamily="34" charset="0"/>
                        <a:ea typeface="+mn-ea"/>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fontAlgn="ctr" latinLnBrk="0" hangingPunct="1">
                        <a:lnSpc>
                          <a:spcPct val="100000"/>
                        </a:lnSpc>
                      </a:pPr>
                      <a:r>
                        <a:rPr lang="en-US" sz="1200" smtClean="0">
                          <a:latin typeface="Arial" panose="020B0604020202020204" pitchFamily="34" charset="0"/>
                          <a:cs typeface="Arial" panose="020B0604020202020204" pitchFamily="34" charset="0"/>
                        </a:rPr>
                        <a:t>TBD</a:t>
                      </a:r>
                      <a:endParaRPr lang="es-PR" sz="1200" kern="1200" dirty="0">
                        <a:solidFill>
                          <a:schemeClr val="tx1"/>
                        </a:solidFill>
                        <a:latin typeface="Arial" panose="020B0604020202020204" pitchFamily="34" charset="0"/>
                        <a:ea typeface="+mn-ea"/>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84668">
                <a:tc vMerge="1">
                  <a:txBody>
                    <a:bodyPr/>
                    <a:lstStyle/>
                    <a:p>
                      <a:endParaRPr lang="en-GB"/>
                    </a:p>
                  </a:txBody>
                  <a:tcP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r>
                        <a:rPr lang="en-US" sz="1200" b="0" i="0" dirty="0" smtClean="0">
                          <a:solidFill>
                            <a:schemeClr val="tx1"/>
                          </a:solidFill>
                          <a:latin typeface="Arial" panose="020B0604020202020204" pitchFamily="34" charset="0"/>
                          <a:cs typeface="Arial" panose="020B0604020202020204" pitchFamily="34" charset="0"/>
                        </a:rPr>
                        <a:t>Ethical Hacking Vulnerabilities</a:t>
                      </a:r>
                      <a:endParaRPr lang="en-US" sz="1200" b="0" i="0" dirty="0">
                        <a:solidFill>
                          <a:schemeClr val="tx1"/>
                        </a:solidFill>
                        <a:latin typeface="Arial" panose="020B0604020202020204" pitchFamily="34" charset="0"/>
                        <a:cs typeface="Arial" panose="020B0604020202020204" pitchFamily="34" charset="0"/>
                      </a:endParaRPr>
                    </a:p>
                  </a:txBody>
                  <a:tcPr marL="0" marR="0" marT="73152" marB="0">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200" b="0" dirty="0" smtClean="0">
                          <a:latin typeface="Arial" panose="020B0604020202020204" pitchFamily="34" charset="0"/>
                          <a:cs typeface="Arial" panose="020B0604020202020204" pitchFamily="34" charset="0"/>
                        </a:rPr>
                        <a:t>Quarterly</a:t>
                      </a:r>
                      <a:endParaRPr lang="en-US" sz="1200" b="0" dirty="0">
                        <a:latin typeface="Arial" panose="020B0604020202020204" pitchFamily="34" charset="0"/>
                        <a:cs typeface="Arial" panose="020B0604020202020204" pitchFamily="34" charset="0"/>
                      </a:endParaRPr>
                    </a:p>
                  </a:txBody>
                  <a:tcPr marL="0" marR="0" marT="73152" marB="0">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200" b="0" dirty="0" smtClean="0">
                          <a:latin typeface="Arial" panose="020B0604020202020204" pitchFamily="34" charset="0"/>
                          <a:cs typeface="Arial" panose="020B0604020202020204" pitchFamily="34" charset="0"/>
                        </a:rPr>
                        <a:t>BSPR</a:t>
                      </a:r>
                      <a:endParaRPr lang="en-US" sz="1200" b="0" dirty="0">
                        <a:latin typeface="Arial" panose="020B0604020202020204" pitchFamily="34" charset="0"/>
                        <a:cs typeface="Arial" panose="020B0604020202020204" pitchFamily="34" charset="0"/>
                      </a:endParaRPr>
                    </a:p>
                  </a:txBody>
                  <a:tcPr marL="0" marR="0" marT="73152" marB="0">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ctr" latinLnBrk="0" hangingPunct="1">
                        <a:lnSpc>
                          <a:spcPct val="100000"/>
                        </a:lnSpc>
                      </a:pPr>
                      <a:r>
                        <a:rPr lang="es-PR" sz="1200" kern="1200" dirty="0">
                          <a:solidFill>
                            <a:schemeClr val="tx1"/>
                          </a:solidFill>
                          <a:latin typeface="Arial" panose="020B0604020202020204" pitchFamily="34" charset="0"/>
                          <a:ea typeface="+mn-ea"/>
                          <a:cs typeface="Arial" panose="020B0604020202020204" pitchFamily="34" charset="0"/>
                        </a:rPr>
                        <a:t>0</a:t>
                      </a:r>
                    </a:p>
                  </a:txBody>
                  <a:tcPr marL="9525" marR="9525" marT="9525" marB="0" anchor="ctr">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fontAlgn="ctr" latinLnBrk="0" hangingPunct="1">
                        <a:lnSpc>
                          <a:spcPct val="100000"/>
                        </a:lnSpc>
                      </a:pPr>
                      <a:r>
                        <a:rPr lang="en-US" sz="1200" smtClean="0">
                          <a:latin typeface="Arial" panose="020B0604020202020204" pitchFamily="34" charset="0"/>
                          <a:cs typeface="Arial" panose="020B0604020202020204" pitchFamily="34" charset="0"/>
                        </a:rPr>
                        <a:t>TBD</a:t>
                      </a:r>
                      <a:endParaRPr lang="es-PR" sz="1200" kern="1200" dirty="0">
                        <a:solidFill>
                          <a:schemeClr val="tx1"/>
                        </a:solidFill>
                        <a:latin typeface="Arial" panose="020B0604020202020204" pitchFamily="34" charset="0"/>
                        <a:ea typeface="+mn-ea"/>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04825">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r>
                        <a:rPr lang="en-US" sz="1200" b="0" i="0" dirty="0" smtClean="0">
                          <a:solidFill>
                            <a:schemeClr val="tx1"/>
                          </a:solidFill>
                          <a:latin typeface="Arial" panose="020B0604020202020204" pitchFamily="34" charset="0"/>
                          <a:cs typeface="Arial" panose="020B0604020202020204" pitchFamily="34" charset="0"/>
                        </a:rPr>
                        <a:t>Servers with Security</a:t>
                      </a:r>
                      <a:r>
                        <a:rPr lang="en-US" sz="1200" b="0" i="0" baseline="0" dirty="0" smtClean="0">
                          <a:solidFill>
                            <a:schemeClr val="tx1"/>
                          </a:solidFill>
                          <a:latin typeface="Arial" panose="020B0604020202020204" pitchFamily="34" charset="0"/>
                          <a:cs typeface="Arial" panose="020B0604020202020204" pitchFamily="34" charset="0"/>
                        </a:rPr>
                        <a:t> Compliant Operating Systems</a:t>
                      </a:r>
                      <a:endParaRPr lang="en-US" sz="1200" b="0" i="0" dirty="0">
                        <a:solidFill>
                          <a:schemeClr val="tx1"/>
                        </a:solidFill>
                        <a:latin typeface="Arial" panose="020B0604020202020204" pitchFamily="34" charset="0"/>
                        <a:cs typeface="Arial" panose="020B0604020202020204" pitchFamily="34" charset="0"/>
                      </a:endParaRPr>
                    </a:p>
                  </a:txBody>
                  <a:tcPr marL="0" marR="0" marT="73152" marB="0">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200" b="0" dirty="0" smtClean="0">
                          <a:latin typeface="Arial" panose="020B0604020202020204" pitchFamily="34" charset="0"/>
                          <a:cs typeface="Arial" panose="020B0604020202020204" pitchFamily="34" charset="0"/>
                        </a:rPr>
                        <a:t>Quarterly</a:t>
                      </a:r>
                      <a:endParaRPr lang="en-US" sz="1200" b="0" dirty="0">
                        <a:latin typeface="Arial" panose="020B0604020202020204" pitchFamily="34" charset="0"/>
                        <a:cs typeface="Arial" panose="020B0604020202020204" pitchFamily="34" charset="0"/>
                      </a:endParaRPr>
                    </a:p>
                  </a:txBody>
                  <a:tcPr marL="0" marR="0" marT="73152" marB="0">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200" b="0" dirty="0" smtClean="0">
                          <a:latin typeface="Arial" panose="020B0604020202020204" pitchFamily="34" charset="0"/>
                          <a:cs typeface="Arial" panose="020B0604020202020204" pitchFamily="34" charset="0"/>
                        </a:rPr>
                        <a:t>BSPR</a:t>
                      </a:r>
                      <a:endParaRPr lang="en-US" sz="1200" b="0" dirty="0">
                        <a:latin typeface="Arial" panose="020B0604020202020204" pitchFamily="34" charset="0"/>
                        <a:cs typeface="Arial" panose="020B0604020202020204" pitchFamily="34" charset="0"/>
                      </a:endParaRPr>
                    </a:p>
                  </a:txBody>
                  <a:tcPr marL="0" marR="0" marT="73152" marB="0">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lnSpc>
                          <a:spcPct val="100000"/>
                        </a:lnSpc>
                      </a:pPr>
                      <a:r>
                        <a:rPr lang="es-PR" sz="1200" kern="1200" dirty="0">
                          <a:solidFill>
                            <a:schemeClr val="tx1"/>
                          </a:solidFill>
                          <a:latin typeface="Arial" panose="020B0604020202020204" pitchFamily="34" charset="0"/>
                          <a:ea typeface="+mn-ea"/>
                          <a:cs typeface="Arial" panose="020B0604020202020204" pitchFamily="34" charset="0"/>
                        </a:rPr>
                        <a:t>86%</a:t>
                      </a:r>
                    </a:p>
                  </a:txBody>
                  <a:tcPr marL="9525" marR="9525" marT="9525" marB="0" anchor="ctr">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fontAlgn="ctr" latinLnBrk="0" hangingPunct="1">
                        <a:lnSpc>
                          <a:spcPct val="100000"/>
                        </a:lnSpc>
                      </a:pPr>
                      <a:r>
                        <a:rPr lang="en-US" sz="1200" smtClean="0">
                          <a:latin typeface="Arial" panose="020B0604020202020204" pitchFamily="34" charset="0"/>
                          <a:cs typeface="Arial" panose="020B0604020202020204" pitchFamily="34" charset="0"/>
                        </a:rPr>
                        <a:t>TBD</a:t>
                      </a:r>
                      <a:endParaRPr lang="es-PR" sz="1200" kern="1200" dirty="0">
                        <a:solidFill>
                          <a:schemeClr val="tx1"/>
                        </a:solidFill>
                        <a:latin typeface="Arial" panose="020B0604020202020204" pitchFamily="34" charset="0"/>
                        <a:ea typeface="+mn-ea"/>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5242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dirty="0" smtClean="0">
                        <a:solidFill>
                          <a:schemeClr val="tx1"/>
                        </a:solidFill>
                        <a:latin typeface="Arial" panose="020B0604020202020204" pitchFamily="34" charset="0"/>
                        <a:cs typeface="Arial" panose="020B0604020202020204" pitchFamily="34" charset="0"/>
                      </a:endParaRPr>
                    </a:p>
                  </a:txBody>
                  <a:tcPr marL="0" marR="0" marT="73152" marB="0">
                    <a:lnL w="19050" cap="flat" cmpd="sng" algn="ctr">
                      <a:noFill/>
                      <a:prstDash val="solid"/>
                      <a:round/>
                      <a:headEnd type="none" w="med" len="med"/>
                      <a:tailEnd type="none" w="med" len="med"/>
                    </a:lnL>
                    <a:lnR>
                      <a:noFill/>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r>
                        <a:rPr lang="en-US" sz="1200" b="0" i="0" dirty="0" smtClean="0">
                          <a:solidFill>
                            <a:schemeClr val="tx1"/>
                          </a:solidFill>
                          <a:latin typeface="Arial" panose="020B0604020202020204" pitchFamily="34" charset="0"/>
                          <a:cs typeface="Arial" panose="020B0604020202020204" pitchFamily="34" charset="0"/>
                        </a:rPr>
                        <a:t>Information Leakages</a:t>
                      </a:r>
                      <a:endParaRPr lang="en-US" sz="1200" b="0" i="0" dirty="0">
                        <a:solidFill>
                          <a:schemeClr val="tx1"/>
                        </a:solidFill>
                        <a:latin typeface="Arial" panose="020B0604020202020204" pitchFamily="34" charset="0"/>
                        <a:cs typeface="Arial" panose="020B0604020202020204" pitchFamily="34" charset="0"/>
                      </a:endParaRPr>
                    </a:p>
                  </a:txBody>
                  <a:tcPr marL="0" marR="0" marT="73152" marB="0">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200" b="0" dirty="0" smtClean="0">
                          <a:latin typeface="Arial" panose="020B0604020202020204" pitchFamily="34" charset="0"/>
                          <a:cs typeface="Arial" panose="020B0604020202020204" pitchFamily="34" charset="0"/>
                        </a:rPr>
                        <a:t>Quarterly</a:t>
                      </a:r>
                      <a:endParaRPr lang="en-US" sz="1200" b="0" dirty="0">
                        <a:latin typeface="Arial" panose="020B0604020202020204" pitchFamily="34" charset="0"/>
                        <a:cs typeface="Arial" panose="020B0604020202020204" pitchFamily="34" charset="0"/>
                      </a:endParaRPr>
                    </a:p>
                  </a:txBody>
                  <a:tcPr marL="0" marR="0" marT="73152" marB="0">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200" b="0" dirty="0" smtClean="0">
                          <a:latin typeface="Arial" panose="020B0604020202020204" pitchFamily="34" charset="0"/>
                          <a:cs typeface="Arial" panose="020B0604020202020204" pitchFamily="34" charset="0"/>
                        </a:rPr>
                        <a:t>BSPR</a:t>
                      </a:r>
                      <a:endParaRPr lang="en-US" sz="1200" b="0" dirty="0">
                        <a:latin typeface="Arial" panose="020B0604020202020204" pitchFamily="34" charset="0"/>
                        <a:cs typeface="Arial" panose="020B0604020202020204" pitchFamily="34" charset="0"/>
                      </a:endParaRPr>
                    </a:p>
                  </a:txBody>
                  <a:tcPr marL="0" marR="0" marT="73152" marB="0">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lnSpc>
                          <a:spcPct val="100000"/>
                        </a:lnSpc>
                      </a:pPr>
                      <a:r>
                        <a:rPr lang="en-US" sz="1200" kern="1200" dirty="0" smtClean="0">
                          <a:solidFill>
                            <a:schemeClr val="tx1"/>
                          </a:solidFill>
                          <a:latin typeface="Arial" panose="020B0604020202020204" pitchFamily="34" charset="0"/>
                          <a:ea typeface="+mn-ea"/>
                          <a:cs typeface="Arial" panose="020B0604020202020204" pitchFamily="34" charset="0"/>
                        </a:rPr>
                        <a:t>0</a:t>
                      </a:r>
                      <a:endParaRPr lang="es-PR" sz="1200" kern="1200" dirty="0">
                        <a:solidFill>
                          <a:schemeClr val="tx1"/>
                        </a:solidFill>
                        <a:latin typeface="Arial" panose="020B0604020202020204" pitchFamily="34" charset="0"/>
                        <a:ea typeface="+mn-ea"/>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fontAlgn="ctr" latinLnBrk="0" hangingPunct="1">
                        <a:lnSpc>
                          <a:spcPct val="100000"/>
                        </a:lnSpc>
                      </a:pPr>
                      <a:r>
                        <a:rPr lang="en-US" sz="1200" dirty="0" smtClean="0">
                          <a:latin typeface="Arial" panose="020B0604020202020204" pitchFamily="34" charset="0"/>
                          <a:cs typeface="Arial" panose="020B0604020202020204" pitchFamily="34" charset="0"/>
                        </a:rPr>
                        <a:t>TBD</a:t>
                      </a:r>
                      <a:endParaRPr lang="es-PR" sz="1200" kern="1200" dirty="0">
                        <a:solidFill>
                          <a:schemeClr val="tx1"/>
                        </a:solidFill>
                        <a:latin typeface="Arial" panose="020B0604020202020204" pitchFamily="34" charset="0"/>
                        <a:ea typeface="+mn-ea"/>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Tree>
    <p:extLst>
      <p:ext uri="{BB962C8B-B14F-4D97-AF65-F5344CB8AC3E}">
        <p14:creationId xmlns:p14="http://schemas.microsoft.com/office/powerpoint/2010/main" val="34721923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10622277"/>
              </p:ext>
            </p:extLst>
          </p:nvPr>
        </p:nvGraphicFramePr>
        <p:xfrm>
          <a:off x="366712" y="1470026"/>
          <a:ext cx="8899526" cy="1094113"/>
        </p:xfrm>
        <a:graphic>
          <a:graphicData uri="http://schemas.openxmlformats.org/drawingml/2006/table">
            <a:tbl>
              <a:tblPr firstRow="1" bandRow="1"/>
              <a:tblGrid>
                <a:gridCol w="1340452"/>
                <a:gridCol w="2526700"/>
                <a:gridCol w="1002151"/>
                <a:gridCol w="1429245"/>
                <a:gridCol w="1300489"/>
                <a:gridCol w="1300489"/>
              </a:tblGrid>
              <a:tr h="326017">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200" b="1" dirty="0" smtClean="0">
                          <a:solidFill>
                            <a:srgbClr val="FF0000"/>
                          </a:solidFill>
                          <a:latin typeface="Arial" panose="020B0604020202020204" pitchFamily="34" charset="0"/>
                          <a:cs typeface="Arial" panose="020B0604020202020204" pitchFamily="34" charset="0"/>
                        </a:rPr>
                        <a:t>Risk type</a:t>
                      </a:r>
                      <a:endParaRPr lang="en-US" sz="1200" b="1" dirty="0">
                        <a:solidFill>
                          <a:srgbClr val="FF0000"/>
                        </a:solidFill>
                        <a:latin typeface="Arial" panose="020B0604020202020204" pitchFamily="34" charset="0"/>
                        <a:cs typeface="Arial" panose="020B0604020202020204" pitchFamily="34" charset="0"/>
                      </a:endParaRPr>
                    </a:p>
                  </a:txBody>
                  <a:tcPr marL="0" marR="48014" anchor="ctr">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1" dirty="0" smtClean="0">
                          <a:solidFill>
                            <a:srgbClr val="FF0000"/>
                          </a:solidFill>
                          <a:latin typeface="Arial" panose="020B0604020202020204" pitchFamily="34" charset="0"/>
                          <a:cs typeface="Arial" panose="020B0604020202020204" pitchFamily="34" charset="0"/>
                        </a:rPr>
                        <a:t>Metric</a:t>
                      </a:r>
                      <a:endParaRPr lang="en-US" sz="1200" b="1" dirty="0">
                        <a:solidFill>
                          <a:srgbClr val="FF0000"/>
                        </a:solidFill>
                        <a:latin typeface="Arial" panose="020B0604020202020204" pitchFamily="34" charset="0"/>
                        <a:cs typeface="Arial" panose="020B0604020202020204" pitchFamily="34" charset="0"/>
                      </a:endParaRPr>
                    </a:p>
                  </a:txBody>
                  <a:tcPr marL="48014" marR="48014" anchor="ctr">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dirty="0" smtClean="0">
                          <a:solidFill>
                            <a:srgbClr val="FF0000"/>
                          </a:solidFill>
                          <a:latin typeface="Arial" panose="020B0604020202020204" pitchFamily="34" charset="0"/>
                          <a:cs typeface="Arial" panose="020B0604020202020204" pitchFamily="34" charset="0"/>
                        </a:rPr>
                        <a:t>Frequency</a:t>
                      </a:r>
                      <a:endParaRPr lang="en-US" sz="1200" b="1" dirty="0">
                        <a:solidFill>
                          <a:srgbClr val="FF0000"/>
                        </a:solidFill>
                        <a:latin typeface="Arial" panose="020B0604020202020204" pitchFamily="34" charset="0"/>
                        <a:cs typeface="Arial" panose="020B0604020202020204" pitchFamily="34" charset="0"/>
                      </a:endParaRPr>
                    </a:p>
                  </a:txBody>
                  <a:tcPr marL="48014" marR="48014" anchor="ctr">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dirty="0" smtClean="0">
                          <a:solidFill>
                            <a:srgbClr val="FF0000"/>
                          </a:solidFill>
                          <a:latin typeface="Arial" panose="020B0604020202020204" pitchFamily="34" charset="0"/>
                          <a:cs typeface="Arial" panose="020B0604020202020204" pitchFamily="34" charset="0"/>
                        </a:rPr>
                        <a:t>Portfolio</a:t>
                      </a:r>
                      <a:endParaRPr lang="en-US" sz="1200" b="1" dirty="0">
                        <a:solidFill>
                          <a:srgbClr val="FF0000"/>
                        </a:solidFill>
                        <a:latin typeface="Arial" panose="020B0604020202020204" pitchFamily="34" charset="0"/>
                        <a:cs typeface="Arial" panose="020B0604020202020204" pitchFamily="34" charset="0"/>
                      </a:endParaRPr>
                    </a:p>
                  </a:txBody>
                  <a:tcPr marL="48014" marR="48014" anchor="ctr">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200" b="1" kern="1200" dirty="0" smtClean="0">
                          <a:solidFill>
                            <a:schemeClr val="tx1"/>
                          </a:solidFill>
                          <a:latin typeface="Arial" panose="020B0604020202020204" pitchFamily="34" charset="0"/>
                          <a:ea typeface="+mn-ea"/>
                          <a:cs typeface="Arial" panose="020B0604020202020204" pitchFamily="34" charset="0"/>
                        </a:rPr>
                        <a:t>Mar 16</a:t>
                      </a:r>
                      <a:endParaRPr lang="en-US" sz="12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200" b="1" kern="1200" dirty="0" smtClean="0">
                          <a:solidFill>
                            <a:schemeClr val="tx1"/>
                          </a:solidFill>
                          <a:latin typeface="Arial" panose="020B0604020202020204" pitchFamily="34" charset="0"/>
                          <a:ea typeface="+mn-ea"/>
                          <a:cs typeface="Arial" panose="020B0604020202020204" pitchFamily="34" charset="0"/>
                        </a:rPr>
                        <a:t>Threshold</a:t>
                      </a:r>
                      <a:endParaRPr lang="en-US" sz="12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20026">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Arial" panose="020B0604020202020204" pitchFamily="34" charset="0"/>
                          <a:cs typeface="Arial" panose="020B0604020202020204" pitchFamily="34" charset="0"/>
                        </a:rPr>
                        <a:t>Credit risk (losses)</a:t>
                      </a:r>
                    </a:p>
                  </a:txBody>
                  <a:tcPr marL="0" marR="0" marT="73152" marB="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chemeClr val="tx1"/>
                          </a:solidFill>
                          <a:effectLst/>
                          <a:latin typeface="Arial" panose="020B0604020202020204" pitchFamily="34" charset="0"/>
                          <a:cs typeface="Arial" panose="020B0604020202020204" pitchFamily="34" charset="0"/>
                        </a:rPr>
                        <a:t>Cost</a:t>
                      </a:r>
                      <a:r>
                        <a:rPr lang="en-US" sz="1200" b="0" i="0" u="none" strike="noStrike" baseline="0" dirty="0" smtClean="0">
                          <a:solidFill>
                            <a:schemeClr val="tx1"/>
                          </a:solidFill>
                          <a:effectLst/>
                          <a:latin typeface="Arial" panose="020B0604020202020204" pitchFamily="34" charset="0"/>
                          <a:cs typeface="Arial" panose="020B0604020202020204" pitchFamily="34" charset="0"/>
                        </a:rPr>
                        <a:t> of Credit</a:t>
                      </a:r>
                      <a:endParaRPr lang="en-US" sz="1200" b="0" i="0" u="none" strike="noStrike" dirty="0" smtClean="0">
                        <a:solidFill>
                          <a:schemeClr val="tx1"/>
                        </a:solidFill>
                        <a:effectLst/>
                        <a:latin typeface="Arial" panose="020B0604020202020204" pitchFamily="34" charset="0"/>
                        <a:cs typeface="Arial" panose="020B0604020202020204" pitchFamily="34" charset="0"/>
                      </a:endParaRPr>
                    </a:p>
                  </a:txBody>
                  <a:tcPr marL="0" marR="0" marT="73152" marB="0">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200" b="0" dirty="0" smtClean="0">
                          <a:latin typeface="Arial" panose="020B0604020202020204" pitchFamily="34" charset="0"/>
                          <a:cs typeface="Arial" panose="020B0604020202020204" pitchFamily="34" charset="0"/>
                        </a:rPr>
                        <a:t>Quarterly</a:t>
                      </a:r>
                      <a:endParaRPr lang="en-US" sz="1200" b="0" dirty="0">
                        <a:latin typeface="Arial" panose="020B0604020202020204" pitchFamily="34" charset="0"/>
                        <a:cs typeface="Arial" panose="020B0604020202020204" pitchFamily="34" charset="0"/>
                      </a:endParaRPr>
                    </a:p>
                  </a:txBody>
                  <a:tcPr marL="0" marR="0" marT="73152" marB="0">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latin typeface="Arial" panose="020B0604020202020204" pitchFamily="34" charset="0"/>
                          <a:cs typeface="Arial" panose="020B0604020202020204" pitchFamily="34" charset="0"/>
                        </a:rPr>
                        <a:t>BSPR</a:t>
                      </a:r>
                    </a:p>
                  </a:txBody>
                  <a:tcPr marL="0" marR="0" marT="73152" marB="0">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PR" sz="1200" kern="1200" dirty="0" smtClean="0">
                          <a:solidFill>
                            <a:schemeClr val="tx1"/>
                          </a:solidFill>
                          <a:latin typeface="Arial" panose="020B0604020202020204" pitchFamily="34" charset="0"/>
                          <a:ea typeface="+mn-ea"/>
                          <a:cs typeface="Arial" panose="020B0604020202020204" pitchFamily="34" charset="0"/>
                        </a:rPr>
                        <a:t>1.76%</a:t>
                      </a:r>
                      <a:endParaRPr lang="es-PR" sz="1200" kern="1200" dirty="0">
                        <a:solidFill>
                          <a:schemeClr val="tx1"/>
                        </a:solidFill>
                        <a:latin typeface="Arial" panose="020B0604020202020204" pitchFamily="34" charset="0"/>
                        <a:ea typeface="+mn-ea"/>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200" dirty="0" smtClean="0">
                          <a:latin typeface="Arial" panose="020B0604020202020204" pitchFamily="34" charset="0"/>
                          <a:cs typeface="Arial" panose="020B0604020202020204" pitchFamily="34" charset="0"/>
                        </a:rPr>
                        <a:t>&gt;=2.09%</a:t>
                      </a:r>
                    </a:p>
                  </a:txBody>
                  <a:tcPr marL="0" marR="0" marT="73152" marB="0">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200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Arial" panose="020B0604020202020204" pitchFamily="34" charset="0"/>
                          <a:ea typeface="+mn-ea"/>
                          <a:cs typeface="Arial" panose="020B0604020202020204" pitchFamily="34" charset="0"/>
                        </a:rPr>
                        <a:t>NPL Entries (VMG)</a:t>
                      </a:r>
                      <a:endParaRPr lang="en-US" sz="12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0" marR="0" marT="73152" marB="0">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200" b="0" dirty="0" smtClean="0">
                          <a:latin typeface="Arial" panose="020B0604020202020204" pitchFamily="34" charset="0"/>
                          <a:cs typeface="Arial" panose="020B0604020202020204" pitchFamily="34" charset="0"/>
                        </a:rPr>
                        <a:t>Quarterly</a:t>
                      </a:r>
                      <a:endParaRPr lang="en-US" sz="1200" b="0" dirty="0">
                        <a:latin typeface="Arial" panose="020B0604020202020204" pitchFamily="34" charset="0"/>
                        <a:cs typeface="Arial" panose="020B0604020202020204" pitchFamily="34" charset="0"/>
                      </a:endParaRPr>
                    </a:p>
                  </a:txBody>
                  <a:tcPr marL="0" marR="0" marT="73152" marB="0">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latin typeface="Arial" panose="020B0604020202020204" pitchFamily="34" charset="0"/>
                          <a:cs typeface="Arial" panose="020B0604020202020204" pitchFamily="34" charset="0"/>
                        </a:rPr>
                        <a:t>BSPR</a:t>
                      </a:r>
                    </a:p>
                  </a:txBody>
                  <a:tcPr marL="0" marR="0" marT="73152" marB="0">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PR" sz="1200" kern="1200" dirty="0">
                          <a:solidFill>
                            <a:schemeClr val="tx1"/>
                          </a:solidFill>
                          <a:latin typeface="Arial" panose="020B0604020202020204" pitchFamily="34" charset="0"/>
                          <a:ea typeface="+mn-ea"/>
                          <a:cs typeface="Arial" panose="020B0604020202020204" pitchFamily="34" charset="0"/>
                        </a:rPr>
                        <a:t>6.1%</a:t>
                      </a:r>
                    </a:p>
                  </a:txBody>
                  <a:tcPr marL="9525" marR="9525" marT="9525" marB="0" anchor="ctr">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200" dirty="0" smtClean="0">
                          <a:latin typeface="Arial" panose="020B0604020202020204" pitchFamily="34" charset="0"/>
                          <a:cs typeface="Arial" panose="020B0604020202020204" pitchFamily="34" charset="0"/>
                        </a:rPr>
                        <a:t>&gt;=8.2%</a:t>
                      </a:r>
                    </a:p>
                  </a:txBody>
                  <a:tcPr marL="0" marR="0" marT="73152" marB="0">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200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Arial" panose="020B0604020202020204" pitchFamily="34" charset="0"/>
                          <a:ea typeface="+mn-ea"/>
                          <a:cs typeface="Arial" panose="020B0604020202020204" pitchFamily="34" charset="0"/>
                        </a:rPr>
                        <a:t>NPL Coverage Ratio (%)</a:t>
                      </a:r>
                      <a:endParaRPr lang="en-US" sz="12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0" marR="0" marT="73152" marB="0">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200" b="0" dirty="0" smtClean="0">
                          <a:latin typeface="Arial" panose="020B0604020202020204" pitchFamily="34" charset="0"/>
                          <a:cs typeface="Arial" panose="020B0604020202020204" pitchFamily="34" charset="0"/>
                        </a:rPr>
                        <a:t>Quarterly</a:t>
                      </a:r>
                      <a:endParaRPr lang="en-US" sz="1200" b="0" dirty="0">
                        <a:latin typeface="Arial" panose="020B0604020202020204" pitchFamily="34" charset="0"/>
                        <a:cs typeface="Arial" panose="020B0604020202020204" pitchFamily="34" charset="0"/>
                      </a:endParaRPr>
                    </a:p>
                  </a:txBody>
                  <a:tcPr marL="0" marR="0" marT="73152" marB="0">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latin typeface="Arial" panose="020B0604020202020204" pitchFamily="34" charset="0"/>
                          <a:cs typeface="Arial" panose="020B0604020202020204" pitchFamily="34" charset="0"/>
                        </a:rPr>
                        <a:t>BSPR</a:t>
                      </a:r>
                    </a:p>
                  </a:txBody>
                  <a:tcPr marL="0" marR="0" marT="73152" marB="0">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PR" sz="1200" kern="1200" dirty="0">
                          <a:solidFill>
                            <a:schemeClr val="tx1"/>
                          </a:solidFill>
                          <a:latin typeface="Arial" panose="020B0604020202020204" pitchFamily="34" charset="0"/>
                          <a:ea typeface="+mn-ea"/>
                          <a:cs typeface="Arial" panose="020B0604020202020204" pitchFamily="34" charset="0"/>
                        </a:rPr>
                        <a:t>40.9%</a:t>
                      </a:r>
                    </a:p>
                  </a:txBody>
                  <a:tcPr marL="9525" marR="9525" marT="9525" marB="0" anchor="ctr">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r>
                        <a:rPr lang="en-US" sz="1200" dirty="0" smtClean="0">
                          <a:latin typeface="Arial" panose="020B0604020202020204" pitchFamily="34" charset="0"/>
                          <a:cs typeface="Arial" panose="020B0604020202020204" pitchFamily="34" charset="0"/>
                        </a:rPr>
                        <a:t>Tracking </a:t>
                      </a:r>
                      <a:r>
                        <a:rPr lang="en-US" sz="1200" baseline="0" dirty="0" smtClean="0">
                          <a:latin typeface="Arial" panose="020B0604020202020204" pitchFamily="34" charset="0"/>
                          <a:cs typeface="Arial" panose="020B0604020202020204" pitchFamily="34" charset="0"/>
                        </a:rPr>
                        <a:t>Only</a:t>
                      </a:r>
                      <a:endParaRPr lang="en-US" sz="1200" dirty="0" smtClean="0">
                        <a:latin typeface="Arial" panose="020B0604020202020204" pitchFamily="34" charset="0"/>
                        <a:cs typeface="Arial" panose="020B0604020202020204" pitchFamily="34" charset="0"/>
                      </a:endParaRPr>
                    </a:p>
                  </a:txBody>
                  <a:tcPr marL="0" marR="0" marT="73152" marB="0">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3" name="Content Placeholder 2"/>
          <p:cNvSpPr>
            <a:spLocks noGrp="1"/>
          </p:cNvSpPr>
          <p:nvPr>
            <p:ph sz="quarter" idx="11"/>
          </p:nvPr>
        </p:nvSpPr>
        <p:spPr/>
        <p:txBody>
          <a:bodyPr/>
          <a:lstStyle/>
          <a:p>
            <a:pPr lvl="0"/>
            <a:r>
              <a:rPr lang="en-US" kern="0" dirty="0">
                <a:solidFill>
                  <a:srgbClr val="000000"/>
                </a:solidFill>
                <a:latin typeface="Arial"/>
                <a:ea typeface="ＭＳ Ｐゴシック"/>
              </a:rPr>
              <a:t>Metrics required for Group reporting only </a:t>
            </a:r>
            <a:r>
              <a:rPr lang="en-US" kern="0" dirty="0" smtClean="0">
                <a:solidFill>
                  <a:srgbClr val="000000"/>
                </a:solidFill>
                <a:latin typeface="Arial"/>
                <a:ea typeface="ＭＳ Ｐゴシック"/>
              </a:rPr>
              <a:t>(2/2)</a:t>
            </a:r>
            <a:endParaRPr lang="en-US" kern="0" dirty="0">
              <a:solidFill>
                <a:srgbClr val="000000"/>
              </a:solidFill>
              <a:latin typeface="Arial"/>
              <a:ea typeface="ＭＳ Ｐゴシック"/>
            </a:endParaRPr>
          </a:p>
        </p:txBody>
      </p:sp>
      <p:sp>
        <p:nvSpPr>
          <p:cNvPr id="5" name="Footnote"/>
          <p:cNvSpPr/>
          <p:nvPr/>
        </p:nvSpPr>
        <p:spPr>
          <a:xfrm>
            <a:off x="2228518" y="6332539"/>
            <a:ext cx="5000958" cy="123111"/>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r>
              <a:rPr lang="en-US" sz="800" dirty="0">
                <a:solidFill>
                  <a:srgbClr val="000000"/>
                </a:solidFill>
                <a:latin typeface="Arial" panose="020B0604020202020204" pitchFamily="34" charset="0"/>
                <a:cs typeface="Arial" panose="020B0604020202020204" pitchFamily="34" charset="0"/>
                <a:sym typeface="+mn-lt"/>
              </a:rPr>
              <a:t>See Metric Glossary in appendix for metric definitions</a:t>
            </a:r>
          </a:p>
        </p:txBody>
      </p:sp>
      <p:graphicFrame>
        <p:nvGraphicFramePr>
          <p:cNvPr id="6" name="Conclusion"/>
          <p:cNvGraphicFramePr>
            <a:graphicFrameLocks noGrp="1"/>
          </p:cNvGraphicFramePr>
          <p:nvPr>
            <p:extLst>
              <p:ext uri="{D42A27DB-BD31-4B8C-83A1-F6EECF244321}">
                <p14:modId xmlns:p14="http://schemas.microsoft.com/office/powerpoint/2010/main" val="2291702741"/>
              </p:ext>
            </p:extLst>
          </p:nvPr>
        </p:nvGraphicFramePr>
        <p:xfrm>
          <a:off x="366713" y="5559108"/>
          <a:ext cx="8899525" cy="640080"/>
        </p:xfrm>
        <a:graphic>
          <a:graphicData uri="http://schemas.openxmlformats.org/drawingml/2006/table">
            <a:tbl>
              <a:tblPr firstRow="1" bandRow="1">
                <a:tableStyleId>{839DD9DD-9E6C-4910-8AC0-68ADFF6A6AFC}</a:tableStyleId>
              </a:tblPr>
              <a:tblGrid>
                <a:gridCol w="8899525"/>
              </a:tblGrid>
              <a:tr h="254000">
                <a:tc>
                  <a:txBody>
                    <a:bodyPr/>
                    <a:lstStyle/>
                    <a:p>
                      <a:r>
                        <a:rPr kumimoji="0" lang="en-GB" sz="1800" b="0" i="0" u="none" baseline="0" dirty="0" smtClean="0">
                          <a:solidFill>
                            <a:schemeClr val="accent1"/>
                          </a:solidFill>
                          <a:latin typeface="Arial" panose="020B0604020202020204" pitchFamily="34" charset="0"/>
                          <a:cs typeface="Arial" panose="020B0604020202020204" pitchFamily="34" charset="0"/>
                          <a:sym typeface="+mj-lt"/>
                        </a:rPr>
                        <a:t>Breaches will be reviewed by Entity and SHUSA ERM teams and escalated to Group where a breach represents a material concern</a:t>
                      </a:r>
                      <a:endParaRPr kumimoji="0" lang="en-GB" sz="1800" b="0" i="0" u="none" baseline="0" dirty="0">
                        <a:solidFill>
                          <a:schemeClr val="accent1"/>
                        </a:solidFill>
                        <a:latin typeface="Arial" panose="020B0604020202020204" pitchFamily="34" charset="0"/>
                        <a:cs typeface="Arial" panose="020B0604020202020204" pitchFamily="34" charset="0"/>
                        <a:sym typeface="+mj-lt"/>
                      </a:endParaRPr>
                    </a:p>
                  </a:txBody>
                  <a:tcPr anchor="b">
                    <a:lnT w="9525">
                      <a:solidFill>
                        <a:schemeClr val="accent4"/>
                      </a:solidFill>
                    </a:lnT>
                    <a:lnB w="9525" cap="flat" cmpd="sng" algn="ctr">
                      <a:solidFill>
                        <a:schemeClr val="accent4"/>
                      </a:solidFill>
                    </a:lnB>
                  </a:tcPr>
                </a:tc>
              </a:tr>
            </a:tbl>
          </a:graphicData>
        </a:graphic>
      </p:graphicFrame>
    </p:spTree>
    <p:extLst>
      <p:ext uri="{BB962C8B-B14F-4D97-AF65-F5344CB8AC3E}">
        <p14:creationId xmlns:p14="http://schemas.microsoft.com/office/powerpoint/2010/main" val="10768418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buNone/>
            </a:pPr>
            <a:r>
              <a:rPr lang="en-GB" sz="3200" dirty="0" smtClean="0">
                <a:solidFill>
                  <a:schemeClr val="bg1">
                    <a:lumMod val="50000"/>
                  </a:schemeClr>
                </a:solidFill>
                <a:latin typeface="Arial" panose="020B0604020202020204" pitchFamily="34" charset="0"/>
                <a:cs typeface="Arial" panose="020B0604020202020204" pitchFamily="34" charset="0"/>
              </a:rPr>
              <a:t>Appendix D – Glossary</a:t>
            </a:r>
          </a:p>
        </p:txBody>
      </p:sp>
    </p:spTree>
    <p:extLst>
      <p:ext uri="{BB962C8B-B14F-4D97-AF65-F5344CB8AC3E}">
        <p14:creationId xmlns:p14="http://schemas.microsoft.com/office/powerpoint/2010/main" val="15969252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pPr lvl="0"/>
            <a:r>
              <a:rPr lang="en-US" kern="0" dirty="0">
                <a:solidFill>
                  <a:srgbClr val="000000"/>
                </a:solidFill>
                <a:latin typeface="Arial"/>
                <a:ea typeface="ＭＳ Ｐゴシック"/>
              </a:rPr>
              <a:t>Acronym </a:t>
            </a:r>
            <a:r>
              <a:rPr lang="en-US" kern="0" dirty="0" smtClean="0">
                <a:solidFill>
                  <a:srgbClr val="000000"/>
                </a:solidFill>
                <a:latin typeface="Arial"/>
                <a:ea typeface="ＭＳ Ｐゴシック"/>
              </a:rPr>
              <a:t>Glossary</a:t>
            </a:r>
            <a:endParaRPr lang="en-US" kern="0" dirty="0">
              <a:solidFill>
                <a:srgbClr val="000000"/>
              </a:solidFill>
              <a:latin typeface="Arial"/>
              <a:ea typeface="ＭＳ Ｐゴシック"/>
            </a:endParaRPr>
          </a:p>
        </p:txBody>
      </p:sp>
      <p:graphicFrame>
        <p:nvGraphicFramePr>
          <p:cNvPr id="4" name="Table 3"/>
          <p:cNvGraphicFramePr>
            <a:graphicFrameLocks noGrp="1"/>
          </p:cNvGraphicFramePr>
          <p:nvPr>
            <p:extLst>
              <p:ext uri="{D42A27DB-BD31-4B8C-83A1-F6EECF244321}">
                <p14:modId xmlns:p14="http://schemas.microsoft.com/office/powerpoint/2010/main" val="2821098958"/>
              </p:ext>
            </p:extLst>
          </p:nvPr>
        </p:nvGraphicFramePr>
        <p:xfrm>
          <a:off x="366713" y="1470025"/>
          <a:ext cx="8899526" cy="4378322"/>
        </p:xfrm>
        <a:graphic>
          <a:graphicData uri="http://schemas.openxmlformats.org/drawingml/2006/table">
            <a:tbl>
              <a:tblPr firstRow="1" bandRow="1"/>
              <a:tblGrid>
                <a:gridCol w="877538"/>
                <a:gridCol w="3572225"/>
                <a:gridCol w="877538"/>
                <a:gridCol w="3572225"/>
              </a:tblGrid>
              <a:tr h="336794">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smtClean="0">
                          <a:solidFill>
                            <a:srgbClr val="000000"/>
                          </a:solidFill>
                          <a:effectLst/>
                          <a:latin typeface="Arial"/>
                        </a:rPr>
                        <a:t>AuM</a:t>
                      </a:r>
                      <a:endParaRPr lang="en-US" sz="1200" b="1"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smtClean="0">
                          <a:solidFill>
                            <a:srgbClr val="000000"/>
                          </a:solidFill>
                          <a:effectLst/>
                          <a:latin typeface="Arial"/>
                        </a:rPr>
                        <a:t>Assets under Management</a:t>
                      </a:r>
                      <a:endParaRPr lang="en-US" sz="1200" b="0"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NCO</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Net Charge Off</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36794">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BHC</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Bank Holding Company</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smtClean="0">
                          <a:solidFill>
                            <a:srgbClr val="000000"/>
                          </a:solidFill>
                          <a:effectLst/>
                          <a:latin typeface="Arial"/>
                        </a:rPr>
                        <a:t>NPL</a:t>
                      </a:r>
                      <a:endParaRPr lang="en-US" sz="1200" b="1"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smtClean="0">
                          <a:solidFill>
                            <a:srgbClr val="000000"/>
                          </a:solidFill>
                          <a:effectLst/>
                          <a:latin typeface="Arial"/>
                        </a:rPr>
                        <a:t>Non-performing</a:t>
                      </a:r>
                      <a:r>
                        <a:rPr lang="en-US" sz="1200" b="0" i="0" u="none" strike="noStrike" baseline="0" dirty="0" smtClean="0">
                          <a:solidFill>
                            <a:srgbClr val="000000"/>
                          </a:solidFill>
                          <a:effectLst/>
                          <a:latin typeface="Arial"/>
                        </a:rPr>
                        <a:t> Loan</a:t>
                      </a:r>
                      <a:endParaRPr lang="en-US" sz="1200" b="0"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36794">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C&amp;I</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Commercial &amp; Industrial</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kern="1200" dirty="0" smtClean="0">
                          <a:solidFill>
                            <a:srgbClr val="000000"/>
                          </a:solidFill>
                          <a:effectLst/>
                          <a:latin typeface="Arial"/>
                          <a:ea typeface="ＭＳ Ｐゴシック"/>
                          <a:cs typeface="ＭＳ Ｐゴシック"/>
                        </a:rPr>
                        <a:t>OCC</a:t>
                      </a:r>
                      <a:endParaRPr lang="en-US" sz="1200" b="1" i="0" u="none" strike="noStrike" kern="1200" dirty="0">
                        <a:solidFill>
                          <a:srgbClr val="000000"/>
                        </a:solidFill>
                        <a:effectLst/>
                        <a:latin typeface="Arial"/>
                        <a:ea typeface="ＭＳ Ｐゴシック"/>
                        <a:cs typeface="ＭＳ Ｐゴシック"/>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kern="1200" dirty="0" smtClean="0">
                          <a:solidFill>
                            <a:srgbClr val="000000"/>
                          </a:solidFill>
                          <a:effectLst/>
                          <a:latin typeface="Arial"/>
                          <a:ea typeface="ＭＳ Ｐゴシック"/>
                          <a:cs typeface="ＭＳ Ｐゴシック"/>
                        </a:rPr>
                        <a:t>Office of the Comptroller of the Currency</a:t>
                      </a:r>
                      <a:endParaRPr lang="en-US" sz="1200" b="0" i="0" u="none" strike="noStrike" kern="1200" dirty="0">
                        <a:solidFill>
                          <a:srgbClr val="000000"/>
                        </a:solidFill>
                        <a:effectLst/>
                        <a:latin typeface="Arial"/>
                        <a:ea typeface="ＭＳ Ｐゴシック"/>
                        <a:cs typeface="ＭＳ Ｐゴシック"/>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36794">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CCAR</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a:solidFill>
                            <a:srgbClr val="000000"/>
                          </a:solidFill>
                          <a:effectLst/>
                          <a:latin typeface="Arial" panose="020B0604020202020204" pitchFamily="34" charset="0"/>
                          <a:cs typeface="Arial" panose="020B0604020202020204" pitchFamily="34" charset="0"/>
                        </a:rPr>
                        <a:t>Comprehensive Capital Analysis and Review</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P&amp;L</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Profit and Loss</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36794">
                <a:tc>
                  <a:txBody>
                    <a:bodyPr/>
                    <a:lstStyle/>
                    <a:p>
                      <a:pPr algn="l" rtl="0" fontAlgn="ctr"/>
                      <a:r>
                        <a:rPr lang="en-US" sz="1200" b="1" i="0" u="none" strike="noStrike" dirty="0" smtClean="0">
                          <a:solidFill>
                            <a:srgbClr val="000000"/>
                          </a:solidFill>
                          <a:effectLst/>
                          <a:latin typeface="Arial"/>
                        </a:rPr>
                        <a:t>CRLIT</a:t>
                      </a:r>
                      <a:endParaRPr lang="en-US" sz="1200" b="1"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anose="020B0604020202020204" pitchFamily="34" charset="0"/>
                          <a:ea typeface="+mn-ea"/>
                          <a:cs typeface="Arial" panose="020B0604020202020204" pitchFamily="34" charset="0"/>
                        </a:rPr>
                        <a:t>Contract Residual less Incentives &amp; Tax</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PBT</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Profit before Tax</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36794">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CRO</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Chief Risk Officer</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PCA</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Prompt Corrective Action</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36794">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DPD</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Days Past Due</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PPNR</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Pre-Provision Net Revenue</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36794">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ERMC</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smtClean="0">
                          <a:solidFill>
                            <a:srgbClr val="000000"/>
                          </a:solidFill>
                          <a:effectLst/>
                          <a:latin typeface="Arial"/>
                        </a:rPr>
                        <a:t>Enterprise </a:t>
                      </a:r>
                      <a:r>
                        <a:rPr lang="en-US" sz="1200" b="0" i="0" u="none" strike="noStrike" dirty="0">
                          <a:solidFill>
                            <a:srgbClr val="000000"/>
                          </a:solidFill>
                          <a:effectLst/>
                          <a:latin typeface="Arial"/>
                        </a:rPr>
                        <a:t>Risk Management Committee</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RWA</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Risk Weighted Assets</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36794">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FRB / Fed</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Federal Reserve Bank</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SDART</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Santander Drive Auto Receivables Trust</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36794">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GBM</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Global Banking and Markets</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TBD</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To be defined</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36794">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ICAAP </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Internal Capital Adequacy Assessment Process</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14As</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CCAR output report</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36794">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LCR</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Liquidity Coverage Ratio</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424B3</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SDART regulatory filing report</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36794">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smtClean="0">
                          <a:solidFill>
                            <a:srgbClr val="000000"/>
                          </a:solidFill>
                          <a:effectLst/>
                          <a:latin typeface="Arial"/>
                        </a:rPr>
                        <a:t>N/A</a:t>
                      </a:r>
                      <a:endParaRPr lang="en-US" sz="1200" b="1"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smtClean="0">
                          <a:solidFill>
                            <a:srgbClr val="000000"/>
                          </a:solidFill>
                          <a:effectLst/>
                          <a:latin typeface="Arial"/>
                        </a:rPr>
                        <a:t>Not Applicable</a:t>
                      </a:r>
                      <a:endParaRPr lang="en-US" sz="1200" b="0"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9Q</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9 Quarters</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42899879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514042364"/>
              </p:ext>
            </p:extLst>
          </p:nvPr>
        </p:nvGraphicFramePr>
        <p:xfrm>
          <a:off x="366712" y="1460500"/>
          <a:ext cx="8899525" cy="4621700"/>
        </p:xfrm>
        <a:graphic>
          <a:graphicData uri="http://schemas.openxmlformats.org/drawingml/2006/table">
            <a:tbl>
              <a:tblPr firstRow="1" bandRow="1"/>
              <a:tblGrid>
                <a:gridCol w="1185863"/>
                <a:gridCol w="2828925"/>
                <a:gridCol w="4884737"/>
              </a:tblGrid>
              <a:tr h="180385">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FF0000"/>
                          </a:solidFill>
                          <a:effectLst/>
                          <a:latin typeface="Arial"/>
                        </a:rPr>
                        <a:t>Risk type</a:t>
                      </a:r>
                      <a:endParaRPr lang="en-US" sz="1000" b="1" i="0" u="none" strike="noStrike" dirty="0">
                        <a:solidFill>
                          <a:srgbClr val="FF0000"/>
                        </a:solidFill>
                        <a:effectLst/>
                        <a:latin typeface="Arial"/>
                      </a:endParaRPr>
                    </a:p>
                  </a:txBody>
                  <a:tcPr marL="0" marR="0" marT="36576" marB="1828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FF0000"/>
                          </a:solidFill>
                          <a:effectLst/>
                          <a:latin typeface="Arial"/>
                        </a:rPr>
                        <a:t>Metric</a:t>
                      </a:r>
                      <a:endParaRPr lang="en-US" sz="1000" b="1" i="0" u="none" strike="noStrike" dirty="0">
                        <a:solidFill>
                          <a:srgbClr val="FF0000"/>
                        </a:solidFill>
                        <a:effectLst/>
                        <a:latin typeface="Arial"/>
                      </a:endParaRPr>
                    </a:p>
                  </a:txBody>
                  <a:tcPr marL="0" marR="0" marT="36576" marB="1828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FF0000"/>
                          </a:solidFill>
                          <a:effectLst/>
                          <a:latin typeface="Arial"/>
                        </a:rPr>
                        <a:t>Definition</a:t>
                      </a:r>
                      <a:endParaRPr lang="en-US" sz="1000" b="1" i="0" u="none" strike="noStrike" dirty="0">
                        <a:solidFill>
                          <a:srgbClr val="FF0000"/>
                        </a:solidFill>
                        <a:effectLst/>
                        <a:latin typeface="Arial"/>
                      </a:endParaRPr>
                    </a:p>
                  </a:txBody>
                  <a:tcPr marL="0" marR="0" marT="36576" marB="1828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93224">
                <a:tc rowSpan="5">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000000"/>
                          </a:solidFill>
                          <a:effectLst/>
                          <a:latin typeface="Arial"/>
                        </a:rPr>
                        <a:t>Capital adequacy</a:t>
                      </a:r>
                      <a:endParaRPr lang="en-US" sz="1000" b="1" i="0" u="none" strike="noStrike" dirty="0">
                        <a:solidFill>
                          <a:srgbClr val="000000"/>
                        </a:solidFill>
                        <a:effectLst/>
                        <a:latin typeface="Arial"/>
                      </a:endParaRP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smtClean="0">
                          <a:effectLst/>
                          <a:latin typeface="Arial"/>
                        </a:rPr>
                        <a:t>Common Equity Tier 1 (CET1) Ratio</a:t>
                      </a:r>
                      <a:endParaRPr lang="en-US" sz="1000" b="0" i="0" u="none" strike="noStrike" dirty="0">
                        <a:effectLst/>
                        <a:latin typeface="Arial"/>
                      </a:endParaRP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a:rPr>
                        <a:t>The minimum ratio of CET1 to Total Risk-Weighted Assets (RWAs) required under BHC Baseline and Stressed conditions</a:t>
                      </a:r>
                      <a:endParaRPr lang="en-US" sz="1000" b="0" i="0" u="none" strike="noStrike" dirty="0">
                        <a:solidFill>
                          <a:srgbClr val="000000"/>
                        </a:solidFill>
                        <a:effectLst/>
                        <a:latin typeface="Arial"/>
                      </a:endParaRP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436330">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100" b="1" i="0" u="none" strike="noStrike" dirty="0">
                        <a:solidFill>
                          <a:srgbClr val="000000"/>
                        </a:solidFill>
                        <a:effectLst/>
                        <a:latin typeface="Arial"/>
                      </a:endParaRPr>
                    </a:p>
                  </a:txBody>
                  <a:tcPr marL="0" marR="0"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smtClean="0">
                          <a:effectLst/>
                          <a:latin typeface="Arial"/>
                        </a:rPr>
                        <a:t>Impairment to Pre-Provision Net Revenue </a:t>
                      </a:r>
                      <a:br>
                        <a:rPr lang="en-US" sz="1000" b="0" i="0" u="none" strike="noStrike" dirty="0" smtClean="0">
                          <a:effectLst/>
                          <a:latin typeface="Arial"/>
                        </a:rPr>
                      </a:br>
                      <a:r>
                        <a:rPr lang="en-US" sz="1000" b="0" i="0" u="none" strike="noStrike" dirty="0" smtClean="0">
                          <a:effectLst/>
                          <a:latin typeface="Arial"/>
                        </a:rPr>
                        <a:t>(PPNR)</a:t>
                      </a:r>
                      <a:endParaRPr lang="en-US" sz="1000" b="0" i="0" u="none" strike="noStrike" dirty="0">
                        <a:effectLst/>
                        <a:latin typeface="Arial"/>
                      </a:endParaRP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a:rPr>
                        <a:t>The projected 9Q cumulative increase in PPNR impairment between the CCAR BHC Stress and BHC Baseline scenarios and any available capital surplus under the CCAR BHC Stress scenario </a:t>
                      </a:r>
                      <a:endParaRPr lang="en-US" sz="1000" b="0" i="0" u="none" strike="noStrike" dirty="0">
                        <a:solidFill>
                          <a:srgbClr val="000000"/>
                        </a:solidFill>
                        <a:effectLst/>
                        <a:latin typeface="Arial"/>
                      </a:endParaRP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93224">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100" b="1" i="0" u="none" strike="noStrike" dirty="0">
                        <a:solidFill>
                          <a:srgbClr val="000000"/>
                        </a:solidFill>
                        <a:effectLst/>
                        <a:latin typeface="Arial"/>
                      </a:endParaRPr>
                    </a:p>
                  </a:txBody>
                  <a:tcPr marL="0" marR="0"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smtClean="0">
                          <a:effectLst/>
                          <a:latin typeface="Arial"/>
                        </a:rPr>
                        <a:t>Tier 1 Leverage (T1L) Ratio</a:t>
                      </a:r>
                      <a:endParaRPr lang="en-US" sz="1000" b="0" i="0" u="none" strike="noStrike" dirty="0">
                        <a:effectLst/>
                        <a:latin typeface="Arial"/>
                      </a:endParaRP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a:rPr>
                        <a:t>The minimum ratio of T1L to Adjusted Average Assets under Baseline and Stressed conditions</a:t>
                      </a:r>
                      <a:endParaRPr lang="en-US" sz="1000" b="0" i="0" u="none" strike="noStrike" dirty="0">
                        <a:solidFill>
                          <a:srgbClr val="000000"/>
                        </a:solidFill>
                        <a:effectLst/>
                        <a:latin typeface="Arial"/>
                      </a:endParaRP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93224">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100" b="1" i="0" u="none" strike="noStrike" dirty="0">
                        <a:solidFill>
                          <a:srgbClr val="000000"/>
                        </a:solidFill>
                        <a:effectLst/>
                        <a:latin typeface="Arial"/>
                      </a:endParaRPr>
                    </a:p>
                  </a:txBody>
                  <a:tcPr marL="0" marR="0"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smtClean="0">
                          <a:effectLst/>
                          <a:latin typeface="Arial"/>
                        </a:rPr>
                        <a:t>Tier 1 Risk-based Capital (T1RBC) Ratio</a:t>
                      </a:r>
                      <a:endParaRPr lang="en-US" sz="1000" b="0" i="0" u="none" strike="noStrike" dirty="0">
                        <a:effectLst/>
                        <a:latin typeface="Arial"/>
                      </a:endParaRP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a:rPr>
                        <a:t>The minimum ratio of  T1RBC to Total Risk-Weighted Assets (RWAs) under Baseline and Stressed conditions</a:t>
                      </a:r>
                      <a:endParaRPr lang="en-US" sz="1000" b="0" i="0" u="none" strike="noStrike" dirty="0">
                        <a:solidFill>
                          <a:srgbClr val="000000"/>
                        </a:solidFill>
                        <a:effectLst/>
                        <a:latin typeface="Arial"/>
                      </a:endParaRP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93224">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100" b="1" i="0" u="none" strike="noStrike" dirty="0">
                        <a:solidFill>
                          <a:srgbClr val="000000"/>
                        </a:solidFill>
                        <a:effectLst/>
                        <a:latin typeface="Arial"/>
                      </a:endParaRPr>
                    </a:p>
                  </a:txBody>
                  <a:tcPr marL="0" marR="0"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smtClean="0">
                          <a:effectLst/>
                          <a:latin typeface="Arial"/>
                        </a:rPr>
                        <a:t>Total Risk-based</a:t>
                      </a:r>
                      <a:r>
                        <a:rPr lang="en-US" sz="1000" b="0" i="0" u="none" strike="noStrike" baseline="0" dirty="0" smtClean="0">
                          <a:effectLst/>
                          <a:latin typeface="Arial"/>
                        </a:rPr>
                        <a:t> </a:t>
                      </a:r>
                      <a:r>
                        <a:rPr lang="en-US" sz="1000" b="0" i="0" u="none" strike="noStrike" dirty="0" smtClean="0">
                          <a:effectLst/>
                          <a:latin typeface="Arial"/>
                        </a:rPr>
                        <a:t>Capital (TRBC) Ratio</a:t>
                      </a:r>
                      <a:endParaRPr lang="en-US" sz="1000" b="0" i="0" u="none" strike="noStrike" dirty="0">
                        <a:effectLst/>
                        <a:latin typeface="Arial"/>
                      </a:endParaRP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a:rPr>
                        <a:t>The minimum ratio of TRBC to Total Risk-Weighted Assets (RWAs) under Baseline and Stressed conditions</a:t>
                      </a:r>
                      <a:endParaRPr lang="en-US" sz="1000" b="0" i="0" u="none" strike="noStrike" dirty="0">
                        <a:solidFill>
                          <a:srgbClr val="000000"/>
                        </a:solidFill>
                        <a:effectLst/>
                        <a:latin typeface="Arial"/>
                      </a:endParaRP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436330">
                <a:tc rowSpan="6">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000000"/>
                          </a:solidFill>
                          <a:effectLst/>
                          <a:latin typeface="Arial"/>
                        </a:rPr>
                        <a:t>Credit risk</a:t>
                      </a:r>
                      <a:r>
                        <a:rPr lang="en-US" sz="1000" b="1" i="0" u="none" strike="noStrike" baseline="0" dirty="0" smtClean="0">
                          <a:solidFill>
                            <a:srgbClr val="000000"/>
                          </a:solidFill>
                          <a:effectLst/>
                          <a:latin typeface="Arial"/>
                        </a:rPr>
                        <a:t> </a:t>
                      </a:r>
                      <a:br>
                        <a:rPr lang="en-US" sz="1000" b="1" i="0" u="none" strike="noStrike" baseline="0" dirty="0" smtClean="0">
                          <a:solidFill>
                            <a:srgbClr val="000000"/>
                          </a:solidFill>
                          <a:effectLst/>
                          <a:latin typeface="Arial"/>
                        </a:rPr>
                      </a:br>
                      <a:r>
                        <a:rPr lang="en-US" sz="1000" b="1" i="0" u="none" strike="noStrike" baseline="0" dirty="0" smtClean="0">
                          <a:solidFill>
                            <a:srgbClr val="000000"/>
                          </a:solidFill>
                          <a:effectLst/>
                          <a:latin typeface="Arial"/>
                        </a:rPr>
                        <a:t>(losses)</a:t>
                      </a:r>
                      <a:endParaRPr lang="en-US" sz="1000" b="1" i="0" u="none" strike="noStrike" dirty="0">
                        <a:solidFill>
                          <a:srgbClr val="000000"/>
                        </a:solidFill>
                        <a:effectLst/>
                        <a:latin typeface="Arial"/>
                      </a:endParaRP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smtClean="0">
                          <a:effectLst/>
                          <a:latin typeface="Arial"/>
                        </a:rPr>
                        <a:t>60+ </a:t>
                      </a:r>
                      <a:r>
                        <a:rPr lang="en-US" sz="1000" b="0" i="0" u="none" strike="noStrike" dirty="0">
                          <a:effectLst/>
                          <a:latin typeface="Arial"/>
                        </a:rPr>
                        <a:t>DPD Rate</a:t>
                      </a: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a:rPr>
                        <a:t>The percentage of total outstanding balances 60+ days delinquent</a:t>
                      </a:r>
                      <a:endParaRPr lang="en-US" sz="1000" b="0" i="0" u="none" strike="noStrike" dirty="0">
                        <a:solidFill>
                          <a:srgbClr val="000000"/>
                        </a:solidFill>
                        <a:effectLst/>
                        <a:latin typeface="Arial"/>
                      </a:endParaRP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93224">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100" b="1" i="0" u="none" strike="noStrike" dirty="0">
                        <a:solidFill>
                          <a:srgbClr val="000000"/>
                        </a:solidFill>
                        <a:effectLst/>
                        <a:latin typeface="Arial"/>
                      </a:endParaRPr>
                    </a:p>
                  </a:txBody>
                  <a:tcPr marL="0" marR="0"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a:rPr>
                        <a:t>Cost of Credit</a:t>
                      </a: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a:rPr>
                        <a:t>Net credit provisions incurred on a trailing 12 month basis as a percentage of the trailing 12 month average loan portfolio</a:t>
                      </a:r>
                      <a:endParaRPr lang="en-US" sz="1000" b="0" i="0" u="none" strike="noStrike" dirty="0">
                        <a:solidFill>
                          <a:srgbClr val="000000"/>
                        </a:solidFill>
                        <a:effectLst/>
                        <a:latin typeface="Arial"/>
                      </a:endParaRP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93224">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100" b="1" i="0" u="none" strike="noStrike" dirty="0">
                        <a:solidFill>
                          <a:srgbClr val="000000"/>
                        </a:solidFill>
                        <a:effectLst/>
                        <a:latin typeface="Arial"/>
                      </a:endParaRPr>
                    </a:p>
                  </a:txBody>
                  <a:tcPr marL="0" marR="0"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a:rPr>
                        <a:t>Net Charge-off Rate</a:t>
                      </a: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a:rPr>
                        <a:t>12-month trailing net charge-offs (NCOs) as a percentage of 12-month trailing</a:t>
                      </a:r>
                      <a:r>
                        <a:rPr lang="en-US" sz="1000" b="0" i="0" u="none" strike="noStrike" baseline="0" dirty="0" smtClean="0">
                          <a:solidFill>
                            <a:srgbClr val="000000"/>
                          </a:solidFill>
                          <a:effectLst/>
                          <a:latin typeface="Arial"/>
                        </a:rPr>
                        <a:t> average </a:t>
                      </a:r>
                      <a:r>
                        <a:rPr lang="en-US" sz="1000" b="0" i="0" u="none" strike="noStrike" dirty="0" smtClean="0">
                          <a:solidFill>
                            <a:srgbClr val="000000"/>
                          </a:solidFill>
                          <a:effectLst/>
                          <a:latin typeface="Arial"/>
                        </a:rPr>
                        <a:t>outstanding balances</a:t>
                      </a:r>
                      <a:endParaRPr lang="en-US" sz="1000" b="0" i="0" u="none" strike="noStrike" dirty="0">
                        <a:solidFill>
                          <a:srgbClr val="000000"/>
                        </a:solidFill>
                        <a:effectLst/>
                        <a:latin typeface="Arial"/>
                      </a:endParaRP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436330">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100" b="1" i="0" u="none" strike="noStrike" dirty="0">
                        <a:solidFill>
                          <a:srgbClr val="000000"/>
                        </a:solidFill>
                        <a:effectLst/>
                        <a:latin typeface="Arial"/>
                      </a:endParaRPr>
                    </a:p>
                  </a:txBody>
                  <a:tcPr marL="0" marR="0"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a:rPr>
                        <a:t>NPL Coverage ratio (%)</a:t>
                      </a: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a:rPr>
                        <a:t>Measures the level of coverage of non-performing</a:t>
                      </a:r>
                      <a:r>
                        <a:rPr lang="en-US" sz="1000" b="0" i="0" u="none" strike="noStrike" baseline="0" dirty="0" smtClean="0">
                          <a:solidFill>
                            <a:srgbClr val="000000"/>
                          </a:solidFill>
                          <a:effectLst/>
                          <a:latin typeface="Arial"/>
                        </a:rPr>
                        <a:t> loans (</a:t>
                      </a:r>
                      <a:r>
                        <a:rPr lang="en-US" sz="1000" b="0" i="0" u="none" strike="noStrike" dirty="0" smtClean="0">
                          <a:solidFill>
                            <a:srgbClr val="000000"/>
                          </a:solidFill>
                          <a:effectLst/>
                          <a:latin typeface="Arial"/>
                        </a:rPr>
                        <a:t>NPLs) by provision reserves (provision stock) by calculating provision reserves as a percentage of NPLs</a:t>
                      </a:r>
                      <a:endParaRPr lang="en-US" sz="1000" b="0" i="0" u="none" strike="noStrike" dirty="0">
                        <a:solidFill>
                          <a:srgbClr val="000000"/>
                        </a:solidFill>
                        <a:effectLst/>
                        <a:latin typeface="Arial"/>
                      </a:endParaRP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436330">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100" b="1" i="0" u="none" strike="noStrike" dirty="0">
                        <a:solidFill>
                          <a:srgbClr val="000000"/>
                        </a:solidFill>
                        <a:effectLst/>
                        <a:latin typeface="Arial"/>
                      </a:endParaRPr>
                    </a:p>
                  </a:txBody>
                  <a:tcPr marL="0" marR="0"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a:effectLst/>
                          <a:latin typeface="Arial"/>
                        </a:rPr>
                        <a:t>NPL Entries (VMG)</a:t>
                      </a: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a:rPr>
                        <a:t>Measures the credit quality of the portfolio by calculating the volume of net non-performing loans (NPLs) entries as a percentage of average credit exposure of the portfolio</a:t>
                      </a:r>
                      <a:endParaRPr lang="en-US" sz="1000" b="0" i="0" u="none" strike="noStrike" dirty="0">
                        <a:solidFill>
                          <a:srgbClr val="000000"/>
                        </a:solidFill>
                        <a:effectLst/>
                        <a:latin typeface="Arial"/>
                      </a:endParaRP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93224">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100" b="1" i="0" u="none" strike="noStrike" dirty="0">
                        <a:solidFill>
                          <a:srgbClr val="000000"/>
                        </a:solidFill>
                        <a:effectLst/>
                        <a:latin typeface="Arial"/>
                      </a:endParaRPr>
                    </a:p>
                  </a:txBody>
                  <a:tcPr marL="0" marR="0"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a:rPr>
                        <a:t>Total Credit Losses</a:t>
                      </a: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a:rPr>
                        <a:t>9Q stressed cumulative credit losses and any available capital surplus under the CCAR BHC Stress scenario</a:t>
                      </a:r>
                      <a:endParaRPr lang="en-US" sz="1000" b="0" i="0" u="none" strike="noStrike" dirty="0">
                        <a:solidFill>
                          <a:srgbClr val="000000"/>
                        </a:solidFill>
                        <a:effectLst/>
                        <a:latin typeface="Arial"/>
                      </a:endParaRP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 name="Content Placeholder 1"/>
          <p:cNvSpPr>
            <a:spLocks noGrp="1"/>
          </p:cNvSpPr>
          <p:nvPr>
            <p:ph sz="quarter" idx="11"/>
          </p:nvPr>
        </p:nvSpPr>
        <p:spPr/>
        <p:txBody>
          <a:bodyPr/>
          <a:lstStyle/>
          <a:p>
            <a:pPr lvl="0"/>
            <a:r>
              <a:rPr lang="en-US" kern="0" dirty="0">
                <a:solidFill>
                  <a:srgbClr val="000000"/>
                </a:solidFill>
                <a:latin typeface="Arial"/>
                <a:ea typeface="ＭＳ Ｐゴシック"/>
              </a:rPr>
              <a:t>Metrics Glossary (1/4</a:t>
            </a:r>
            <a:r>
              <a:rPr lang="en-US" kern="0" dirty="0" smtClean="0">
                <a:solidFill>
                  <a:srgbClr val="000000"/>
                </a:solidFill>
                <a:latin typeface="Arial"/>
                <a:ea typeface="ＭＳ Ｐゴシック"/>
              </a:rPr>
              <a:t>)</a:t>
            </a:r>
            <a:endParaRPr lang="en-US" kern="0" dirty="0">
              <a:solidFill>
                <a:srgbClr val="000000"/>
              </a:solidFill>
              <a:latin typeface="Arial"/>
              <a:ea typeface="ＭＳ Ｐゴシック"/>
            </a:endParaRPr>
          </a:p>
        </p:txBody>
      </p:sp>
    </p:spTree>
    <p:extLst>
      <p:ext uri="{BB962C8B-B14F-4D97-AF65-F5344CB8AC3E}">
        <p14:creationId xmlns:p14="http://schemas.microsoft.com/office/powerpoint/2010/main" val="21633407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pPr lvl="0"/>
            <a:r>
              <a:rPr lang="en-US" kern="0" dirty="0">
                <a:solidFill>
                  <a:srgbClr val="000000"/>
                </a:solidFill>
                <a:latin typeface="Arial"/>
                <a:ea typeface="ＭＳ Ｐゴシック"/>
              </a:rPr>
              <a:t>Metrics Glossary (2/4</a:t>
            </a:r>
            <a:r>
              <a:rPr lang="en-US" kern="0" dirty="0" smtClean="0">
                <a:solidFill>
                  <a:srgbClr val="000000"/>
                </a:solidFill>
                <a:latin typeface="Arial"/>
                <a:ea typeface="ＭＳ Ｐゴシック"/>
              </a:rPr>
              <a:t>)</a:t>
            </a:r>
            <a:endParaRPr lang="en-US" kern="0" dirty="0">
              <a:solidFill>
                <a:srgbClr val="000000"/>
              </a:solidFill>
              <a:latin typeface="Arial"/>
              <a:ea typeface="ＭＳ Ｐゴシック"/>
            </a:endParaRPr>
          </a:p>
        </p:txBody>
      </p:sp>
      <p:graphicFrame>
        <p:nvGraphicFramePr>
          <p:cNvPr id="4" name="Table 3"/>
          <p:cNvGraphicFramePr>
            <a:graphicFrameLocks noGrp="1"/>
          </p:cNvGraphicFramePr>
          <p:nvPr>
            <p:extLst>
              <p:ext uri="{D42A27DB-BD31-4B8C-83A1-F6EECF244321}">
                <p14:modId xmlns:p14="http://schemas.microsoft.com/office/powerpoint/2010/main" val="2137177253"/>
              </p:ext>
            </p:extLst>
          </p:nvPr>
        </p:nvGraphicFramePr>
        <p:xfrm>
          <a:off x="366712" y="1460500"/>
          <a:ext cx="8899525" cy="2955694"/>
        </p:xfrm>
        <a:graphic>
          <a:graphicData uri="http://schemas.openxmlformats.org/drawingml/2006/table">
            <a:tbl>
              <a:tblPr firstRow="1" bandRow="1"/>
              <a:tblGrid>
                <a:gridCol w="1185863"/>
                <a:gridCol w="2828925"/>
                <a:gridCol w="4884737"/>
              </a:tblGrid>
              <a:tr h="180385">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FF0000"/>
                          </a:solidFill>
                          <a:effectLst/>
                          <a:latin typeface="Arial"/>
                        </a:rPr>
                        <a:t>Risk type</a:t>
                      </a:r>
                      <a:endParaRPr lang="en-US" sz="1000" b="1" i="0" u="none" strike="noStrike" dirty="0">
                        <a:solidFill>
                          <a:srgbClr val="FF0000"/>
                        </a:solidFill>
                        <a:effectLst/>
                        <a:latin typeface="Arial"/>
                      </a:endParaRPr>
                    </a:p>
                  </a:txBody>
                  <a:tcPr marL="0" marR="0" marT="36576" marB="1828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FF0000"/>
                          </a:solidFill>
                          <a:effectLst/>
                          <a:latin typeface="Arial"/>
                        </a:rPr>
                        <a:t>Metric</a:t>
                      </a:r>
                      <a:endParaRPr lang="en-US" sz="1000" b="1" i="0" u="none" strike="noStrike" dirty="0">
                        <a:solidFill>
                          <a:srgbClr val="FF0000"/>
                        </a:solidFill>
                        <a:effectLst/>
                        <a:latin typeface="Arial"/>
                      </a:endParaRPr>
                    </a:p>
                  </a:txBody>
                  <a:tcPr marL="0" marR="0" marT="36576" marB="1828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FF0000"/>
                          </a:solidFill>
                          <a:effectLst/>
                          <a:latin typeface="Arial"/>
                        </a:rPr>
                        <a:t>Definition</a:t>
                      </a:r>
                      <a:endParaRPr lang="en-US" sz="1000" b="1" i="0" u="none" strike="noStrike" dirty="0">
                        <a:solidFill>
                          <a:srgbClr val="FF0000"/>
                        </a:solidFill>
                        <a:effectLst/>
                        <a:latin typeface="Arial"/>
                      </a:endParaRPr>
                    </a:p>
                  </a:txBody>
                  <a:tcPr marL="0" marR="0" marT="36576" marB="1828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93224">
                <a:tc rowSpan="6">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000000"/>
                          </a:solidFill>
                          <a:effectLst/>
                          <a:latin typeface="Arial"/>
                        </a:rPr>
                        <a:t>Credit risk</a:t>
                      </a:r>
                      <a:r>
                        <a:rPr lang="en-US" sz="1000" b="1" i="0" u="none" strike="noStrike" baseline="0" dirty="0" smtClean="0">
                          <a:solidFill>
                            <a:srgbClr val="000000"/>
                          </a:solidFill>
                          <a:effectLst/>
                          <a:latin typeface="Arial"/>
                        </a:rPr>
                        <a:t> (concentration)</a:t>
                      </a:r>
                      <a:endParaRPr lang="en-US" sz="1000" b="1" i="0" u="none" strike="noStrike" dirty="0">
                        <a:solidFill>
                          <a:srgbClr val="000000"/>
                        </a:solidFill>
                        <a:effectLst/>
                        <a:latin typeface="Arial"/>
                      </a:endParaRP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a:rPr>
                        <a:t>CRE Exposure</a:t>
                      </a: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a:rPr>
                        <a:t>The total dollar value of Commercial Real Estate exposure</a:t>
                      </a:r>
                      <a:endParaRPr lang="en-US" sz="1000" b="0" i="0" u="none" strike="noStrike" dirty="0">
                        <a:solidFill>
                          <a:srgbClr val="000000"/>
                        </a:solidFill>
                        <a:effectLst/>
                        <a:latin typeface="Arial"/>
                      </a:endParaRP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93224">
                <a:tc vMerge="1">
                  <a:txBody>
                    <a:bodyPr/>
                    <a:lstStyle/>
                    <a:p>
                      <a:pPr algn="l" rtl="0" fontAlgn="ctr"/>
                      <a:endParaRPr lang="en-US" sz="1000" b="1" i="0" u="none" strike="noStrike" dirty="0">
                        <a:solidFill>
                          <a:srgbClr val="000000"/>
                        </a:solidFill>
                        <a:effectLst/>
                        <a:latin typeface="Arial"/>
                      </a:endParaRPr>
                    </a:p>
                  </a:txBody>
                  <a:tcPr marL="0"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a:rPr>
                        <a:t>Industry Exposure (by OCC Group)</a:t>
                      </a: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a:rPr>
                        <a:t>The total dollar value exposure for all counterparties within one industry type, according to the OCC industry classification. Sectors / Industries are defined at the highest aggregation level for OCC industry codes.</a:t>
                      </a:r>
                      <a:r>
                        <a:rPr lang="en-US" sz="1000" b="0" i="0" u="none" strike="noStrike" kern="1200" dirty="0" smtClean="0">
                          <a:solidFill>
                            <a:srgbClr val="000000"/>
                          </a:solidFill>
                          <a:effectLst/>
                          <a:latin typeface="Arial"/>
                          <a:ea typeface="+mn-ea"/>
                          <a:cs typeface="+mn-cs"/>
                        </a:rPr>
                        <a:t> For Bancorp and BSPR, the CRE and Public Sector Exposures are excluded from this metric considering there are separate metrics to monitor those exposures.</a:t>
                      </a:r>
                      <a:endParaRPr lang="en-US" sz="1000" b="0" i="0" u="none" strike="noStrike" dirty="0" smtClean="0">
                        <a:solidFill>
                          <a:srgbClr val="000000"/>
                        </a:solidFill>
                        <a:effectLst/>
                        <a:latin typeface="Arial"/>
                      </a:endParaRP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93224">
                <a:tc vMerge="1">
                  <a:txBody>
                    <a:bodyPr/>
                    <a:lstStyle/>
                    <a:p>
                      <a:pPr algn="l" rtl="0" fontAlgn="ctr"/>
                      <a:endParaRPr lang="en-US" sz="1000" b="1" i="0" u="none" strike="noStrike" dirty="0">
                        <a:solidFill>
                          <a:srgbClr val="000000"/>
                        </a:solidFill>
                        <a:effectLst/>
                        <a:latin typeface="Arial"/>
                      </a:endParaRPr>
                    </a:p>
                  </a:txBody>
                  <a:tcPr marL="0"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kern="1200" dirty="0" smtClean="0">
                          <a:solidFill>
                            <a:schemeClr val="tx1"/>
                          </a:solidFill>
                          <a:effectLst/>
                          <a:latin typeface="Arial" panose="020B0604020202020204" pitchFamily="34" charset="0"/>
                          <a:ea typeface="ＭＳ Ｐゴシック"/>
                          <a:cs typeface="Arial" panose="020B0604020202020204" pitchFamily="34" charset="0"/>
                        </a:rPr>
                        <a:t># of counterparties with Santander Risk Rating (internal) &lt; 4.5 and exposure&gt;$10MM</a:t>
                      </a: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r>
                        <a:rPr lang="en-US" sz="1000" b="0" i="0" u="none" strike="noStrike" kern="1200" dirty="0" smtClean="0">
                          <a:solidFill>
                            <a:srgbClr val="000000"/>
                          </a:solidFill>
                          <a:effectLst/>
                          <a:latin typeface="Arial"/>
                          <a:ea typeface="+mn-ea"/>
                          <a:cs typeface="+mn-cs"/>
                        </a:rPr>
                        <a:t>The total number of individual counterparties of lower credit quality (defined as internal risk rating of &lt; 5.0 (4.5 for Bancorp &amp; BSPR) with exposure &gt; $100MM  ($10 MM for Bancorp &amp; BSPR)</a:t>
                      </a:r>
                      <a:endParaRPr lang="es-PR" sz="1000" b="0" i="0" u="none" strike="noStrike" kern="1200" dirty="0">
                        <a:solidFill>
                          <a:srgbClr val="000000"/>
                        </a:solidFill>
                        <a:effectLst/>
                        <a:latin typeface="Arial"/>
                        <a:ea typeface="+mn-ea"/>
                        <a:cs typeface="+mn-cs"/>
                      </a:endParaRP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54550">
                <a:tc vMerge="1">
                  <a:txBody>
                    <a:bodyPr/>
                    <a:lstStyle/>
                    <a:p>
                      <a:pPr algn="l" rtl="0" fontAlgn="ctr"/>
                      <a:endParaRPr lang="en-US" sz="1000" b="1" i="0" u="none" strike="noStrike" dirty="0">
                        <a:solidFill>
                          <a:srgbClr val="000000"/>
                        </a:solidFill>
                        <a:effectLst/>
                        <a:latin typeface="Arial"/>
                      </a:endParaRPr>
                    </a:p>
                  </a:txBody>
                  <a:tcPr marL="0"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a:rPr>
                        <a:t>Public Sector Exposure</a:t>
                      </a: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a:rPr>
                        <a:t>The total dollar value of Public Sector exposure</a:t>
                      </a: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93224">
                <a:tc vMerge="1">
                  <a:txBody>
                    <a:bodyPr/>
                    <a:lstStyle/>
                    <a:p>
                      <a:pPr algn="l" rtl="0" fontAlgn="ctr"/>
                      <a:endParaRPr lang="en-US" sz="1000" b="1" i="0" u="none" strike="noStrike" dirty="0">
                        <a:solidFill>
                          <a:srgbClr val="000000"/>
                        </a:solidFill>
                        <a:effectLst/>
                        <a:latin typeface="Arial"/>
                      </a:endParaRPr>
                    </a:p>
                  </a:txBody>
                  <a:tcPr marL="0"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a:rPr>
                        <a:t>Single Obligor (Corp. and IFIs) Exposure</a:t>
                      </a: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000" b="0" i="0" u="none" strike="noStrike" dirty="0" smtClean="0">
                          <a:solidFill>
                            <a:srgbClr val="000000"/>
                          </a:solidFill>
                          <a:effectLst/>
                          <a:latin typeface="Arial"/>
                        </a:rPr>
                        <a:t>The dollar value of total exposure to any individual customer (or aggregated to guarantor) in Financial Institutions, Insurers, Global Corporate Banking, Middle Market</a:t>
                      </a:r>
                      <a:r>
                        <a:rPr lang="en-US" sz="1000" b="0" i="0" u="none" strike="noStrike" baseline="0" dirty="0" smtClean="0">
                          <a:solidFill>
                            <a:srgbClr val="000000"/>
                          </a:solidFill>
                          <a:effectLst/>
                          <a:latin typeface="Arial"/>
                        </a:rPr>
                        <a:t> </a:t>
                      </a:r>
                      <a:r>
                        <a:rPr lang="en-US" sz="1000" b="0" i="0" u="none" strike="noStrike" dirty="0" smtClean="0">
                          <a:solidFill>
                            <a:srgbClr val="000000"/>
                          </a:solidFill>
                          <a:effectLst/>
                          <a:latin typeface="Arial"/>
                        </a:rPr>
                        <a:t>or Specialty Lending without</a:t>
                      </a:r>
                      <a:r>
                        <a:rPr lang="en-US" sz="1000" b="0" i="0" u="none" strike="noStrike" baseline="0" dirty="0" smtClean="0">
                          <a:solidFill>
                            <a:srgbClr val="000000"/>
                          </a:solidFill>
                          <a:effectLst/>
                          <a:latin typeface="Arial"/>
                        </a:rPr>
                        <a:t> Guarantee.</a:t>
                      </a:r>
                      <a:endParaRPr lang="en-US" sz="1000" b="0" i="0" u="none" strike="noStrike" dirty="0">
                        <a:solidFill>
                          <a:srgbClr val="000000"/>
                        </a:solidFill>
                        <a:effectLst/>
                        <a:latin typeface="Arial"/>
                      </a:endParaRP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93224">
                <a:tc vMerge="1">
                  <a:txBody>
                    <a:bodyPr/>
                    <a:lstStyle/>
                    <a:p>
                      <a:pPr algn="l" rtl="0" fontAlgn="ctr"/>
                      <a:endParaRPr lang="en-US" sz="1000" b="1" i="0" u="none" strike="noStrike" dirty="0">
                        <a:solidFill>
                          <a:srgbClr val="000000"/>
                        </a:solidFill>
                        <a:effectLst/>
                        <a:latin typeface="Arial"/>
                      </a:endParaRPr>
                    </a:p>
                  </a:txBody>
                  <a:tcPr marL="0"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a:rPr>
                        <a:t>Top 20 Corporates Exposure</a:t>
                      </a: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a:rPr>
                        <a:t>The sum of the dollar value of total exposure to any individual customer (or aggregated to guarantor) in Global Corporate Banking, Middle Market or Specialty Lending</a:t>
                      </a:r>
                      <a:endParaRPr lang="en-US" sz="1000" b="0" i="0" u="none" strike="noStrike" dirty="0">
                        <a:solidFill>
                          <a:srgbClr val="000000"/>
                        </a:solidFill>
                        <a:effectLst/>
                        <a:latin typeface="Arial"/>
                      </a:endParaRP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6049709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
            </p:custDataLst>
            <p:extLst>
              <p:ext uri="{D42A27DB-BD31-4B8C-83A1-F6EECF244321}">
                <p14:modId xmlns:p14="http://schemas.microsoft.com/office/powerpoint/2010/main" val="2882445332"/>
              </p:ext>
            </p:extLst>
          </p:nvPr>
        </p:nvGraphicFramePr>
        <p:xfrm>
          <a:off x="1668" y="1589"/>
          <a:ext cx="1667" cy="1587"/>
        </p:xfrm>
        <a:graphic>
          <a:graphicData uri="http://schemas.openxmlformats.org/presentationml/2006/ole">
            <mc:AlternateContent xmlns:mc="http://schemas.openxmlformats.org/markup-compatibility/2006">
              <mc:Choice xmlns:v="urn:schemas-microsoft-com:vml" Requires="v">
                <p:oleObj spid="_x0000_s150671"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668" y="1589"/>
                        <a:ext cx="1667" cy="1587"/>
                      </a:xfrm>
                      <a:prstGeom prst="rect">
                        <a:avLst/>
                      </a:prstGeom>
                    </p:spPr>
                  </p:pic>
                </p:oleObj>
              </mc:Fallback>
            </mc:AlternateContent>
          </a:graphicData>
        </a:graphic>
      </p:graphicFrame>
      <p:grpSp>
        <p:nvGrpSpPr>
          <p:cNvPr id="22" name="Group 21"/>
          <p:cNvGrpSpPr/>
          <p:nvPr/>
        </p:nvGrpSpPr>
        <p:grpSpPr>
          <a:xfrm>
            <a:off x="361938" y="1644044"/>
            <a:ext cx="1489708" cy="3632509"/>
            <a:chOff x="495288" y="1315854"/>
            <a:chExt cx="1489708" cy="3960699"/>
          </a:xfrm>
        </p:grpSpPr>
        <p:sp>
          <p:nvSpPr>
            <p:cNvPr id="3" name="Rounded Rectangle 2"/>
            <p:cNvSpPr/>
            <p:nvPr/>
          </p:nvSpPr>
          <p:spPr>
            <a:xfrm rot="3622688">
              <a:off x="543265" y="1466855"/>
              <a:ext cx="656382" cy="354379"/>
            </a:xfrm>
            <a:prstGeom prst="roundRect">
              <a:avLst>
                <a:gd name="adj" fmla="val 50000"/>
              </a:avLst>
            </a:prstGeom>
            <a:noFill/>
            <a:ln w="76200" cap="flat" cmpd="sng" algn="ctr">
              <a:solidFill>
                <a:srgbClr val="000000">
                  <a:lumMod val="50000"/>
                  <a:lumOff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dirty="0" smtClean="0">
                <a:ln>
                  <a:noFill/>
                </a:ln>
                <a:solidFill>
                  <a:srgbClr val="000000"/>
                </a:solidFill>
                <a:effectLst/>
                <a:uLnTx/>
                <a:uFillTx/>
                <a:latin typeface="Arial"/>
                <a:ea typeface="+mn-ea"/>
                <a:cs typeface="+mn-cs"/>
              </a:endParaRPr>
            </a:p>
          </p:txBody>
        </p:sp>
        <p:sp>
          <p:nvSpPr>
            <p:cNvPr id="4" name="Rounded Rectangle 3"/>
            <p:cNvSpPr/>
            <p:nvPr/>
          </p:nvSpPr>
          <p:spPr>
            <a:xfrm rot="7643359">
              <a:off x="510673" y="2694632"/>
              <a:ext cx="656382" cy="354379"/>
            </a:xfrm>
            <a:prstGeom prst="roundRect">
              <a:avLst>
                <a:gd name="adj" fmla="val 50000"/>
              </a:avLst>
            </a:prstGeom>
            <a:noFill/>
            <a:ln w="76200" cap="flat" cmpd="sng" algn="ctr">
              <a:solidFill>
                <a:srgbClr val="000000">
                  <a:lumMod val="50000"/>
                  <a:lumOff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dirty="0" smtClean="0">
                <a:ln>
                  <a:noFill/>
                </a:ln>
                <a:solidFill>
                  <a:srgbClr val="000000"/>
                </a:solidFill>
                <a:effectLst/>
                <a:uLnTx/>
                <a:uFillTx/>
                <a:latin typeface="Arial"/>
                <a:ea typeface="+mn-ea"/>
                <a:cs typeface="+mn-cs"/>
              </a:endParaRPr>
            </a:p>
          </p:txBody>
        </p:sp>
        <p:sp>
          <p:nvSpPr>
            <p:cNvPr id="5" name="Rounded Rectangle 4"/>
            <p:cNvSpPr/>
            <p:nvPr/>
          </p:nvSpPr>
          <p:spPr>
            <a:xfrm rot="7241531">
              <a:off x="549443" y="3764728"/>
              <a:ext cx="656382" cy="354379"/>
            </a:xfrm>
            <a:prstGeom prst="roundRect">
              <a:avLst>
                <a:gd name="adj" fmla="val 50000"/>
              </a:avLst>
            </a:prstGeom>
            <a:noFill/>
            <a:ln w="76200" cap="flat" cmpd="sng" algn="ctr">
              <a:solidFill>
                <a:srgbClr val="000000">
                  <a:lumMod val="50000"/>
                  <a:lumOff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dirty="0" smtClean="0">
                <a:ln>
                  <a:noFill/>
                </a:ln>
                <a:solidFill>
                  <a:srgbClr val="000000"/>
                </a:solidFill>
                <a:effectLst/>
                <a:uLnTx/>
                <a:uFillTx/>
                <a:latin typeface="Arial"/>
                <a:ea typeface="+mn-ea"/>
                <a:cs typeface="+mn-cs"/>
              </a:endParaRPr>
            </a:p>
          </p:txBody>
        </p:sp>
        <p:sp>
          <p:nvSpPr>
            <p:cNvPr id="6" name="Rounded Rectangle 5"/>
            <p:cNvSpPr/>
            <p:nvPr/>
          </p:nvSpPr>
          <p:spPr>
            <a:xfrm rot="2364540">
              <a:off x="495288" y="4717477"/>
              <a:ext cx="689315" cy="337447"/>
            </a:xfrm>
            <a:prstGeom prst="roundRect">
              <a:avLst>
                <a:gd name="adj" fmla="val 50000"/>
              </a:avLst>
            </a:prstGeom>
            <a:noFill/>
            <a:ln w="76200" cap="flat" cmpd="sng" algn="ctr">
              <a:solidFill>
                <a:srgbClr val="000000">
                  <a:lumMod val="50000"/>
                  <a:lumOff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dirty="0" smtClean="0">
                <a:ln>
                  <a:noFill/>
                </a:ln>
                <a:solidFill>
                  <a:srgbClr val="000000"/>
                </a:solidFill>
                <a:effectLst/>
                <a:uLnTx/>
                <a:uFillTx/>
                <a:latin typeface="Arial"/>
                <a:ea typeface="+mn-ea"/>
                <a:cs typeface="+mn-cs"/>
              </a:endParaRPr>
            </a:p>
          </p:txBody>
        </p:sp>
        <p:sp>
          <p:nvSpPr>
            <p:cNvPr id="7" name="Rounded Rectangle 6"/>
            <p:cNvSpPr/>
            <p:nvPr/>
          </p:nvSpPr>
          <p:spPr>
            <a:xfrm rot="5926955">
              <a:off x="359585" y="4411413"/>
              <a:ext cx="733664" cy="102872"/>
            </a:xfrm>
            <a:prstGeom prst="roundRect">
              <a:avLst>
                <a:gd name="adj" fmla="val 50000"/>
              </a:avLst>
            </a:prstGeom>
            <a:solidFill>
              <a:srgbClr val="808080"/>
            </a:solidFill>
            <a:ln w="2857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dirty="0" smtClean="0">
                <a:ln>
                  <a:noFill/>
                </a:ln>
                <a:solidFill>
                  <a:srgbClr val="000000"/>
                </a:solidFill>
                <a:effectLst/>
                <a:uLnTx/>
                <a:uFillTx/>
                <a:latin typeface="Arial"/>
                <a:ea typeface="+mn-ea"/>
                <a:cs typeface="+mn-cs"/>
              </a:endParaRPr>
            </a:p>
          </p:txBody>
        </p:sp>
        <p:sp>
          <p:nvSpPr>
            <p:cNvPr id="8" name="Rounded Rectangle 7"/>
            <p:cNvSpPr/>
            <p:nvPr/>
          </p:nvSpPr>
          <p:spPr>
            <a:xfrm rot="4320757">
              <a:off x="479417" y="3330961"/>
              <a:ext cx="733664" cy="102872"/>
            </a:xfrm>
            <a:prstGeom prst="roundRect">
              <a:avLst>
                <a:gd name="adj" fmla="val 50000"/>
              </a:avLst>
            </a:prstGeom>
            <a:solidFill>
              <a:srgbClr val="808080"/>
            </a:solidFill>
            <a:ln w="2857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dirty="0" smtClean="0">
                <a:ln>
                  <a:noFill/>
                </a:ln>
                <a:solidFill>
                  <a:srgbClr val="000000"/>
                </a:solidFill>
                <a:effectLst/>
                <a:uLnTx/>
                <a:uFillTx/>
                <a:latin typeface="Arial"/>
                <a:ea typeface="+mn-ea"/>
                <a:cs typeface="+mn-cs"/>
              </a:endParaRPr>
            </a:p>
          </p:txBody>
        </p:sp>
        <p:sp>
          <p:nvSpPr>
            <p:cNvPr id="9" name="Rounded Rectangle 8"/>
            <p:cNvSpPr/>
            <p:nvPr/>
          </p:nvSpPr>
          <p:spPr>
            <a:xfrm rot="5400000">
              <a:off x="574011" y="2295460"/>
              <a:ext cx="744514" cy="102872"/>
            </a:xfrm>
            <a:prstGeom prst="roundRect">
              <a:avLst>
                <a:gd name="adj" fmla="val 50000"/>
              </a:avLst>
            </a:prstGeom>
            <a:solidFill>
              <a:srgbClr val="808080"/>
            </a:solidFill>
            <a:ln w="2857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dirty="0" smtClean="0">
                <a:ln>
                  <a:noFill/>
                </a:ln>
                <a:solidFill>
                  <a:srgbClr val="000000"/>
                </a:solidFill>
                <a:effectLst/>
                <a:uLnTx/>
                <a:uFillTx/>
                <a:latin typeface="Arial"/>
                <a:ea typeface="+mn-ea"/>
                <a:cs typeface="+mn-cs"/>
              </a:endParaRPr>
            </a:p>
          </p:txBody>
        </p:sp>
        <p:cxnSp>
          <p:nvCxnSpPr>
            <p:cNvPr id="10" name="Straight Connector 9"/>
            <p:cNvCxnSpPr/>
            <p:nvPr/>
          </p:nvCxnSpPr>
          <p:spPr>
            <a:xfrm flipH="1">
              <a:off x="1150334" y="3873724"/>
              <a:ext cx="834661" cy="0"/>
            </a:xfrm>
            <a:prstGeom prst="line">
              <a:avLst/>
            </a:prstGeom>
            <a:noFill/>
            <a:ln w="9525" cap="flat" cmpd="sng" algn="ctr">
              <a:solidFill>
                <a:srgbClr val="FF0000"/>
              </a:solidFill>
              <a:prstDash val="solid"/>
              <a:tailEnd type="oval" w="med" len="med"/>
            </a:ln>
            <a:effectLst/>
          </p:spPr>
        </p:cxnSp>
        <p:cxnSp>
          <p:nvCxnSpPr>
            <p:cNvPr id="11" name="Straight Connector 10"/>
            <p:cNvCxnSpPr/>
            <p:nvPr/>
          </p:nvCxnSpPr>
          <p:spPr>
            <a:xfrm flipH="1">
              <a:off x="1136330" y="4863019"/>
              <a:ext cx="848666" cy="0"/>
            </a:xfrm>
            <a:prstGeom prst="line">
              <a:avLst/>
            </a:prstGeom>
            <a:noFill/>
            <a:ln w="9525" cap="flat" cmpd="sng" algn="ctr">
              <a:solidFill>
                <a:srgbClr val="FF0000"/>
              </a:solidFill>
              <a:prstDash val="solid"/>
              <a:tailEnd type="oval" w="med" len="med"/>
            </a:ln>
            <a:effectLst/>
          </p:spPr>
        </p:cxnSp>
        <p:cxnSp>
          <p:nvCxnSpPr>
            <p:cNvPr id="12" name="Straight Connector 11"/>
            <p:cNvCxnSpPr/>
            <p:nvPr/>
          </p:nvCxnSpPr>
          <p:spPr>
            <a:xfrm>
              <a:off x="1984995" y="1498291"/>
              <a:ext cx="0" cy="590928"/>
            </a:xfrm>
            <a:prstGeom prst="line">
              <a:avLst/>
            </a:prstGeom>
            <a:noFill/>
            <a:ln w="9525" cap="flat" cmpd="sng" algn="ctr">
              <a:solidFill>
                <a:srgbClr val="FFFFFF"/>
              </a:solidFill>
              <a:prstDash val="solid"/>
              <a:tailEnd type="none"/>
            </a:ln>
            <a:effectLst/>
          </p:spPr>
        </p:cxnSp>
        <p:cxnSp>
          <p:nvCxnSpPr>
            <p:cNvPr id="13" name="Straight Connector 12"/>
            <p:cNvCxnSpPr/>
            <p:nvPr/>
          </p:nvCxnSpPr>
          <p:spPr>
            <a:xfrm>
              <a:off x="1984995" y="3538815"/>
              <a:ext cx="0" cy="765069"/>
            </a:xfrm>
            <a:prstGeom prst="line">
              <a:avLst/>
            </a:prstGeom>
            <a:noFill/>
            <a:ln w="9525" cap="flat" cmpd="sng" algn="ctr">
              <a:solidFill>
                <a:srgbClr val="FFFFFF"/>
              </a:solidFill>
              <a:prstDash val="solid"/>
              <a:tailEnd type="none"/>
            </a:ln>
            <a:effectLst/>
          </p:spPr>
        </p:cxnSp>
        <p:cxnSp>
          <p:nvCxnSpPr>
            <p:cNvPr id="14" name="Straight Connector 13"/>
            <p:cNvCxnSpPr/>
            <p:nvPr/>
          </p:nvCxnSpPr>
          <p:spPr>
            <a:xfrm>
              <a:off x="1984995" y="4511484"/>
              <a:ext cx="0" cy="765069"/>
            </a:xfrm>
            <a:prstGeom prst="line">
              <a:avLst/>
            </a:prstGeom>
            <a:noFill/>
            <a:ln w="9525" cap="flat" cmpd="sng" algn="ctr">
              <a:solidFill>
                <a:srgbClr val="FFFFFF"/>
              </a:solidFill>
              <a:prstDash val="solid"/>
              <a:tailEnd type="none"/>
            </a:ln>
            <a:effectLst/>
          </p:spPr>
        </p:cxnSp>
        <p:cxnSp>
          <p:nvCxnSpPr>
            <p:cNvPr id="15" name="Straight Connector 14"/>
            <p:cNvCxnSpPr/>
            <p:nvPr/>
          </p:nvCxnSpPr>
          <p:spPr>
            <a:xfrm flipH="1">
              <a:off x="1098318" y="2896507"/>
              <a:ext cx="848666" cy="0"/>
            </a:xfrm>
            <a:prstGeom prst="line">
              <a:avLst/>
            </a:prstGeom>
            <a:noFill/>
            <a:ln w="9525" cap="flat" cmpd="sng" algn="ctr">
              <a:solidFill>
                <a:srgbClr val="FF0000"/>
              </a:solidFill>
              <a:prstDash val="solid"/>
              <a:tailEnd type="oval" w="med" len="med"/>
            </a:ln>
            <a:effectLst/>
          </p:spPr>
        </p:cxnSp>
        <p:cxnSp>
          <p:nvCxnSpPr>
            <p:cNvPr id="16" name="Straight Connector 15"/>
            <p:cNvCxnSpPr/>
            <p:nvPr/>
          </p:nvCxnSpPr>
          <p:spPr>
            <a:xfrm>
              <a:off x="1984995" y="2543893"/>
              <a:ext cx="0" cy="590928"/>
            </a:xfrm>
            <a:prstGeom prst="line">
              <a:avLst/>
            </a:prstGeom>
            <a:noFill/>
            <a:ln w="9525" cap="flat" cmpd="sng" algn="ctr">
              <a:solidFill>
                <a:srgbClr val="FFFFFF"/>
              </a:solidFill>
              <a:prstDash val="solid"/>
              <a:tailEnd type="none"/>
            </a:ln>
            <a:effectLst/>
          </p:spPr>
        </p:cxnSp>
        <p:cxnSp>
          <p:nvCxnSpPr>
            <p:cNvPr id="17" name="Straight Connector 16"/>
            <p:cNvCxnSpPr/>
            <p:nvPr/>
          </p:nvCxnSpPr>
          <p:spPr>
            <a:xfrm flipH="1">
              <a:off x="1100321" y="1898530"/>
              <a:ext cx="846663" cy="0"/>
            </a:xfrm>
            <a:prstGeom prst="line">
              <a:avLst/>
            </a:prstGeom>
            <a:noFill/>
            <a:ln w="9525" cap="flat" cmpd="sng" algn="ctr">
              <a:solidFill>
                <a:srgbClr val="FF0000"/>
              </a:solidFill>
              <a:prstDash val="solid"/>
              <a:tailEnd type="oval" w="med" len="med"/>
            </a:ln>
            <a:effectLst/>
          </p:spPr>
        </p:cxnSp>
      </p:grpSp>
      <p:graphicFrame>
        <p:nvGraphicFramePr>
          <p:cNvPr id="18" name="Table 17"/>
          <p:cNvGraphicFramePr>
            <a:graphicFrameLocks noGrp="1"/>
          </p:cNvGraphicFramePr>
          <p:nvPr>
            <p:extLst>
              <p:ext uri="{D42A27DB-BD31-4B8C-83A1-F6EECF244321}">
                <p14:modId xmlns:p14="http://schemas.microsoft.com/office/powerpoint/2010/main" val="573329902"/>
              </p:ext>
            </p:extLst>
          </p:nvPr>
        </p:nvGraphicFramePr>
        <p:xfrm>
          <a:off x="1851646" y="1470025"/>
          <a:ext cx="7414592" cy="3703250"/>
        </p:xfrm>
        <a:graphic>
          <a:graphicData uri="http://schemas.openxmlformats.org/drawingml/2006/table">
            <a:tbl>
              <a:tblPr firstRow="1" bandRow="1"/>
              <a:tblGrid>
                <a:gridCol w="2332411"/>
                <a:gridCol w="5082181"/>
              </a:tblGrid>
              <a:tr h="262587">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r>
                        <a:rPr lang="en-US" sz="1200" b="1" dirty="0" smtClean="0">
                          <a:solidFill>
                            <a:srgbClr val="FF0000"/>
                          </a:solidFill>
                          <a:latin typeface="Arial" panose="020B0604020202020204" pitchFamily="34" charset="0"/>
                          <a:cs typeface="Arial" panose="020B0604020202020204" pitchFamily="34" charset="0"/>
                        </a:rPr>
                        <a:t>SHUSA Objectives</a:t>
                      </a:r>
                      <a:endParaRPr lang="en-US" sz="1200" b="1" dirty="0">
                        <a:solidFill>
                          <a:srgbClr val="FF0000"/>
                        </a:solidFill>
                        <a:latin typeface="Arial" panose="020B0604020202020204" pitchFamily="34" charset="0"/>
                        <a:cs typeface="Arial" panose="020B0604020202020204" pitchFamily="34" charset="0"/>
                      </a:endParaRPr>
                    </a:p>
                  </a:txBody>
                  <a:tcPr marL="96028" marR="96028" anchor="b">
                    <a:lnL>
                      <a:noFill/>
                    </a:lnL>
                    <a:lnR>
                      <a:noFill/>
                    </a:lnR>
                    <a:lnT>
                      <a:noFill/>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r>
                        <a:rPr lang="en-US" sz="1200" b="1" dirty="0" smtClean="0">
                          <a:solidFill>
                            <a:srgbClr val="FF0000"/>
                          </a:solidFill>
                          <a:latin typeface="Arial" panose="020B0604020202020204" pitchFamily="34" charset="0"/>
                          <a:cs typeface="Arial" panose="020B0604020202020204" pitchFamily="34" charset="0"/>
                        </a:rPr>
                        <a:t>Manifestation in BSPR RAS</a:t>
                      </a:r>
                      <a:endParaRPr lang="en-US" sz="1200" b="1" dirty="0">
                        <a:solidFill>
                          <a:srgbClr val="FF0000"/>
                        </a:solidFill>
                        <a:latin typeface="Arial" panose="020B0604020202020204" pitchFamily="34" charset="0"/>
                        <a:cs typeface="Arial" panose="020B0604020202020204" pitchFamily="34" charset="0"/>
                      </a:endParaRPr>
                    </a:p>
                  </a:txBody>
                  <a:tcPr marL="96028" marR="96028" anchor="b">
                    <a:lnL>
                      <a:noFill/>
                    </a:lnL>
                    <a:lnR>
                      <a:noFill/>
                    </a:lnR>
                    <a:lnT>
                      <a:noFill/>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437645">
                <a:tc rowSpan="2">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l">
                        <a:lnSpc>
                          <a:spcPct val="100000"/>
                        </a:lnSpc>
                      </a:pPr>
                      <a:r>
                        <a:rPr lang="en-US" sz="1200" b="1" dirty="0" smtClean="0">
                          <a:solidFill>
                            <a:schemeClr val="tx1"/>
                          </a:solidFill>
                          <a:latin typeface="Arial" panose="020B0604020202020204" pitchFamily="34" charset="0"/>
                          <a:cs typeface="Arial" panose="020B0604020202020204" pitchFamily="34" charset="0"/>
                        </a:rPr>
                        <a:t>Meet regulatory constraints</a:t>
                      </a:r>
                      <a:endParaRPr lang="en-US" sz="1200" b="1" dirty="0">
                        <a:solidFill>
                          <a:schemeClr val="tx1"/>
                        </a:solidFill>
                        <a:latin typeface="Arial" panose="020B0604020202020204" pitchFamily="34" charset="0"/>
                        <a:cs typeface="Arial" panose="020B0604020202020204" pitchFamily="34" charset="0"/>
                      </a:endParaRPr>
                    </a:p>
                  </a:txBody>
                  <a:tcPr marL="96028" marR="96028"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71450" indent="-171450">
                        <a:buFont typeface="Arial" panose="020B0604020202020204" pitchFamily="34" charset="0"/>
                        <a:buChar char="•"/>
                      </a:pPr>
                      <a:r>
                        <a:rPr lang="en-GB" sz="1200" b="1" i="0" dirty="0" smtClean="0">
                          <a:latin typeface="Arial" panose="020B0604020202020204" pitchFamily="34" charset="0"/>
                          <a:cs typeface="Arial" panose="020B0604020202020204" pitchFamily="34" charset="0"/>
                        </a:rPr>
                        <a:t>Capital</a:t>
                      </a:r>
                      <a:r>
                        <a:rPr lang="en-GB" sz="1200" dirty="0" smtClean="0">
                          <a:latin typeface="Arial" panose="020B0604020202020204" pitchFamily="34" charset="0"/>
                          <a:cs typeface="Arial" panose="020B0604020202020204" pitchFamily="34" charset="0"/>
                        </a:rPr>
                        <a:t>: </a:t>
                      </a:r>
                      <a:r>
                        <a:rPr lang="en-GB" sz="1200" dirty="0" smtClean="0">
                          <a:solidFill>
                            <a:schemeClr val="tx1"/>
                          </a:solidFill>
                          <a:latin typeface="Arial" panose="020B0604020202020204" pitchFamily="34" charset="0"/>
                          <a:cs typeface="Arial" panose="020B0604020202020204" pitchFamily="34" charset="0"/>
                        </a:rPr>
                        <a:t>Ensure</a:t>
                      </a:r>
                      <a:r>
                        <a:rPr lang="en-GB" sz="1200" baseline="0" dirty="0" smtClean="0">
                          <a:solidFill>
                            <a:schemeClr val="tx1"/>
                          </a:solidFill>
                          <a:latin typeface="Arial" panose="020B0604020202020204" pitchFamily="34" charset="0"/>
                          <a:cs typeface="Arial" panose="020B0604020202020204" pitchFamily="34" charset="0"/>
                        </a:rPr>
                        <a:t> post-loss capital ratios in CCAR analysis are at or above limits</a:t>
                      </a:r>
                      <a:endParaRPr lang="en-US" sz="1200" dirty="0">
                        <a:solidFill>
                          <a:schemeClr val="tx1"/>
                        </a:solidFill>
                        <a:latin typeface="Arial" panose="020B0604020202020204" pitchFamily="34" charset="0"/>
                        <a:cs typeface="Arial" panose="020B0604020202020204" pitchFamily="34" charset="0"/>
                      </a:endParaRPr>
                    </a:p>
                  </a:txBody>
                  <a:tcPr marL="96028" marR="96028"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401563">
                <a:tc vMerge="1">
                  <a:txBody>
                    <a:bodyPr/>
                    <a:lstStyle/>
                    <a:p>
                      <a:endParaRPr lang="en-US"/>
                    </a:p>
                  </a:txBody>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71450" indent="-171450">
                        <a:buFont typeface="Arial" panose="020B0604020202020204" pitchFamily="34" charset="0"/>
                        <a:buChar char="•"/>
                      </a:pPr>
                      <a:r>
                        <a:rPr lang="en-US" sz="1200" b="1" i="0" smtClean="0">
                          <a:latin typeface="Arial" panose="020B0604020202020204" pitchFamily="34" charset="0"/>
                          <a:ea typeface="ＭＳ Ｐゴシック" pitchFamily="-112" charset="-128"/>
                          <a:cs typeface="Arial" panose="020B0604020202020204" pitchFamily="34" charset="0"/>
                        </a:rPr>
                        <a:t>Liquidity</a:t>
                      </a:r>
                      <a:r>
                        <a:rPr lang="en-US" sz="1200" smtClean="0">
                          <a:latin typeface="Arial" panose="020B0604020202020204" pitchFamily="34" charset="0"/>
                          <a:ea typeface="ＭＳ Ｐゴシック" pitchFamily="-112" charset="-128"/>
                          <a:cs typeface="Arial" panose="020B0604020202020204" pitchFamily="34" charset="0"/>
                        </a:rPr>
                        <a:t>:</a:t>
                      </a:r>
                      <a:r>
                        <a:rPr lang="en-US" sz="1200" baseline="0" smtClean="0">
                          <a:latin typeface="Arial" panose="020B0604020202020204" pitchFamily="34" charset="0"/>
                          <a:ea typeface="ＭＳ Ｐゴシック" pitchFamily="-112" charset="-128"/>
                          <a:cs typeface="Arial" panose="020B0604020202020204" pitchFamily="34" charset="0"/>
                        </a:rPr>
                        <a:t> </a:t>
                      </a:r>
                      <a:r>
                        <a:rPr lang="en-US" sz="1200" kern="1200" smtClean="0">
                          <a:solidFill>
                            <a:schemeClr val="tx1"/>
                          </a:solidFill>
                          <a:effectLst/>
                          <a:latin typeface="Arial"/>
                          <a:ea typeface="+mn-ea"/>
                          <a:cs typeface="+mn-cs"/>
                        </a:rPr>
                        <a:t>Ensure cash flow profile keeps the entity within both internally and externally-defined limits</a:t>
                      </a:r>
                      <a:endParaRPr lang="en-US" sz="1200" dirty="0">
                        <a:latin typeface="Arial" panose="020B0604020202020204" pitchFamily="34" charset="0"/>
                        <a:cs typeface="Arial" panose="020B0604020202020204" pitchFamily="34" charset="0"/>
                      </a:endParaRPr>
                    </a:p>
                  </a:txBody>
                  <a:tcPr marL="96028" marR="96028"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814281">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smtClean="0">
                          <a:solidFill>
                            <a:schemeClr val="tx1"/>
                          </a:solidFill>
                          <a:latin typeface="Arial" panose="020B0604020202020204" pitchFamily="34" charset="0"/>
                          <a:cs typeface="Arial" panose="020B0604020202020204" pitchFamily="34" charset="0"/>
                        </a:rPr>
                        <a:t>Sustain </a:t>
                      </a:r>
                      <a:r>
                        <a:rPr lang="en-US" sz="1200" b="1" kern="1200" baseline="0" dirty="0" smtClean="0">
                          <a:solidFill>
                            <a:schemeClr val="tx1"/>
                          </a:solidFill>
                          <a:latin typeface="Arial" panose="020B0604020202020204" pitchFamily="34" charset="0"/>
                          <a:ea typeface="+mn-ea"/>
                          <a:cs typeface="Arial" panose="020B0604020202020204" pitchFamily="34" charset="0"/>
                        </a:rPr>
                        <a:t>confidence of external stakeholders </a:t>
                      </a:r>
                      <a:br>
                        <a:rPr lang="en-US" sz="1200" b="1" kern="1200" baseline="0" dirty="0" smtClean="0">
                          <a:solidFill>
                            <a:schemeClr val="tx1"/>
                          </a:solidFill>
                          <a:latin typeface="Arial" panose="020B0604020202020204" pitchFamily="34" charset="0"/>
                          <a:ea typeface="+mn-ea"/>
                          <a:cs typeface="Arial" panose="020B0604020202020204" pitchFamily="34" charset="0"/>
                        </a:rPr>
                      </a:br>
                      <a:r>
                        <a:rPr lang="en-US" sz="1200" b="1" kern="1200" baseline="0" dirty="0" smtClean="0">
                          <a:solidFill>
                            <a:schemeClr val="tx1"/>
                          </a:solidFill>
                          <a:latin typeface="Arial" panose="020B0604020202020204" pitchFamily="34" charset="0"/>
                          <a:ea typeface="+mn-ea"/>
                          <a:cs typeface="Arial" panose="020B0604020202020204" pitchFamily="34" charset="0"/>
                        </a:rPr>
                        <a:t>(e.g., rating agencies)</a:t>
                      </a:r>
                    </a:p>
                  </a:txBody>
                  <a:tcPr marL="96028" marR="96028"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smtClean="0">
                          <a:latin typeface="Arial" panose="020B0604020202020204" pitchFamily="34" charset="0"/>
                          <a:cs typeface="Arial" panose="020B0604020202020204" pitchFamily="34" charset="0"/>
                        </a:rPr>
                        <a:t>Ensure</a:t>
                      </a:r>
                      <a:r>
                        <a:rPr lang="en-GB" sz="1200" baseline="0" dirty="0" smtClean="0">
                          <a:latin typeface="Arial" panose="020B0604020202020204" pitchFamily="34" charset="0"/>
                          <a:cs typeface="Arial" panose="020B0604020202020204" pitchFamily="34" charset="0"/>
                        </a:rPr>
                        <a:t> c</a:t>
                      </a:r>
                      <a:r>
                        <a:rPr lang="en-GB" sz="1200" dirty="0" smtClean="0">
                          <a:latin typeface="Arial" panose="020B0604020202020204" pitchFamily="34" charset="0"/>
                          <a:cs typeface="Arial" panose="020B0604020202020204" pitchFamily="34" charset="0"/>
                        </a:rPr>
                        <a:t>haracteristics of the balance</a:t>
                      </a:r>
                      <a:r>
                        <a:rPr lang="en-GB" sz="1200" baseline="0" dirty="0" smtClean="0">
                          <a:latin typeface="Arial" panose="020B0604020202020204" pitchFamily="34" charset="0"/>
                          <a:cs typeface="Arial" panose="020B0604020202020204" pitchFamily="34" charset="0"/>
                        </a:rPr>
                        <a:t> sheet, earnings and </a:t>
                      </a:r>
                      <a:r>
                        <a:rPr lang="en-GB" sz="1200" dirty="0" smtClean="0">
                          <a:latin typeface="Arial" panose="020B0604020202020204" pitchFamily="34" charset="0"/>
                          <a:cs typeface="Arial" panose="020B0604020202020204" pitchFamily="34" charset="0"/>
                        </a:rPr>
                        <a:t>business profile (e.g., asset quality, liquidity, concentrations) are consistent with stakeholder expectations for prudent</a:t>
                      </a:r>
                      <a:r>
                        <a:rPr lang="en-GB" sz="1200" baseline="0" dirty="0" smtClean="0">
                          <a:latin typeface="Arial" panose="020B0604020202020204" pitchFamily="34" charset="0"/>
                          <a:cs typeface="Arial" panose="020B0604020202020204" pitchFamily="34" charset="0"/>
                        </a:rPr>
                        <a:t> risk management</a:t>
                      </a:r>
                      <a:endParaRPr lang="en-US" sz="1200" dirty="0">
                        <a:latin typeface="Arial" panose="020B0604020202020204" pitchFamily="34" charset="0"/>
                        <a:cs typeface="Arial" panose="020B0604020202020204" pitchFamily="34" charset="0"/>
                      </a:endParaRPr>
                    </a:p>
                  </a:txBody>
                  <a:tcPr marL="96028" marR="96028"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878916">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smtClean="0">
                          <a:solidFill>
                            <a:schemeClr val="tx1"/>
                          </a:solidFill>
                          <a:latin typeface="Arial" panose="020B0604020202020204" pitchFamily="34" charset="0"/>
                          <a:ea typeface="+mn-ea"/>
                          <a:cs typeface="Arial" panose="020B0604020202020204" pitchFamily="34" charset="0"/>
                        </a:rPr>
                        <a:t>Minimize</a:t>
                      </a:r>
                      <a:r>
                        <a:rPr lang="en-US" sz="1200" b="1" kern="1200" baseline="0" dirty="0" smtClean="0">
                          <a:solidFill>
                            <a:schemeClr val="tx1"/>
                          </a:solidFill>
                          <a:latin typeface="Arial" panose="020B0604020202020204" pitchFamily="34" charset="0"/>
                          <a:ea typeface="+mn-ea"/>
                          <a:cs typeface="Arial" panose="020B0604020202020204" pitchFamily="34" charset="0"/>
                        </a:rPr>
                        <a:t> </a:t>
                      </a:r>
                      <a:r>
                        <a:rPr lang="en-US" sz="1200" b="1" kern="1200" dirty="0" smtClean="0">
                          <a:solidFill>
                            <a:schemeClr val="tx1"/>
                          </a:solidFill>
                          <a:latin typeface="Arial" panose="020B0604020202020204" pitchFamily="34" charset="0"/>
                          <a:ea typeface="+mn-ea"/>
                          <a:cs typeface="Arial" panose="020B0604020202020204" pitchFamily="34" charset="0"/>
                        </a:rPr>
                        <a:t>risks that do not generate incremental earnings</a:t>
                      </a:r>
                    </a:p>
                  </a:txBody>
                  <a:tcPr marL="96028" marR="96028"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smtClean="0">
                          <a:solidFill>
                            <a:schemeClr val="tx1"/>
                          </a:solidFill>
                          <a:latin typeface="Arial" panose="020B0604020202020204" pitchFamily="34" charset="0"/>
                          <a:ea typeface="+mn-ea"/>
                          <a:cs typeface="Arial" panose="020B0604020202020204" pitchFamily="34" charset="0"/>
                        </a:rPr>
                        <a:t>Establish</a:t>
                      </a:r>
                      <a:r>
                        <a:rPr lang="en-GB" sz="1200" kern="1200" baseline="0" dirty="0" smtClean="0">
                          <a:solidFill>
                            <a:schemeClr val="tx1"/>
                          </a:solidFill>
                          <a:latin typeface="Arial" panose="020B0604020202020204" pitchFamily="34" charset="0"/>
                          <a:ea typeface="+mn-ea"/>
                          <a:cs typeface="Arial" panose="020B0604020202020204" pitchFamily="34" charset="0"/>
                        </a:rPr>
                        <a:t> </a:t>
                      </a:r>
                      <a:r>
                        <a:rPr lang="en-GB" sz="1200" kern="1200" dirty="0" smtClean="0">
                          <a:solidFill>
                            <a:schemeClr val="tx1"/>
                          </a:solidFill>
                          <a:latin typeface="Arial" panose="020B0604020202020204" pitchFamily="34" charset="0"/>
                          <a:ea typeface="+mn-ea"/>
                          <a:cs typeface="Arial" panose="020B0604020202020204" pitchFamily="34" charset="0"/>
                        </a:rPr>
                        <a:t>Board-level expectations for processes and controls in place for non-financial risks</a:t>
                      </a:r>
                      <a:r>
                        <a:rPr lang="en-GB" sz="1200" kern="1200" baseline="0" dirty="0" smtClean="0">
                          <a:solidFill>
                            <a:schemeClr val="tx1"/>
                          </a:solidFill>
                          <a:latin typeface="Arial" panose="020B0604020202020204" pitchFamily="34" charset="0"/>
                          <a:ea typeface="+mn-ea"/>
                          <a:cs typeface="Arial" panose="020B0604020202020204" pitchFamily="34" charset="0"/>
                        </a:rPr>
                        <a:t> </a:t>
                      </a:r>
                      <a:endParaRPr lang="en-GB" sz="1200" kern="1200" dirty="0" smtClean="0">
                        <a:solidFill>
                          <a:schemeClr val="tx1"/>
                        </a:solidFill>
                        <a:latin typeface="Arial" panose="020B0604020202020204" pitchFamily="34" charset="0"/>
                        <a:ea typeface="+mn-ea"/>
                        <a:cs typeface="Arial" panose="020B0604020202020204" pitchFamily="34" charset="0"/>
                      </a:endParaRPr>
                    </a:p>
                  </a:txBody>
                  <a:tcPr marL="96028" marR="96028"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82133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smtClean="0">
                          <a:solidFill>
                            <a:schemeClr val="tx1"/>
                          </a:solidFill>
                          <a:latin typeface="Arial" panose="020B0604020202020204" pitchFamily="34" charset="0"/>
                          <a:cs typeface="Arial" panose="020B0604020202020204" pitchFamily="34" charset="0"/>
                        </a:rPr>
                        <a:t>Comply with Group-level</a:t>
                      </a:r>
                      <a:r>
                        <a:rPr lang="en-US" sz="1200" b="1" baseline="0" dirty="0" smtClean="0">
                          <a:solidFill>
                            <a:schemeClr val="tx1"/>
                          </a:solidFill>
                          <a:latin typeface="Arial" panose="020B0604020202020204" pitchFamily="34" charset="0"/>
                          <a:cs typeface="Arial" panose="020B0604020202020204" pitchFamily="34" charset="0"/>
                        </a:rPr>
                        <a:t> Risk A</a:t>
                      </a:r>
                      <a:r>
                        <a:rPr lang="en-US" sz="1200" b="1" dirty="0" smtClean="0">
                          <a:solidFill>
                            <a:schemeClr val="tx1"/>
                          </a:solidFill>
                          <a:latin typeface="Arial" panose="020B0604020202020204" pitchFamily="34" charset="0"/>
                          <a:cs typeface="Arial" panose="020B0604020202020204" pitchFamily="34" charset="0"/>
                        </a:rPr>
                        <a:t>ppetite expectations</a:t>
                      </a:r>
                      <a:endParaRPr lang="en-GB" sz="1200" b="1" dirty="0" smtClean="0">
                        <a:solidFill>
                          <a:schemeClr val="tx1"/>
                        </a:solidFill>
                        <a:latin typeface="Arial" panose="020B0604020202020204" pitchFamily="34" charset="0"/>
                        <a:cs typeface="Arial" panose="020B0604020202020204" pitchFamily="34" charset="0"/>
                      </a:endParaRPr>
                    </a:p>
                  </a:txBody>
                  <a:tcPr marL="96028" marR="96028"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smtClean="0">
                          <a:solidFill>
                            <a:schemeClr val="tx1"/>
                          </a:solidFill>
                          <a:latin typeface="Arial" panose="020B0604020202020204" pitchFamily="34" charset="0"/>
                          <a:ea typeface="+mn-ea"/>
                          <a:cs typeface="Arial" panose="020B0604020202020204" pitchFamily="34" charset="0"/>
                        </a:rPr>
                        <a:t>I</a:t>
                      </a:r>
                      <a:r>
                        <a:rPr lang="en-GB" sz="1200" kern="1200" baseline="0" dirty="0" smtClean="0">
                          <a:solidFill>
                            <a:schemeClr val="tx1"/>
                          </a:solidFill>
                          <a:latin typeface="Arial" panose="020B0604020202020204" pitchFamily="34" charset="0"/>
                          <a:ea typeface="+mn-ea"/>
                          <a:cs typeface="Arial" panose="020B0604020202020204" pitchFamily="34" charset="0"/>
                        </a:rPr>
                        <a:t>ncl</a:t>
                      </a:r>
                      <a:r>
                        <a:rPr lang="en-GB" sz="1200" kern="1200" dirty="0" smtClean="0">
                          <a:solidFill>
                            <a:schemeClr val="tx1"/>
                          </a:solidFill>
                          <a:latin typeface="Arial" panose="020B0604020202020204" pitchFamily="34" charset="0"/>
                          <a:ea typeface="+mn-ea"/>
                          <a:cs typeface="Arial" panose="020B0604020202020204" pitchFamily="34" charset="0"/>
                        </a:rPr>
                        <a:t>ude</a:t>
                      </a:r>
                      <a:r>
                        <a:rPr lang="en-GB" sz="1200" kern="1200" baseline="0" dirty="0" smtClean="0">
                          <a:solidFill>
                            <a:schemeClr val="tx1"/>
                          </a:solidFill>
                          <a:latin typeface="Arial" panose="020B0604020202020204" pitchFamily="34" charset="0"/>
                          <a:ea typeface="+mn-ea"/>
                          <a:cs typeface="Arial" panose="020B0604020202020204" pitchFamily="34" charset="0"/>
                        </a:rPr>
                        <a:t> </a:t>
                      </a:r>
                      <a:r>
                        <a:rPr lang="en-US" sz="1200" kern="1200" dirty="0" smtClean="0">
                          <a:solidFill>
                            <a:schemeClr val="tx1"/>
                          </a:solidFill>
                          <a:latin typeface="Arial" panose="020B0604020202020204" pitchFamily="34" charset="0"/>
                          <a:ea typeface="+mn-ea"/>
                          <a:cs typeface="Arial" panose="020B0604020202020204" pitchFamily="34" charset="0"/>
                        </a:rPr>
                        <a:t>metrics and adhere to limits agreed</a:t>
                      </a:r>
                      <a:r>
                        <a:rPr lang="en-US" sz="1200" kern="1200" baseline="0" dirty="0" smtClean="0">
                          <a:solidFill>
                            <a:schemeClr val="tx1"/>
                          </a:solidFill>
                          <a:latin typeface="Arial" panose="020B0604020202020204" pitchFamily="34" charset="0"/>
                          <a:ea typeface="+mn-ea"/>
                          <a:cs typeface="Arial" panose="020B0604020202020204" pitchFamily="34" charset="0"/>
                        </a:rPr>
                        <a:t> with </a:t>
                      </a:r>
                      <a:r>
                        <a:rPr lang="en-US" sz="1200" kern="1200" dirty="0" smtClean="0">
                          <a:solidFill>
                            <a:schemeClr val="tx1"/>
                          </a:solidFill>
                          <a:latin typeface="Arial" panose="020B0604020202020204" pitchFamily="34" charset="0"/>
                          <a:ea typeface="+mn-ea"/>
                          <a:cs typeface="Arial" panose="020B0604020202020204" pitchFamily="34" charset="0"/>
                        </a:rPr>
                        <a:t>Group, as applicable to SHUSA’s business</a:t>
                      </a:r>
                      <a:endParaRPr lang="en-GB" sz="1200" kern="1200" dirty="0" smtClean="0">
                        <a:solidFill>
                          <a:schemeClr val="tx1"/>
                        </a:solidFill>
                        <a:latin typeface="Arial" panose="020B0604020202020204" pitchFamily="34" charset="0"/>
                        <a:ea typeface="+mn-ea"/>
                        <a:cs typeface="Arial" panose="020B0604020202020204" pitchFamily="34" charset="0"/>
                      </a:endParaRPr>
                    </a:p>
                  </a:txBody>
                  <a:tcPr marL="96028" marR="96028"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9" name="CONCLUTION_SHAPE"/>
          <p:cNvGraphicFramePr>
            <a:graphicFrameLocks noGrp="1"/>
          </p:cNvGraphicFramePr>
          <p:nvPr>
            <p:extLst>
              <p:ext uri="{D42A27DB-BD31-4B8C-83A1-F6EECF244321}">
                <p14:modId xmlns:p14="http://schemas.microsoft.com/office/powerpoint/2010/main" val="387359287"/>
              </p:ext>
            </p:extLst>
          </p:nvPr>
        </p:nvGraphicFramePr>
        <p:xfrm>
          <a:off x="366714" y="5452918"/>
          <a:ext cx="8899524" cy="640080"/>
        </p:xfrm>
        <a:graphic>
          <a:graphicData uri="http://schemas.openxmlformats.org/drawingml/2006/table">
            <a:tbl>
              <a:tblPr firstRow="1" bandRow="1"/>
              <a:tblGrid>
                <a:gridCol w="8899524"/>
              </a:tblGrid>
              <a:tr h="254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r>
                        <a:rPr kumimoji="0" lang="en-US" sz="1800" b="0" i="0" u="none" baseline="0" dirty="0" smtClean="0">
                          <a:solidFill>
                            <a:srgbClr val="FF0000"/>
                          </a:solidFill>
                          <a:latin typeface="Arial" panose="020B0604020202020204" pitchFamily="34" charset="0"/>
                          <a:cs typeface="Arial" panose="020B0604020202020204" pitchFamily="34" charset="0"/>
                          <a:sym typeface="Arial"/>
                        </a:rPr>
                        <a:t>The statements, metrics and limits in the RAS will enable the Board to ensure these overarching objectives are upheld</a:t>
                      </a:r>
                    </a:p>
                  </a:txBody>
                  <a:tcPr marL="96028" marR="96028" anchor="b">
                    <a:lnL>
                      <a:noFill/>
                    </a:lnL>
                    <a:lnR>
                      <a:noFill/>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 name="Content Placeholder 1"/>
          <p:cNvSpPr>
            <a:spLocks noGrp="1"/>
          </p:cNvSpPr>
          <p:nvPr>
            <p:ph sz="quarter" idx="11"/>
          </p:nvPr>
        </p:nvSpPr>
        <p:spPr/>
        <p:txBody>
          <a:bodyPr/>
          <a:lstStyle/>
          <a:p>
            <a:pPr lvl="0"/>
            <a:r>
              <a:rPr lang="en-US" kern="0" dirty="0">
                <a:solidFill>
                  <a:srgbClr val="000000"/>
                </a:solidFill>
                <a:latin typeface="Arial"/>
                <a:sym typeface="+mj-lt"/>
              </a:rPr>
              <a:t>The RAS is anchored in specific objectives for </a:t>
            </a:r>
            <a:r>
              <a:rPr lang="en-US" kern="0" dirty="0" smtClean="0">
                <a:solidFill>
                  <a:srgbClr val="000000"/>
                </a:solidFill>
                <a:latin typeface="Arial"/>
                <a:sym typeface="+mj-lt"/>
              </a:rPr>
              <a:t>risk-taking</a:t>
            </a:r>
            <a:endParaRPr lang="en-US" kern="0" dirty="0">
              <a:solidFill>
                <a:srgbClr val="FF0000"/>
              </a:solidFill>
              <a:latin typeface="Arial"/>
              <a:sym typeface="+mj-lt"/>
            </a:endParaRPr>
          </a:p>
        </p:txBody>
      </p:sp>
    </p:spTree>
    <p:extLst>
      <p:ext uri="{BB962C8B-B14F-4D97-AF65-F5344CB8AC3E}">
        <p14:creationId xmlns:p14="http://schemas.microsoft.com/office/powerpoint/2010/main" val="1223953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pPr lvl="0"/>
            <a:r>
              <a:rPr lang="en-US" kern="0" dirty="0">
                <a:solidFill>
                  <a:srgbClr val="000000"/>
                </a:solidFill>
                <a:latin typeface="Arial"/>
                <a:ea typeface="ＭＳ Ｐゴシック"/>
              </a:rPr>
              <a:t>Metrics Glossary (3/4</a:t>
            </a:r>
            <a:r>
              <a:rPr lang="en-US" kern="0" dirty="0" smtClean="0">
                <a:solidFill>
                  <a:srgbClr val="000000"/>
                </a:solidFill>
                <a:latin typeface="Arial"/>
                <a:ea typeface="ＭＳ Ｐゴシック"/>
              </a:rPr>
              <a:t>)</a:t>
            </a:r>
            <a:endParaRPr lang="en-US" kern="0" dirty="0">
              <a:solidFill>
                <a:srgbClr val="000000"/>
              </a:solidFill>
              <a:latin typeface="Arial"/>
              <a:ea typeface="ＭＳ Ｐゴシック"/>
            </a:endParaRPr>
          </a:p>
        </p:txBody>
      </p:sp>
      <p:graphicFrame>
        <p:nvGraphicFramePr>
          <p:cNvPr id="4" name="Table 3"/>
          <p:cNvGraphicFramePr>
            <a:graphicFrameLocks noGrp="1"/>
          </p:cNvGraphicFramePr>
          <p:nvPr>
            <p:extLst>
              <p:ext uri="{D42A27DB-BD31-4B8C-83A1-F6EECF244321}">
                <p14:modId xmlns:p14="http://schemas.microsoft.com/office/powerpoint/2010/main" val="768504821"/>
              </p:ext>
            </p:extLst>
          </p:nvPr>
        </p:nvGraphicFramePr>
        <p:xfrm>
          <a:off x="366712" y="1460500"/>
          <a:ext cx="8899525" cy="3563578"/>
        </p:xfrm>
        <a:graphic>
          <a:graphicData uri="http://schemas.openxmlformats.org/drawingml/2006/table">
            <a:tbl>
              <a:tblPr firstRow="1" bandRow="1"/>
              <a:tblGrid>
                <a:gridCol w="1185863"/>
                <a:gridCol w="2828925"/>
                <a:gridCol w="4884737"/>
              </a:tblGrid>
              <a:tr h="180385">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FF0000"/>
                          </a:solidFill>
                          <a:effectLst/>
                          <a:latin typeface="Arial"/>
                        </a:rPr>
                        <a:t>Risk type</a:t>
                      </a:r>
                      <a:endParaRPr lang="en-US" sz="1000" b="1" i="0" u="none" strike="noStrike" dirty="0">
                        <a:solidFill>
                          <a:srgbClr val="FF0000"/>
                        </a:solidFill>
                        <a:effectLst/>
                        <a:latin typeface="Arial"/>
                      </a:endParaRPr>
                    </a:p>
                  </a:txBody>
                  <a:tcPr marL="0" marR="0" marT="36576" marB="1828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FF0000"/>
                          </a:solidFill>
                          <a:effectLst/>
                          <a:latin typeface="Arial"/>
                        </a:rPr>
                        <a:t>Metric</a:t>
                      </a:r>
                      <a:endParaRPr lang="en-US" sz="1000" b="1" i="0" u="none" strike="noStrike" dirty="0">
                        <a:solidFill>
                          <a:srgbClr val="FF0000"/>
                        </a:solidFill>
                        <a:effectLst/>
                        <a:latin typeface="Arial"/>
                      </a:endParaRPr>
                    </a:p>
                  </a:txBody>
                  <a:tcPr marL="0" marR="0" marT="36576" marB="1828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FF0000"/>
                          </a:solidFill>
                          <a:effectLst/>
                          <a:latin typeface="Arial"/>
                        </a:rPr>
                        <a:t>Definition</a:t>
                      </a:r>
                      <a:endParaRPr lang="en-US" sz="1000" b="1" i="0" u="none" strike="noStrike" dirty="0">
                        <a:solidFill>
                          <a:srgbClr val="FF0000"/>
                        </a:solidFill>
                        <a:effectLst/>
                        <a:latin typeface="Arial"/>
                      </a:endParaRPr>
                    </a:p>
                  </a:txBody>
                  <a:tcPr marL="0" marR="0" marT="36576" marB="1828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93224">
                <a:tc rowSpan="3">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Liquidity / funding</a:t>
                      </a:r>
                      <a:r>
                        <a:rPr lang="en-US" sz="1000" b="1" i="0" u="none" strike="noStrike" baseline="0" dirty="0" smtClean="0">
                          <a:solidFill>
                            <a:srgbClr val="000000"/>
                          </a:solidFill>
                          <a:effectLst/>
                          <a:latin typeface="Arial" panose="020B0604020202020204" pitchFamily="34" charset="0"/>
                          <a:cs typeface="Arial" panose="020B0604020202020204" pitchFamily="34" charset="0"/>
                        </a:rPr>
                        <a:t> risk</a:t>
                      </a:r>
                      <a:endParaRPr lang="en-US" sz="1000" b="1" i="0" u="none" strike="noStrike" dirty="0" smtClean="0">
                        <a:solidFill>
                          <a:srgbClr val="000000"/>
                        </a:solidFill>
                        <a:effectLst/>
                        <a:latin typeface="Arial" panose="020B0604020202020204" pitchFamily="34" charset="0"/>
                        <a:cs typeface="Arial" panose="020B0604020202020204" pitchFamily="34" charset="0"/>
                      </a:endParaRP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panose="020B0604020202020204" pitchFamily="34" charset="0"/>
                          <a:cs typeface="Arial" panose="020B0604020202020204" pitchFamily="34" charset="0"/>
                        </a:rPr>
                        <a:t>Liquidity Coverage Ratio (%)</a:t>
                      </a: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A measurement of the resilience of a firm to a short term (30 days) liquidity crisis, on the basis of its High Quality Liquid Assets</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436330">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panose="020B0604020202020204" pitchFamily="34" charset="0"/>
                          <a:cs typeface="Arial" panose="020B0604020202020204" pitchFamily="34" charset="0"/>
                        </a:rPr>
                        <a:t>Stressed Survival Period (days)</a:t>
                      </a: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The amount of days remaining until SHUSA and its subsidiaries will have a cash shortfall under stressed conditions</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93224">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panose="020B0604020202020204" pitchFamily="34" charset="0"/>
                          <a:cs typeface="Arial" panose="020B0604020202020204" pitchFamily="34" charset="0"/>
                        </a:rPr>
                        <a:t>Structural funding ratio (%)</a:t>
                      </a: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0" dirty="0" smtClean="0">
                          <a:latin typeface="Arial" panose="020B0604020202020204" pitchFamily="34" charset="0"/>
                          <a:cs typeface="Arial" panose="020B0604020202020204" pitchFamily="34" charset="0"/>
                        </a:rPr>
                        <a:t>The percentage of structural assets that are funded with medium and long term liabilities</a:t>
                      </a:r>
                      <a:endParaRPr lang="en-GB" sz="1000" b="0" dirty="0">
                        <a:latin typeface="Arial" panose="020B0604020202020204" pitchFamily="34" charset="0"/>
                        <a:cs typeface="Arial" panose="020B0604020202020204" pitchFamily="34" charset="0"/>
                      </a:endParaRP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93224">
                <a:tc rowSpan="2">
                  <a:txBody>
                    <a:bodyPr/>
                    <a:lstStyle/>
                    <a:p>
                      <a:pPr algn="l" rtl="0" fontAlgn="ctr"/>
                      <a:r>
                        <a:rPr lang="en-US" sz="1000" b="1" i="0" u="none" strike="noStrike" dirty="0" smtClean="0">
                          <a:solidFill>
                            <a:srgbClr val="000000"/>
                          </a:solidFill>
                          <a:effectLst/>
                          <a:latin typeface="Arial" panose="020B0604020202020204" pitchFamily="34" charset="0"/>
                          <a:cs typeface="Arial" panose="020B0604020202020204" pitchFamily="34" charset="0"/>
                        </a:rPr>
                        <a:t>Interest</a:t>
                      </a:r>
                      <a:r>
                        <a:rPr lang="en-US" sz="1000" b="1" i="0" u="none" strike="noStrike" baseline="0" dirty="0" smtClean="0">
                          <a:solidFill>
                            <a:srgbClr val="000000"/>
                          </a:solidFill>
                          <a:effectLst/>
                          <a:latin typeface="Arial" panose="020B0604020202020204" pitchFamily="34" charset="0"/>
                          <a:cs typeface="Arial" panose="020B0604020202020204" pitchFamily="34" charset="0"/>
                        </a:rPr>
                        <a:t> rate risk metrics</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smtClean="0">
                          <a:effectLst/>
                          <a:latin typeface="Arial" panose="020B0604020202020204" pitchFamily="34" charset="0"/>
                          <a:cs typeface="Arial" panose="020B0604020202020204" pitchFamily="34" charset="0"/>
                        </a:rPr>
                        <a:t>Net Interest Income (NII)</a:t>
                      </a:r>
                      <a:r>
                        <a:rPr lang="en-US" sz="1000" b="0" i="0" u="none" strike="noStrike" baseline="0" dirty="0" smtClean="0">
                          <a:effectLst/>
                          <a:latin typeface="Arial" panose="020B0604020202020204" pitchFamily="34" charset="0"/>
                          <a:cs typeface="Arial" panose="020B0604020202020204" pitchFamily="34" charset="0"/>
                        </a:rPr>
                        <a:t> Sensitivity </a:t>
                      </a:r>
                      <a:br>
                        <a:rPr lang="en-US" sz="1000" b="0" i="0" u="none" strike="noStrike" baseline="0" dirty="0" smtClean="0">
                          <a:effectLst/>
                          <a:latin typeface="Arial" panose="020B0604020202020204" pitchFamily="34" charset="0"/>
                          <a:cs typeface="Arial" panose="020B0604020202020204" pitchFamily="34" charset="0"/>
                        </a:rPr>
                      </a:br>
                      <a:r>
                        <a:rPr lang="en-US" sz="1000" b="0" i="0" u="none" strike="noStrike" baseline="0" dirty="0" smtClean="0">
                          <a:effectLst/>
                          <a:latin typeface="Arial" panose="020B0604020202020204" pitchFamily="34" charset="0"/>
                          <a:cs typeface="Arial" panose="020B0604020202020204" pitchFamily="34" charset="0"/>
                        </a:rPr>
                        <a:t>(+/- 100bps)</a:t>
                      </a:r>
                      <a:endParaRPr lang="en-US" sz="1000" b="0" i="0" u="none" strike="noStrike" dirty="0">
                        <a:effectLst/>
                        <a:latin typeface="Arial" panose="020B0604020202020204" pitchFamily="34" charset="0"/>
                        <a:cs typeface="Arial" panose="020B0604020202020204" pitchFamily="34" charset="0"/>
                      </a:endParaRP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0" dirty="0" smtClean="0">
                          <a:latin typeface="Arial" panose="020B0604020202020204" pitchFamily="34" charset="0"/>
                          <a:cs typeface="Arial" panose="020B0604020202020204" pitchFamily="34" charset="0"/>
                        </a:rPr>
                        <a:t>A measurement of the directional sensitivity of earnings at risk (NII) due to the repricing interaction of the existing assets and liabilities over time resulting from a particular yield curve shift</a:t>
                      </a:r>
                      <a:endParaRPr lang="en-GB" sz="1000" b="0" dirty="0">
                        <a:latin typeface="Arial" panose="020B0604020202020204" pitchFamily="34" charset="0"/>
                        <a:cs typeface="Arial" panose="020B0604020202020204" pitchFamily="34" charset="0"/>
                      </a:endParaRP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93224">
                <a:tc vMerge="1">
                  <a:txBody>
                    <a:bodyPr/>
                    <a:lstStyle/>
                    <a:p>
                      <a:pPr algn="l" rtl="0" fontAlgn="ct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smtClean="0">
                          <a:effectLst/>
                          <a:latin typeface="Arial" panose="020B0604020202020204" pitchFamily="34" charset="0"/>
                          <a:cs typeface="Arial" panose="020B0604020202020204" pitchFamily="34" charset="0"/>
                        </a:rPr>
                        <a:t>Market Value of</a:t>
                      </a:r>
                      <a:r>
                        <a:rPr lang="en-US" sz="1000" b="0" i="0" u="none" strike="noStrike" baseline="0" dirty="0" smtClean="0">
                          <a:effectLst/>
                          <a:latin typeface="Arial" panose="020B0604020202020204" pitchFamily="34" charset="0"/>
                          <a:cs typeface="Arial" panose="020B0604020202020204" pitchFamily="34" charset="0"/>
                        </a:rPr>
                        <a:t> Equity (MVE) Sensitivity</a:t>
                      </a:r>
                      <a:br>
                        <a:rPr lang="en-US" sz="1000" b="0" i="0" u="none" strike="noStrike" baseline="0" dirty="0" smtClean="0">
                          <a:effectLst/>
                          <a:latin typeface="Arial" panose="020B0604020202020204" pitchFamily="34" charset="0"/>
                          <a:cs typeface="Arial" panose="020B0604020202020204" pitchFamily="34" charset="0"/>
                        </a:rPr>
                      </a:br>
                      <a:r>
                        <a:rPr lang="en-US" sz="1000" b="0" i="0" u="none" strike="noStrike" baseline="0" dirty="0" smtClean="0">
                          <a:effectLst/>
                          <a:latin typeface="Arial" panose="020B0604020202020204" pitchFamily="34" charset="0"/>
                          <a:cs typeface="Arial" panose="020B0604020202020204" pitchFamily="34" charset="0"/>
                        </a:rPr>
                        <a:t>(+/- 100bps)</a:t>
                      </a:r>
                      <a:endParaRPr lang="en-US" sz="1000" b="0" i="0" u="none" strike="noStrike" dirty="0">
                        <a:effectLst/>
                        <a:latin typeface="Arial" panose="020B0604020202020204" pitchFamily="34" charset="0"/>
                        <a:cs typeface="Arial" panose="020B0604020202020204" pitchFamily="34" charset="0"/>
                      </a:endParaRP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0" dirty="0" smtClean="0">
                          <a:latin typeface="Arial" panose="020B0604020202020204" pitchFamily="34" charset="0"/>
                          <a:cs typeface="Arial" panose="020B0604020202020204" pitchFamily="34" charset="0"/>
                        </a:rPr>
                        <a:t>A measurement of the directional sensitivity of the market value of equity (MVE) due to the repricing interaction of the existing assets and liabilities over time resulting from a particular yield curve shift.</a:t>
                      </a:r>
                      <a:r>
                        <a:rPr lang="en-US" sz="1000" b="0" baseline="0" dirty="0" smtClean="0">
                          <a:latin typeface="Arial" panose="020B0604020202020204" pitchFamily="34" charset="0"/>
                          <a:cs typeface="Arial" panose="020B0604020202020204" pitchFamily="34" charset="0"/>
                        </a:rPr>
                        <a:t> MVE measures the difference between the current fair value of an asset and the current fair value of liabilities; it serves as a proxy to the market value of SHUSA’s balance sheet</a:t>
                      </a:r>
                      <a:endParaRPr lang="en-GB" sz="1000" b="0" dirty="0">
                        <a:latin typeface="Arial" panose="020B0604020202020204" pitchFamily="34" charset="0"/>
                        <a:cs typeface="Arial" panose="020B0604020202020204" pitchFamily="34" charset="0"/>
                      </a:endParaRP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5455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a:rPr>
                        <a:t>Model risk</a:t>
                      </a: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000" u="none" strike="noStrike" dirty="0" smtClean="0">
                          <a:effectLst/>
                          <a:latin typeface="Arial" panose="020B0604020202020204" pitchFamily="34" charset="0"/>
                          <a:cs typeface="Arial" panose="020B0604020202020204" pitchFamily="34" charset="0"/>
                        </a:rPr>
                        <a:t>Legacy Tier 1 Models in Production w/o Appropriate Approval</a:t>
                      </a:r>
                      <a:endParaRPr lang="en-US" sz="1000" b="0" i="0" u="none" strike="noStrike" dirty="0" smtClean="0">
                        <a:solidFill>
                          <a:srgbClr val="000000"/>
                        </a:solidFill>
                        <a:effectLst/>
                        <a:latin typeface="Arial" panose="020B0604020202020204" pitchFamily="34" charset="0"/>
                        <a:cs typeface="Arial" panose="020B0604020202020204" pitchFamily="34" charset="0"/>
                      </a:endParaRP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a:rPr>
                        <a:t>The number of legacy Tier 1 models used in production without appropriate approvals</a:t>
                      </a:r>
                      <a:endParaRPr lang="en-US" sz="1000" b="0" i="0" u="none" strike="noStrike" dirty="0">
                        <a:solidFill>
                          <a:srgbClr val="000000"/>
                        </a:solidFill>
                        <a:effectLst/>
                        <a:latin typeface="Arial"/>
                      </a:endParaRP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93224">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a:rPr>
                        <a:t>Compliance risk</a:t>
                      </a: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kern="1200" dirty="0" smtClean="0">
                          <a:solidFill>
                            <a:schemeClr val="tx1"/>
                          </a:solidFill>
                          <a:effectLst/>
                          <a:latin typeface="Arial" panose="020B0604020202020204" pitchFamily="34" charset="0"/>
                          <a:ea typeface="+mn-ea"/>
                          <a:cs typeface="Arial" panose="020B0604020202020204" pitchFamily="34" charset="0"/>
                        </a:rPr>
                        <a:t>Open MRIAs or equivalent regulatory matters Requiring Immediate Attention</a:t>
                      </a:r>
                      <a:endParaRPr lang="en-US" sz="1000" b="0" i="0" u="none" strike="noStrike" dirty="0">
                        <a:effectLst/>
                        <a:latin typeface="Arial" panose="020B0604020202020204" pitchFamily="34" charset="0"/>
                        <a:cs typeface="Arial" panose="020B0604020202020204" pitchFamily="34" charset="0"/>
                      </a:endParaRP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000" b="0" i="0" u="none" strike="noStrike" dirty="0" smtClean="0">
                          <a:solidFill>
                            <a:srgbClr val="000000"/>
                          </a:solidFill>
                          <a:effectLst/>
                          <a:latin typeface="Arial"/>
                        </a:rPr>
                        <a:t>The total number of open MRIAs issued by the Federal Reserve to all Santander entities operating in the US and over which the FRB has jurisdiction or other equivalent regulatory matters requiring</a:t>
                      </a:r>
                      <a:r>
                        <a:rPr lang="en-US" sz="1000" b="0" i="0" u="none" strike="noStrike" baseline="0" dirty="0" smtClean="0">
                          <a:solidFill>
                            <a:srgbClr val="000000"/>
                          </a:solidFill>
                          <a:effectLst/>
                          <a:latin typeface="Arial"/>
                        </a:rPr>
                        <a:t> immediate attention (For Bancorp &amp; BSPR: FDIC &amp; CFPB)</a:t>
                      </a:r>
                      <a:endParaRPr lang="en-US" sz="1000" b="0" i="0" u="none" strike="noStrike" dirty="0">
                        <a:solidFill>
                          <a:srgbClr val="000000"/>
                        </a:solidFill>
                        <a:effectLst/>
                        <a:latin typeface="Arial"/>
                      </a:endParaRP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7886211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pPr lvl="0"/>
            <a:r>
              <a:rPr lang="en-US" kern="0" dirty="0">
                <a:solidFill>
                  <a:srgbClr val="000000"/>
                </a:solidFill>
                <a:latin typeface="Arial"/>
                <a:ea typeface="ＭＳ Ｐゴシック"/>
              </a:rPr>
              <a:t>Metrics Glossary (4/4</a:t>
            </a:r>
            <a:r>
              <a:rPr lang="en-US" kern="0" dirty="0" smtClean="0">
                <a:solidFill>
                  <a:srgbClr val="000000"/>
                </a:solidFill>
                <a:latin typeface="Arial"/>
                <a:ea typeface="ＭＳ Ｐゴシック"/>
              </a:rPr>
              <a:t>)</a:t>
            </a:r>
            <a:endParaRPr lang="en-US" kern="0" dirty="0">
              <a:solidFill>
                <a:srgbClr val="000000"/>
              </a:solidFill>
              <a:latin typeface="Arial"/>
              <a:ea typeface="ＭＳ Ｐゴシック"/>
            </a:endParaRPr>
          </a:p>
        </p:txBody>
      </p:sp>
      <p:graphicFrame>
        <p:nvGraphicFramePr>
          <p:cNvPr id="5" name="Table 4"/>
          <p:cNvGraphicFramePr>
            <a:graphicFrameLocks noGrp="1"/>
          </p:cNvGraphicFramePr>
          <p:nvPr>
            <p:extLst>
              <p:ext uri="{D42A27DB-BD31-4B8C-83A1-F6EECF244321}">
                <p14:modId xmlns:p14="http://schemas.microsoft.com/office/powerpoint/2010/main" val="546802714"/>
              </p:ext>
            </p:extLst>
          </p:nvPr>
        </p:nvGraphicFramePr>
        <p:xfrm>
          <a:off x="366712" y="1460500"/>
          <a:ext cx="8899525" cy="4705378"/>
        </p:xfrm>
        <a:graphic>
          <a:graphicData uri="http://schemas.openxmlformats.org/drawingml/2006/table">
            <a:tbl>
              <a:tblPr firstRow="1" bandRow="1"/>
              <a:tblGrid>
                <a:gridCol w="1185863"/>
                <a:gridCol w="2828925"/>
                <a:gridCol w="4884737"/>
              </a:tblGrid>
              <a:tr h="180385">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FF0000"/>
                          </a:solidFill>
                          <a:effectLst/>
                          <a:latin typeface="Arial"/>
                        </a:rPr>
                        <a:t>Risk type</a:t>
                      </a:r>
                      <a:endParaRPr lang="en-US" sz="1000" b="1" i="0" u="none" strike="noStrike" dirty="0">
                        <a:solidFill>
                          <a:srgbClr val="FF0000"/>
                        </a:solidFill>
                        <a:effectLst/>
                        <a:latin typeface="Arial"/>
                      </a:endParaRPr>
                    </a:p>
                  </a:txBody>
                  <a:tcPr marL="0" marR="0" marT="36576" marB="1828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FF0000"/>
                          </a:solidFill>
                          <a:effectLst/>
                          <a:latin typeface="Arial"/>
                        </a:rPr>
                        <a:t>Metric</a:t>
                      </a:r>
                      <a:endParaRPr lang="en-US" sz="1000" b="1" i="0" u="none" strike="noStrike" dirty="0">
                        <a:solidFill>
                          <a:srgbClr val="FF0000"/>
                        </a:solidFill>
                        <a:effectLst/>
                        <a:latin typeface="Arial"/>
                      </a:endParaRPr>
                    </a:p>
                  </a:txBody>
                  <a:tcPr marL="0" marR="0" marT="36576" marB="1828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FF0000"/>
                          </a:solidFill>
                          <a:effectLst/>
                          <a:latin typeface="Arial"/>
                        </a:rPr>
                        <a:t>Definition</a:t>
                      </a:r>
                      <a:endParaRPr lang="en-US" sz="1000" b="1" i="0" u="none" strike="noStrike" dirty="0">
                        <a:solidFill>
                          <a:srgbClr val="FF0000"/>
                        </a:solidFill>
                        <a:effectLst/>
                        <a:latin typeface="Arial"/>
                      </a:endParaRPr>
                    </a:p>
                  </a:txBody>
                  <a:tcPr marL="0" marR="0" marT="36576" marB="1828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93224">
                <a:tc rowSpan="1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000000"/>
                          </a:solidFill>
                          <a:effectLst/>
                          <a:latin typeface="Arial"/>
                        </a:rPr>
                        <a:t>Operational risk</a:t>
                      </a:r>
                      <a:endParaRPr lang="en-US" sz="1000" b="1" i="0" u="none" strike="noStrike" dirty="0">
                        <a:solidFill>
                          <a:srgbClr val="000000"/>
                        </a:solidFill>
                        <a:effectLst/>
                        <a:latin typeface="Arial"/>
                      </a:endParaRP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a:rPr>
                        <a:t>Credit/Debit Card # Fraud </a:t>
                      </a:r>
                      <a:r>
                        <a:rPr lang="en-US" sz="1000" b="0" i="0" u="none" strike="noStrike" dirty="0" smtClean="0">
                          <a:effectLst/>
                          <a:latin typeface="Arial"/>
                        </a:rPr>
                        <a:t>Ratio</a:t>
                      </a:r>
                      <a:endParaRPr lang="en-US" sz="1000" b="0" i="0" u="none" strike="noStrike" dirty="0">
                        <a:effectLst/>
                        <a:latin typeface="Arial"/>
                      </a:endParaRP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a:rPr>
                        <a:t>The total number of credit/ debit card fraud cases as a percent of the total number of active credit/ debit cards</a:t>
                      </a:r>
                      <a:endParaRPr lang="en-US" sz="1000" b="0" i="0" u="none" strike="noStrike" dirty="0">
                        <a:solidFill>
                          <a:srgbClr val="000000"/>
                        </a:solidFill>
                        <a:effectLst/>
                        <a:latin typeface="Arial"/>
                      </a:endParaRP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436330">
                <a:tc vMerge="1">
                  <a:txBody>
                    <a:bodyPr/>
                    <a:lstStyle/>
                    <a:p>
                      <a:pPr algn="l" rtl="0" fontAlgn="ctr"/>
                      <a:endParaRPr lang="en-US" sz="1100" b="1" i="0" u="none" strike="noStrike" dirty="0">
                        <a:solidFill>
                          <a:srgbClr val="000000"/>
                        </a:solidFill>
                        <a:effectLst/>
                        <a:latin typeface="Arial"/>
                      </a:endParaRPr>
                    </a:p>
                  </a:txBody>
                  <a:tcPr marL="0"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a:rPr>
                        <a:t>Credit/Debit Card $ Fraud </a:t>
                      </a:r>
                      <a:r>
                        <a:rPr lang="en-US" sz="1000" b="0" i="0" u="none" strike="noStrike" dirty="0" smtClean="0">
                          <a:effectLst/>
                          <a:latin typeface="Arial"/>
                        </a:rPr>
                        <a:t>Ratio</a:t>
                      </a:r>
                      <a:endParaRPr lang="en-US" sz="1000" b="0" i="0" u="none" strike="noStrike" dirty="0">
                        <a:effectLst/>
                        <a:latin typeface="Arial"/>
                      </a:endParaRP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000" b="0" i="0" u="none" strike="noStrike" dirty="0" smtClean="0">
                          <a:solidFill>
                            <a:srgbClr val="000000"/>
                          </a:solidFill>
                          <a:effectLst/>
                          <a:latin typeface="Arial"/>
                        </a:rPr>
                        <a:t>The total amount</a:t>
                      </a:r>
                      <a:r>
                        <a:rPr lang="en-US" sz="1000" b="0" i="0" u="none" strike="noStrike" baseline="0" dirty="0" smtClean="0">
                          <a:solidFill>
                            <a:srgbClr val="000000"/>
                          </a:solidFill>
                          <a:effectLst/>
                          <a:latin typeface="Arial"/>
                        </a:rPr>
                        <a:t> ($)</a:t>
                      </a:r>
                      <a:r>
                        <a:rPr lang="en-US" sz="1000" b="0" i="0" u="none" strike="noStrike" dirty="0" smtClean="0">
                          <a:solidFill>
                            <a:srgbClr val="000000"/>
                          </a:solidFill>
                          <a:effectLst/>
                          <a:latin typeface="Arial"/>
                        </a:rPr>
                        <a:t> of credit/ debit card fraud</a:t>
                      </a:r>
                      <a:r>
                        <a:rPr lang="en-US" sz="1000" b="0" i="0" u="none" strike="noStrike" baseline="0" dirty="0" smtClean="0">
                          <a:solidFill>
                            <a:srgbClr val="000000"/>
                          </a:solidFill>
                          <a:effectLst/>
                          <a:latin typeface="Arial"/>
                        </a:rPr>
                        <a:t> as a percent of the total amount ($) of credit/ debit card sales</a:t>
                      </a:r>
                      <a:endParaRPr lang="en-US" sz="1000" b="0" i="0" u="none" strike="noStrike" dirty="0">
                        <a:solidFill>
                          <a:srgbClr val="000000"/>
                        </a:solidFill>
                        <a:effectLst/>
                        <a:latin typeface="Arial"/>
                      </a:endParaRP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93224">
                <a:tc vMerge="1">
                  <a:txBody>
                    <a:bodyPr/>
                    <a:lstStyle/>
                    <a:p>
                      <a:pPr algn="l" rtl="0" fontAlgn="ctr"/>
                      <a:endParaRPr lang="en-US" sz="1100" b="1" i="0" u="none" strike="noStrike" dirty="0">
                        <a:solidFill>
                          <a:srgbClr val="000000"/>
                        </a:solidFill>
                        <a:effectLst/>
                        <a:latin typeface="Arial"/>
                      </a:endParaRPr>
                    </a:p>
                  </a:txBody>
                  <a:tcPr marL="0"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a:rPr>
                        <a:t>Ethical Hacking Vulnerabilities</a:t>
                      </a: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000" b="0" i="0" u="none" strike="noStrike" dirty="0" smtClean="0">
                          <a:solidFill>
                            <a:srgbClr val="000000"/>
                          </a:solidFill>
                          <a:effectLst/>
                          <a:latin typeface="Arial"/>
                        </a:rPr>
                        <a:t>The number of high-risk vulnerabilities detected in the tests conducted by the Ethical Hacking service that have not been corrected for more than three months</a:t>
                      </a:r>
                      <a:endParaRPr lang="en-US" sz="1000" b="0" i="0" u="none" strike="noStrike" dirty="0">
                        <a:solidFill>
                          <a:srgbClr val="000000"/>
                        </a:solidFill>
                        <a:effectLst/>
                        <a:latin typeface="Arial"/>
                      </a:endParaRP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93224">
                <a:tc vMerge="1">
                  <a:txBody>
                    <a:bodyPr/>
                    <a:lstStyle/>
                    <a:p>
                      <a:pPr algn="l" rtl="0" fontAlgn="ctr"/>
                      <a:endParaRPr lang="en-US" sz="1100" b="1" i="0" u="none" strike="noStrike" dirty="0">
                        <a:solidFill>
                          <a:srgbClr val="000000"/>
                        </a:solidFill>
                        <a:effectLst/>
                        <a:latin typeface="Arial"/>
                      </a:endParaRPr>
                    </a:p>
                  </a:txBody>
                  <a:tcPr marL="0"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fontAlgn="b">
                        <a:lnSpc>
                          <a:spcPts val="1160"/>
                        </a:lnSpc>
                        <a:spcBef>
                          <a:spcPts val="0"/>
                        </a:spcBef>
                        <a:spcAft>
                          <a:spcPts val="0"/>
                        </a:spcAft>
                      </a:pPr>
                      <a:r>
                        <a:rPr lang="en-US" sz="1000" dirty="0" smtClean="0">
                          <a:solidFill>
                            <a:schemeClr val="tx1"/>
                          </a:solidFill>
                          <a:effectLst/>
                          <a:latin typeface="Arial"/>
                          <a:ea typeface="Calibri"/>
                          <a:cs typeface="Times New Roman"/>
                        </a:rPr>
                        <a:t>Material </a:t>
                      </a:r>
                      <a:r>
                        <a:rPr lang="en-US" sz="1000" dirty="0">
                          <a:solidFill>
                            <a:schemeClr val="tx1"/>
                          </a:solidFill>
                          <a:effectLst/>
                          <a:latin typeface="Arial"/>
                          <a:ea typeface="Calibri"/>
                          <a:cs typeface="Times New Roman"/>
                        </a:rPr>
                        <a:t>Operational </a:t>
                      </a:r>
                      <a:r>
                        <a:rPr lang="en-US" sz="1000" dirty="0" smtClean="0">
                          <a:solidFill>
                            <a:schemeClr val="tx1"/>
                          </a:solidFill>
                          <a:effectLst/>
                          <a:latin typeface="Arial"/>
                          <a:ea typeface="Calibri"/>
                          <a:cs typeface="Times New Roman"/>
                        </a:rPr>
                        <a:t>Risk </a:t>
                      </a:r>
                      <a:r>
                        <a:rPr lang="en-US" sz="1000" dirty="0">
                          <a:solidFill>
                            <a:schemeClr val="tx1"/>
                          </a:solidFill>
                          <a:effectLst/>
                          <a:latin typeface="Arial"/>
                          <a:ea typeface="Calibri"/>
                          <a:cs typeface="Times New Roman"/>
                        </a:rPr>
                        <a:t>Events</a:t>
                      </a:r>
                      <a:endParaRPr lang="en-US" sz="1000" dirty="0">
                        <a:solidFill>
                          <a:schemeClr val="tx1"/>
                        </a:solidFill>
                        <a:effectLst/>
                        <a:latin typeface="Calibri"/>
                        <a:ea typeface="Calibri"/>
                        <a:cs typeface="Times New Roman"/>
                      </a:endParaRP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200"/>
                        </a:spcBef>
                        <a:spcAft>
                          <a:spcPts val="200"/>
                        </a:spcAft>
                      </a:pPr>
                      <a:r>
                        <a:rPr lang="en-GB" sz="1000" b="0" dirty="0" smtClean="0">
                          <a:solidFill>
                            <a:schemeClr val="tx1"/>
                          </a:solidFill>
                          <a:latin typeface="Arial" panose="020B0604020202020204" pitchFamily="34" charset="0"/>
                          <a:cs typeface="Arial" panose="020B0604020202020204" pitchFamily="34" charset="0"/>
                        </a:rPr>
                        <a:t>Aligned with new SHUSA material event </a:t>
                      </a:r>
                      <a:r>
                        <a:rPr lang="en-GB" sz="1000" b="0" kern="1200" dirty="0" smtClean="0">
                          <a:solidFill>
                            <a:schemeClr val="tx1"/>
                          </a:solidFill>
                          <a:latin typeface="Arial" panose="020B0604020202020204" pitchFamily="34" charset="0"/>
                          <a:ea typeface="+mn-ea"/>
                          <a:cs typeface="Arial" panose="020B0604020202020204" pitchFamily="34" charset="0"/>
                        </a:rPr>
                        <a:t>impact thresholds. Includes operational financial impact &gt;$200k and non-financially impacting material events (i.e. customer, regulatory, reputation).</a:t>
                      </a: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93224">
                <a:tc vMerge="1">
                  <a:txBody>
                    <a:bodyPr/>
                    <a:lstStyle/>
                    <a:p>
                      <a:pPr algn="l" rtl="0" fontAlgn="ctr"/>
                      <a:endParaRPr lang="en-US" sz="1100" b="1" i="0" u="none" strike="noStrike" dirty="0">
                        <a:solidFill>
                          <a:srgbClr val="000000"/>
                        </a:solidFill>
                        <a:effectLst/>
                        <a:latin typeface="Arial"/>
                      </a:endParaRPr>
                    </a:p>
                  </a:txBody>
                  <a:tcPr marL="0"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kern="1200" dirty="0" smtClean="0">
                          <a:solidFill>
                            <a:schemeClr val="tx1"/>
                          </a:solidFill>
                          <a:effectLst/>
                          <a:latin typeface="Arial" panose="020B0604020202020204" pitchFamily="34" charset="0"/>
                          <a:ea typeface="+mn-ea"/>
                          <a:cs typeface="Arial" panose="020B0604020202020204" pitchFamily="34" charset="0"/>
                        </a:rPr>
                        <a:t>Gross Op. Risk Losses / Gross Margin </a:t>
                      </a:r>
                      <a:endParaRPr lang="en-US" sz="1000" b="0" i="0" u="none" strike="noStrike" dirty="0">
                        <a:effectLst/>
                        <a:latin typeface="Arial" panose="020B0604020202020204" pitchFamily="34" charset="0"/>
                        <a:cs typeface="Arial" panose="020B0604020202020204" pitchFamily="34" charset="0"/>
                      </a:endParaRP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000" b="0" i="0" u="none" strike="noStrike" dirty="0" smtClean="0">
                          <a:solidFill>
                            <a:srgbClr val="000000"/>
                          </a:solidFill>
                          <a:effectLst/>
                          <a:latin typeface="Arial"/>
                        </a:rPr>
                        <a:t>Gross operational risk losses  as a percentage of gross margin within the same period</a:t>
                      </a:r>
                      <a:endParaRPr lang="en-US" sz="1000" b="0" i="0" u="none" strike="noStrike" dirty="0">
                        <a:solidFill>
                          <a:srgbClr val="000000"/>
                        </a:solidFill>
                        <a:effectLst/>
                        <a:latin typeface="Arial"/>
                      </a:endParaRP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93224">
                <a:tc vMerge="1">
                  <a:txBody>
                    <a:bodyPr/>
                    <a:lstStyle/>
                    <a:p>
                      <a:pPr algn="l" rtl="0" fontAlgn="ctr"/>
                      <a:endParaRPr lang="en-US" sz="1100" b="1" i="0" u="none" strike="noStrike" dirty="0">
                        <a:solidFill>
                          <a:srgbClr val="000000"/>
                        </a:solidFill>
                        <a:effectLst/>
                        <a:latin typeface="Arial"/>
                      </a:endParaRPr>
                    </a:p>
                  </a:txBody>
                  <a:tcPr marL="0"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a:rPr>
                        <a:t>IT Relevant Incidents</a:t>
                      </a: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000" b="0" i="0" u="none" strike="noStrike" dirty="0" smtClean="0">
                          <a:solidFill>
                            <a:srgbClr val="000000"/>
                          </a:solidFill>
                          <a:effectLst/>
                          <a:latin typeface="Arial"/>
                        </a:rPr>
                        <a:t>The number of infrastructure and software incidents classified as P1 and P2 in the month</a:t>
                      </a:r>
                      <a:endParaRPr lang="en-US" sz="1000" b="0" i="0" u="none" strike="noStrike" dirty="0">
                        <a:solidFill>
                          <a:srgbClr val="000000"/>
                        </a:solidFill>
                        <a:effectLst/>
                        <a:latin typeface="Arial"/>
                      </a:endParaRP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93224">
                <a:tc vMerge="1">
                  <a:txBody>
                    <a:bodyPr/>
                    <a:lstStyle/>
                    <a:p>
                      <a:pPr algn="l" rtl="0" fontAlgn="ctr"/>
                      <a:endParaRPr lang="en-US" sz="1100" b="1" i="0" u="none" strike="noStrike" dirty="0">
                        <a:solidFill>
                          <a:srgbClr val="000000"/>
                        </a:solidFill>
                        <a:effectLst/>
                        <a:latin typeface="Arial"/>
                      </a:endParaRPr>
                    </a:p>
                  </a:txBody>
                  <a:tcPr marL="0"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a:rPr>
                        <a:t>IT Systems Availability (%)</a:t>
                      </a: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000" b="0" i="0" u="none" strike="noStrike" dirty="0" smtClean="0">
                          <a:solidFill>
                            <a:srgbClr val="000000"/>
                          </a:solidFill>
                          <a:effectLst/>
                          <a:latin typeface="Arial"/>
                        </a:rPr>
                        <a:t>The availability of critical systems during the month</a:t>
                      </a:r>
                      <a:endParaRPr lang="en-US" sz="1000" b="0" i="0" u="none" strike="noStrike" dirty="0">
                        <a:solidFill>
                          <a:srgbClr val="000000"/>
                        </a:solidFill>
                        <a:effectLst/>
                        <a:latin typeface="Arial"/>
                      </a:endParaRP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93224">
                <a:tc vMerge="1">
                  <a:txBody>
                    <a:bodyPr/>
                    <a:lstStyle/>
                    <a:p>
                      <a:pPr algn="l" rtl="0" fontAlgn="ctr"/>
                      <a:endParaRPr lang="en-US" sz="1100" b="1" i="0" u="none" strike="noStrike" dirty="0">
                        <a:solidFill>
                          <a:srgbClr val="000000"/>
                        </a:solidFill>
                        <a:effectLst/>
                        <a:latin typeface="Arial"/>
                      </a:endParaRPr>
                    </a:p>
                  </a:txBody>
                  <a:tcPr marL="0"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a:rPr>
                        <a:t>Online Banking Fraud</a:t>
                      </a: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000" b="0" i="0" u="none" strike="noStrike" dirty="0" smtClean="0">
                          <a:solidFill>
                            <a:srgbClr val="000000"/>
                          </a:solidFill>
                          <a:effectLst/>
                          <a:latin typeface="Arial"/>
                        </a:rPr>
                        <a:t>The number of fraud cases in Online Banking as</a:t>
                      </a:r>
                      <a:r>
                        <a:rPr lang="en-US" sz="1000" b="0" i="0" u="none" strike="noStrike" baseline="0" dirty="0" smtClean="0">
                          <a:solidFill>
                            <a:srgbClr val="000000"/>
                          </a:solidFill>
                          <a:effectLst/>
                          <a:latin typeface="Arial"/>
                        </a:rPr>
                        <a:t> a percentage of</a:t>
                      </a:r>
                      <a:r>
                        <a:rPr lang="en-US" sz="1000" b="0" i="0" u="none" strike="noStrike" dirty="0" smtClean="0">
                          <a:solidFill>
                            <a:srgbClr val="000000"/>
                          </a:solidFill>
                          <a:effectLst/>
                          <a:latin typeface="Arial"/>
                        </a:rPr>
                        <a:t> the total users of Online Banking</a:t>
                      </a:r>
                      <a:endParaRPr lang="en-US" sz="1000" b="0" i="0" u="none" strike="noStrike" dirty="0">
                        <a:solidFill>
                          <a:srgbClr val="000000"/>
                        </a:solidFill>
                        <a:effectLst/>
                        <a:latin typeface="Arial"/>
                      </a:endParaRP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93224">
                <a:tc vMerge="1">
                  <a:txBody>
                    <a:bodyPr/>
                    <a:lstStyle/>
                    <a:p>
                      <a:pPr algn="l" rtl="0" fontAlgn="ctr"/>
                      <a:endParaRPr lang="en-US" sz="1100" b="1" i="0" u="none" strike="noStrike" dirty="0">
                        <a:solidFill>
                          <a:srgbClr val="000000"/>
                        </a:solidFill>
                        <a:effectLst/>
                        <a:latin typeface="Arial"/>
                      </a:endParaRPr>
                    </a:p>
                  </a:txBody>
                  <a:tcPr marL="0"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a:rPr>
                        <a:t>Relevant OR events R1 (number)</a:t>
                      </a: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000" b="0" i="0" u="none" strike="noStrike" dirty="0" smtClean="0">
                          <a:solidFill>
                            <a:srgbClr val="000000"/>
                          </a:solidFill>
                          <a:effectLst/>
                          <a:latin typeface="Arial"/>
                        </a:rPr>
                        <a:t>Measures the concentration of significant events on a trailing 12 month basis; proportion of events exceeding extreme</a:t>
                      </a:r>
                      <a:r>
                        <a:rPr lang="en-US" sz="1000" b="0" i="0" u="none" strike="noStrike" baseline="0" dirty="0" smtClean="0">
                          <a:solidFill>
                            <a:srgbClr val="000000"/>
                          </a:solidFill>
                          <a:effectLst/>
                          <a:latin typeface="Arial"/>
                        </a:rPr>
                        <a:t> losses</a:t>
                      </a:r>
                      <a:r>
                        <a:rPr lang="en-US" sz="1000" b="0" i="0" u="none" strike="noStrike" dirty="0" smtClean="0">
                          <a:solidFill>
                            <a:srgbClr val="000000"/>
                          </a:solidFill>
                          <a:effectLst/>
                          <a:latin typeface="Arial"/>
                        </a:rPr>
                        <a:t> (as defined by SHUSA) to events exceeding significant losses (as defined by SHUSA)</a:t>
                      </a:r>
                      <a:endParaRPr lang="en-US" sz="1000" b="0" i="0" u="none" strike="noStrike" dirty="0">
                        <a:solidFill>
                          <a:srgbClr val="000000"/>
                        </a:solidFill>
                        <a:effectLst/>
                        <a:latin typeface="Arial"/>
                      </a:endParaRP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54550">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100" b="1" i="0" u="none" strike="noStrike" dirty="0">
                        <a:solidFill>
                          <a:srgbClr val="000000"/>
                        </a:solidFill>
                        <a:effectLst/>
                        <a:latin typeface="Arial"/>
                      </a:endParaRPr>
                    </a:p>
                  </a:txBody>
                  <a:tcPr marL="0"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a:rPr>
                        <a:t>Servers with Security Compliant Operating Systems</a:t>
                      </a: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a:rPr>
                        <a:t>Number of operating systems that are compliant with the security policy</a:t>
                      </a:r>
                      <a:endParaRPr lang="en-US" sz="1000" b="0" i="0" u="none" strike="noStrike" dirty="0">
                        <a:solidFill>
                          <a:srgbClr val="000000"/>
                        </a:solidFill>
                        <a:effectLst/>
                        <a:latin typeface="Arial"/>
                      </a:endParaRP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93224">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100" b="1" i="0" u="none" strike="noStrike" dirty="0">
                        <a:solidFill>
                          <a:srgbClr val="000000"/>
                        </a:solidFill>
                        <a:effectLst/>
                        <a:latin typeface="Arial"/>
                      </a:endParaRPr>
                    </a:p>
                  </a:txBody>
                  <a:tcPr marL="0"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a:rPr>
                        <a:t>Systems with Obsolete Operating Systems (%)</a:t>
                      </a: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b="0" dirty="0" smtClean="0">
                          <a:latin typeface="Arial" panose="020B0604020202020204" pitchFamily="34" charset="0"/>
                          <a:cs typeface="Arial" panose="020B0604020202020204" pitchFamily="34" charset="0"/>
                        </a:rPr>
                        <a:t>The </a:t>
                      </a:r>
                      <a:r>
                        <a:rPr lang="en-US" sz="1000" b="0" dirty="0" smtClean="0">
                          <a:latin typeface="Arial" panose="020B0604020202020204" pitchFamily="34" charset="0"/>
                          <a:cs typeface="Arial" panose="020B0604020202020204" pitchFamily="34" charset="0"/>
                        </a:rPr>
                        <a:t>percentage of servers currently working with obsolete operating systems</a:t>
                      </a:r>
                      <a:endParaRPr lang="en-GB" sz="1000" b="0" dirty="0">
                        <a:latin typeface="Arial" panose="020B0604020202020204" pitchFamily="34" charset="0"/>
                        <a:cs typeface="Arial" panose="020B0604020202020204" pitchFamily="34" charset="0"/>
                      </a:endParaRP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93224">
                <a:tc>
                  <a:txBody>
                    <a:bodyPr/>
                    <a:lstStyle/>
                    <a:p>
                      <a:pPr algn="l" rtl="0" fontAlgn="ctr"/>
                      <a:endParaRPr lang="en-US" sz="1000" b="1" i="0" u="none" strike="noStrike" dirty="0">
                        <a:solidFill>
                          <a:srgbClr val="000000"/>
                        </a:solidFill>
                        <a:effectLst/>
                        <a:latin typeface="Arial"/>
                      </a:endParaRP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dirty="0" smtClean="0">
                          <a:solidFill>
                            <a:schemeClr val="tx1"/>
                          </a:solidFill>
                          <a:latin typeface="Arial" panose="020B0604020202020204" pitchFamily="34" charset="0"/>
                          <a:cs typeface="Arial" panose="020B0604020202020204" pitchFamily="34" charset="0"/>
                        </a:rPr>
                        <a:t>Information Leakages</a:t>
                      </a:r>
                      <a:endParaRPr lang="en-US" sz="1000" b="0" i="0" u="none" strike="noStrike" dirty="0">
                        <a:effectLst/>
                        <a:latin typeface="Arial"/>
                      </a:endParaRP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Number of security incidents with customer data leaks</a:t>
                      </a:r>
                    </a:p>
                    <a:p>
                      <a:endParaRPr lang="en-GB" sz="1000" b="0" dirty="0">
                        <a:latin typeface="Arial" panose="020B0604020202020204" pitchFamily="34" charset="0"/>
                        <a:cs typeface="Arial" panose="020B0604020202020204" pitchFamily="34" charset="0"/>
                      </a:endParaRPr>
                    </a:p>
                  </a:txBody>
                  <a:tcPr marL="0" marR="0" marT="36576"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6295713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pPr lvl="0"/>
            <a:r>
              <a:rPr lang="en-US" kern="0" dirty="0">
                <a:solidFill>
                  <a:srgbClr val="000000"/>
                </a:solidFill>
                <a:latin typeface="Arial"/>
                <a:ea typeface="ＭＳ Ｐゴシック"/>
              </a:rPr>
              <a:t>Risk taxonomy and applied </a:t>
            </a:r>
            <a:r>
              <a:rPr lang="en-US" kern="0" dirty="0" smtClean="0">
                <a:solidFill>
                  <a:srgbClr val="000000"/>
                </a:solidFill>
                <a:latin typeface="Arial"/>
                <a:ea typeface="ＭＳ Ｐゴシック"/>
              </a:rPr>
              <a:t>metrics</a:t>
            </a:r>
            <a:endParaRPr lang="en-US" kern="0" dirty="0">
              <a:solidFill>
                <a:srgbClr val="000000"/>
              </a:solidFill>
              <a:latin typeface="Arial"/>
              <a:ea typeface="ＭＳ Ｐゴシック"/>
            </a:endParaRPr>
          </a:p>
        </p:txBody>
      </p:sp>
      <p:sp>
        <p:nvSpPr>
          <p:cNvPr id="47" name="Text Placeholder 2"/>
          <p:cNvSpPr txBox="1">
            <a:spLocks/>
          </p:cNvSpPr>
          <p:nvPr/>
        </p:nvSpPr>
        <p:spPr bwMode="auto">
          <a:xfrm>
            <a:off x="374166" y="1089407"/>
            <a:ext cx="2727831" cy="41096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FF0000"/>
                </a:solidFill>
                <a:effectLst/>
                <a:uLnTx/>
                <a:uFillTx/>
                <a:latin typeface="Arial" charset="0"/>
                <a:ea typeface="ＭＳ Ｐゴシック"/>
              </a:rPr>
              <a:t>Risk taxonomy</a:t>
            </a:r>
            <a:endParaRPr kumimoji="0" lang="en-US" sz="1400" b="1" i="0" u="none" strike="noStrike" kern="1200" cap="none" spc="0" normalizeH="0" baseline="0" noProof="0" dirty="0">
              <a:ln>
                <a:noFill/>
              </a:ln>
              <a:solidFill>
                <a:srgbClr val="FF0000"/>
              </a:solidFill>
              <a:effectLst/>
              <a:uLnTx/>
              <a:uFillTx/>
              <a:latin typeface="Arial" charset="0"/>
              <a:ea typeface="ＭＳ Ｐゴシック"/>
            </a:endParaRPr>
          </a:p>
        </p:txBody>
      </p:sp>
      <p:graphicFrame>
        <p:nvGraphicFramePr>
          <p:cNvPr id="48" name="Table 47"/>
          <p:cNvGraphicFramePr>
            <a:graphicFrameLocks noGrp="1"/>
          </p:cNvGraphicFramePr>
          <p:nvPr>
            <p:extLst>
              <p:ext uri="{D42A27DB-BD31-4B8C-83A1-F6EECF244321}">
                <p14:modId xmlns:p14="http://schemas.microsoft.com/office/powerpoint/2010/main" val="2605638273"/>
              </p:ext>
            </p:extLst>
          </p:nvPr>
        </p:nvGraphicFramePr>
        <p:xfrm>
          <a:off x="3712804" y="1370713"/>
          <a:ext cx="5553435" cy="4884447"/>
        </p:xfrm>
        <a:graphic>
          <a:graphicData uri="http://schemas.openxmlformats.org/drawingml/2006/table">
            <a:tbl>
              <a:tblPr firstRow="1" bandRow="1"/>
              <a:tblGrid>
                <a:gridCol w="2992494"/>
                <a:gridCol w="121670"/>
                <a:gridCol w="1026697"/>
                <a:gridCol w="1412574"/>
              </a:tblGrid>
              <a:tr h="690420">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119063" indent="-119063">
                        <a:buFont typeface="Arial" panose="020B0604020202020204" pitchFamily="34" charset="0"/>
                        <a:buChar char="•"/>
                      </a:pPr>
                      <a:r>
                        <a:rPr lang="en-US" sz="1000" b="0" dirty="0" smtClean="0">
                          <a:latin typeface="Arial" panose="020B0604020202020204" pitchFamily="34" charset="0"/>
                          <a:cs typeface="Arial" panose="020B0604020202020204" pitchFamily="34" charset="0"/>
                        </a:rPr>
                        <a:t>*Tier</a:t>
                      </a:r>
                      <a:r>
                        <a:rPr lang="en-US" sz="1000" b="0" baseline="0" dirty="0" smtClean="0">
                          <a:latin typeface="Arial" panose="020B0604020202020204" pitchFamily="34" charset="0"/>
                          <a:cs typeface="Arial" panose="020B0604020202020204" pitchFamily="34" charset="0"/>
                        </a:rPr>
                        <a:t> 1 </a:t>
                      </a:r>
                      <a:r>
                        <a:rPr lang="en-US" sz="1000" b="0" dirty="0" smtClean="0">
                          <a:latin typeface="Arial" panose="020B0604020202020204" pitchFamily="34" charset="0"/>
                          <a:cs typeface="Arial" panose="020B0604020202020204" pitchFamily="34" charset="0"/>
                        </a:rPr>
                        <a:t>Risk-based </a:t>
                      </a:r>
                      <a:r>
                        <a:rPr lang="en-US" sz="1000" b="0" baseline="0" dirty="0" smtClean="0">
                          <a:latin typeface="Arial" panose="020B0604020202020204" pitchFamily="34" charset="0"/>
                          <a:cs typeface="Arial" panose="020B0604020202020204" pitchFamily="34" charset="0"/>
                        </a:rPr>
                        <a:t>Capital </a:t>
                      </a:r>
                      <a:r>
                        <a:rPr lang="en-US" sz="1000" b="0" baseline="0" dirty="0" smtClean="0">
                          <a:solidFill>
                            <a:schemeClr val="tx1"/>
                          </a:solidFill>
                          <a:latin typeface="Arial" panose="020B0604020202020204" pitchFamily="34" charset="0"/>
                          <a:cs typeface="Arial" panose="020B0604020202020204" pitchFamily="34" charset="0"/>
                        </a:rPr>
                        <a:t>Ratio (baseline &amp; stressed)</a:t>
                      </a:r>
                    </a:p>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smtClean="0">
                          <a:latin typeface="Arial" panose="020B0604020202020204" pitchFamily="34" charset="0"/>
                          <a:cs typeface="Arial" panose="020B0604020202020204" pitchFamily="34" charset="0"/>
                        </a:rPr>
                        <a:t>*</a:t>
                      </a:r>
                      <a:r>
                        <a:rPr lang="en-US" sz="1000" b="0" dirty="0" smtClean="0">
                          <a:latin typeface="Arial" panose="020B0604020202020204" pitchFamily="34" charset="0"/>
                          <a:cs typeface="Arial" panose="020B0604020202020204" pitchFamily="34" charset="0"/>
                        </a:rPr>
                        <a:t>Tier</a:t>
                      </a:r>
                      <a:r>
                        <a:rPr lang="en-US" sz="1000" b="0" baseline="0" dirty="0" smtClean="0">
                          <a:latin typeface="Arial" panose="020B0604020202020204" pitchFamily="34" charset="0"/>
                          <a:cs typeface="Arial" panose="020B0604020202020204" pitchFamily="34" charset="0"/>
                        </a:rPr>
                        <a:t> 1 Leverage </a:t>
                      </a:r>
                      <a:r>
                        <a:rPr lang="en-US" sz="1000" b="0" baseline="0" dirty="0" smtClean="0">
                          <a:solidFill>
                            <a:schemeClr val="tx1"/>
                          </a:solidFill>
                          <a:latin typeface="Arial" panose="020B0604020202020204" pitchFamily="34" charset="0"/>
                          <a:cs typeface="Arial" panose="020B0604020202020204" pitchFamily="34" charset="0"/>
                        </a:rPr>
                        <a:t>Ratio (baseline &amp; stressed)</a:t>
                      </a:r>
                    </a:p>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baseline="0" dirty="0" smtClean="0">
                          <a:solidFill>
                            <a:schemeClr val="tx1"/>
                          </a:solidFill>
                          <a:latin typeface="Arial" panose="020B0604020202020204" pitchFamily="34" charset="0"/>
                          <a:cs typeface="Arial" panose="020B0604020202020204" pitchFamily="34" charset="0"/>
                        </a:rPr>
                        <a:t>PPNR Impairment</a:t>
                      </a:r>
                    </a:p>
                  </a:txBody>
                  <a:tcPr marL="48014" marR="96028">
                    <a:lnL w="12700" cap="flat" cmpd="sng" algn="ctr">
                      <a:noFill/>
                      <a:prstDash val="solid"/>
                      <a:round/>
                      <a:headEnd type="none" w="med" len="med"/>
                      <a:tailEnd type="none" w="med" len="med"/>
                    </a:lnL>
                    <a:lnR w="12700" cap="flat" cmpd="sng" algn="ctr">
                      <a:noFill/>
                      <a:prstDash val="sys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dirty="0" smtClean="0">
                        <a:solidFill>
                          <a:schemeClr val="tx1"/>
                        </a:solidFill>
                        <a:latin typeface="Arial" panose="020B0604020202020204" pitchFamily="34" charset="0"/>
                        <a:cs typeface="Arial" panose="020B0604020202020204" pitchFamily="34" charset="0"/>
                      </a:endParaRPr>
                    </a:p>
                  </a:txBody>
                  <a:tcPr marL="4572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gridSpan="2">
                  <a:txBody>
                    <a:body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smtClean="0">
                          <a:latin typeface="Arial" panose="020B0604020202020204" pitchFamily="34" charset="0"/>
                          <a:cs typeface="Arial" panose="020B0604020202020204" pitchFamily="34" charset="0"/>
                        </a:rPr>
                        <a:t>*</a:t>
                      </a:r>
                      <a:r>
                        <a:rPr lang="en-US" sz="1000" b="0" dirty="0" smtClean="0">
                          <a:latin typeface="Arial" panose="020B0604020202020204" pitchFamily="34" charset="0"/>
                          <a:cs typeface="Arial" panose="020B0604020202020204" pitchFamily="34" charset="0"/>
                        </a:rPr>
                        <a:t>Total Capital</a:t>
                      </a:r>
                      <a:r>
                        <a:rPr lang="en-US" sz="1000" b="0" baseline="0" dirty="0" smtClean="0">
                          <a:latin typeface="Arial" panose="020B0604020202020204" pitchFamily="34" charset="0"/>
                          <a:cs typeface="Arial" panose="020B0604020202020204" pitchFamily="34" charset="0"/>
                        </a:rPr>
                        <a:t> </a:t>
                      </a:r>
                      <a:r>
                        <a:rPr lang="en-US" sz="1000" b="0" baseline="0" dirty="0" smtClean="0">
                          <a:solidFill>
                            <a:schemeClr val="tx1"/>
                          </a:solidFill>
                          <a:latin typeface="Arial" panose="020B0604020202020204" pitchFamily="34" charset="0"/>
                          <a:cs typeface="Arial" panose="020B0604020202020204" pitchFamily="34" charset="0"/>
                        </a:rPr>
                        <a:t>Ratio (baseline &amp; stressed)</a:t>
                      </a:r>
                    </a:p>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smtClean="0">
                          <a:latin typeface="Arial" panose="020B0604020202020204" pitchFamily="34" charset="0"/>
                          <a:cs typeface="Arial" panose="020B0604020202020204" pitchFamily="34" charset="0"/>
                        </a:rPr>
                        <a:t>*</a:t>
                      </a:r>
                      <a:r>
                        <a:rPr lang="en-US" sz="1000" b="0" dirty="0" smtClean="0">
                          <a:solidFill>
                            <a:schemeClr val="tx1"/>
                          </a:solidFill>
                          <a:latin typeface="Arial" panose="020B0604020202020204" pitchFamily="34" charset="0"/>
                          <a:cs typeface="Arial" panose="020B0604020202020204" pitchFamily="34" charset="0"/>
                        </a:rPr>
                        <a:t>Common Equity Tier</a:t>
                      </a:r>
                      <a:r>
                        <a:rPr lang="en-US" sz="1000" b="0" baseline="0" dirty="0" smtClean="0">
                          <a:solidFill>
                            <a:schemeClr val="tx1"/>
                          </a:solidFill>
                          <a:latin typeface="Arial" panose="020B0604020202020204" pitchFamily="34" charset="0"/>
                          <a:cs typeface="Arial" panose="020B0604020202020204" pitchFamily="34" charset="0"/>
                        </a:rPr>
                        <a:t> 1 Ratio (baseline &amp; stressed)</a:t>
                      </a:r>
                      <a:endParaRPr lang="en-US" sz="1000" b="0" dirty="0" smtClean="0">
                        <a:solidFill>
                          <a:schemeClr val="tx1"/>
                        </a:solidFill>
                        <a:latin typeface="Arial" panose="020B0604020202020204" pitchFamily="34" charset="0"/>
                        <a:cs typeface="Arial" panose="020B0604020202020204" pitchFamily="34" charset="0"/>
                      </a:endParaRPr>
                    </a:p>
                  </a:txBody>
                  <a:tcPr marL="48014" marR="96028">
                    <a:lnL w="12700" cap="flat" cmpd="sng" algn="ctr">
                      <a:noFill/>
                      <a:prstDash val="sysDash"/>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dirty="0" smtClean="0">
                        <a:latin typeface="Arial" panose="020B0604020202020204" pitchFamily="34" charset="0"/>
                        <a:cs typeface="Arial" panose="020B0604020202020204" pitchFamily="34" charset="0"/>
                      </a:endParaRPr>
                    </a:p>
                  </a:txBody>
                  <a:tcPr marL="4572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1029587">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smtClean="0">
                          <a:solidFill>
                            <a:schemeClr val="tx1"/>
                          </a:solidFill>
                          <a:latin typeface="Arial" panose="020B0604020202020204" pitchFamily="34" charset="0"/>
                          <a:ea typeface="+mn-ea"/>
                          <a:cs typeface="Arial" panose="020B0604020202020204" pitchFamily="34" charset="0"/>
                        </a:rPr>
                        <a:t>Total Credit Losses</a:t>
                      </a:r>
                      <a:endParaRPr lang="en-US" sz="1000" b="0" kern="1200" baseline="0" dirty="0" smtClean="0">
                        <a:solidFill>
                          <a:schemeClr val="tx1"/>
                        </a:solidFill>
                        <a:latin typeface="Arial" panose="020B0604020202020204" pitchFamily="34" charset="0"/>
                        <a:ea typeface="+mn-ea"/>
                        <a:cs typeface="Arial" panose="020B0604020202020204" pitchFamily="34" charset="0"/>
                      </a:endParaRPr>
                    </a:p>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baseline="0" dirty="0" smtClean="0">
                          <a:solidFill>
                            <a:schemeClr val="tx1"/>
                          </a:solidFill>
                          <a:latin typeface="Arial" panose="020B0604020202020204" pitchFamily="34" charset="0"/>
                          <a:ea typeface="+mn-ea"/>
                          <a:cs typeface="Arial" panose="020B0604020202020204" pitchFamily="34" charset="0"/>
                        </a:rPr>
                        <a:t>Net Charge-off Rate</a:t>
                      </a:r>
                    </a:p>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u="none" strike="noStrike" dirty="0" smtClean="0">
                          <a:effectLst/>
                          <a:latin typeface="Arial" panose="020B0604020202020204" pitchFamily="34" charset="0"/>
                          <a:cs typeface="Arial" panose="020B0604020202020204" pitchFamily="34" charset="0"/>
                        </a:rPr>
                        <a:t>60+</a:t>
                      </a:r>
                      <a:r>
                        <a:rPr lang="en-US" sz="1000" u="none" strike="noStrike" baseline="0" dirty="0" smtClean="0">
                          <a:effectLst/>
                          <a:latin typeface="Arial" panose="020B0604020202020204" pitchFamily="34" charset="0"/>
                          <a:cs typeface="Arial" panose="020B0604020202020204" pitchFamily="34" charset="0"/>
                        </a:rPr>
                        <a:t> DPD</a:t>
                      </a:r>
                    </a:p>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b="0" i="0" kern="1200" dirty="0" smtClean="0">
                          <a:solidFill>
                            <a:schemeClr val="tx1"/>
                          </a:solidFill>
                          <a:latin typeface="Arial" panose="020B0604020202020204" pitchFamily="34" charset="0"/>
                          <a:ea typeface="ＭＳ Ｐゴシック"/>
                          <a:cs typeface="Arial" panose="020B0604020202020204" pitchFamily="34" charset="0"/>
                        </a:rPr>
                        <a:t>*</a:t>
                      </a:r>
                      <a:r>
                        <a:rPr lang="en-US" sz="1000" kern="1200" dirty="0" smtClean="0">
                          <a:solidFill>
                            <a:schemeClr val="tx1"/>
                          </a:solidFill>
                          <a:effectLst/>
                          <a:latin typeface="Arial" panose="020B0604020202020204" pitchFamily="34" charset="0"/>
                          <a:ea typeface="ＭＳ Ｐゴシック"/>
                          <a:cs typeface="Arial" panose="020B0604020202020204" pitchFamily="34" charset="0"/>
                        </a:rPr>
                        <a:t># of counterparties with Santander Risk Rating (internal) &lt; 4.5 and exposure&gt;$10MM </a:t>
                      </a:r>
                    </a:p>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b="0" i="0" kern="1200" dirty="0" smtClean="0">
                          <a:solidFill>
                            <a:schemeClr val="tx1"/>
                          </a:solidFill>
                          <a:latin typeface="Arial" panose="020B0604020202020204" pitchFamily="34" charset="0"/>
                          <a:ea typeface="ＭＳ Ｐゴシック"/>
                          <a:cs typeface="Arial" panose="020B0604020202020204" pitchFamily="34" charset="0"/>
                        </a:rPr>
                        <a:t>*</a:t>
                      </a:r>
                      <a:r>
                        <a:rPr lang="en-US" sz="1000" kern="1200" dirty="0" smtClean="0">
                          <a:solidFill>
                            <a:schemeClr val="tx1"/>
                          </a:solidFill>
                          <a:effectLst/>
                          <a:latin typeface="Arial" panose="020B0604020202020204" pitchFamily="34" charset="0"/>
                          <a:ea typeface="ＭＳ Ｐゴシック"/>
                          <a:cs typeface="Arial" panose="020B0604020202020204" pitchFamily="34" charset="0"/>
                        </a:rPr>
                        <a:t>Top 20 Corporates Exposure</a:t>
                      </a:r>
                    </a:p>
                  </a:txBody>
                  <a:tcPr marL="48014" marR="96028">
                    <a:lnL w="12700" cap="flat" cmpd="sng" algn="ctr">
                      <a:noFill/>
                      <a:prstDash val="solid"/>
                      <a:round/>
                      <a:headEnd type="none" w="med" len="med"/>
                      <a:tailEnd type="none" w="med" len="med"/>
                    </a:lnL>
                    <a:lnR w="12700" cap="flat" cmpd="sng" algn="ctr">
                      <a:noFill/>
                      <a:prstDash val="sys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endParaRPr lang="en-US" sz="10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gridSpan="2">
                  <a:txBody>
                    <a:bodyPr/>
                    <a:lstStyle/>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a:t>
                      </a:r>
                      <a:r>
                        <a:rPr lang="en-US" sz="1000" kern="1200" dirty="0" smtClean="0">
                          <a:solidFill>
                            <a:schemeClr val="tx1"/>
                          </a:solidFill>
                          <a:effectLst/>
                          <a:latin typeface="Arial" panose="020B0604020202020204" pitchFamily="34" charset="0"/>
                          <a:ea typeface="+mn-ea"/>
                          <a:cs typeface="Arial" panose="020B0604020202020204" pitchFamily="34" charset="0"/>
                        </a:rPr>
                        <a:t>Single Obligor (Corp. and IFIs)</a:t>
                      </a:r>
                      <a:r>
                        <a:rPr lang="en-US" sz="1000"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kern="1200" dirty="0" smtClean="0">
                          <a:solidFill>
                            <a:schemeClr val="tx1"/>
                          </a:solidFill>
                          <a:effectLst/>
                          <a:latin typeface="Arial" panose="020B0604020202020204" pitchFamily="34" charset="0"/>
                          <a:ea typeface="+mn-ea"/>
                          <a:cs typeface="Arial" panose="020B0604020202020204" pitchFamily="34" charset="0"/>
                        </a:rPr>
                        <a:t>Exposure Without Guarantee</a:t>
                      </a:r>
                    </a:p>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a:t>
                      </a:r>
                      <a:r>
                        <a:rPr lang="en-US" sz="1000" kern="1200" dirty="0" smtClean="0">
                          <a:solidFill>
                            <a:schemeClr val="tx1"/>
                          </a:solidFill>
                          <a:effectLst/>
                          <a:latin typeface="Arial" panose="020B0604020202020204" pitchFamily="34" charset="0"/>
                          <a:ea typeface="+mn-ea"/>
                          <a:cs typeface="Arial" panose="020B0604020202020204" pitchFamily="34" charset="0"/>
                        </a:rPr>
                        <a:t>Industry Exposure (by OCC group)</a:t>
                      </a:r>
                    </a:p>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a:t>
                      </a:r>
                      <a:r>
                        <a:rPr lang="en-US" sz="1000" kern="1200" dirty="0" smtClean="0">
                          <a:solidFill>
                            <a:schemeClr val="tx1"/>
                          </a:solidFill>
                          <a:effectLst/>
                          <a:latin typeface="Arial" panose="020B0604020202020204" pitchFamily="34" charset="0"/>
                          <a:ea typeface="+mn-ea"/>
                          <a:cs typeface="Arial" panose="020B0604020202020204" pitchFamily="34" charset="0"/>
                        </a:rPr>
                        <a:t>CRE Exposure</a:t>
                      </a:r>
                    </a:p>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kern="1200" dirty="0" smtClean="0">
                          <a:solidFill>
                            <a:schemeClr val="tx1"/>
                          </a:solidFill>
                          <a:effectLst/>
                          <a:latin typeface="Arial" panose="020B0604020202020204" pitchFamily="34" charset="0"/>
                          <a:ea typeface="+mn-ea"/>
                          <a:cs typeface="Arial" panose="020B0604020202020204" pitchFamily="34" charset="0"/>
                        </a:rPr>
                        <a:t>Public Sector Exposure</a:t>
                      </a:r>
                      <a:endParaRPr lang="en-US" sz="1000" b="0" i="0" kern="1200" baseline="0" dirty="0" smtClean="0">
                        <a:solidFill>
                          <a:schemeClr val="tx1"/>
                        </a:solidFill>
                        <a:latin typeface="Arial" panose="020B0604020202020204" pitchFamily="34" charset="0"/>
                        <a:ea typeface="+mn-ea"/>
                        <a:cs typeface="Arial" panose="020B0604020202020204" pitchFamily="34" charset="0"/>
                      </a:endParaRPr>
                    </a:p>
                  </a:txBody>
                  <a:tcPr marL="48014" marR="96028">
                    <a:lnL w="12700" cap="flat" cmpd="sng" algn="ctr">
                      <a:noFill/>
                      <a:prstDash val="sysDash"/>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endParaRPr lang="en-US" sz="10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39181">
                <a:tc gridSpan="4">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i="1" kern="1200" dirty="0" smtClean="0">
                          <a:solidFill>
                            <a:schemeClr val="bg1">
                              <a:lumMod val="50000"/>
                            </a:schemeClr>
                          </a:solidFill>
                          <a:latin typeface="Arial" panose="020B0604020202020204" pitchFamily="34" charset="0"/>
                          <a:ea typeface="ＭＳ Ｐゴシック"/>
                          <a:cs typeface="Arial" panose="020B0604020202020204" pitchFamily="34" charset="0"/>
                        </a:rPr>
                        <a:t>No</a:t>
                      </a:r>
                      <a:r>
                        <a:rPr lang="en-US" sz="1000" b="0" i="1" kern="1200" baseline="0" dirty="0" smtClean="0">
                          <a:solidFill>
                            <a:schemeClr val="bg1">
                              <a:lumMod val="50000"/>
                            </a:schemeClr>
                          </a:solidFill>
                          <a:latin typeface="Arial" panose="020B0604020202020204" pitchFamily="34" charset="0"/>
                          <a:ea typeface="ＭＳ Ｐゴシック"/>
                          <a:cs typeface="Arial" panose="020B0604020202020204" pitchFamily="34" charset="0"/>
                        </a:rPr>
                        <a:t> residual value risk metrics included – no material operating lease portfolio</a:t>
                      </a:r>
                      <a:endParaRPr lang="en-US" sz="1000" b="0" i="1" kern="1200" dirty="0" smtClean="0">
                        <a:solidFill>
                          <a:schemeClr val="bg1">
                            <a:lumMod val="50000"/>
                          </a:schemeClr>
                        </a:solidFill>
                        <a:latin typeface="Arial" panose="020B0604020202020204" pitchFamily="34" charset="0"/>
                        <a:ea typeface="ＭＳ Ｐゴシック"/>
                        <a:cs typeface="Arial" panose="020B0604020202020204" pitchFamily="34" charset="0"/>
                      </a:endParaRPr>
                    </a:p>
                  </a:txBody>
                  <a:tcPr marL="48014" marR="9602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endParaRPr lang="en-GB"/>
                    </a:p>
                  </a:txBody>
                  <a:tcPr/>
                </a:tc>
                <a:tc hMerge="1">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kern="1200" dirty="0" smtClean="0">
                        <a:solidFill>
                          <a:schemeClr val="tx1"/>
                        </a:solidFill>
                        <a:latin typeface="Arial" panose="020B0604020202020204" pitchFamily="34" charset="0"/>
                        <a:ea typeface="ＭＳ Ｐゴシック"/>
                        <a:cs typeface="Arial" panose="020B0604020202020204" pitchFamily="34" charset="0"/>
                      </a:endParaRPr>
                    </a:p>
                  </a:txBody>
                  <a:tcPr marL="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421261">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119063" indent="-119063" algn="l" defTabSz="457200" rtl="0" eaLnBrk="1" latinLnBrk="0" hangingPunct="1">
                        <a:buFont typeface="Arial" panose="020B0604020202020204" pitchFamily="34" charset="0"/>
                        <a:buChar char="•"/>
                      </a:pPr>
                      <a:r>
                        <a:rPr lang="en-US" sz="1000" b="0" i="0" kern="1200" dirty="0" smtClean="0">
                          <a:solidFill>
                            <a:schemeClr val="tx1"/>
                          </a:solidFill>
                          <a:latin typeface="Arial" panose="020B0604020202020204" pitchFamily="34" charset="0"/>
                          <a:ea typeface="+mn-ea"/>
                          <a:cs typeface="Arial" panose="020B0604020202020204" pitchFamily="34" charset="0"/>
                        </a:rPr>
                        <a:t>*Stressed Survival</a:t>
                      </a:r>
                      <a:r>
                        <a:rPr lang="en-US" sz="1000" b="0" i="0" kern="1200" baseline="0" dirty="0" smtClean="0">
                          <a:solidFill>
                            <a:schemeClr val="tx1"/>
                          </a:solidFill>
                          <a:latin typeface="Arial" panose="020B0604020202020204" pitchFamily="34" charset="0"/>
                          <a:ea typeface="+mn-ea"/>
                          <a:cs typeface="Arial" panose="020B0604020202020204" pitchFamily="34" charset="0"/>
                        </a:rPr>
                        <a:t> Period</a:t>
                      </a:r>
                    </a:p>
                    <a:p>
                      <a:pPr marL="119063" indent="-119063" algn="l" defTabSz="457200" rtl="0" eaLnBrk="1" latinLnBrk="0" hangingPunct="1">
                        <a:buFont typeface="Arial" panose="020B0604020202020204" pitchFamily="34" charset="0"/>
                        <a:buChar char="•"/>
                      </a:pPr>
                      <a:r>
                        <a:rPr lang="en-US" sz="1000" b="0" i="0" kern="1200" baseline="0" dirty="0" smtClean="0">
                          <a:solidFill>
                            <a:schemeClr val="tx1"/>
                          </a:solidFill>
                          <a:latin typeface="Arial" panose="020B0604020202020204" pitchFamily="34" charset="0"/>
                          <a:ea typeface="+mn-ea"/>
                          <a:cs typeface="Arial" panose="020B0604020202020204" pitchFamily="34" charset="0"/>
                        </a:rPr>
                        <a:t>*</a:t>
                      </a:r>
                      <a:r>
                        <a:rPr lang="en-US" sz="1000" b="0" i="0" kern="1200" dirty="0" smtClean="0">
                          <a:solidFill>
                            <a:schemeClr val="tx1"/>
                          </a:solidFill>
                          <a:latin typeface="Arial" panose="020B0604020202020204" pitchFamily="34" charset="0"/>
                          <a:ea typeface="+mn-ea"/>
                          <a:cs typeface="Arial" panose="020B0604020202020204" pitchFamily="34" charset="0"/>
                        </a:rPr>
                        <a:t>Liquidity Coverage Ratio </a:t>
                      </a:r>
                      <a:r>
                        <a:rPr lang="en-US" sz="1000" b="0" i="0" kern="1200" dirty="0" smtClean="0">
                          <a:solidFill>
                            <a:schemeClr val="tx1"/>
                          </a:solidFill>
                          <a:latin typeface="Arial" panose="020B0604020202020204" pitchFamily="34" charset="0"/>
                          <a:ea typeface="ＭＳ Ｐゴシック"/>
                          <a:cs typeface="Arial" panose="020B0604020202020204" pitchFamily="34" charset="0"/>
                        </a:rPr>
                        <a:t>(</a:t>
                      </a:r>
                      <a:r>
                        <a:rPr lang="en-US" sz="1000" b="0" i="0" kern="1200" dirty="0" smtClean="0">
                          <a:solidFill>
                            <a:schemeClr val="tx1"/>
                          </a:solidFill>
                          <a:latin typeface="Arial" panose="020B0604020202020204" pitchFamily="34" charset="0"/>
                          <a:ea typeface="+mn-ea"/>
                          <a:cs typeface="Arial" panose="020B0604020202020204" pitchFamily="34" charset="0"/>
                        </a:rPr>
                        <a:t>Modified US)</a:t>
                      </a:r>
                    </a:p>
                  </a:txBody>
                  <a:tcPr marL="48014" marR="96028">
                    <a:lnL w="12700" cap="flat" cmpd="sng" algn="ctr">
                      <a:noFill/>
                      <a:prstDash val="solid"/>
                      <a:round/>
                      <a:headEnd type="none" w="med" len="med"/>
                      <a:tailEnd type="none" w="med" len="med"/>
                    </a:lnL>
                    <a:lnR w="12700" cap="flat" cmpd="sng" algn="ctr">
                      <a:noFill/>
                      <a:prstDash val="sys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baseline="0" dirty="0" smtClean="0">
                          <a:solidFill>
                            <a:schemeClr val="tx1"/>
                          </a:solidFill>
                          <a:latin typeface="Arial" panose="020B0604020202020204" pitchFamily="34" charset="0"/>
                          <a:ea typeface="ＭＳ Ｐゴシック"/>
                          <a:cs typeface="Arial" panose="020B0604020202020204" pitchFamily="34" charset="0"/>
                        </a:rPr>
                        <a:t>*Structural Funding Ratio</a:t>
                      </a:r>
                    </a:p>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8014" marR="0">
                    <a:lnL w="12700" cap="flat" cmpd="sng" algn="ctr">
                      <a:noFill/>
                      <a:prstDash val="sysDash"/>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4572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421261">
                <a:tc gridSpan="4">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*Net</a:t>
                      </a:r>
                      <a:r>
                        <a:rPr lang="en-US" sz="1000" b="0" i="0" kern="1200" baseline="0" dirty="0" smtClean="0">
                          <a:solidFill>
                            <a:schemeClr val="tx1"/>
                          </a:solidFill>
                          <a:latin typeface="Arial" panose="020B0604020202020204" pitchFamily="34" charset="0"/>
                          <a:ea typeface="+mn-ea"/>
                          <a:cs typeface="Arial" panose="020B0604020202020204" pitchFamily="34" charset="0"/>
                        </a:rPr>
                        <a:t> Interest Income</a:t>
                      </a:r>
                      <a:r>
                        <a:rPr lang="en-US" sz="1000" b="0" i="0" kern="1200" dirty="0" smtClean="0">
                          <a:solidFill>
                            <a:schemeClr val="tx1"/>
                          </a:solidFill>
                          <a:latin typeface="Arial" panose="020B0604020202020204" pitchFamily="34" charset="0"/>
                          <a:ea typeface="+mn-ea"/>
                          <a:cs typeface="Arial" panose="020B0604020202020204" pitchFamily="34" charset="0"/>
                        </a:rPr>
                        <a:t> Sensitivity (+/- 100bps shock)</a:t>
                      </a:r>
                    </a:p>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*Market</a:t>
                      </a:r>
                      <a:r>
                        <a:rPr lang="en-US" sz="1000" b="0" i="0" kern="1200" baseline="0" dirty="0" smtClean="0">
                          <a:solidFill>
                            <a:schemeClr val="tx1"/>
                          </a:solidFill>
                          <a:latin typeface="Arial" panose="020B0604020202020204" pitchFamily="34" charset="0"/>
                          <a:ea typeface="+mn-ea"/>
                          <a:cs typeface="Arial" panose="020B0604020202020204" pitchFamily="34" charset="0"/>
                        </a:rPr>
                        <a:t> Value of Equity</a:t>
                      </a:r>
                      <a:r>
                        <a:rPr lang="en-US" sz="1000" b="0" i="0" kern="1200" dirty="0" smtClean="0">
                          <a:solidFill>
                            <a:schemeClr val="tx1"/>
                          </a:solidFill>
                          <a:latin typeface="Arial" panose="020B0604020202020204" pitchFamily="34" charset="0"/>
                          <a:ea typeface="+mn-ea"/>
                          <a:cs typeface="Arial" panose="020B0604020202020204" pitchFamily="34" charset="0"/>
                        </a:rPr>
                        <a:t> Sensitivity (+/- 100bps shock)</a:t>
                      </a:r>
                    </a:p>
                  </a:txBody>
                  <a:tcPr marL="48014" marR="96028">
                    <a:lnL w="12700" cap="flat" cmpd="sng" algn="ctr">
                      <a:noFill/>
                      <a:prstDash val="solid"/>
                      <a:round/>
                      <a:headEnd type="none" w="med" len="med"/>
                      <a:tailEnd type="none" w="med" len="med"/>
                    </a:lnL>
                    <a:lnR w="12700" cap="flat" cmpd="sng" algn="ctr">
                      <a:noFill/>
                      <a:prstDash val="sys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endParaRPr lang="en-GB"/>
                    </a:p>
                  </a:txBody>
                  <a:tcPr/>
                </a:tc>
                <a:tc hMerge="1">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45720">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35232">
                <a:tc gridSpan="4">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i="1" kern="1200" dirty="0" smtClean="0">
                          <a:solidFill>
                            <a:schemeClr val="bg1">
                              <a:lumMod val="50000"/>
                            </a:schemeClr>
                          </a:solidFill>
                          <a:latin typeface="Arial" panose="020B0604020202020204" pitchFamily="34" charset="0"/>
                          <a:ea typeface="ＭＳ Ｐゴシック"/>
                          <a:cs typeface="Arial" panose="020B0604020202020204" pitchFamily="34" charset="0"/>
                        </a:rPr>
                        <a:t>No</a:t>
                      </a:r>
                      <a:r>
                        <a:rPr lang="en-US" sz="1000" b="0" i="1" kern="1200" baseline="0" dirty="0" smtClean="0">
                          <a:solidFill>
                            <a:schemeClr val="bg1">
                              <a:lumMod val="50000"/>
                            </a:schemeClr>
                          </a:solidFill>
                          <a:latin typeface="Arial" panose="020B0604020202020204" pitchFamily="34" charset="0"/>
                          <a:ea typeface="ＭＳ Ｐゴシック"/>
                          <a:cs typeface="Arial" panose="020B0604020202020204" pitchFamily="34" charset="0"/>
                        </a:rPr>
                        <a:t> MTM portfolio risk metrics included - BSPR MTM VaR included in total SHUSA RAS VaR</a:t>
                      </a:r>
                      <a:endParaRPr lang="en-US" sz="1000" b="0" i="1" kern="1200" dirty="0" smtClean="0">
                        <a:solidFill>
                          <a:schemeClr val="bg1">
                            <a:lumMod val="50000"/>
                          </a:schemeClr>
                        </a:solidFill>
                        <a:latin typeface="Arial" panose="020B0604020202020204" pitchFamily="34" charset="0"/>
                        <a:ea typeface="ＭＳ Ｐゴシック"/>
                        <a:cs typeface="Arial" panose="020B0604020202020204" pitchFamily="34" charset="0"/>
                      </a:endParaRPr>
                    </a:p>
                  </a:txBody>
                  <a:tcPr marL="48014" marR="9602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endParaRPr lang="en-GB"/>
                    </a:p>
                  </a:txBody>
                  <a:tcPr/>
                </a:tc>
                <a:tc hMerge="1">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48014" marR="9602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281836">
                <a:tc grid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ＭＳ Ｐゴシック"/>
                          <a:cs typeface="Arial" panose="020B0604020202020204" pitchFamily="34" charset="0"/>
                        </a:rPr>
                        <a:t>Evaluated</a:t>
                      </a:r>
                      <a:r>
                        <a:rPr lang="en-US" sz="1000" b="0" i="0" kern="1200" baseline="0" dirty="0" smtClean="0">
                          <a:solidFill>
                            <a:schemeClr val="tx1"/>
                          </a:solidFill>
                          <a:latin typeface="Arial" panose="020B0604020202020204" pitchFamily="34" charset="0"/>
                          <a:ea typeface="ＭＳ Ｐゴシック"/>
                          <a:cs typeface="Arial" panose="020B0604020202020204" pitchFamily="34" charset="0"/>
                        </a:rPr>
                        <a:t> against all RAS metrics</a:t>
                      </a:r>
                      <a:endParaRPr lang="en-US" sz="1000" b="0" i="0" kern="1200" dirty="0" smtClean="0">
                        <a:solidFill>
                          <a:schemeClr val="tx1"/>
                        </a:solidFill>
                        <a:latin typeface="Arial" panose="020B0604020202020204" pitchFamily="34" charset="0"/>
                        <a:ea typeface="ＭＳ Ｐゴシック"/>
                        <a:cs typeface="Arial" panose="020B0604020202020204" pitchFamily="34" charset="0"/>
                      </a:endParaRPr>
                    </a:p>
                  </a:txBody>
                  <a:tcPr marL="48014" marR="9602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endParaRPr lang="en-GB"/>
                    </a:p>
                  </a:txBody>
                  <a:tcPr/>
                </a:tc>
                <a:tc>
                  <a: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b="0" i="1" kern="1200" dirty="0" smtClean="0">
                        <a:solidFill>
                          <a:schemeClr val="tx1"/>
                        </a:solidFill>
                        <a:latin typeface="Arial" panose="020B0604020202020204" pitchFamily="34" charset="0"/>
                        <a:ea typeface="ＭＳ Ｐゴシック"/>
                        <a:cs typeface="Arial" panose="020B0604020202020204" pitchFamily="34" charset="0"/>
                      </a:endParaRPr>
                    </a:p>
                  </a:txBody>
                  <a:tcPr marL="48014" marR="9602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421261">
                <a:tc gridSpan="4">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119063" indent="-119063">
                        <a:buFont typeface="Arial" panose="020B0604020202020204" pitchFamily="34" charset="0"/>
                        <a:buChar char="•"/>
                      </a:pPr>
                      <a:r>
                        <a:rPr lang="en-US" sz="1000" dirty="0" smtClean="0">
                          <a:latin typeface="Arial" panose="020B0604020202020204" pitchFamily="34" charset="0"/>
                          <a:cs typeface="Arial" panose="020B0604020202020204" pitchFamily="34" charset="0"/>
                        </a:rPr>
                        <a:t>*</a:t>
                      </a:r>
                      <a:r>
                        <a:rPr lang="en-US" sz="1000" kern="1200" dirty="0" smtClean="0">
                          <a:solidFill>
                            <a:schemeClr val="tx1"/>
                          </a:solidFill>
                          <a:effectLst/>
                          <a:latin typeface="Arial" panose="020B0604020202020204" pitchFamily="34" charset="0"/>
                          <a:ea typeface="ＭＳ Ｐゴシック"/>
                          <a:cs typeface="Arial" panose="020B0604020202020204" pitchFamily="34" charset="0"/>
                        </a:rPr>
                        <a:t>Gross Op. Risk Losses / Gross Margin</a:t>
                      </a:r>
                      <a:endParaRPr lang="en-US" sz="1000" kern="1200" baseline="0" dirty="0" smtClean="0">
                        <a:solidFill>
                          <a:schemeClr val="tx1"/>
                        </a:solidFill>
                        <a:effectLst/>
                        <a:latin typeface="Arial" panose="020B0604020202020204" pitchFamily="34" charset="0"/>
                        <a:ea typeface="ＭＳ Ｐゴシック"/>
                        <a:cs typeface="Arial" panose="020B0604020202020204" pitchFamily="34" charset="0"/>
                      </a:endParaRPr>
                    </a:p>
                    <a:p>
                      <a:pPr marL="119063" indent="-119063">
                        <a:buFont typeface="Arial" panose="020B0604020202020204" pitchFamily="34" charset="0"/>
                        <a:buChar char="•"/>
                      </a:pPr>
                      <a:r>
                        <a:rPr lang="en-US" sz="1000" kern="1200" dirty="0" smtClean="0">
                          <a:solidFill>
                            <a:schemeClr val="tx1"/>
                          </a:solidFill>
                          <a:effectLst/>
                          <a:latin typeface="Arial" panose="020B0604020202020204" pitchFamily="34" charset="0"/>
                          <a:ea typeface="ＭＳ Ｐゴシック"/>
                          <a:cs typeface="Arial" panose="020B0604020202020204" pitchFamily="34" charset="0"/>
                        </a:rPr>
                        <a:t>Material Operational Risk Events</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8014" marR="96028">
                    <a:lnL w="12700" cap="flat" cmpd="sng" algn="ctr">
                      <a:noFill/>
                      <a:prstDash val="solid"/>
                      <a:round/>
                      <a:headEnd type="none" w="med" len="med"/>
                      <a:tailEnd type="none" w="med" len="med"/>
                    </a:lnL>
                    <a:lnR w="12700" cap="flat" cmpd="sng" algn="ctr">
                      <a:noFill/>
                      <a:prstDash val="sysDash"/>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endParaRPr lang="en-GB"/>
                    </a:p>
                  </a:txBody>
                  <a:tcPr/>
                </a:tc>
                <a:tc hMerge="1">
                  <a:txBody>
                    <a:body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dirty="0" smtClean="0">
                        <a:latin typeface="Arial" panose="020B0604020202020204" pitchFamily="34" charset="0"/>
                        <a:cs typeface="Arial" panose="020B0604020202020204" pitchFamily="34" charset="0"/>
                      </a:endParaRPr>
                    </a:p>
                  </a:txBody>
                  <a:tcPr marL="45720">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21776">
                <a:tc gridSpan="4">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u="none" strike="noStrike" dirty="0" smtClean="0">
                          <a:effectLst/>
                          <a:latin typeface="Arial" panose="020B0604020202020204" pitchFamily="34" charset="0"/>
                          <a:cs typeface="Arial" panose="020B0604020202020204" pitchFamily="34" charset="0"/>
                        </a:rPr>
                        <a:t>Legacy Tier 1 Models In Production w/o Appropriate Approval</a:t>
                      </a:r>
                      <a:r>
                        <a:rPr lang="en-US" sz="1000" b="0" i="0" kern="1200" baseline="0" dirty="0" smtClean="0">
                          <a:solidFill>
                            <a:schemeClr val="tx1"/>
                          </a:solidFill>
                          <a:latin typeface="Arial" panose="020B0604020202020204" pitchFamily="34" charset="0"/>
                          <a:ea typeface="+mn-ea"/>
                          <a:cs typeface="Arial" panose="020B0604020202020204" pitchFamily="34" charset="0"/>
                        </a:rPr>
                        <a:t> </a:t>
                      </a:r>
                    </a:p>
                  </a:txBody>
                  <a:tcPr marL="48014" marR="9602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dirty="0"/>
                    </a:p>
                  </a:txBody>
                  <a:tcPr marL="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11263">
                <a:tc gridSpan="4">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tx1"/>
                          </a:solidFill>
                          <a:effectLst/>
                          <a:latin typeface="Arial" panose="020B0604020202020204" pitchFamily="34" charset="0"/>
                          <a:ea typeface="+mn-ea"/>
                          <a:cs typeface="Arial" panose="020B0604020202020204" pitchFamily="34" charset="0"/>
                        </a:rPr>
                        <a:t>Open MRIAs or equivalent regulatory matters Requiring Immediate Attention</a:t>
                      </a:r>
                      <a:endParaRPr lang="en-US" sz="1000" b="0" i="0" kern="1200" baseline="0" dirty="0" smtClean="0">
                        <a:solidFill>
                          <a:schemeClr val="tx1"/>
                        </a:solidFill>
                        <a:latin typeface="Arial" panose="020B0604020202020204" pitchFamily="34" charset="0"/>
                        <a:ea typeface="+mn-ea"/>
                        <a:cs typeface="Arial" panose="020B0604020202020204" pitchFamily="34" charset="0"/>
                      </a:endParaRPr>
                    </a:p>
                  </a:txBody>
                  <a:tcPr marL="48014" marR="48014">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kern="1200" baseline="0" dirty="0" smtClean="0">
                        <a:solidFill>
                          <a:schemeClr val="tx1"/>
                        </a:solidFill>
                        <a:latin typeface="Arial" panose="020B0604020202020204" pitchFamily="34" charset="0"/>
                        <a:ea typeface="+mn-ea"/>
                        <a:cs typeface="Arial" panose="020B0604020202020204" pitchFamily="34" charset="0"/>
                      </a:endParaRPr>
                    </a:p>
                  </a:txBody>
                  <a:tcPr marL="48014" marR="9602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00749">
                <a:tc>
                  <a: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i="1" kern="1200" baseline="0" dirty="0" smtClean="0">
                          <a:solidFill>
                            <a:schemeClr val="bg1">
                              <a:lumMod val="50000"/>
                            </a:schemeClr>
                          </a:solidFill>
                          <a:latin typeface="Arial" panose="020B0604020202020204" pitchFamily="34" charset="0"/>
                          <a:ea typeface="+mn-ea"/>
                          <a:cs typeface="Arial" panose="020B0604020202020204" pitchFamily="34" charset="0"/>
                        </a:rPr>
                        <a:t>No fiduciary risk metrics included – BSI Miami only</a:t>
                      </a:r>
                    </a:p>
                  </a:txBody>
                  <a:tcPr marL="48014" marR="9602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endParaRPr lang="en-GB" sz="1000" dirty="0">
                        <a:latin typeface="Arial" panose="020B0604020202020204" pitchFamily="34" charset="0"/>
                        <a:cs typeface="Arial" panose="020B0604020202020204" pitchFamily="34" charset="0"/>
                      </a:endParaRPr>
                    </a:p>
                  </a:txBody>
                  <a:tcPr marL="48014" marR="9602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b="0" i="1" kern="1200" baseline="0" dirty="0" smtClean="0">
                        <a:solidFill>
                          <a:schemeClr val="tx1"/>
                        </a:solidFill>
                        <a:latin typeface="Arial" panose="020B0604020202020204" pitchFamily="34" charset="0"/>
                        <a:ea typeface="+mn-ea"/>
                        <a:cs typeface="Arial" panose="020B0604020202020204" pitchFamily="34" charset="0"/>
                      </a:endParaRPr>
                    </a:p>
                  </a:txBody>
                  <a:tcPr marL="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9" name="Text Placeholder 2"/>
          <p:cNvSpPr txBox="1">
            <a:spLocks/>
          </p:cNvSpPr>
          <p:nvPr/>
        </p:nvSpPr>
        <p:spPr bwMode="auto">
          <a:xfrm>
            <a:off x="3224622" y="1089017"/>
            <a:ext cx="5628729" cy="41096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smtClean="0">
                <a:ln>
                  <a:noFill/>
                </a:ln>
                <a:solidFill>
                  <a:srgbClr val="FF0000"/>
                </a:solidFill>
                <a:effectLst/>
                <a:uLnTx/>
                <a:uFillTx/>
                <a:latin typeface="Arial" charset="0"/>
                <a:ea typeface="ＭＳ Ｐゴシック"/>
              </a:rPr>
              <a:t>Metrics in the Bancorp &amp; BSPR</a:t>
            </a:r>
            <a:r>
              <a:rPr kumimoji="0" lang="en-US" sz="1300" b="1" i="0" u="none" strike="noStrike" kern="1200" cap="none" spc="0" normalizeH="0" noProof="0" dirty="0" smtClean="0">
                <a:ln>
                  <a:noFill/>
                </a:ln>
                <a:solidFill>
                  <a:srgbClr val="FF0000"/>
                </a:solidFill>
                <a:effectLst/>
                <a:uLnTx/>
                <a:uFillTx/>
                <a:latin typeface="Arial" charset="0"/>
                <a:ea typeface="ＭＳ Ｐゴシック"/>
              </a:rPr>
              <a:t> </a:t>
            </a:r>
            <a:r>
              <a:rPr kumimoji="0" lang="en-US" sz="1300" b="1" i="0" u="none" strike="noStrike" kern="1200" cap="none" spc="0" normalizeH="0" baseline="0" noProof="0" dirty="0" smtClean="0">
                <a:ln>
                  <a:noFill/>
                </a:ln>
                <a:solidFill>
                  <a:srgbClr val="FF0000"/>
                </a:solidFill>
                <a:effectLst/>
                <a:uLnTx/>
                <a:uFillTx/>
                <a:latin typeface="Arial" charset="0"/>
                <a:ea typeface="ＭＳ Ｐゴシック"/>
              </a:rPr>
              <a:t>RAS</a:t>
            </a:r>
            <a:endParaRPr kumimoji="0" lang="en-US" sz="1300" b="1" i="0" u="none" strike="noStrike" kern="1200" cap="none" spc="0" normalizeH="0" baseline="0" noProof="0" dirty="0">
              <a:ln>
                <a:noFill/>
              </a:ln>
              <a:solidFill>
                <a:srgbClr val="FF0000"/>
              </a:solidFill>
              <a:effectLst/>
              <a:uLnTx/>
              <a:uFillTx/>
              <a:latin typeface="Arial" charset="0"/>
              <a:ea typeface="ＭＳ Ｐゴシック"/>
            </a:endParaRPr>
          </a:p>
        </p:txBody>
      </p:sp>
      <p:sp>
        <p:nvSpPr>
          <p:cNvPr id="50" name="Oval 49"/>
          <p:cNvSpPr/>
          <p:nvPr/>
        </p:nvSpPr>
        <p:spPr bwMode="auto">
          <a:xfrm>
            <a:off x="3380244" y="1595353"/>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1</a:t>
            </a:r>
          </a:p>
        </p:txBody>
      </p:sp>
      <p:sp>
        <p:nvSpPr>
          <p:cNvPr id="51" name="Oval 50"/>
          <p:cNvSpPr/>
          <p:nvPr/>
        </p:nvSpPr>
        <p:spPr bwMode="auto">
          <a:xfrm>
            <a:off x="3380244" y="2400873"/>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2</a:t>
            </a:r>
          </a:p>
        </p:txBody>
      </p:sp>
      <p:sp>
        <p:nvSpPr>
          <p:cNvPr id="52" name="Oval 51"/>
          <p:cNvSpPr/>
          <p:nvPr/>
        </p:nvSpPr>
        <p:spPr bwMode="auto">
          <a:xfrm>
            <a:off x="3380244" y="3102308"/>
            <a:ext cx="290610" cy="27672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3</a:t>
            </a:r>
          </a:p>
        </p:txBody>
      </p:sp>
      <p:sp>
        <p:nvSpPr>
          <p:cNvPr id="53" name="Oval 52"/>
          <p:cNvSpPr/>
          <p:nvPr/>
        </p:nvSpPr>
        <p:spPr bwMode="auto">
          <a:xfrm>
            <a:off x="3380244" y="3475355"/>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4</a:t>
            </a:r>
          </a:p>
        </p:txBody>
      </p:sp>
      <p:sp>
        <p:nvSpPr>
          <p:cNvPr id="54" name="Oval 53"/>
          <p:cNvSpPr/>
          <p:nvPr/>
        </p:nvSpPr>
        <p:spPr bwMode="auto">
          <a:xfrm>
            <a:off x="3380244" y="3909532"/>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5</a:t>
            </a:r>
          </a:p>
        </p:txBody>
      </p:sp>
      <p:sp>
        <p:nvSpPr>
          <p:cNvPr id="55" name="Oval 54"/>
          <p:cNvSpPr/>
          <p:nvPr/>
        </p:nvSpPr>
        <p:spPr bwMode="auto">
          <a:xfrm>
            <a:off x="3380244" y="4290981"/>
            <a:ext cx="290610" cy="27672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6</a:t>
            </a:r>
          </a:p>
        </p:txBody>
      </p:sp>
      <p:sp>
        <p:nvSpPr>
          <p:cNvPr id="56" name="Oval 55"/>
          <p:cNvSpPr/>
          <p:nvPr/>
        </p:nvSpPr>
        <p:spPr bwMode="auto">
          <a:xfrm>
            <a:off x="3380244" y="4619789"/>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7</a:t>
            </a:r>
          </a:p>
        </p:txBody>
      </p:sp>
      <p:sp>
        <p:nvSpPr>
          <p:cNvPr id="57" name="Oval 56"/>
          <p:cNvSpPr/>
          <p:nvPr/>
        </p:nvSpPr>
        <p:spPr bwMode="auto">
          <a:xfrm>
            <a:off x="3380244" y="4954652"/>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8</a:t>
            </a:r>
          </a:p>
        </p:txBody>
      </p:sp>
      <p:sp>
        <p:nvSpPr>
          <p:cNvPr id="58" name="Oval 57"/>
          <p:cNvSpPr/>
          <p:nvPr/>
        </p:nvSpPr>
        <p:spPr bwMode="auto">
          <a:xfrm>
            <a:off x="3380244" y="5335890"/>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9</a:t>
            </a:r>
          </a:p>
        </p:txBody>
      </p:sp>
      <p:sp>
        <p:nvSpPr>
          <p:cNvPr id="59" name="Oval 58"/>
          <p:cNvSpPr/>
          <p:nvPr/>
        </p:nvSpPr>
        <p:spPr bwMode="auto">
          <a:xfrm>
            <a:off x="3380244" y="5665570"/>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10</a:t>
            </a:r>
          </a:p>
        </p:txBody>
      </p:sp>
      <p:grpSp>
        <p:nvGrpSpPr>
          <p:cNvPr id="60" name="Group 59"/>
          <p:cNvGrpSpPr/>
          <p:nvPr/>
        </p:nvGrpSpPr>
        <p:grpSpPr>
          <a:xfrm>
            <a:off x="361056" y="1412867"/>
            <a:ext cx="2591694" cy="4284505"/>
            <a:chOff x="408681" y="1787354"/>
            <a:chExt cx="2744842" cy="4537684"/>
          </a:xfrm>
        </p:grpSpPr>
        <p:sp>
          <p:nvSpPr>
            <p:cNvPr id="61" name="Rectangle 60"/>
            <p:cNvSpPr>
              <a:spLocks noChangeArrowheads="1"/>
            </p:cNvSpPr>
            <p:nvPr/>
          </p:nvSpPr>
          <p:spPr bwMode="gray">
            <a:xfrm>
              <a:off x="549789" y="1832286"/>
              <a:ext cx="834800" cy="2658535"/>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Capital adequacy</a:t>
              </a:r>
            </a:p>
          </p:txBody>
        </p:sp>
        <p:sp>
          <p:nvSpPr>
            <p:cNvPr id="62" name="Rectangle 13"/>
            <p:cNvSpPr>
              <a:spLocks noChangeArrowheads="1"/>
            </p:cNvSpPr>
            <p:nvPr/>
          </p:nvSpPr>
          <p:spPr bwMode="gray">
            <a:xfrm>
              <a:off x="1587756" y="2749396"/>
              <a:ext cx="1558214" cy="365760"/>
            </a:xfrm>
            <a:prstGeom prst="rect">
              <a:avLst/>
            </a:prstGeom>
            <a:solidFill>
              <a:srgbClr val="FFDDDD"/>
            </a:solidFill>
            <a:ln w="9525" algn="ctr">
              <a:solidFill>
                <a:srgbClr val="FF0000"/>
              </a:solidFill>
              <a:miter lim="800000"/>
              <a:headEnd/>
              <a:tailEnd/>
            </a:ln>
            <a:effectLst/>
            <a:extLst/>
          </p:spPr>
          <p:txBody>
            <a:bodyPr lIns="182880" tIns="36576" rIns="182880" bIns="36576" anchor="ctr"/>
            <a:lstStyle/>
            <a:p>
              <a:pPr algn="ctr">
                <a:tabLst>
                  <a:tab pos="517525" algn="r"/>
                </a:tabLst>
              </a:pPr>
              <a:r>
                <a:rPr lang="en-US" altLang="zh-CN" sz="1000" dirty="0" smtClean="0">
                  <a:solidFill>
                    <a:srgbClr val="000000"/>
                  </a:solidFill>
                  <a:ea typeface="SimSun" pitchFamily="2" charset="-122"/>
                </a:rPr>
                <a:t>Liquidity / funding risk</a:t>
              </a:r>
              <a:endParaRPr lang="en-US" altLang="zh-CN" sz="1000" dirty="0">
                <a:solidFill>
                  <a:srgbClr val="000000"/>
                </a:solidFill>
                <a:ea typeface="SimSun" pitchFamily="2" charset="-122"/>
              </a:endParaRPr>
            </a:p>
          </p:txBody>
        </p:sp>
        <p:sp>
          <p:nvSpPr>
            <p:cNvPr id="63" name="Rectangle 13"/>
            <p:cNvSpPr>
              <a:spLocks noChangeArrowheads="1"/>
            </p:cNvSpPr>
            <p:nvPr/>
          </p:nvSpPr>
          <p:spPr bwMode="gray">
            <a:xfrm>
              <a:off x="1587756" y="3207951"/>
              <a:ext cx="1558214"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algn="ctr">
                <a:tabLst>
                  <a:tab pos="517525" algn="r"/>
                </a:tabLst>
              </a:pPr>
              <a:r>
                <a:rPr lang="en-US" altLang="zh-CN" sz="1000" dirty="0" smtClean="0">
                  <a:solidFill>
                    <a:srgbClr val="000000"/>
                  </a:solidFill>
                  <a:ea typeface="SimSun" pitchFamily="2" charset="-122"/>
                </a:rPr>
                <a:t>Interest rate risk</a:t>
              </a:r>
              <a:r>
                <a:rPr lang="en-US" altLang="zh-CN" sz="1000" baseline="30000" dirty="0" smtClean="0">
                  <a:solidFill>
                    <a:srgbClr val="000000"/>
                  </a:solidFill>
                  <a:ea typeface="SimSun" pitchFamily="2" charset="-122"/>
                </a:rPr>
                <a:t>1</a:t>
              </a:r>
              <a:endParaRPr lang="en-US" altLang="zh-CN" sz="1000" dirty="0">
                <a:solidFill>
                  <a:srgbClr val="000000"/>
                </a:solidFill>
                <a:ea typeface="SimSun" pitchFamily="2" charset="-122"/>
              </a:endParaRPr>
            </a:p>
          </p:txBody>
        </p:sp>
        <p:sp>
          <p:nvSpPr>
            <p:cNvPr id="64" name="Rectangle 13"/>
            <p:cNvSpPr>
              <a:spLocks noChangeArrowheads="1"/>
            </p:cNvSpPr>
            <p:nvPr/>
          </p:nvSpPr>
          <p:spPr bwMode="gray">
            <a:xfrm>
              <a:off x="1587756" y="2290841"/>
              <a:ext cx="1558214" cy="365760"/>
            </a:xfrm>
            <a:prstGeom prst="rect">
              <a:avLst/>
            </a:prstGeom>
            <a:solidFill>
              <a:schemeClr val="bg1">
                <a:lumMod val="95000"/>
              </a:schemeClr>
            </a:solidFill>
            <a:ln w="9525" algn="ctr">
              <a:solidFill>
                <a:schemeClr val="bg1">
                  <a:lumMod val="65000"/>
                </a:schemeClr>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Residual value risk</a:t>
              </a:r>
            </a:p>
          </p:txBody>
        </p:sp>
        <p:sp>
          <p:nvSpPr>
            <p:cNvPr id="65" name="Rectangle 19"/>
            <p:cNvSpPr>
              <a:spLocks noChangeArrowheads="1"/>
            </p:cNvSpPr>
            <p:nvPr/>
          </p:nvSpPr>
          <p:spPr bwMode="gray">
            <a:xfrm>
              <a:off x="549788" y="4583616"/>
              <a:ext cx="2595637"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Operational risk</a:t>
              </a:r>
            </a:p>
          </p:txBody>
        </p:sp>
        <p:sp>
          <p:nvSpPr>
            <p:cNvPr id="66" name="Rectangle 20"/>
            <p:cNvSpPr>
              <a:spLocks noChangeArrowheads="1"/>
            </p:cNvSpPr>
            <p:nvPr/>
          </p:nvSpPr>
          <p:spPr bwMode="gray">
            <a:xfrm>
              <a:off x="557886" y="5500726"/>
              <a:ext cx="2595637"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Compliance and reputational risk</a:t>
              </a:r>
            </a:p>
          </p:txBody>
        </p:sp>
        <p:sp>
          <p:nvSpPr>
            <p:cNvPr id="67" name="Rectangle 20"/>
            <p:cNvSpPr>
              <a:spLocks noChangeArrowheads="1"/>
            </p:cNvSpPr>
            <p:nvPr/>
          </p:nvSpPr>
          <p:spPr bwMode="gray">
            <a:xfrm>
              <a:off x="549788" y="5042171"/>
              <a:ext cx="2595637"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algn="ctr">
                <a:tabLst>
                  <a:tab pos="517525" algn="r"/>
                </a:tabLst>
              </a:pPr>
              <a:r>
                <a:rPr lang="en-US" altLang="zh-CN" sz="1000" dirty="0" smtClean="0">
                  <a:solidFill>
                    <a:srgbClr val="000000"/>
                  </a:solidFill>
                  <a:ea typeface="SimSun" pitchFamily="2" charset="-122"/>
                </a:rPr>
                <a:t>Model risk</a:t>
              </a:r>
              <a:endParaRPr lang="en-US" altLang="zh-CN" sz="1000" dirty="0">
                <a:solidFill>
                  <a:srgbClr val="000000"/>
                </a:solidFill>
                <a:ea typeface="SimSun" pitchFamily="2" charset="-122"/>
              </a:endParaRPr>
            </a:p>
          </p:txBody>
        </p:sp>
        <p:sp>
          <p:nvSpPr>
            <p:cNvPr id="68" name="Rectangle 13"/>
            <p:cNvSpPr>
              <a:spLocks noChangeArrowheads="1"/>
            </p:cNvSpPr>
            <p:nvPr/>
          </p:nvSpPr>
          <p:spPr bwMode="gray">
            <a:xfrm>
              <a:off x="1587756" y="3666506"/>
              <a:ext cx="1558214" cy="365760"/>
            </a:xfrm>
            <a:prstGeom prst="rect">
              <a:avLst/>
            </a:prstGeom>
            <a:solidFill>
              <a:schemeClr val="bg1">
                <a:lumMod val="95000"/>
              </a:schemeClr>
            </a:solidFill>
            <a:ln w="9525" algn="ctr">
              <a:solidFill>
                <a:schemeClr val="bg1">
                  <a:lumMod val="65000"/>
                </a:schemeClr>
              </a:solidFill>
              <a:miter lim="800000"/>
              <a:headEnd/>
              <a:tailEnd/>
            </a:ln>
            <a:effectLst/>
            <a:extLst/>
          </p:spPr>
          <p:txBody>
            <a:bodyPr lIns="91440" tIns="36576" rIns="91440" bIns="36576" anchor="ctr"/>
            <a:lstStyle/>
            <a:p>
              <a:pPr>
                <a:tabLst>
                  <a:tab pos="517525" algn="r"/>
                </a:tabLst>
              </a:pPr>
              <a:r>
                <a:rPr lang="en-US" altLang="zh-CN" sz="1000" dirty="0" smtClean="0">
                  <a:solidFill>
                    <a:srgbClr val="000000"/>
                  </a:solidFill>
                  <a:ea typeface="SimSun" pitchFamily="2" charset="-122"/>
                </a:rPr>
                <a:t>Mark-to-market portfolio risk</a:t>
              </a:r>
              <a:r>
                <a:rPr lang="en-US" altLang="zh-CN" baseline="30000" dirty="0">
                  <a:solidFill>
                    <a:srgbClr val="000000"/>
                  </a:solidFill>
                  <a:ea typeface="SimSun" pitchFamily="2" charset="-122"/>
                </a:rPr>
                <a:t>1</a:t>
              </a:r>
              <a:endParaRPr lang="en-US" altLang="zh-CN" sz="1000" baseline="30000" dirty="0">
                <a:solidFill>
                  <a:srgbClr val="000000"/>
                </a:solidFill>
                <a:ea typeface="SimSun" pitchFamily="2" charset="-122"/>
              </a:endParaRPr>
            </a:p>
          </p:txBody>
        </p:sp>
        <p:sp>
          <p:nvSpPr>
            <p:cNvPr id="69" name="Oval 68"/>
            <p:cNvSpPr/>
            <p:nvPr/>
          </p:nvSpPr>
          <p:spPr bwMode="auto">
            <a:xfrm>
              <a:off x="433973" y="1798582"/>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1</a:t>
              </a:r>
            </a:p>
          </p:txBody>
        </p:sp>
        <p:sp>
          <p:nvSpPr>
            <p:cNvPr id="70" name="Oval 69"/>
            <p:cNvSpPr/>
            <p:nvPr/>
          </p:nvSpPr>
          <p:spPr bwMode="auto">
            <a:xfrm>
              <a:off x="1442448" y="3148088"/>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5</a:t>
              </a:r>
            </a:p>
          </p:txBody>
        </p:sp>
        <p:sp>
          <p:nvSpPr>
            <p:cNvPr id="71" name="Oval 70"/>
            <p:cNvSpPr/>
            <p:nvPr/>
          </p:nvSpPr>
          <p:spPr bwMode="auto">
            <a:xfrm>
              <a:off x="1442448" y="3611059"/>
              <a:ext cx="290610" cy="27672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6</a:t>
              </a:r>
            </a:p>
          </p:txBody>
        </p:sp>
        <p:sp>
          <p:nvSpPr>
            <p:cNvPr id="72" name="Oval 71"/>
            <p:cNvSpPr/>
            <p:nvPr/>
          </p:nvSpPr>
          <p:spPr bwMode="auto">
            <a:xfrm>
              <a:off x="412581" y="4535098"/>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8</a:t>
              </a:r>
            </a:p>
          </p:txBody>
        </p:sp>
        <p:sp>
          <p:nvSpPr>
            <p:cNvPr id="73" name="Oval 72"/>
            <p:cNvSpPr/>
            <p:nvPr/>
          </p:nvSpPr>
          <p:spPr bwMode="auto">
            <a:xfrm>
              <a:off x="412581" y="4981697"/>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9</a:t>
              </a:r>
            </a:p>
          </p:txBody>
        </p:sp>
        <p:sp>
          <p:nvSpPr>
            <p:cNvPr id="74" name="Oval 73"/>
            <p:cNvSpPr/>
            <p:nvPr/>
          </p:nvSpPr>
          <p:spPr bwMode="auto">
            <a:xfrm>
              <a:off x="412581" y="5432932"/>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10</a:t>
              </a:r>
            </a:p>
          </p:txBody>
        </p:sp>
        <p:sp>
          <p:nvSpPr>
            <p:cNvPr id="75" name="Rectangle 13"/>
            <p:cNvSpPr>
              <a:spLocks noChangeArrowheads="1"/>
            </p:cNvSpPr>
            <p:nvPr/>
          </p:nvSpPr>
          <p:spPr bwMode="gray">
            <a:xfrm>
              <a:off x="1587756" y="1832286"/>
              <a:ext cx="1558214"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Credit risk</a:t>
              </a:r>
            </a:p>
          </p:txBody>
        </p:sp>
        <p:sp>
          <p:nvSpPr>
            <p:cNvPr id="76" name="Oval 75"/>
            <p:cNvSpPr/>
            <p:nvPr/>
          </p:nvSpPr>
          <p:spPr bwMode="auto">
            <a:xfrm>
              <a:off x="1442448" y="1787354"/>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2</a:t>
              </a:r>
            </a:p>
          </p:txBody>
        </p:sp>
        <p:sp>
          <p:nvSpPr>
            <p:cNvPr id="77" name="Oval 76"/>
            <p:cNvSpPr/>
            <p:nvPr/>
          </p:nvSpPr>
          <p:spPr bwMode="auto">
            <a:xfrm>
              <a:off x="1442448" y="2230097"/>
              <a:ext cx="290610" cy="27672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3</a:t>
              </a:r>
            </a:p>
          </p:txBody>
        </p:sp>
        <p:sp>
          <p:nvSpPr>
            <p:cNvPr id="78" name="Oval 77"/>
            <p:cNvSpPr/>
            <p:nvPr/>
          </p:nvSpPr>
          <p:spPr bwMode="auto">
            <a:xfrm>
              <a:off x="1442448" y="2685117"/>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4</a:t>
              </a:r>
            </a:p>
          </p:txBody>
        </p:sp>
        <p:sp>
          <p:nvSpPr>
            <p:cNvPr id="79" name="Rectangle 13"/>
            <p:cNvSpPr>
              <a:spLocks noChangeArrowheads="1"/>
            </p:cNvSpPr>
            <p:nvPr/>
          </p:nvSpPr>
          <p:spPr bwMode="gray">
            <a:xfrm>
              <a:off x="1587756" y="4125061"/>
              <a:ext cx="1558214"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Strategic risk</a:t>
              </a:r>
            </a:p>
          </p:txBody>
        </p:sp>
        <p:sp>
          <p:nvSpPr>
            <p:cNvPr id="80" name="Oval 79"/>
            <p:cNvSpPr/>
            <p:nvPr/>
          </p:nvSpPr>
          <p:spPr bwMode="auto">
            <a:xfrm>
              <a:off x="1442448" y="4066079"/>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7</a:t>
              </a:r>
            </a:p>
          </p:txBody>
        </p:sp>
        <p:sp>
          <p:nvSpPr>
            <p:cNvPr id="81" name="Rectangle 20"/>
            <p:cNvSpPr>
              <a:spLocks noChangeArrowheads="1"/>
            </p:cNvSpPr>
            <p:nvPr/>
          </p:nvSpPr>
          <p:spPr bwMode="gray">
            <a:xfrm>
              <a:off x="553985" y="5959278"/>
              <a:ext cx="2595637" cy="365760"/>
            </a:xfrm>
            <a:prstGeom prst="rect">
              <a:avLst/>
            </a:prstGeom>
            <a:solidFill>
              <a:schemeClr val="bg1">
                <a:lumMod val="95000"/>
              </a:schemeClr>
            </a:solidFill>
            <a:ln w="9525" algn="ctr">
              <a:solidFill>
                <a:schemeClr val="bg1">
                  <a:lumMod val="65000"/>
                </a:schemeClr>
              </a:solidFill>
              <a:miter lim="800000"/>
              <a:headEnd/>
              <a:tailEnd/>
            </a:ln>
            <a:effectLst/>
            <a:extLst/>
          </p:spPr>
          <p:txBody>
            <a:bodyPr lIns="36576" tIns="36576" rIns="36576" bIns="36576" anchor="ctr"/>
            <a:lstStyle/>
            <a:p>
              <a:pPr lvl="0" fontAlgn="auto">
                <a:lnSpc>
                  <a:spcPct val="100000"/>
                </a:lnSpc>
                <a:spcBef>
                  <a:spcPts val="0"/>
                </a:spcBef>
                <a:spcAft>
                  <a:spcPts val="0"/>
                </a:spcAft>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Fiduciary risk</a:t>
              </a:r>
              <a:r>
                <a:rPr lang="en-US" altLang="zh-CN" baseline="30000" dirty="0" smtClean="0">
                  <a:solidFill>
                    <a:srgbClr val="000000"/>
                  </a:solidFill>
                  <a:ea typeface="SimSun" pitchFamily="2" charset="-122"/>
                </a:rPr>
                <a:t>2</a:t>
              </a:r>
              <a:endParaRPr kumimoji="0" lang="en-US" altLang="zh-CN" sz="1000" b="0" i="0" u="none" strike="noStrike" kern="0" cap="none" spc="0" normalizeH="0" baseline="0" noProof="0" dirty="0" smtClean="0">
                <a:ln>
                  <a:noFill/>
                </a:ln>
                <a:solidFill>
                  <a:srgbClr val="000000"/>
                </a:solidFill>
                <a:effectLst/>
                <a:uLnTx/>
                <a:uFillTx/>
                <a:ea typeface="SimSun" pitchFamily="2" charset="-122"/>
              </a:endParaRPr>
            </a:p>
          </p:txBody>
        </p:sp>
        <p:sp>
          <p:nvSpPr>
            <p:cNvPr id="82" name="Oval 81"/>
            <p:cNvSpPr/>
            <p:nvPr/>
          </p:nvSpPr>
          <p:spPr bwMode="auto">
            <a:xfrm>
              <a:off x="408681" y="5891678"/>
              <a:ext cx="290610" cy="27672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11</a:t>
              </a:r>
            </a:p>
          </p:txBody>
        </p:sp>
      </p:grpSp>
      <p:sp>
        <p:nvSpPr>
          <p:cNvPr id="83" name="Oval 82"/>
          <p:cNvSpPr/>
          <p:nvPr/>
        </p:nvSpPr>
        <p:spPr bwMode="auto">
          <a:xfrm>
            <a:off x="3380244" y="5967812"/>
            <a:ext cx="290610" cy="27672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11</a:t>
            </a:r>
          </a:p>
        </p:txBody>
      </p:sp>
      <p:cxnSp>
        <p:nvCxnSpPr>
          <p:cNvPr id="84" name="Straight Connector 83"/>
          <p:cNvCxnSpPr/>
          <p:nvPr/>
        </p:nvCxnSpPr>
        <p:spPr>
          <a:xfrm>
            <a:off x="3167067" y="1089017"/>
            <a:ext cx="0" cy="4869034"/>
          </a:xfrm>
          <a:prstGeom prst="line">
            <a:avLst/>
          </a:prstGeom>
          <a:ln w="9525">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86" name="TextBox 85"/>
          <p:cNvSpPr txBox="1"/>
          <p:nvPr/>
        </p:nvSpPr>
        <p:spPr>
          <a:xfrm>
            <a:off x="6111741" y="1095538"/>
            <a:ext cx="3227165" cy="224677"/>
          </a:xfrm>
          <a:prstGeom prst="rect">
            <a:avLst/>
          </a:prstGeom>
          <a:noFill/>
        </p:spPr>
        <p:txBody>
          <a:bodyPr wrap="none" rtlCol="0">
            <a:spAutoFit/>
          </a:bodyPr>
          <a:lstStyle/>
          <a:p>
            <a:pPr algn="ctr" eaLnBrk="1" hangingPunct="1">
              <a:lnSpc>
                <a:spcPct val="86000"/>
              </a:lnSpc>
            </a:pPr>
            <a:r>
              <a:rPr lang="en-US" sz="1000" b="1" dirty="0" smtClean="0">
                <a:solidFill>
                  <a:srgbClr val="000000"/>
                </a:solidFill>
                <a:ea typeface="ＭＳ Ｐゴシック"/>
              </a:rPr>
              <a:t>* SHUSA metric reported in Santander Group RAS</a:t>
            </a:r>
            <a:endParaRPr lang="en-US" sz="1000" b="1" dirty="0">
              <a:solidFill>
                <a:srgbClr val="000000"/>
              </a:solidFill>
              <a:ea typeface="ＭＳ Ｐゴシック"/>
            </a:endParaRPr>
          </a:p>
        </p:txBody>
      </p:sp>
      <p:sp>
        <p:nvSpPr>
          <p:cNvPr id="42" name="Footnote"/>
          <p:cNvSpPr/>
          <p:nvPr/>
        </p:nvSpPr>
        <p:spPr>
          <a:xfrm>
            <a:off x="2228518" y="6332539"/>
            <a:ext cx="5000958" cy="246221"/>
          </a:xfrm>
          <a:prstGeom prst="rect">
            <a:avLst/>
          </a:prstGeom>
          <a:extLst/>
        </p:spPr>
        <p:txBody>
          <a:bodyPr vert="horz" wrap="square" lIns="0" tIns="0" rIns="0" bIns="0" numCol="1" anchor="t" anchorCtr="0" compatLnSpc="1">
            <a:prstTxWarp prst="textNoShape">
              <a:avLst/>
            </a:prstTxWarp>
            <a:spAutoFit/>
          </a:bodyPr>
          <a:lstStyle/>
          <a:p>
            <a:pPr marL="228600" indent="-228600" algn="l" eaLnBrk="1" hangingPunct="1">
              <a:lnSpc>
                <a:spcPct val="100000"/>
              </a:lnSpc>
              <a:spcBef>
                <a:spcPts val="0"/>
              </a:spcBef>
              <a:spcAft>
                <a:spcPts val="0"/>
              </a:spcAft>
              <a:buAutoNum type="arabicPeriod"/>
            </a:pPr>
            <a:r>
              <a:rPr lang="en-US" sz="800" dirty="0" smtClean="0">
                <a:solidFill>
                  <a:srgbClr val="000000"/>
                </a:solidFill>
                <a:latin typeface="Arial" panose="020B0604020202020204" pitchFamily="34" charset="0"/>
                <a:cs typeface="Arial" panose="020B0604020202020204" pitchFamily="34" charset="0"/>
                <a:sym typeface="+mn-lt"/>
              </a:rPr>
              <a:t>Interest rate risk and Mark-to-market risk managed by the Market Risk ERM Team</a:t>
            </a:r>
          </a:p>
          <a:p>
            <a:pPr marL="228600" indent="-228600" algn="l" eaLnBrk="1" hangingPunct="1">
              <a:lnSpc>
                <a:spcPct val="100000"/>
              </a:lnSpc>
              <a:spcBef>
                <a:spcPts val="0"/>
              </a:spcBef>
              <a:spcAft>
                <a:spcPts val="0"/>
              </a:spcAft>
              <a:buAutoNum type="arabicPeriod"/>
            </a:pPr>
            <a:r>
              <a:rPr lang="en-US" sz="800" dirty="0" smtClean="0">
                <a:solidFill>
                  <a:srgbClr val="000000"/>
                </a:solidFill>
                <a:latin typeface="Arial" panose="020B0604020202020204" pitchFamily="34" charset="0"/>
                <a:cs typeface="Arial" panose="020B0604020202020204" pitchFamily="34" charset="0"/>
                <a:sym typeface="+mn-lt"/>
              </a:rPr>
              <a:t>Fiduciary risk managed by the Compliance Risk ERM Team</a:t>
            </a:r>
            <a:endParaRPr lang="en-US" sz="800" dirty="0">
              <a:solidFill>
                <a:srgbClr val="000000"/>
              </a:solidFill>
              <a:latin typeface="Arial" panose="020B0604020202020204" pitchFamily="34" charset="0"/>
              <a:cs typeface="Arial" panose="020B0604020202020204" pitchFamily="34" charset="0"/>
              <a:sym typeface="+mn-lt"/>
            </a:endParaRPr>
          </a:p>
        </p:txBody>
      </p:sp>
    </p:spTree>
    <p:extLst>
      <p:ext uri="{BB962C8B-B14F-4D97-AF65-F5344CB8AC3E}">
        <p14:creationId xmlns:p14="http://schemas.microsoft.com/office/powerpoint/2010/main" val="6878546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txBox="1">
            <a:spLocks/>
          </p:cNvSpPr>
          <p:nvPr/>
        </p:nvSpPr>
        <p:spPr bwMode="auto">
          <a:xfrm>
            <a:off x="349484" y="1466434"/>
            <a:ext cx="2727831" cy="41096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FF0000"/>
                </a:solidFill>
                <a:effectLst/>
                <a:uLnTx/>
                <a:uFillTx/>
                <a:latin typeface="Arial" charset="0"/>
                <a:ea typeface="ＭＳ Ｐゴシック"/>
              </a:rPr>
              <a:t>RAS development process</a:t>
            </a:r>
            <a:endParaRPr kumimoji="0" lang="en-US" sz="1400" b="1" i="0" u="none" strike="noStrike" kern="1200" cap="none" spc="0" normalizeH="0" baseline="0" noProof="0" dirty="0">
              <a:ln>
                <a:noFill/>
              </a:ln>
              <a:solidFill>
                <a:srgbClr val="FF0000"/>
              </a:solidFill>
              <a:effectLst/>
              <a:uLnTx/>
              <a:uFillTx/>
              <a:latin typeface="Arial" charset="0"/>
              <a:ea typeface="ＭＳ Ｐゴシック"/>
            </a:endParaRPr>
          </a:p>
        </p:txBody>
      </p:sp>
      <p:sp>
        <p:nvSpPr>
          <p:cNvPr id="25" name="Text Placeholder 2"/>
          <p:cNvSpPr txBox="1">
            <a:spLocks/>
          </p:cNvSpPr>
          <p:nvPr/>
        </p:nvSpPr>
        <p:spPr bwMode="auto">
          <a:xfrm>
            <a:off x="3332105" y="1466434"/>
            <a:ext cx="5484564" cy="41096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400" dirty="0" smtClean="0">
                <a:latin typeface="Arial" charset="0"/>
                <a:ea typeface="ＭＳ Ｐゴシック"/>
              </a:rPr>
              <a:t>Anchor calibration approaches</a:t>
            </a:r>
            <a:endParaRPr kumimoji="0" lang="en-US" sz="1400" b="1" i="0" u="none" strike="noStrike" kern="1200" cap="none" spc="0" normalizeH="0" baseline="0" noProof="0" dirty="0">
              <a:ln>
                <a:noFill/>
              </a:ln>
              <a:solidFill>
                <a:srgbClr val="FF0000"/>
              </a:solidFill>
              <a:effectLst/>
              <a:uLnTx/>
              <a:uFillTx/>
              <a:latin typeface="Arial" charset="0"/>
              <a:ea typeface="ＭＳ Ｐゴシック"/>
            </a:endParaRPr>
          </a:p>
        </p:txBody>
      </p:sp>
      <p:sp>
        <p:nvSpPr>
          <p:cNvPr id="2" name="Content Placeholder 1"/>
          <p:cNvSpPr>
            <a:spLocks noGrp="1"/>
          </p:cNvSpPr>
          <p:nvPr>
            <p:ph sz="quarter" idx="11"/>
          </p:nvPr>
        </p:nvSpPr>
        <p:spPr/>
        <p:txBody>
          <a:bodyPr/>
          <a:lstStyle/>
          <a:p>
            <a:r>
              <a:rPr lang="en-US" dirty="0" smtClean="0"/>
              <a:t>Risk taxonomy calibration approaches linked to risk objectives</a:t>
            </a:r>
            <a:endParaRPr lang="en-US" b="0" dirty="0">
              <a:solidFill>
                <a:schemeClr val="accent1"/>
              </a:solidFill>
            </a:endParaRPr>
          </a:p>
        </p:txBody>
      </p:sp>
      <p:graphicFrame>
        <p:nvGraphicFramePr>
          <p:cNvPr id="45" name="Table 44"/>
          <p:cNvGraphicFramePr>
            <a:graphicFrameLocks noGrp="1"/>
          </p:cNvGraphicFramePr>
          <p:nvPr>
            <p:extLst>
              <p:ext uri="{D42A27DB-BD31-4B8C-83A1-F6EECF244321}">
                <p14:modId xmlns:p14="http://schemas.microsoft.com/office/powerpoint/2010/main" val="3405531644"/>
              </p:ext>
            </p:extLst>
          </p:nvPr>
        </p:nvGraphicFramePr>
        <p:xfrm>
          <a:off x="3332104" y="1842426"/>
          <a:ext cx="5915083" cy="3989131"/>
        </p:xfrm>
        <a:graphic>
          <a:graphicData uri="http://schemas.openxmlformats.org/drawingml/2006/table">
            <a:tbl>
              <a:tblPr firstRow="1" bandRow="1">
                <a:tableStyleId>{839DD9DD-9E6C-4910-8AC0-68ADFF6A6AFC}</a:tableStyleId>
              </a:tblPr>
              <a:tblGrid>
                <a:gridCol w="1487297"/>
                <a:gridCol w="2052008"/>
                <a:gridCol w="2375778"/>
              </a:tblGrid>
              <a:tr h="284938">
                <a:tc>
                  <a:txBody>
                    <a:bodyPr/>
                    <a:lstStyle/>
                    <a:p>
                      <a:r>
                        <a:rPr lang="en-US" sz="1200" b="1" dirty="0" smtClean="0">
                          <a:solidFill>
                            <a:srgbClr val="FF0000"/>
                          </a:solidFill>
                          <a:latin typeface="Arial" panose="020B0604020202020204" pitchFamily="34" charset="0"/>
                          <a:cs typeface="Arial" panose="020B0604020202020204" pitchFamily="34" charset="0"/>
                        </a:rPr>
                        <a:t>Anchor</a:t>
                      </a:r>
                    </a:p>
                  </a:txBody>
                  <a:tcPr anchor="b">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smtClean="0">
                          <a:solidFill>
                            <a:srgbClr val="FF0000"/>
                          </a:solidFill>
                          <a:latin typeface="Arial" panose="020B0604020202020204" pitchFamily="34" charset="0"/>
                          <a:ea typeface="+mn-ea"/>
                          <a:cs typeface="Arial" panose="020B0604020202020204" pitchFamily="34" charset="0"/>
                        </a:rPr>
                        <a:t>Calibration approach</a:t>
                      </a:r>
                      <a:endParaRPr lang="en-US" sz="1200" b="1" kern="1200" dirty="0" smtClean="0">
                        <a:solidFill>
                          <a:srgbClr val="FF0000"/>
                        </a:solidFill>
                        <a:latin typeface="Arial" panose="020B0604020202020204" pitchFamily="34" charset="0"/>
                        <a:ea typeface="+mn-ea"/>
                        <a:cs typeface="Arial" panose="020B0604020202020204" pitchFamily="34" charset="0"/>
                      </a:endParaRPr>
                    </a:p>
                  </a:txBody>
                  <a:tcPr anchor="b">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Arial" panose="020B0604020202020204" pitchFamily="34" charset="0"/>
                          <a:ea typeface="+mn-ea"/>
                          <a:cs typeface="Arial" panose="020B0604020202020204" pitchFamily="34" charset="0"/>
                        </a:rPr>
                        <a:t>Applicable</a:t>
                      </a:r>
                      <a:r>
                        <a:rPr lang="en-US" sz="1200" b="1" kern="1200" baseline="0" dirty="0" smtClean="0">
                          <a:solidFill>
                            <a:srgbClr val="FF0000"/>
                          </a:solidFill>
                          <a:latin typeface="Arial" panose="020B0604020202020204" pitchFamily="34" charset="0"/>
                          <a:ea typeface="+mn-ea"/>
                          <a:cs typeface="Arial" panose="020B0604020202020204" pitchFamily="34" charset="0"/>
                        </a:rPr>
                        <a:t> risk taxonomy</a:t>
                      </a:r>
                      <a:endParaRPr lang="en-US" sz="1200" b="1" kern="1200" dirty="0" smtClean="0">
                        <a:solidFill>
                          <a:srgbClr val="FF0000"/>
                        </a:solidFill>
                        <a:latin typeface="Arial" panose="020B0604020202020204" pitchFamily="34" charset="0"/>
                        <a:ea typeface="+mn-ea"/>
                        <a:cs typeface="Arial" panose="020B0604020202020204" pitchFamily="34" charset="0"/>
                      </a:endParaRPr>
                    </a:p>
                  </a:txBody>
                  <a:tcPr anchor="b">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123473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Arial" panose="020B0604020202020204" pitchFamily="34" charset="0"/>
                          <a:cs typeface="Arial" panose="020B0604020202020204" pitchFamily="34" charset="0"/>
                        </a:rPr>
                        <a:t>Existing management limits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i="0" kern="1200" dirty="0" smtClean="0">
                        <a:solidFill>
                          <a:schemeClr val="tx1"/>
                        </a:solidFill>
                        <a:effectLst/>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0" kern="1200" dirty="0" smtClean="0">
                          <a:solidFill>
                            <a:schemeClr val="tx1"/>
                          </a:solidFill>
                          <a:effectLst/>
                          <a:latin typeface="Arial" panose="020B0604020202020204" pitchFamily="34" charset="0"/>
                          <a:ea typeface="+mn-ea"/>
                          <a:cs typeface="Arial" panose="020B0604020202020204" pitchFamily="34" charset="0"/>
                        </a:rPr>
                        <a:t>Align anchor to other limits codified in policies or management practices to ensure consistency across the organization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9063" lvl="0" indent="-119063">
                        <a:buFont typeface="Arial" panose="020B0604020202020204" pitchFamily="34" charset="0"/>
                        <a:buChar char="•"/>
                      </a:pPr>
                      <a:r>
                        <a:rPr lang="en-US" sz="1200" dirty="0" smtClean="0">
                          <a:latin typeface="Arial" panose="020B0604020202020204" pitchFamily="34" charset="0"/>
                          <a:cs typeface="Arial" panose="020B0604020202020204" pitchFamily="34" charset="0"/>
                        </a:rPr>
                        <a:t>Capital adequacy (ratios)</a:t>
                      </a:r>
                      <a:endParaRPr lang="en-US" sz="1200" baseline="0" dirty="0" smtClean="0">
                        <a:latin typeface="Arial" panose="020B0604020202020204" pitchFamily="34" charset="0"/>
                        <a:cs typeface="Arial" panose="020B0604020202020204" pitchFamily="34" charset="0"/>
                      </a:endParaRPr>
                    </a:p>
                    <a:p>
                      <a:pPr marL="119063" marR="0" lvl="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latin typeface="Arial" panose="020B0604020202020204" pitchFamily="34" charset="0"/>
                          <a:ea typeface="+mn-ea"/>
                          <a:cs typeface="Arial" panose="020B0604020202020204" pitchFamily="34" charset="0"/>
                        </a:rPr>
                        <a:t>Compliance risk</a:t>
                      </a:r>
                    </a:p>
                    <a:p>
                      <a:pPr marL="119063" marR="0" lvl="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latin typeface="Arial" panose="020B0604020202020204" pitchFamily="34" charset="0"/>
                          <a:ea typeface="+mn-ea"/>
                          <a:cs typeface="Arial" panose="020B0604020202020204" pitchFamily="34" charset="0"/>
                        </a:rPr>
                        <a:t>Model risk</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12347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latin typeface="Arial" panose="020B0604020202020204" pitchFamily="34" charset="0"/>
                          <a:ea typeface="+mn-ea"/>
                          <a:cs typeface="Arial" panose="020B0604020202020204" pitchFamily="34" charset="0"/>
                        </a:rPr>
                        <a:t>Model p</a:t>
                      </a:r>
                      <a:r>
                        <a:rPr lang="en-US" sz="1200" b="1" kern="1200" dirty="0" smtClean="0">
                          <a:solidFill>
                            <a:schemeClr val="tx1"/>
                          </a:solidFill>
                          <a:latin typeface="Arial" panose="020B0604020202020204" pitchFamily="34" charset="0"/>
                          <a:ea typeface="+mn-ea"/>
                          <a:cs typeface="Arial" panose="020B0604020202020204" pitchFamily="34" charset="0"/>
                        </a:rPr>
                        <a:t>rojections</a:t>
                      </a:r>
                      <a:endParaRPr lang="en-US" sz="1200" i="0" kern="1200" dirty="0" smtClean="0">
                        <a:solidFill>
                          <a:schemeClr val="tx1"/>
                        </a:solidFill>
                        <a:effectLst/>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latin typeface="Arial" panose="020B0604020202020204" pitchFamily="34" charset="0"/>
                          <a:ea typeface="+mn-ea"/>
                          <a:cs typeface="Arial" panose="020B0604020202020204" pitchFamily="34" charset="0"/>
                        </a:rPr>
                        <a:t>Set anchors based on outputs of CCAR and other business models, applying </a:t>
                      </a:r>
                      <a:r>
                        <a:rPr lang="en-US" sz="1200" b="0" kern="1200" dirty="0" smtClean="0">
                          <a:solidFill>
                            <a:schemeClr val="tx1"/>
                          </a:solidFill>
                          <a:latin typeface="Arial" panose="020B0604020202020204" pitchFamily="34" charset="0"/>
                          <a:ea typeface="+mn-ea"/>
                          <a:cs typeface="Arial" panose="020B0604020202020204" pitchFamily="34" charset="0"/>
                        </a:rPr>
                        <a:t>adjustments</a:t>
                      </a:r>
                      <a:r>
                        <a:rPr lang="en-US" sz="1200" b="0" kern="1200" baseline="0" dirty="0" smtClean="0">
                          <a:solidFill>
                            <a:schemeClr val="tx1"/>
                          </a:solidFill>
                          <a:latin typeface="Arial" panose="020B0604020202020204" pitchFamily="34" charset="0"/>
                          <a:ea typeface="+mn-ea"/>
                          <a:cs typeface="Arial" panose="020B0604020202020204" pitchFamily="34" charset="0"/>
                        </a:rPr>
                        <a:t> based on management review</a:t>
                      </a:r>
                      <a:endParaRPr lang="en-US" sz="1200" b="0" kern="1200" dirty="0" smtClean="0">
                        <a:solidFill>
                          <a:schemeClr val="tx1"/>
                        </a:solidFill>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smtClean="0">
                          <a:solidFill>
                            <a:schemeClr val="tx1"/>
                          </a:solidFill>
                          <a:latin typeface="Arial" panose="020B0604020202020204" pitchFamily="34" charset="0"/>
                          <a:ea typeface="+mn-ea"/>
                          <a:cs typeface="Arial" panose="020B0604020202020204" pitchFamily="34" charset="0"/>
                        </a:rPr>
                        <a:t>Capital adequacy (other)</a:t>
                      </a:r>
                    </a:p>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smtClean="0">
                          <a:solidFill>
                            <a:schemeClr val="tx1"/>
                          </a:solidFill>
                          <a:latin typeface="Arial" panose="020B0604020202020204" pitchFamily="34" charset="0"/>
                          <a:ea typeface="+mn-ea"/>
                          <a:cs typeface="Arial" panose="020B0604020202020204" pitchFamily="34" charset="0"/>
                        </a:rPr>
                        <a:t>Credit risk (losses)</a:t>
                      </a:r>
                      <a:endParaRPr lang="en-US" sz="1200" b="0" kern="1200" baseline="0" dirty="0" smtClean="0">
                        <a:solidFill>
                          <a:schemeClr val="tx1"/>
                        </a:solidFill>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12347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Arial" panose="020B0604020202020204" pitchFamily="34" charset="0"/>
                          <a:cs typeface="Arial" panose="020B0604020202020204" pitchFamily="34" charset="0"/>
                        </a:rPr>
                        <a:t>Historical</a:t>
                      </a:r>
                      <a:r>
                        <a:rPr lang="en-US" sz="1200" b="1" baseline="0" dirty="0" smtClean="0">
                          <a:solidFill>
                            <a:schemeClr val="tx1"/>
                          </a:solidFill>
                          <a:latin typeface="Arial" panose="020B0604020202020204" pitchFamily="34" charset="0"/>
                          <a:cs typeface="Arial" panose="020B0604020202020204" pitchFamily="34" charset="0"/>
                        </a:rPr>
                        <a:t> benchmarks</a:t>
                      </a:r>
                      <a:endParaRPr lang="en-US" sz="1200" i="0" kern="1200" dirty="0" smtClean="0">
                        <a:solidFill>
                          <a:schemeClr val="tx1"/>
                        </a:solidFill>
                        <a:effectLst/>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latin typeface="Arial" panose="020B0604020202020204" pitchFamily="34" charset="0"/>
                          <a:cs typeface="Arial" panose="020B0604020202020204" pitchFamily="34" charset="0"/>
                        </a:rPr>
                        <a:t>Leverage management expertise, supported by comparison to internal</a:t>
                      </a:r>
                      <a:r>
                        <a:rPr lang="en-US" sz="1200" b="0" baseline="0" dirty="0" smtClean="0">
                          <a:solidFill>
                            <a:schemeClr val="tx1"/>
                          </a:solidFill>
                          <a:latin typeface="Arial" panose="020B0604020202020204" pitchFamily="34" charset="0"/>
                          <a:cs typeface="Arial" panose="020B0604020202020204" pitchFamily="34" charset="0"/>
                        </a:rPr>
                        <a:t> and external data, where available</a:t>
                      </a:r>
                      <a:endParaRPr lang="en-US" sz="1200" b="0" dirty="0" smtClean="0">
                        <a:solidFill>
                          <a:schemeClr val="tx1"/>
                        </a:solidFill>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smtClean="0">
                          <a:solidFill>
                            <a:schemeClr val="tx1"/>
                          </a:solidFill>
                          <a:latin typeface="Arial" panose="020B0604020202020204" pitchFamily="34" charset="0"/>
                          <a:ea typeface="+mn-ea"/>
                          <a:cs typeface="Arial" panose="020B0604020202020204" pitchFamily="34" charset="0"/>
                        </a:rPr>
                        <a:t>Credit risk (concentration)</a:t>
                      </a:r>
                      <a:r>
                        <a:rPr lang="en-US" sz="1200" b="0" kern="1200" baseline="30000" dirty="0" smtClean="0">
                          <a:solidFill>
                            <a:schemeClr val="tx1"/>
                          </a:solidFill>
                          <a:latin typeface="Arial" panose="020B0604020202020204" pitchFamily="34" charset="0"/>
                          <a:ea typeface="+mn-ea"/>
                          <a:cs typeface="Arial" panose="020B0604020202020204" pitchFamily="34" charset="0"/>
                        </a:rPr>
                        <a:t> </a:t>
                      </a:r>
                      <a:endParaRPr lang="en-US" sz="1200" b="0" kern="1200" dirty="0" smtClean="0">
                        <a:solidFill>
                          <a:schemeClr val="tx1"/>
                        </a:solidFill>
                        <a:latin typeface="Arial" panose="020B0604020202020204" pitchFamily="34" charset="0"/>
                        <a:ea typeface="+mn-ea"/>
                        <a:cs typeface="Arial" panose="020B0604020202020204" pitchFamily="34" charset="0"/>
                      </a:endParaRPr>
                    </a:p>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latin typeface="Arial" panose="020B0604020202020204" pitchFamily="34" charset="0"/>
                          <a:ea typeface="+mn-ea"/>
                          <a:cs typeface="Arial" panose="020B0604020202020204" pitchFamily="34" charset="0"/>
                        </a:rPr>
                        <a:t>Operational risk</a:t>
                      </a:r>
                    </a:p>
                    <a:p>
                      <a:pPr marL="119063" marR="0" lvl="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solidFill>
                            <a:schemeClr val="tx1"/>
                          </a:solidFill>
                          <a:latin typeface="Arial" panose="020B0604020202020204" pitchFamily="34" charset="0"/>
                          <a:cs typeface="Arial" panose="020B0604020202020204" pitchFamily="34" charset="0"/>
                        </a:rPr>
                        <a:t>Liquidity risk</a:t>
                      </a:r>
                    </a:p>
                    <a:p>
                      <a:pPr marL="119063" lvl="0" indent="-119063" algn="l" defTabSz="457200" rtl="0" eaLnBrk="1" latinLnBrk="0" hangingPunct="1">
                        <a:buFont typeface="Arial" panose="020B0604020202020204" pitchFamily="34" charset="0"/>
                        <a:buChar char="•"/>
                      </a:pPr>
                      <a:r>
                        <a:rPr lang="en-US" sz="1200" kern="1200" baseline="0" dirty="0" smtClean="0">
                          <a:solidFill>
                            <a:schemeClr val="tx1"/>
                          </a:solidFill>
                          <a:latin typeface="Arial" panose="020B0604020202020204" pitchFamily="34" charset="0"/>
                          <a:ea typeface="+mn-ea"/>
                          <a:cs typeface="Arial" panose="020B0604020202020204" pitchFamily="34" charset="0"/>
                        </a:rPr>
                        <a:t>Interest rate risk</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7" name="AutoShape 5"/>
          <p:cNvSpPr>
            <a:spLocks noChangeArrowheads="1"/>
          </p:cNvSpPr>
          <p:nvPr/>
        </p:nvSpPr>
        <p:spPr bwMode="gray">
          <a:xfrm rot="5400000">
            <a:off x="971642" y="1515122"/>
            <a:ext cx="1058400" cy="1782954"/>
          </a:xfrm>
          <a:prstGeom prst="homePlate">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Set SHUSA RAS objectives</a:t>
            </a:r>
            <a:endParaRPr lang="en-GB" altLang="zh-CN" sz="1100" b="1" dirty="0">
              <a:latin typeface="Arial" panose="020B0604020202020204" pitchFamily="34" charset="0"/>
              <a:ea typeface="+mj-ea"/>
              <a:cs typeface="Arial" panose="020B0604020202020204" pitchFamily="34" charset="0"/>
            </a:endParaRPr>
          </a:p>
        </p:txBody>
      </p:sp>
      <p:sp>
        <p:nvSpPr>
          <p:cNvPr id="68" name="AutoShape 2"/>
          <p:cNvSpPr>
            <a:spLocks noChangeArrowheads="1"/>
          </p:cNvSpPr>
          <p:nvPr/>
        </p:nvSpPr>
        <p:spPr bwMode="gray">
          <a:xfrm rot="5400000">
            <a:off x="971642" y="4410881"/>
            <a:ext cx="1058400" cy="1782954"/>
          </a:xfrm>
          <a:prstGeom prst="chevron">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marL="3175"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Review and apply management adjustments</a:t>
            </a:r>
            <a:endParaRPr lang="en-GB" altLang="zh-CN" sz="1100" b="1" dirty="0">
              <a:latin typeface="Arial" panose="020B0604020202020204" pitchFamily="34" charset="0"/>
              <a:ea typeface="+mj-ea"/>
              <a:cs typeface="Arial" panose="020B0604020202020204" pitchFamily="34" charset="0"/>
            </a:endParaRPr>
          </a:p>
        </p:txBody>
      </p:sp>
      <p:sp>
        <p:nvSpPr>
          <p:cNvPr id="69" name="AutoShape 3"/>
          <p:cNvSpPr>
            <a:spLocks noChangeArrowheads="1"/>
          </p:cNvSpPr>
          <p:nvPr/>
        </p:nvSpPr>
        <p:spPr bwMode="gray">
          <a:xfrm rot="5400000">
            <a:off x="971642" y="3445628"/>
            <a:ext cx="1058400" cy="1782954"/>
          </a:xfrm>
          <a:prstGeom prst="chevron">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marL="3175" algn="ctr" eaLnBrk="0" hangingPunct="0">
              <a:lnSpc>
                <a:spcPct val="100000"/>
              </a:lnSpc>
            </a:pPr>
            <a:r>
              <a:rPr lang="en-GB" altLang="zh-CN" sz="1100" b="1" dirty="0" smtClean="0">
                <a:solidFill>
                  <a:srgbClr val="FF0000"/>
                </a:solidFill>
                <a:latin typeface="Arial" panose="020B0604020202020204" pitchFamily="34" charset="0"/>
                <a:ea typeface="+mj-ea"/>
                <a:cs typeface="Arial" panose="020B0604020202020204" pitchFamily="34" charset="0"/>
              </a:rPr>
              <a:t>Calibrate anchor points for metric limits</a:t>
            </a:r>
            <a:endParaRPr lang="en-GB" altLang="zh-CN" sz="1100" b="1" dirty="0">
              <a:solidFill>
                <a:srgbClr val="FF0000"/>
              </a:solidFill>
              <a:latin typeface="Arial" panose="020B0604020202020204" pitchFamily="34" charset="0"/>
              <a:ea typeface="+mj-ea"/>
              <a:cs typeface="Arial" panose="020B0604020202020204" pitchFamily="34" charset="0"/>
            </a:endParaRPr>
          </a:p>
        </p:txBody>
      </p:sp>
      <p:sp>
        <p:nvSpPr>
          <p:cNvPr id="70" name="AutoShape 4"/>
          <p:cNvSpPr>
            <a:spLocks noChangeArrowheads="1"/>
          </p:cNvSpPr>
          <p:nvPr/>
        </p:nvSpPr>
        <p:spPr bwMode="gray">
          <a:xfrm rot="5400000">
            <a:off x="971642" y="2480375"/>
            <a:ext cx="1058400" cy="1782954"/>
          </a:xfrm>
          <a:prstGeom prst="chevron">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marL="3175"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Identify metrics to track objectives at SHUSA and entity level</a:t>
            </a:r>
            <a:endParaRPr lang="en-GB" altLang="zh-CN" sz="1100" b="1" dirty="0">
              <a:latin typeface="Arial" panose="020B0604020202020204" pitchFamily="34" charset="0"/>
              <a:ea typeface="+mj-ea"/>
              <a:cs typeface="Arial" panose="020B0604020202020204" pitchFamily="34" charset="0"/>
            </a:endParaRPr>
          </a:p>
        </p:txBody>
      </p:sp>
      <p:sp>
        <p:nvSpPr>
          <p:cNvPr id="39" name="Right Brace 38"/>
          <p:cNvSpPr/>
          <p:nvPr/>
        </p:nvSpPr>
        <p:spPr>
          <a:xfrm flipH="1">
            <a:off x="2446653" y="1842428"/>
            <a:ext cx="630662" cy="3989130"/>
          </a:xfrm>
          <a:prstGeom prst="rightBrace">
            <a:avLst>
              <a:gd name="adj1" fmla="val 0"/>
              <a:gd name="adj2" fmla="val 62864"/>
            </a:avLst>
          </a:prstGeom>
          <a:ln>
            <a:solidFill>
              <a:schemeClr val="accent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7791607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bwMode="auto">
          <a:xfrm>
            <a:off x="349484" y="1466434"/>
            <a:ext cx="2727831" cy="41096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400" dirty="0" smtClean="0">
                <a:latin typeface="Arial" charset="0"/>
                <a:ea typeface="ＭＳ Ｐゴシック"/>
              </a:rPr>
              <a:t>RAS </a:t>
            </a:r>
            <a:r>
              <a:rPr kumimoji="0" lang="en-US" sz="1400" b="1" i="0" u="none" strike="noStrike" kern="1200" cap="none" spc="0" normalizeH="0" baseline="0" noProof="0" dirty="0" smtClean="0">
                <a:ln>
                  <a:noFill/>
                </a:ln>
                <a:solidFill>
                  <a:srgbClr val="FF0000"/>
                </a:solidFill>
                <a:effectLst/>
                <a:uLnTx/>
                <a:uFillTx/>
                <a:latin typeface="Arial" charset="0"/>
                <a:ea typeface="ＭＳ Ｐゴシック"/>
              </a:rPr>
              <a:t>development process</a:t>
            </a:r>
            <a:endParaRPr kumimoji="0" lang="en-US" sz="1400" b="1" i="0" u="none" strike="noStrike" kern="1200" cap="none" spc="0" normalizeH="0" baseline="0" noProof="0" dirty="0">
              <a:ln>
                <a:noFill/>
              </a:ln>
              <a:solidFill>
                <a:srgbClr val="FF0000"/>
              </a:solidFill>
              <a:effectLst/>
              <a:uLnTx/>
              <a:uFillTx/>
              <a:latin typeface="Arial" charset="0"/>
              <a:ea typeface="ＭＳ Ｐゴシック"/>
            </a:endParaRPr>
          </a:p>
        </p:txBody>
      </p:sp>
      <p:sp>
        <p:nvSpPr>
          <p:cNvPr id="7" name="Text Placeholder 2"/>
          <p:cNvSpPr txBox="1">
            <a:spLocks/>
          </p:cNvSpPr>
          <p:nvPr/>
        </p:nvSpPr>
        <p:spPr bwMode="auto">
          <a:xfrm>
            <a:off x="2753832" y="1466434"/>
            <a:ext cx="5484564" cy="41096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400" noProof="0" dirty="0" smtClean="0">
                <a:latin typeface="Arial" charset="0"/>
                <a:ea typeface="ＭＳ Ｐゴシック"/>
              </a:rPr>
              <a:t>Example for credit loss metrics</a:t>
            </a:r>
            <a:endParaRPr kumimoji="0" lang="en-US" sz="1400" b="1" i="0" u="none" strike="noStrike" kern="1200" cap="none" spc="0" normalizeH="0" baseline="0" noProof="0" dirty="0">
              <a:ln>
                <a:noFill/>
              </a:ln>
              <a:solidFill>
                <a:srgbClr val="FF0000"/>
              </a:solidFill>
              <a:effectLst/>
              <a:uLnTx/>
              <a:uFillTx/>
              <a:latin typeface="Arial" charset="0"/>
              <a:ea typeface="ＭＳ Ｐゴシック"/>
            </a:endParaRPr>
          </a:p>
        </p:txBody>
      </p:sp>
      <p:graphicFrame>
        <p:nvGraphicFramePr>
          <p:cNvPr id="8" name="Table 7"/>
          <p:cNvGraphicFramePr>
            <a:graphicFrameLocks noGrp="1"/>
          </p:cNvGraphicFramePr>
          <p:nvPr>
            <p:extLst>
              <p:ext uri="{D42A27DB-BD31-4B8C-83A1-F6EECF244321}">
                <p14:modId xmlns:p14="http://schemas.microsoft.com/office/powerpoint/2010/main" val="2012369542"/>
              </p:ext>
            </p:extLst>
          </p:nvPr>
        </p:nvGraphicFramePr>
        <p:xfrm>
          <a:off x="2753832" y="1877398"/>
          <a:ext cx="6493355" cy="3954160"/>
        </p:xfrm>
        <a:graphic>
          <a:graphicData uri="http://schemas.openxmlformats.org/drawingml/2006/table">
            <a:tbl>
              <a:tblPr firstRow="1" bandRow="1">
                <a:tableStyleId>{839DD9DD-9E6C-4910-8AC0-68ADFF6A6AFC}</a:tableStyleId>
              </a:tblPr>
              <a:tblGrid>
                <a:gridCol w="6493355"/>
              </a:tblGrid>
              <a:tr h="988540">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Methodology for calibrating limits for credit losses, NCOs, and delinquency rates starts with SHUSA’s CCAR RAS objective to “ensure</a:t>
                      </a:r>
                      <a:r>
                        <a:rPr lang="en-GB" sz="1200" b="0" baseline="0" dirty="0" smtClean="0">
                          <a:solidFill>
                            <a:schemeClr val="tx1"/>
                          </a:solidFill>
                          <a:latin typeface="Arial" panose="020B0604020202020204" pitchFamily="34" charset="0"/>
                          <a:cs typeface="Arial" panose="020B0604020202020204" pitchFamily="34" charset="0"/>
                        </a:rPr>
                        <a:t> post-loss capital ratios in CCAR analysis are at or above limits</a:t>
                      </a: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a:t>
                      </a:r>
                      <a:endParaRPr lang="en-US" sz="1200" b="0" dirty="0" smtClean="0">
                        <a:solidFill>
                          <a:schemeClr val="tx1"/>
                        </a:solidFill>
                        <a:latin typeface="Arial" panose="020B0604020202020204" pitchFamily="34" charset="0"/>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988540">
                <a:tc>
                  <a:txBody>
                    <a:bodyPr/>
                    <a:lstStyle/>
                    <a:p>
                      <a:pPr marL="166688" marR="0" lvl="1" indent="-166688"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SHUSA must quantitatively pass CCAR; it must have </a:t>
                      </a:r>
                      <a:r>
                        <a:rPr kumimoji="0" lang="en-US" sz="1200" b="1" i="0" u="none" strike="noStrike" cap="none" normalizeH="0" baseline="0" dirty="0" smtClean="0">
                          <a:ln>
                            <a:noFill/>
                          </a:ln>
                          <a:solidFill>
                            <a:schemeClr val="tx1"/>
                          </a:solidFill>
                          <a:effectLst/>
                          <a:latin typeface="Arial" charset="0"/>
                          <a:ea typeface="Arial Unicode MS" pitchFamily="34" charset="-128"/>
                          <a:cs typeface="Arial" charset="0"/>
                        </a:rPr>
                        <a:t>sufficient capital plus earnings to withstand elevated losses</a:t>
                      </a:r>
                    </a:p>
                    <a:p>
                      <a:pPr marL="166688" marR="0" lvl="1" indent="-166688"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Current capital position and credit portfolio composition provide a ceiling for stress losses, which serve as an anchor point for risk appetite limits</a:t>
                      </a: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988540">
                <a:tc>
                  <a:txBody>
                    <a:bodyPr/>
                    <a:lstStyle/>
                    <a:p>
                      <a:pPr marL="166688" marR="0" lvl="1" indent="-166688" algn="l" defTabSz="881063" rtl="0" eaLnBrk="1" fontAlgn="base" latinLnBrk="0" hangingPunct="1">
                        <a:lnSpc>
                          <a:spcPct val="100000"/>
                        </a:lnSpc>
                        <a:spcBef>
                          <a:spcPct val="30000"/>
                        </a:spcBef>
                        <a:spcAft>
                          <a:spcPct val="0"/>
                        </a:spcAft>
                        <a:buClrTx/>
                        <a:buSzTx/>
                        <a:buFont typeface="Arial"/>
                        <a:buChar char="•"/>
                        <a:tabLst/>
                      </a:pPr>
                      <a:r>
                        <a:rPr kumimoji="0" lang="en-US" sz="1200" b="1" i="0" u="none" strike="noStrike" cap="none" normalizeH="0" baseline="0" dirty="0" smtClean="0">
                          <a:ln>
                            <a:noFill/>
                          </a:ln>
                          <a:solidFill>
                            <a:schemeClr val="tx1"/>
                          </a:solidFill>
                          <a:effectLst/>
                          <a:latin typeface="Arial" charset="0"/>
                          <a:ea typeface="Arial Unicode MS" pitchFamily="34" charset="-128"/>
                          <a:cs typeface="Arial" charset="0"/>
                        </a:rPr>
                        <a:t>For credit losses, </a:t>
                      </a: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CCAR projections and historical analyses can be used to create internally consistent limits:</a:t>
                      </a:r>
                    </a:p>
                    <a:p>
                      <a:pPr marL="344488" marR="0" lvl="2" indent="-166688"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CCAR base vs stress expected credit losses</a:t>
                      </a:r>
                    </a:p>
                    <a:p>
                      <a:pPr marL="344488" marR="0" lvl="2" indent="-166688"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Historical relationship between net losses and delinquency rates</a:t>
                      </a: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988540">
                <a:tc>
                  <a:txBody>
                    <a:bodyPr/>
                    <a:lstStyle/>
                    <a:p>
                      <a:pPr marL="166688" marR="0" lvl="1" indent="-166688"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Analysis described above serves as an “anchor point” for limit setting in a way that ensures internal consistency of limits</a:t>
                      </a:r>
                    </a:p>
                    <a:p>
                      <a:pPr marL="166688" marR="0" lvl="1" indent="-166688"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kern="1200" cap="none" normalizeH="0" baseline="0" dirty="0" smtClean="0">
                          <a:ln>
                            <a:noFill/>
                          </a:ln>
                          <a:solidFill>
                            <a:schemeClr val="tx1"/>
                          </a:solidFill>
                          <a:effectLst/>
                          <a:latin typeface="Arial" charset="0"/>
                          <a:ea typeface="Arial Unicode MS" pitchFamily="34" charset="-128"/>
                          <a:cs typeface="Arial" charset="0"/>
                        </a:rPr>
                        <a:t>Input from Senior Executives and other experts is essential for finalizing limits, in order to reflect the strategic vision and true risk appetite of SHUSA’s leadership </a:t>
                      </a: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9" name="AutoShape 5"/>
          <p:cNvSpPr>
            <a:spLocks noChangeArrowheads="1"/>
          </p:cNvSpPr>
          <p:nvPr/>
        </p:nvSpPr>
        <p:spPr bwMode="gray">
          <a:xfrm rot="5400000">
            <a:off x="971642" y="1515122"/>
            <a:ext cx="1058400" cy="1782954"/>
          </a:xfrm>
          <a:prstGeom prst="homePlate">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Set SHUSA RAS objectives</a:t>
            </a:r>
            <a:endParaRPr lang="en-GB" altLang="zh-CN" sz="1100" b="1" dirty="0">
              <a:latin typeface="Arial" panose="020B0604020202020204" pitchFamily="34" charset="0"/>
              <a:ea typeface="+mj-ea"/>
              <a:cs typeface="Arial" panose="020B0604020202020204" pitchFamily="34" charset="0"/>
            </a:endParaRPr>
          </a:p>
        </p:txBody>
      </p:sp>
      <p:sp>
        <p:nvSpPr>
          <p:cNvPr id="11" name="AutoShape 2"/>
          <p:cNvSpPr>
            <a:spLocks noChangeArrowheads="1"/>
          </p:cNvSpPr>
          <p:nvPr/>
        </p:nvSpPr>
        <p:spPr bwMode="gray">
          <a:xfrm rot="5400000">
            <a:off x="971642" y="4410881"/>
            <a:ext cx="1058400" cy="1782954"/>
          </a:xfrm>
          <a:prstGeom prst="chevron">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marL="3175"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Review and apply management adjustments</a:t>
            </a:r>
            <a:endParaRPr lang="en-GB" altLang="zh-CN" sz="1100" b="1" dirty="0">
              <a:latin typeface="Arial" panose="020B0604020202020204" pitchFamily="34" charset="0"/>
              <a:ea typeface="+mj-ea"/>
              <a:cs typeface="Arial" panose="020B0604020202020204" pitchFamily="34" charset="0"/>
            </a:endParaRPr>
          </a:p>
        </p:txBody>
      </p:sp>
      <p:sp>
        <p:nvSpPr>
          <p:cNvPr id="12" name="AutoShape 3"/>
          <p:cNvSpPr>
            <a:spLocks noChangeArrowheads="1"/>
          </p:cNvSpPr>
          <p:nvPr/>
        </p:nvSpPr>
        <p:spPr bwMode="gray">
          <a:xfrm rot="5400000">
            <a:off x="971642" y="3445628"/>
            <a:ext cx="1058400" cy="1782954"/>
          </a:xfrm>
          <a:prstGeom prst="chevron">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marL="3175"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Calibrate anchor points for metric limits</a:t>
            </a:r>
            <a:endParaRPr lang="en-GB" altLang="zh-CN" sz="1100" b="1" dirty="0">
              <a:latin typeface="Arial" panose="020B0604020202020204" pitchFamily="34" charset="0"/>
              <a:ea typeface="+mj-ea"/>
              <a:cs typeface="Arial" panose="020B0604020202020204" pitchFamily="34" charset="0"/>
            </a:endParaRPr>
          </a:p>
        </p:txBody>
      </p:sp>
      <p:sp>
        <p:nvSpPr>
          <p:cNvPr id="13" name="AutoShape 4"/>
          <p:cNvSpPr>
            <a:spLocks noChangeArrowheads="1"/>
          </p:cNvSpPr>
          <p:nvPr/>
        </p:nvSpPr>
        <p:spPr bwMode="gray">
          <a:xfrm rot="5400000">
            <a:off x="971642" y="2480375"/>
            <a:ext cx="1058400" cy="1782954"/>
          </a:xfrm>
          <a:prstGeom prst="chevron">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marL="3175"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Identify metrics to track objectives at SHUSA and entity level</a:t>
            </a:r>
            <a:endParaRPr lang="en-GB" altLang="zh-CN" sz="1100" b="1" dirty="0">
              <a:latin typeface="Arial" panose="020B0604020202020204" pitchFamily="34" charset="0"/>
              <a:ea typeface="+mj-ea"/>
              <a:cs typeface="Arial" panose="020B0604020202020204" pitchFamily="34" charset="0"/>
            </a:endParaRPr>
          </a:p>
        </p:txBody>
      </p:sp>
      <p:sp>
        <p:nvSpPr>
          <p:cNvPr id="16" name="Content Placeholder 2"/>
          <p:cNvSpPr>
            <a:spLocks noGrp="1"/>
          </p:cNvSpPr>
          <p:nvPr>
            <p:ph sz="quarter" idx="11"/>
          </p:nvPr>
        </p:nvSpPr>
        <p:spPr/>
        <p:txBody>
          <a:bodyPr/>
          <a:lstStyle/>
          <a:p>
            <a:pPr lvl="0"/>
            <a:r>
              <a:rPr lang="en-US" kern="0" dirty="0" smtClean="0">
                <a:solidFill>
                  <a:srgbClr val="000000"/>
                </a:solidFill>
                <a:latin typeface="Arial"/>
                <a:ea typeface="ＭＳ Ｐゴシック"/>
              </a:rPr>
              <a:t>Credit </a:t>
            </a:r>
            <a:r>
              <a:rPr lang="en-US" kern="0" dirty="0">
                <a:solidFill>
                  <a:srgbClr val="000000"/>
                </a:solidFill>
                <a:latin typeface="Arial"/>
                <a:ea typeface="ＭＳ Ｐゴシック"/>
              </a:rPr>
              <a:t>metrics linked to CCAR objective</a:t>
            </a:r>
          </a:p>
        </p:txBody>
      </p:sp>
    </p:spTree>
    <p:extLst>
      <p:ext uri="{BB962C8B-B14F-4D97-AF65-F5344CB8AC3E}">
        <p14:creationId xmlns:p14="http://schemas.microsoft.com/office/powerpoint/2010/main" val="11714811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
            </p:custDataLst>
            <p:extLst>
              <p:ext uri="{D42A27DB-BD31-4B8C-83A1-F6EECF244321}">
                <p14:modId xmlns:p14="http://schemas.microsoft.com/office/powerpoint/2010/main" val="2636024092"/>
              </p:ext>
            </p:extLst>
          </p:nvPr>
        </p:nvGraphicFramePr>
        <p:xfrm>
          <a:off x="1668" y="1589"/>
          <a:ext cx="1667" cy="1587"/>
        </p:xfrm>
        <a:graphic>
          <a:graphicData uri="http://schemas.openxmlformats.org/presentationml/2006/ole">
            <mc:AlternateContent xmlns:mc="http://schemas.openxmlformats.org/markup-compatibility/2006">
              <mc:Choice xmlns:v="urn:schemas-microsoft-com:vml" Requires="v">
                <p:oleObj spid="_x0000_s151695"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668" y="1589"/>
                        <a:ext cx="1667" cy="1587"/>
                      </a:xfrm>
                      <a:prstGeom prst="rect">
                        <a:avLst/>
                      </a:prstGeom>
                    </p:spPr>
                  </p:pic>
                </p:oleObj>
              </mc:Fallback>
            </mc:AlternateContent>
          </a:graphicData>
        </a:graphic>
      </p:graphicFrame>
      <p:sp>
        <p:nvSpPr>
          <p:cNvPr id="2" name="Text Placeholder 11"/>
          <p:cNvSpPr txBox="1">
            <a:spLocks/>
          </p:cNvSpPr>
          <p:nvPr/>
        </p:nvSpPr>
        <p:spPr bwMode="gray">
          <a:xfrm>
            <a:off x="6668472" y="1471124"/>
            <a:ext cx="2566657"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00000"/>
              </a:lnSpc>
              <a:spcBef>
                <a:spcPts val="0"/>
              </a:spcBef>
              <a:spcAft>
                <a:spcPct val="0"/>
              </a:spcAft>
              <a:buNone/>
              <a:defRPr sz="1200" b="1">
                <a:solidFill>
                  <a:schemeClr val="accent1"/>
                </a:solidFill>
                <a:latin typeface="+mn-lt"/>
                <a:ea typeface="+mn-ea"/>
                <a:cs typeface="+mn-cs"/>
                <a:sym typeface="+mn-lt"/>
              </a:defRPr>
            </a:lvl1pPr>
            <a:lvl2pPr marL="0" indent="0" algn="l" rtl="0" eaLnBrk="1" fontAlgn="base" hangingPunct="1">
              <a:lnSpc>
                <a:spcPct val="100000"/>
              </a:lnSpc>
              <a:spcBef>
                <a:spcPts val="0"/>
              </a:spcBef>
              <a:spcAft>
                <a:spcPct val="0"/>
              </a:spcAft>
              <a:buFont typeface="Arial" charset="0"/>
              <a:buNone/>
              <a:defRPr sz="1200" baseline="0">
                <a:solidFill>
                  <a:schemeClr val="accent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000">
                <a:solidFill>
                  <a:schemeClr val="accent2"/>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000">
                <a:solidFill>
                  <a:schemeClr val="accent2"/>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000">
                <a:solidFill>
                  <a:schemeClr val="accent2"/>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GB" sz="1400" b="1" i="0" u="none" strike="noStrike" kern="0" cap="none" spc="0" normalizeH="0" baseline="0" noProof="0" dirty="0" smtClean="0">
                <a:ln>
                  <a:noFill/>
                </a:ln>
                <a:solidFill>
                  <a:srgbClr val="FF0000"/>
                </a:solidFill>
                <a:effectLst/>
                <a:uLnTx/>
                <a:uFillTx/>
                <a:latin typeface="Arial"/>
                <a:ea typeface="+mn-ea"/>
                <a:cs typeface="+mn-cs"/>
                <a:sym typeface="+mn-lt"/>
              </a:rPr>
              <a:t>Escalation processes</a:t>
            </a:r>
            <a:endParaRPr kumimoji="0" lang="en-GB" sz="1400" b="1" i="0" u="none" strike="noStrike" kern="0" cap="none" spc="0" normalizeH="0" baseline="0" noProof="0" dirty="0">
              <a:ln>
                <a:noFill/>
              </a:ln>
              <a:solidFill>
                <a:srgbClr val="FF0000"/>
              </a:solidFill>
              <a:effectLst/>
              <a:uLnTx/>
              <a:uFillTx/>
              <a:latin typeface="Arial"/>
              <a:ea typeface="+mn-ea"/>
              <a:cs typeface="+mn-cs"/>
              <a:sym typeface="+mn-lt"/>
            </a:endParaRPr>
          </a:p>
        </p:txBody>
      </p:sp>
      <p:sp>
        <p:nvSpPr>
          <p:cNvPr id="3" name="Text Placeholder 3"/>
          <p:cNvSpPr txBox="1">
            <a:spLocks/>
          </p:cNvSpPr>
          <p:nvPr/>
        </p:nvSpPr>
        <p:spPr bwMode="gray">
          <a:xfrm>
            <a:off x="375364" y="1471124"/>
            <a:ext cx="432125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00000"/>
              </a:lnSpc>
              <a:spcBef>
                <a:spcPts val="0"/>
              </a:spcBef>
              <a:spcAft>
                <a:spcPct val="0"/>
              </a:spcAft>
              <a:buNone/>
              <a:defRPr sz="1200" b="1">
                <a:solidFill>
                  <a:schemeClr val="accent1"/>
                </a:solidFill>
                <a:latin typeface="+mn-lt"/>
                <a:ea typeface="+mn-ea"/>
                <a:cs typeface="+mn-cs"/>
                <a:sym typeface="+mn-lt"/>
              </a:defRPr>
            </a:lvl1pPr>
            <a:lvl2pPr marL="0" indent="0" algn="l" rtl="0" eaLnBrk="1" fontAlgn="base" hangingPunct="1">
              <a:lnSpc>
                <a:spcPct val="100000"/>
              </a:lnSpc>
              <a:spcBef>
                <a:spcPts val="0"/>
              </a:spcBef>
              <a:spcAft>
                <a:spcPct val="0"/>
              </a:spcAft>
              <a:buFont typeface="Arial" charset="0"/>
              <a:buNone/>
              <a:defRPr sz="1200" baseline="0">
                <a:solidFill>
                  <a:schemeClr val="accent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000">
                <a:solidFill>
                  <a:schemeClr val="accent2"/>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000">
                <a:solidFill>
                  <a:schemeClr val="accent2"/>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000">
                <a:solidFill>
                  <a:schemeClr val="accent2"/>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GB" sz="1400" b="1" i="0" u="none" strike="noStrike" kern="0" cap="none" spc="0" normalizeH="0" baseline="0" noProof="0" dirty="0" smtClean="0">
                <a:ln>
                  <a:noFill/>
                </a:ln>
                <a:solidFill>
                  <a:srgbClr val="FF0000"/>
                </a:solidFill>
                <a:effectLst/>
                <a:uLnTx/>
                <a:uFillTx/>
                <a:latin typeface="Arial"/>
                <a:ea typeface="+mn-ea"/>
                <a:cs typeface="+mn-cs"/>
                <a:sym typeface="+mn-lt"/>
              </a:rPr>
              <a:t>Metric status definitions</a:t>
            </a:r>
            <a:endParaRPr kumimoji="0" lang="en-GB" sz="1400" b="1" i="0" u="none" strike="noStrike" kern="0" cap="none" spc="0" normalizeH="0" baseline="0" noProof="0" dirty="0">
              <a:ln>
                <a:noFill/>
              </a:ln>
              <a:solidFill>
                <a:srgbClr val="FF0000"/>
              </a:solidFill>
              <a:effectLst/>
              <a:uLnTx/>
              <a:uFillTx/>
              <a:latin typeface="Arial"/>
              <a:ea typeface="+mn-ea"/>
              <a:cs typeface="+mn-cs"/>
              <a:sym typeface="+mn-lt"/>
            </a:endParaRPr>
          </a:p>
        </p:txBody>
      </p:sp>
      <p:sp>
        <p:nvSpPr>
          <p:cNvPr id="5" name="Rectangle 4"/>
          <p:cNvSpPr/>
          <p:nvPr/>
        </p:nvSpPr>
        <p:spPr bwMode="auto">
          <a:xfrm>
            <a:off x="365839" y="1949059"/>
            <a:ext cx="1338209" cy="1352327"/>
          </a:xfrm>
          <a:prstGeom prst="rect">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00000"/>
              </a:lnSpc>
            </a:pPr>
            <a:r>
              <a:rPr lang="en-US" sz="1200" b="1" dirty="0" smtClean="0">
                <a:solidFill>
                  <a:srgbClr val="FFFFFF"/>
                </a:solidFill>
                <a:ea typeface="ＭＳ Ｐゴシック" pitchFamily="-112" charset="-128"/>
                <a:cs typeface="ＭＳ Ｐゴシック" pitchFamily="-112" charset="-128"/>
              </a:rPr>
              <a:t>Green status</a:t>
            </a:r>
            <a:endParaRPr lang="en-US" sz="1200" b="1" dirty="0">
              <a:solidFill>
                <a:srgbClr val="FFFFFF"/>
              </a:solidFill>
              <a:ea typeface="ＭＳ Ｐゴシック" pitchFamily="-112" charset="-128"/>
              <a:cs typeface="ＭＳ Ｐゴシック" pitchFamily="-112" charset="-128"/>
            </a:endParaRPr>
          </a:p>
        </p:txBody>
      </p:sp>
      <p:sp>
        <p:nvSpPr>
          <p:cNvPr id="6" name="Rectangle 5"/>
          <p:cNvSpPr/>
          <p:nvPr/>
        </p:nvSpPr>
        <p:spPr bwMode="auto">
          <a:xfrm>
            <a:off x="365839" y="3341097"/>
            <a:ext cx="1334788" cy="1355729"/>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100000"/>
              </a:lnSpc>
            </a:pPr>
            <a:r>
              <a:rPr lang="en-US" sz="1200" b="1" dirty="0" smtClean="0">
                <a:solidFill>
                  <a:srgbClr val="FFFFFF"/>
                </a:solidFill>
                <a:ea typeface="ＭＳ Ｐゴシック" pitchFamily="-112" charset="-128"/>
                <a:cs typeface="ＭＳ Ｐゴシック" pitchFamily="-112" charset="-128"/>
              </a:rPr>
              <a:t>Amber status </a:t>
            </a:r>
          </a:p>
          <a:p>
            <a:pPr algn="ctr">
              <a:lnSpc>
                <a:spcPct val="100000"/>
              </a:lnSpc>
            </a:pPr>
            <a:r>
              <a:rPr lang="en-US" sz="1200" b="1" dirty="0" smtClean="0">
                <a:solidFill>
                  <a:srgbClr val="FFFFFF"/>
                </a:solidFill>
                <a:ea typeface="ＭＳ Ｐゴシック" pitchFamily="-112" charset="-128"/>
                <a:cs typeface="ＭＳ Ｐゴシック" pitchFamily="-112" charset="-128"/>
              </a:rPr>
              <a:t>(“trigger”)</a:t>
            </a:r>
            <a:endParaRPr lang="en-US" sz="1200" b="1" dirty="0">
              <a:solidFill>
                <a:srgbClr val="FFFFFF"/>
              </a:solidFill>
              <a:ea typeface="ＭＳ Ｐゴシック" pitchFamily="-112" charset="-128"/>
              <a:cs typeface="ＭＳ Ｐゴシック" pitchFamily="-112" charset="-128"/>
            </a:endParaRPr>
          </a:p>
        </p:txBody>
      </p:sp>
      <p:sp>
        <p:nvSpPr>
          <p:cNvPr id="7" name="Rectangle 6"/>
          <p:cNvSpPr/>
          <p:nvPr/>
        </p:nvSpPr>
        <p:spPr bwMode="auto">
          <a:xfrm>
            <a:off x="365839" y="4738684"/>
            <a:ext cx="1334788" cy="1355729"/>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Red status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(“limit breach”)</a:t>
            </a:r>
          </a:p>
        </p:txBody>
      </p:sp>
      <p:sp>
        <p:nvSpPr>
          <p:cNvPr id="8" name="TextBox 7"/>
          <p:cNvSpPr txBox="1"/>
          <p:nvPr/>
        </p:nvSpPr>
        <p:spPr>
          <a:xfrm>
            <a:off x="1804046" y="2378112"/>
            <a:ext cx="4691672" cy="452957"/>
          </a:xfrm>
          <a:prstGeom prst="rect">
            <a:avLst/>
          </a:prstGeom>
          <a:noFill/>
        </p:spPr>
        <p:txBody>
          <a:bodyPr wrap="square" lIns="0" tIns="0" rIns="0" bIns="0" rtlCol="0">
            <a:spAutoFit/>
          </a:bodyPr>
          <a:lstStyle/>
          <a:p>
            <a:pPr marL="171450" marR="0" lvl="0" indent="-171450" algn="l"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200" b="0" i="0" u="none" strike="noStrike" kern="0" cap="none" spc="0" normalizeH="0" baseline="0" noProof="0" dirty="0" smtClean="0">
                <a:ln>
                  <a:noFill/>
                </a:ln>
                <a:solidFill>
                  <a:srgbClr val="000000"/>
                </a:solidFill>
                <a:effectLst/>
                <a:uLnTx/>
                <a:uFillTx/>
                <a:ea typeface="+mn-ea"/>
              </a:rPr>
              <a:t>Metrics have not breached the amber trigger or red limit</a:t>
            </a:r>
          </a:p>
          <a:p>
            <a:pPr marL="171450" marR="0" lvl="0" indent="-171450" algn="l"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200" b="0" i="0" u="none" strike="noStrike" kern="0" cap="none" spc="0" normalizeH="0" baseline="0" noProof="0" dirty="0" smtClean="0">
                <a:ln>
                  <a:noFill/>
                </a:ln>
                <a:solidFill>
                  <a:srgbClr val="000000"/>
                </a:solidFill>
                <a:effectLst/>
                <a:uLnTx/>
                <a:uFillTx/>
                <a:ea typeface="+mn-ea"/>
              </a:rPr>
              <a:t>Level of risk within range acceptable to organization</a:t>
            </a:r>
          </a:p>
        </p:txBody>
      </p:sp>
      <p:cxnSp>
        <p:nvCxnSpPr>
          <p:cNvPr id="9" name="Straight Connector 8"/>
          <p:cNvCxnSpPr/>
          <p:nvPr/>
        </p:nvCxnSpPr>
        <p:spPr bwMode="auto">
          <a:xfrm flipH="1">
            <a:off x="1704049" y="4714201"/>
            <a:ext cx="3352400" cy="7107"/>
          </a:xfrm>
          <a:prstGeom prst="line">
            <a:avLst/>
          </a:prstGeom>
          <a:solidFill>
            <a:srgbClr val="FF0000"/>
          </a:solidFill>
          <a:ln w="12700" cap="flat" cmpd="sng" algn="ctr">
            <a:solidFill>
              <a:srgbClr val="FF0000"/>
            </a:solidFill>
            <a:prstDash val="dash"/>
            <a:round/>
            <a:headEnd type="none" w="med" len="med"/>
            <a:tailEnd type="none" w="med" len="med"/>
          </a:ln>
          <a:effectLst/>
        </p:spPr>
      </p:cxnSp>
      <p:sp>
        <p:nvSpPr>
          <p:cNvPr id="10" name="TextBox 9"/>
          <p:cNvSpPr txBox="1"/>
          <p:nvPr/>
        </p:nvSpPr>
        <p:spPr>
          <a:xfrm>
            <a:off x="5056448" y="4575738"/>
            <a:ext cx="1088419" cy="281146"/>
          </a:xfrm>
          <a:prstGeom prst="rect">
            <a:avLst/>
          </a:prstGeom>
          <a:noFill/>
          <a:ln>
            <a:noFill/>
          </a:ln>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FF0000"/>
                </a:solidFill>
                <a:effectLst/>
                <a:uLnTx/>
                <a:uFillTx/>
                <a:ea typeface="+mn-ea"/>
              </a:rPr>
              <a:t>Red limit</a:t>
            </a:r>
          </a:p>
        </p:txBody>
      </p:sp>
      <p:sp>
        <p:nvSpPr>
          <p:cNvPr id="11" name="TextBox 10"/>
          <p:cNvSpPr txBox="1"/>
          <p:nvPr/>
        </p:nvSpPr>
        <p:spPr>
          <a:xfrm>
            <a:off x="1804046" y="3762782"/>
            <a:ext cx="4691671" cy="452957"/>
          </a:xfrm>
          <a:prstGeom prst="rect">
            <a:avLst/>
          </a:prstGeom>
          <a:noFill/>
        </p:spPr>
        <p:txBody>
          <a:bodyPr wrap="square" lIns="0" tIns="0" rIns="0" bIns="0" rtlCol="0">
            <a:spAutoFit/>
          </a:bodyPr>
          <a:lstStyle/>
          <a:p>
            <a:pPr marL="171450" marR="0" lvl="0" indent="-171450" algn="l"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200" b="0" i="0" u="none" strike="noStrike" kern="0" cap="none" spc="0" normalizeH="0" baseline="0" noProof="0" dirty="0" smtClean="0">
                <a:ln>
                  <a:noFill/>
                </a:ln>
                <a:solidFill>
                  <a:srgbClr val="000000"/>
                </a:solidFill>
                <a:effectLst/>
                <a:uLnTx/>
                <a:uFillTx/>
                <a:ea typeface="+mn-ea"/>
              </a:rPr>
              <a:t>Metrics have breached the amber trigger but not the red limit</a:t>
            </a:r>
          </a:p>
          <a:p>
            <a:pPr marL="171450" marR="0" lvl="0" indent="-171450" algn="l"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200" b="0" i="0" u="none" strike="noStrike" kern="0" cap="none" spc="0" normalizeH="0" baseline="0" noProof="0" dirty="0" smtClean="0">
                <a:ln>
                  <a:noFill/>
                </a:ln>
                <a:solidFill>
                  <a:srgbClr val="000000"/>
                </a:solidFill>
                <a:effectLst/>
                <a:uLnTx/>
                <a:uFillTx/>
                <a:ea typeface="+mn-ea"/>
              </a:rPr>
              <a:t>Level of risk in danger of exceeding acceptable range</a:t>
            </a:r>
          </a:p>
        </p:txBody>
      </p:sp>
      <p:sp>
        <p:nvSpPr>
          <p:cNvPr id="12" name="TextBox 11"/>
          <p:cNvSpPr txBox="1"/>
          <p:nvPr/>
        </p:nvSpPr>
        <p:spPr>
          <a:xfrm>
            <a:off x="1804046" y="5136443"/>
            <a:ext cx="4691672" cy="452957"/>
          </a:xfrm>
          <a:prstGeom prst="rect">
            <a:avLst/>
          </a:prstGeom>
          <a:noFill/>
        </p:spPr>
        <p:txBody>
          <a:bodyPr wrap="square" lIns="0" tIns="0" rIns="0" bIns="0" rtlCol="0">
            <a:spAutoFit/>
          </a:bodyPr>
          <a:lstStyle/>
          <a:p>
            <a:pPr marL="171450" marR="0" lvl="0" indent="-171450" algn="l"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200" b="0" i="0" u="none" strike="noStrike" kern="0" cap="none" spc="0" normalizeH="0" baseline="0" noProof="0" dirty="0" smtClean="0">
                <a:ln>
                  <a:noFill/>
                </a:ln>
                <a:solidFill>
                  <a:srgbClr val="000000"/>
                </a:solidFill>
                <a:effectLst/>
                <a:uLnTx/>
                <a:uFillTx/>
                <a:ea typeface="+mn-ea"/>
              </a:rPr>
              <a:t>Metrics have breached both the amber trigger and red limit</a:t>
            </a:r>
          </a:p>
          <a:p>
            <a:pPr marL="171450" marR="0" lvl="0" indent="-171450" algn="l"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200" b="0" i="0" u="none" strike="noStrike" kern="0" cap="none" spc="0" normalizeH="0" baseline="0" noProof="0" dirty="0" smtClean="0">
                <a:ln>
                  <a:noFill/>
                </a:ln>
                <a:solidFill>
                  <a:srgbClr val="000000"/>
                </a:solidFill>
                <a:effectLst/>
                <a:uLnTx/>
                <a:uFillTx/>
                <a:ea typeface="+mn-ea"/>
              </a:rPr>
              <a:t>Level of risk within a range unacceptable to the organization</a:t>
            </a:r>
          </a:p>
        </p:txBody>
      </p:sp>
      <p:cxnSp>
        <p:nvCxnSpPr>
          <p:cNvPr id="13" name="Straight Connector 12"/>
          <p:cNvCxnSpPr/>
          <p:nvPr/>
        </p:nvCxnSpPr>
        <p:spPr bwMode="auto">
          <a:xfrm flipH="1">
            <a:off x="1700627" y="3318761"/>
            <a:ext cx="3355822" cy="4961"/>
          </a:xfrm>
          <a:prstGeom prst="line">
            <a:avLst/>
          </a:prstGeom>
          <a:solidFill>
            <a:srgbClr val="FF0000"/>
          </a:solidFill>
          <a:ln w="12700" cap="flat" cmpd="sng" algn="ctr">
            <a:solidFill>
              <a:srgbClr val="FFC000"/>
            </a:solidFill>
            <a:prstDash val="dash"/>
            <a:round/>
            <a:headEnd type="none" w="med" len="med"/>
            <a:tailEnd type="none" w="med" len="med"/>
          </a:ln>
          <a:effectLst/>
        </p:spPr>
      </p:cxnSp>
      <p:sp>
        <p:nvSpPr>
          <p:cNvPr id="14" name="TextBox 13"/>
          <p:cNvSpPr txBox="1"/>
          <p:nvPr/>
        </p:nvSpPr>
        <p:spPr>
          <a:xfrm>
            <a:off x="5056449" y="3179225"/>
            <a:ext cx="1339240" cy="281146"/>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FFC000"/>
                </a:solidFill>
                <a:effectLst/>
                <a:uLnTx/>
                <a:uFillTx/>
                <a:ea typeface="+mn-ea"/>
              </a:rPr>
              <a:t>Amber trigger</a:t>
            </a:r>
          </a:p>
        </p:txBody>
      </p:sp>
      <p:sp>
        <p:nvSpPr>
          <p:cNvPr id="15" name="TextBox 14"/>
          <p:cNvSpPr txBox="1"/>
          <p:nvPr/>
        </p:nvSpPr>
        <p:spPr>
          <a:xfrm>
            <a:off x="6611321" y="1958584"/>
            <a:ext cx="2654917" cy="2000548"/>
          </a:xfrm>
          <a:prstGeom prst="rect">
            <a:avLst/>
          </a:prstGeom>
        </p:spPr>
        <p:txBody>
          <a:bodyPr wrap="square" lIns="0" tIns="0" rIns="0" bIns="0" anchor="t">
            <a:spAutoFit/>
          </a:bodyPr>
          <a:lstStyle>
            <a:lvl1pPr marL="171450" indent="-171450" algn="l" eaLnBrk="1" hangingPunct="1">
              <a:lnSpc>
                <a:spcPct val="100000"/>
              </a:lnSpc>
              <a:spcBef>
                <a:spcPct val="20000"/>
              </a:spcBef>
              <a:spcAft>
                <a:spcPts val="600"/>
              </a:spcAft>
              <a:buFont typeface="Arial" panose="020B0604020202020204" pitchFamily="34" charset="0"/>
              <a:buChar char="•"/>
              <a:defRPr sz="1200">
                <a:solidFill>
                  <a:schemeClr val="tx2"/>
                </a:solidFill>
                <a:latin typeface="+mn-lt"/>
              </a:defRPr>
            </a:lvl1pPr>
            <a:lvl2pPr marL="346075" indent="-173038" algn="l" eaLnBrk="1" hangingPunct="1">
              <a:lnSpc>
                <a:spcPct val="100000"/>
              </a:lnSpc>
              <a:spcBef>
                <a:spcPts val="400"/>
              </a:spcBef>
              <a:buClr>
                <a:schemeClr val="tx1"/>
              </a:buClr>
              <a:buFont typeface="Wingdings" pitchFamily="2" charset="2"/>
              <a:buChar char="§"/>
              <a:defRPr sz="1200">
                <a:solidFill>
                  <a:schemeClr val="tx2"/>
                </a:solidFill>
              </a:defRPr>
            </a:lvl2pPr>
            <a:lvl3pPr marL="511175" indent="-165100" algn="l" eaLnBrk="1" hangingPunct="1">
              <a:lnSpc>
                <a:spcPct val="100000"/>
              </a:lnSpc>
              <a:spcBef>
                <a:spcPts val="350"/>
              </a:spcBef>
              <a:buClr>
                <a:schemeClr val="tx1"/>
              </a:buClr>
              <a:buChar char="•"/>
              <a:defRPr sz="1200">
                <a:solidFill>
                  <a:schemeClr val="tx2"/>
                </a:solidFill>
              </a:defRPr>
            </a:lvl3pPr>
            <a:lvl4pPr marL="684213" indent="-173038" algn="l" eaLnBrk="1" hangingPunct="1">
              <a:lnSpc>
                <a:spcPct val="100000"/>
              </a:lnSpc>
              <a:spcBef>
                <a:spcPts val="300"/>
              </a:spcBef>
              <a:buClr>
                <a:schemeClr val="tx1"/>
              </a:buClr>
              <a:buChar char="–"/>
              <a:defRPr sz="1200">
                <a:solidFill>
                  <a:schemeClr val="tx2"/>
                </a:solidFill>
              </a:defRPr>
            </a:lvl4pPr>
            <a:lvl5pPr marL="857250" indent="-173038" algn="l" eaLnBrk="1" hangingPunct="1">
              <a:lnSpc>
                <a:spcPct val="100000"/>
              </a:lnSpc>
              <a:spcBef>
                <a:spcPts val="250"/>
              </a:spcBef>
              <a:buClr>
                <a:schemeClr val="tx1"/>
              </a:buClr>
              <a:buFont typeface="Courier New" panose="02070309020205020404" pitchFamily="49" charset="0"/>
              <a:buChar char="o"/>
              <a:defRPr sz="1200">
                <a:solidFill>
                  <a:schemeClr val="tx2"/>
                </a:solidFill>
              </a:defRPr>
            </a:lvl5pPr>
            <a:lvl6pPr marL="2227263" indent="-228600" fontAlgn="base">
              <a:spcBef>
                <a:spcPct val="20000"/>
              </a:spcBef>
              <a:spcAft>
                <a:spcPct val="0"/>
              </a:spcAft>
              <a:defRPr sz="1800"/>
            </a:lvl6pPr>
            <a:lvl7pPr marL="2684463" indent="-228600" fontAlgn="base">
              <a:spcBef>
                <a:spcPct val="20000"/>
              </a:spcBef>
              <a:spcAft>
                <a:spcPct val="0"/>
              </a:spcAft>
              <a:defRPr sz="1800"/>
            </a:lvl7pPr>
            <a:lvl8pPr marL="3141663" indent="-228600" fontAlgn="base">
              <a:spcBef>
                <a:spcPct val="20000"/>
              </a:spcBef>
              <a:spcAft>
                <a:spcPct val="0"/>
              </a:spcAft>
              <a:defRPr sz="1800"/>
            </a:lvl8pPr>
            <a:lvl9pPr marL="3598863" indent="-228600" fontAlgn="base">
              <a:spcBef>
                <a:spcPct val="20000"/>
              </a:spcBef>
              <a:spcAft>
                <a:spcPct val="0"/>
              </a:spcAft>
              <a:defRPr sz="1800"/>
            </a:lvl9pPr>
          </a:lstStyle>
          <a:p>
            <a:pPr>
              <a:spcBef>
                <a:spcPts val="600"/>
              </a:spcBef>
              <a:spcAft>
                <a:spcPts val="0"/>
              </a:spcAft>
            </a:pPr>
            <a:r>
              <a:rPr lang="en-US" dirty="0" smtClean="0">
                <a:solidFill>
                  <a:srgbClr val="000000"/>
                </a:solidFill>
                <a:latin typeface="Arial"/>
                <a:ea typeface="+mn-ea"/>
              </a:rPr>
              <a:t>Escalation procedures apply to all amber triggers and red breaches</a:t>
            </a:r>
          </a:p>
          <a:p>
            <a:pPr>
              <a:spcBef>
                <a:spcPts val="600"/>
              </a:spcBef>
              <a:spcAft>
                <a:spcPts val="0"/>
              </a:spcAft>
            </a:pPr>
            <a:r>
              <a:rPr lang="en-US" b="1" dirty="0" smtClean="0">
                <a:solidFill>
                  <a:srgbClr val="000000"/>
                </a:solidFill>
                <a:latin typeface="Arial"/>
                <a:ea typeface="+mn-ea"/>
              </a:rPr>
              <a:t>SHUSA-level</a:t>
            </a:r>
            <a:r>
              <a:rPr lang="en-US" dirty="0" smtClean="0">
                <a:solidFill>
                  <a:srgbClr val="000000"/>
                </a:solidFill>
                <a:latin typeface="Arial"/>
                <a:ea typeface="+mn-ea"/>
              </a:rPr>
              <a:t>: Escalated to SHUSA CRO, with most review and approval by ERMC (amber) </a:t>
            </a:r>
            <a:br>
              <a:rPr lang="en-US" dirty="0" smtClean="0">
                <a:solidFill>
                  <a:srgbClr val="000000"/>
                </a:solidFill>
                <a:latin typeface="Arial"/>
                <a:ea typeface="+mn-ea"/>
              </a:rPr>
            </a:br>
            <a:r>
              <a:rPr lang="en-US" dirty="0" smtClean="0">
                <a:solidFill>
                  <a:srgbClr val="000000"/>
                </a:solidFill>
                <a:latin typeface="Arial"/>
                <a:ea typeface="+mn-ea"/>
              </a:rPr>
              <a:t>or RC (red)</a:t>
            </a:r>
            <a:r>
              <a:rPr lang="en-US" baseline="30000" dirty="0" smtClean="0">
                <a:solidFill>
                  <a:srgbClr val="000000"/>
                </a:solidFill>
                <a:latin typeface="Arial"/>
                <a:ea typeface="+mn-ea"/>
              </a:rPr>
              <a:t>1</a:t>
            </a:r>
          </a:p>
          <a:p>
            <a:pPr>
              <a:spcBef>
                <a:spcPts val="600"/>
              </a:spcBef>
              <a:spcAft>
                <a:spcPts val="0"/>
              </a:spcAft>
            </a:pPr>
            <a:r>
              <a:rPr lang="en-US" b="1" dirty="0" smtClean="0">
                <a:solidFill>
                  <a:srgbClr val="000000"/>
                </a:solidFill>
                <a:latin typeface="Arial"/>
                <a:ea typeface="+mn-ea"/>
              </a:rPr>
              <a:t>Subsidiary-only</a:t>
            </a:r>
            <a:r>
              <a:rPr lang="en-US" dirty="0" smtClean="0">
                <a:solidFill>
                  <a:srgbClr val="000000"/>
                </a:solidFill>
                <a:latin typeface="Arial"/>
                <a:ea typeface="+mn-ea"/>
              </a:rPr>
              <a:t>: Review and approval responsibility in subsidiary; SHUSA ERMC provides review and input to action plans</a:t>
            </a:r>
            <a:endParaRPr lang="en-US" dirty="0">
              <a:solidFill>
                <a:srgbClr val="000000"/>
              </a:solidFill>
              <a:latin typeface="Arial"/>
              <a:ea typeface="+mn-ea"/>
            </a:endParaRPr>
          </a:p>
        </p:txBody>
      </p:sp>
      <p:cxnSp>
        <p:nvCxnSpPr>
          <p:cNvPr id="17" name="Straight Connector 16"/>
          <p:cNvCxnSpPr/>
          <p:nvPr/>
        </p:nvCxnSpPr>
        <p:spPr>
          <a:xfrm>
            <a:off x="6365378" y="1470025"/>
            <a:ext cx="0" cy="4624388"/>
          </a:xfrm>
          <a:prstGeom prst="line">
            <a:avLst/>
          </a:prstGeom>
          <a:noFill/>
          <a:ln w="9525" cap="flat" cmpd="sng" algn="ctr">
            <a:solidFill>
              <a:srgbClr val="808080"/>
            </a:solidFill>
            <a:prstDash val="solid"/>
            <a:tailEnd type="none"/>
          </a:ln>
          <a:effectLst/>
        </p:spPr>
      </p:cxnSp>
      <p:sp>
        <p:nvSpPr>
          <p:cNvPr id="4" name="Content Placeholder 3"/>
          <p:cNvSpPr>
            <a:spLocks noGrp="1"/>
          </p:cNvSpPr>
          <p:nvPr>
            <p:ph sz="quarter" idx="11"/>
          </p:nvPr>
        </p:nvSpPr>
        <p:spPr/>
        <p:txBody>
          <a:bodyPr/>
          <a:lstStyle/>
          <a:p>
            <a:pPr lvl="0"/>
            <a:r>
              <a:rPr lang="en-US" kern="0" dirty="0">
                <a:solidFill>
                  <a:srgbClr val="000000"/>
                </a:solidFill>
                <a:latin typeface="Arial"/>
                <a:sym typeface="+mj-lt"/>
              </a:rPr>
              <a:t>Metric status definitions and escalation </a:t>
            </a:r>
            <a:r>
              <a:rPr lang="en-US" kern="0" dirty="0" smtClean="0">
                <a:solidFill>
                  <a:srgbClr val="000000"/>
                </a:solidFill>
                <a:latin typeface="Arial"/>
                <a:sym typeface="+mj-lt"/>
              </a:rPr>
              <a:t>processes</a:t>
            </a:r>
            <a:endParaRPr lang="en-US" kern="0" dirty="0">
              <a:solidFill>
                <a:srgbClr val="000000"/>
              </a:solidFill>
              <a:latin typeface="Arial"/>
              <a:ea typeface="ＭＳ Ｐゴシック"/>
            </a:endParaRPr>
          </a:p>
        </p:txBody>
      </p:sp>
      <p:sp>
        <p:nvSpPr>
          <p:cNvPr id="16" name="Footnote"/>
          <p:cNvSpPr/>
          <p:nvPr/>
        </p:nvSpPr>
        <p:spPr>
          <a:xfrm>
            <a:off x="2228518" y="6332539"/>
            <a:ext cx="5000958" cy="123111"/>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r>
              <a:rPr lang="en-US" sz="800" dirty="0">
                <a:solidFill>
                  <a:srgbClr val="000000"/>
                </a:solidFill>
                <a:latin typeface="Arial" panose="020B0604020202020204" pitchFamily="34" charset="0"/>
                <a:cs typeface="Arial" panose="020B0604020202020204" pitchFamily="34" charset="0"/>
                <a:sym typeface="+mn-lt"/>
              </a:rPr>
              <a:t>1. Escalation level of breach dependent on breach severity and discretion of CRO</a:t>
            </a:r>
            <a:endParaRPr lang="en-GB" sz="800" dirty="0">
              <a:solidFill>
                <a:srgbClr val="000000"/>
              </a:solidFill>
              <a:latin typeface="Arial" panose="020B0604020202020204" pitchFamily="34" charset="0"/>
              <a:cs typeface="Arial" panose="020B0604020202020204" pitchFamily="34" charset="0"/>
              <a:sym typeface="+mn-lt"/>
            </a:endParaRPr>
          </a:p>
        </p:txBody>
      </p:sp>
    </p:spTree>
    <p:extLst>
      <p:ext uri="{BB962C8B-B14F-4D97-AF65-F5344CB8AC3E}">
        <p14:creationId xmlns:p14="http://schemas.microsoft.com/office/powerpoint/2010/main" val="39583620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buNone/>
            </a:pPr>
            <a:r>
              <a:rPr lang="en-GB" sz="3200" dirty="0" smtClean="0">
                <a:solidFill>
                  <a:schemeClr val="bg1">
                    <a:lumMod val="50000"/>
                  </a:schemeClr>
                </a:solidFill>
                <a:latin typeface="Arial" panose="020B0604020202020204" pitchFamily="34" charset="0"/>
                <a:cs typeface="Arial" panose="020B0604020202020204" pitchFamily="34" charset="0"/>
              </a:rPr>
              <a:t>Proposed 2016 RAS</a:t>
            </a:r>
          </a:p>
        </p:txBody>
      </p:sp>
    </p:spTree>
    <p:extLst>
      <p:ext uri="{BB962C8B-B14F-4D97-AF65-F5344CB8AC3E}">
        <p14:creationId xmlns:p14="http://schemas.microsoft.com/office/powerpoint/2010/main" val="18549582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781967483"/>
              </p:ext>
            </p:extLst>
          </p:nvPr>
        </p:nvGraphicFramePr>
        <p:xfrm>
          <a:off x="366714" y="1470024"/>
          <a:ext cx="8899521" cy="2122120"/>
        </p:xfrm>
        <a:graphic>
          <a:graphicData uri="http://schemas.openxmlformats.org/drawingml/2006/table">
            <a:tbl>
              <a:tblPr firstRow="1" bandRow="1"/>
              <a:tblGrid>
                <a:gridCol w="836355"/>
                <a:gridCol w="1980094"/>
                <a:gridCol w="926179"/>
                <a:gridCol w="736699"/>
                <a:gridCol w="736699"/>
                <a:gridCol w="736699"/>
                <a:gridCol w="736699"/>
                <a:gridCol w="736699"/>
                <a:gridCol w="736699"/>
                <a:gridCol w="736699"/>
              </a:tblGrid>
              <a:tr h="122233">
                <a:tc>
                  <a:txBody>
                    <a:bodyPr/>
                    <a:lstStyle/>
                    <a:p>
                      <a:endParaRPr lang="en-US" sz="1100" b="1" dirty="0">
                        <a:solidFill>
                          <a:schemeClr val="tx1"/>
                        </a:solidFill>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1" dirty="0">
                        <a:solidFill>
                          <a:schemeClr val="tx1"/>
                        </a:solidFill>
                        <a:latin typeface="Arial" panose="020B0604020202020204" pitchFamily="34" charset="0"/>
                        <a:cs typeface="Arial" panose="020B0604020202020204" pitchFamily="34" charset="0"/>
                      </a:endParaRPr>
                    </a:p>
                  </a:txBody>
                  <a:tcPr marL="48014" marR="48014">
                    <a:lnL>
                      <a:noFill/>
                    </a:lnL>
                    <a:lnR>
                      <a:noFill/>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1" dirty="0">
                        <a:solidFill>
                          <a:schemeClr val="tx1"/>
                        </a:solidFill>
                        <a:latin typeface="Arial" panose="020B0604020202020204" pitchFamily="34" charset="0"/>
                        <a:cs typeface="Arial" panose="020B0604020202020204" pitchFamily="34" charset="0"/>
                      </a:endParaRPr>
                    </a:p>
                  </a:txBody>
                  <a:tcPr marL="48014" marR="48014">
                    <a:lnL>
                      <a:noFill/>
                    </a:lnL>
                    <a:lnR>
                      <a:noFill/>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algn="ctr" defTabSz="457200" rtl="0" eaLnBrk="1" latinLnBrk="0" hangingPunct="1"/>
                      <a:r>
                        <a:rPr lang="en-US" sz="1100" b="1" kern="1200" dirty="0" smtClean="0">
                          <a:solidFill>
                            <a:srgbClr val="FF0000"/>
                          </a:solidFill>
                          <a:latin typeface="Arial" panose="020B0604020202020204" pitchFamily="34" charset="0"/>
                          <a:ea typeface="+mn-ea"/>
                          <a:cs typeface="Arial" panose="020B0604020202020204" pitchFamily="34" charset="0"/>
                        </a:rPr>
                        <a:t>Baseline scenario</a:t>
                      </a:r>
                      <a:endParaRPr lang="en-US" sz="1100" b="1" kern="1200" dirty="0">
                        <a:solidFill>
                          <a:srgbClr val="FF0000"/>
                        </a:solidFill>
                        <a:latin typeface="Arial" panose="020B0604020202020204" pitchFamily="34" charset="0"/>
                        <a:ea typeface="+mn-ea"/>
                        <a:cs typeface="Arial" panose="020B0604020202020204" pitchFamily="34" charset="0"/>
                      </a:endParaRPr>
                    </a:p>
                  </a:txBody>
                  <a:tcPr marL="48014" marR="48014">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pPr marL="0" algn="ctr" defTabSz="457200" rtl="0" eaLnBrk="1" latinLnBrk="0" hangingPunct="1"/>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1100" b="1" kern="1200" dirty="0">
                        <a:solidFill>
                          <a:schemeClr val="bg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kern="1200" dirty="0" smtClean="0">
                          <a:solidFill>
                            <a:srgbClr val="FF0000"/>
                          </a:solidFill>
                          <a:latin typeface="Arial" panose="020B0604020202020204" pitchFamily="34" charset="0"/>
                          <a:ea typeface="+mn-ea"/>
                          <a:cs typeface="Arial" panose="020B0604020202020204" pitchFamily="34" charset="0"/>
                        </a:rPr>
                        <a:t>BHC Stress scenario</a:t>
                      </a:r>
                    </a:p>
                  </a:txBody>
                  <a:tcPr marL="48014" marR="48014">
                    <a:lnL w="12700" cmpd="sng">
                      <a:noFill/>
                      <a:prstDash val="solid"/>
                    </a:lnL>
                    <a:lnR w="12700" cmpd="sng">
                      <a:noFill/>
                      <a:prstDash val="solid"/>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latinLnBrk="0" hangingPunct="1"/>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1100" b="1" kern="1200" dirty="0">
                        <a:solidFill>
                          <a:schemeClr val="bg1"/>
                        </a:solidFill>
                        <a:latin typeface="Arial" panose="020B0604020202020204" pitchFamily="34" charset="0"/>
                        <a:ea typeface="+mn-ea"/>
                        <a:cs typeface="Arial" panose="020B0604020202020204" pitchFamily="34" charset="0"/>
                      </a:endParaRPr>
                    </a:p>
                  </a:txBody>
                  <a:tcPr marL="45720" marR="45720">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03721">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1" dirty="0" smtClean="0">
                          <a:solidFill>
                            <a:srgbClr val="FF0000"/>
                          </a:solidFill>
                          <a:latin typeface="Arial" panose="020B0604020202020204" pitchFamily="34" charset="0"/>
                          <a:cs typeface="Arial" panose="020B0604020202020204" pitchFamily="34" charset="0"/>
                        </a:rPr>
                        <a:t>Ratio</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1" dirty="0" smtClean="0">
                          <a:solidFill>
                            <a:srgbClr val="FF0000"/>
                          </a:solidFill>
                          <a:latin typeface="Arial" panose="020B0604020202020204" pitchFamily="34" charset="0"/>
                          <a:cs typeface="Arial" panose="020B0604020202020204" pitchFamily="34" charset="0"/>
                        </a:rPr>
                        <a:t>Frequency</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Mar 16</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9050" cap="flat" cmpd="sng" algn="ctr">
                      <a:noFill/>
                      <a:prstDash val="solid"/>
                      <a:round/>
                      <a:headEnd type="none" w="med" len="med"/>
                      <a:tailEnd type="none" w="med" len="med"/>
                    </a:lnL>
                    <a:lnR w="12700" cmpd="sng">
                      <a:noFill/>
                      <a:prstDash val="solid"/>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Base</a:t>
                      </a:r>
                    </a:p>
                  </a:txBody>
                  <a:tcPr marL="48014" marR="48014" anchor="b">
                    <a:lnL w="19050" cap="flat" cmpd="sng" algn="ctr">
                      <a:noFill/>
                      <a:prstDash val="solid"/>
                      <a:round/>
                      <a:headEnd type="none" w="med" len="med"/>
                      <a:tailEnd type="none" w="med" len="med"/>
                    </a:lnL>
                    <a:lnR w="12700" cmpd="sng">
                      <a:noFill/>
                      <a:prstDash val="solid"/>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Amber trigger</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2700" cmpd="sng">
                      <a:noFill/>
                      <a:prstDash val="solid"/>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buFont typeface="Arial" panose="020B0604020202020204" pitchFamily="34" charset="0"/>
                        <a:buNone/>
                      </a:pPr>
                      <a:r>
                        <a:rPr lang="en-US" sz="1100" b="1" kern="1200" dirty="0" smtClean="0">
                          <a:solidFill>
                            <a:schemeClr val="bg1"/>
                          </a:solidFill>
                          <a:latin typeface="Arial" panose="020B0604020202020204" pitchFamily="34" charset="0"/>
                          <a:ea typeface="+mn-ea"/>
                          <a:cs typeface="Arial" panose="020B0604020202020204" pitchFamily="34" charset="0"/>
                        </a:rPr>
                        <a:t>Red limit</a:t>
                      </a:r>
                      <a:endParaRPr lang="en-US" sz="1100" b="1" kern="1200" dirty="0">
                        <a:solidFill>
                          <a:schemeClr val="bg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2700" cmpd="sng">
                      <a:noFill/>
                      <a:prstDash val="solid"/>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latin typeface="Arial" panose="020B0604020202020204" pitchFamily="34" charset="0"/>
                          <a:ea typeface="+mn-ea"/>
                          <a:cs typeface="Arial" panose="020B0604020202020204" pitchFamily="34" charset="0"/>
                        </a:rPr>
                        <a:t>BHC</a:t>
                      </a:r>
                      <a:r>
                        <a:rPr lang="en-US" sz="1100" b="1" kern="1200" baseline="0" dirty="0" smtClean="0">
                          <a:solidFill>
                            <a:schemeClr val="tx1"/>
                          </a:solidFill>
                          <a:latin typeface="Arial" panose="020B0604020202020204" pitchFamily="34" charset="0"/>
                          <a:ea typeface="+mn-ea"/>
                          <a:cs typeface="Arial" panose="020B0604020202020204" pitchFamily="34" charset="0"/>
                        </a:rPr>
                        <a:t> Stress</a:t>
                      </a:r>
                      <a:endParaRPr lang="en-US" sz="1100" b="1" kern="1200" dirty="0" smtClean="0">
                        <a:solidFill>
                          <a:schemeClr val="tx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2700" cmpd="sng">
                      <a:noFill/>
                      <a:prstDash val="solid"/>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Amber trigger</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2700" cmpd="sng">
                      <a:noFill/>
                      <a:prstDash val="solid"/>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buFont typeface="Arial" panose="020B0604020202020204" pitchFamily="34" charset="0"/>
                        <a:buNone/>
                      </a:pPr>
                      <a:r>
                        <a:rPr lang="en-US" sz="1100" b="1" kern="1200" dirty="0" smtClean="0">
                          <a:solidFill>
                            <a:schemeClr val="bg1"/>
                          </a:solidFill>
                          <a:latin typeface="Arial" panose="020B0604020202020204" pitchFamily="34" charset="0"/>
                          <a:ea typeface="+mn-ea"/>
                          <a:cs typeface="Arial" panose="020B0604020202020204" pitchFamily="34" charset="0"/>
                        </a:rPr>
                        <a:t>Red limit</a:t>
                      </a:r>
                      <a:endParaRPr lang="en-US" sz="1100" b="1" kern="1200" dirty="0">
                        <a:solidFill>
                          <a:schemeClr val="bg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905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59080">
                <a:tc rowSpan="4">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Capital</a:t>
                      </a:r>
                      <a:r>
                        <a:rPr lang="en-US" sz="1100" b="1" baseline="0" dirty="0" smtClean="0">
                          <a:solidFill>
                            <a:schemeClr val="tx1"/>
                          </a:solidFill>
                          <a:latin typeface="Arial" panose="020B0604020202020204" pitchFamily="34" charset="0"/>
                          <a:cs typeface="Arial" panose="020B0604020202020204" pitchFamily="34" charset="0"/>
                        </a:rPr>
                        <a:t> adequacy (ratios)</a:t>
                      </a:r>
                      <a:endParaRPr lang="en-US" sz="1100" b="1" dirty="0" smtClean="0">
                        <a:solidFill>
                          <a:schemeClr val="tx1"/>
                        </a:solidFill>
                        <a:latin typeface="Arial" panose="020B0604020202020204" pitchFamily="34" charset="0"/>
                        <a:cs typeface="Arial" panose="020B0604020202020204" pitchFamily="34" charset="0"/>
                      </a:endParaRPr>
                    </a:p>
                  </a:txBody>
                  <a:tcPr marL="0" marR="0" marT="73152" marB="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solidFill>
                            <a:schemeClr val="tx1"/>
                          </a:solidFill>
                          <a:latin typeface="Arial" panose="020B0604020202020204" pitchFamily="34" charset="0"/>
                          <a:cs typeface="Arial" panose="020B0604020202020204" pitchFamily="34" charset="0"/>
                        </a:rPr>
                        <a:t>*Common Equity</a:t>
                      </a:r>
                      <a:r>
                        <a:rPr lang="en-US" sz="1100" b="0" baseline="0" dirty="0" smtClean="0">
                          <a:solidFill>
                            <a:schemeClr val="tx1"/>
                          </a:solidFill>
                          <a:latin typeface="Arial" panose="020B0604020202020204" pitchFamily="34" charset="0"/>
                          <a:cs typeface="Arial" panose="020B0604020202020204" pitchFamily="34" charset="0"/>
                        </a:rPr>
                        <a:t> Tier 1</a:t>
                      </a:r>
                      <a:endParaRPr lang="en-US" sz="1100" b="0" dirty="0" smtClean="0">
                        <a:solidFill>
                          <a:schemeClr val="tx1"/>
                        </a:solidFill>
                        <a:latin typeface="Arial" panose="020B0604020202020204" pitchFamily="34" charset="0"/>
                        <a:cs typeface="Arial" panose="020B0604020202020204" pitchFamily="34" charset="0"/>
                      </a:endParaRP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Monthly</a:t>
                      </a:r>
                      <a:endParaRPr lang="en-US" sz="1100" b="0" dirty="0" smtClean="0">
                        <a:solidFill>
                          <a:schemeClr val="tx1"/>
                        </a:solidFill>
                        <a:latin typeface="Arial" panose="020B0604020202020204" pitchFamily="34" charset="0"/>
                        <a:cs typeface="Arial" panose="020B0604020202020204" pitchFamily="34" charset="0"/>
                      </a:endParaRP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100" dirty="0" smtClean="0">
                          <a:latin typeface="Arial" panose="020B0604020202020204" pitchFamily="34" charset="0"/>
                          <a:cs typeface="Arial" panose="020B0604020202020204" pitchFamily="34" charset="0"/>
                        </a:rPr>
                        <a:t>24.44%</a:t>
                      </a:r>
                      <a:endParaRPr lang="en-US" sz="1100" dirty="0">
                        <a:latin typeface="Arial" panose="020B0604020202020204" pitchFamily="34" charset="0"/>
                        <a:cs typeface="Arial" panose="020B0604020202020204" pitchFamily="34" charset="0"/>
                      </a:endParaRPr>
                    </a:p>
                  </a:txBody>
                  <a:tcPr marL="0" marR="0" marT="73152" marB="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lnSpc>
                          <a:spcPct val="100000"/>
                        </a:lnSpc>
                      </a:pPr>
                      <a:r>
                        <a:rPr lang="es-PR" sz="1100" kern="1200" dirty="0">
                          <a:solidFill>
                            <a:schemeClr val="tx1"/>
                          </a:solidFill>
                          <a:latin typeface="Arial" panose="020B0604020202020204" pitchFamily="34" charset="0"/>
                          <a:ea typeface="+mn-ea"/>
                          <a:cs typeface="Arial" panose="020B0604020202020204" pitchFamily="34" charset="0"/>
                        </a:rPr>
                        <a:t>23.73%</a:t>
                      </a:r>
                    </a:p>
                  </a:txBody>
                  <a:tcPr marL="9525" marR="9525" marT="9525" marB="0" anchor="ctr">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u="none" strike="noStrike" kern="1200" dirty="0" smtClean="0">
                          <a:solidFill>
                            <a:srgbClr val="000000"/>
                          </a:solidFill>
                          <a:effectLst/>
                          <a:latin typeface="Arial"/>
                          <a:ea typeface="+mn-ea"/>
                          <a:cs typeface="+mn-cs"/>
                        </a:rPr>
                        <a:t>&lt;=13.01%</a:t>
                      </a: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u="none" strike="noStrike" kern="1200" dirty="0" smtClean="0">
                          <a:solidFill>
                            <a:srgbClr val="000000"/>
                          </a:solidFill>
                          <a:effectLst/>
                          <a:latin typeface="Arial"/>
                          <a:ea typeface="ＭＳ Ｐゴシック"/>
                          <a:cs typeface="ＭＳ Ｐゴシック"/>
                        </a:rPr>
                        <a:t>&lt;=</a:t>
                      </a:r>
                      <a:r>
                        <a:rPr lang="en-US" sz="1100" b="0" i="0" u="none" strike="noStrike" kern="1200" dirty="0" smtClean="0">
                          <a:solidFill>
                            <a:srgbClr val="000000"/>
                          </a:solidFill>
                          <a:effectLst/>
                          <a:latin typeface="Arial"/>
                          <a:ea typeface="+mn-ea"/>
                          <a:cs typeface="+mn-cs"/>
                        </a:rPr>
                        <a:t>11.01%</a:t>
                      </a: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lnSpc>
                          <a:spcPct val="100000"/>
                        </a:lnSpc>
                      </a:pPr>
                      <a:r>
                        <a:rPr lang="es-PR" sz="1100" kern="1200" dirty="0">
                          <a:solidFill>
                            <a:schemeClr val="tx1"/>
                          </a:solidFill>
                          <a:latin typeface="Arial" panose="020B0604020202020204" pitchFamily="34" charset="0"/>
                          <a:ea typeface="+mn-ea"/>
                          <a:cs typeface="Arial" panose="020B0604020202020204" pitchFamily="34" charset="0"/>
                        </a:rPr>
                        <a:t>17.53%</a:t>
                      </a:r>
                    </a:p>
                  </a:txBody>
                  <a:tcPr marL="9525" marR="9525"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1100" b="0" i="0" u="none" strike="noStrike" kern="1200" dirty="0" smtClean="0">
                          <a:solidFill>
                            <a:srgbClr val="000000"/>
                          </a:solidFill>
                          <a:effectLst/>
                          <a:latin typeface="Arial"/>
                          <a:ea typeface="+mn-ea"/>
                          <a:cs typeface="+mn-cs"/>
                        </a:rPr>
                        <a:t>&lt;=</a:t>
                      </a:r>
                      <a:r>
                        <a:rPr lang="en-US" sz="1100" b="0" i="0" u="none" strike="noStrike" dirty="0" smtClean="0">
                          <a:solidFill>
                            <a:srgbClr val="000000"/>
                          </a:solidFill>
                          <a:effectLst/>
                          <a:latin typeface="Arial"/>
                        </a:rPr>
                        <a:t>11.01</a:t>
                      </a:r>
                      <a:r>
                        <a:rPr lang="en-US" sz="1100" b="0" i="0" u="none" strike="noStrike" dirty="0">
                          <a:solidFill>
                            <a:srgbClr val="000000"/>
                          </a:solidFill>
                          <a:effectLst/>
                          <a:latin typeface="Arial"/>
                        </a:rPr>
                        <a:t>%</a:t>
                      </a: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1100" b="0" i="0" u="none" strike="noStrike" kern="1200" dirty="0" smtClean="0">
                          <a:solidFill>
                            <a:srgbClr val="000000"/>
                          </a:solidFill>
                          <a:effectLst/>
                          <a:latin typeface="Arial"/>
                          <a:ea typeface="+mn-ea"/>
                          <a:cs typeface="+mn-cs"/>
                        </a:rPr>
                        <a:t>&lt;=</a:t>
                      </a:r>
                      <a:r>
                        <a:rPr lang="en-US" sz="1100" b="0" i="0" u="none" strike="noStrike" dirty="0" smtClean="0">
                          <a:solidFill>
                            <a:srgbClr val="000000"/>
                          </a:solidFill>
                          <a:effectLst/>
                          <a:latin typeface="Arial"/>
                        </a:rPr>
                        <a:t>9.30%</a:t>
                      </a:r>
                      <a:endParaRPr lang="en-US" sz="1100" b="0" i="0" u="none" strike="noStrike" dirty="0">
                        <a:solidFill>
                          <a:srgbClr val="000000"/>
                        </a:solidFill>
                        <a:effectLst/>
                        <a:latin typeface="Arial"/>
                      </a:endParaRPr>
                    </a:p>
                  </a:txBody>
                  <a:tcPr marL="0" marR="0" marT="73152" marB="0">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5908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latin typeface="Arial" panose="020B0604020202020204" pitchFamily="34" charset="0"/>
                          <a:cs typeface="Arial" panose="020B0604020202020204" pitchFamily="34" charset="0"/>
                        </a:rPr>
                        <a:t>*Total Risk-based</a:t>
                      </a:r>
                      <a:r>
                        <a:rPr lang="en-US" sz="1100" b="0" baseline="0" dirty="0" smtClean="0">
                          <a:latin typeface="Arial" panose="020B0604020202020204" pitchFamily="34" charset="0"/>
                          <a:cs typeface="Arial" panose="020B0604020202020204" pitchFamily="34" charset="0"/>
                        </a:rPr>
                        <a:t> </a:t>
                      </a:r>
                      <a:r>
                        <a:rPr lang="en-US" sz="1100" b="0" dirty="0" smtClean="0">
                          <a:latin typeface="Arial" panose="020B0604020202020204" pitchFamily="34" charset="0"/>
                          <a:cs typeface="Arial" panose="020B0604020202020204" pitchFamily="34" charset="0"/>
                        </a:rPr>
                        <a:t>Capital</a:t>
                      </a: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Monthly</a:t>
                      </a:r>
                      <a:endParaRPr lang="en-US" sz="1100" b="0" dirty="0" smtClean="0">
                        <a:solidFill>
                          <a:schemeClr val="tx1"/>
                        </a:solidFill>
                        <a:latin typeface="Arial" panose="020B0604020202020204" pitchFamily="34" charset="0"/>
                        <a:cs typeface="Arial" panose="020B0604020202020204" pitchFamily="34" charset="0"/>
                      </a:endParaRP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100" dirty="0" smtClean="0">
                          <a:latin typeface="Arial" panose="020B0604020202020204" pitchFamily="34" charset="0"/>
                          <a:cs typeface="Arial" panose="020B0604020202020204" pitchFamily="34" charset="0"/>
                        </a:rPr>
                        <a:t>25.70%</a:t>
                      </a:r>
                      <a:endParaRPr lang="en-US" sz="1100" dirty="0">
                        <a:latin typeface="Arial" panose="020B0604020202020204" pitchFamily="34" charset="0"/>
                        <a:cs typeface="Arial" panose="020B0604020202020204" pitchFamily="34" charset="0"/>
                      </a:endParaRPr>
                    </a:p>
                  </a:txBody>
                  <a:tcPr marL="0" marR="0" marT="73152" marB="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lnSpc>
                          <a:spcPct val="100000"/>
                        </a:lnSpc>
                      </a:pPr>
                      <a:r>
                        <a:rPr lang="es-PR" sz="1100" kern="1200" dirty="0">
                          <a:solidFill>
                            <a:schemeClr val="tx1"/>
                          </a:solidFill>
                          <a:latin typeface="Arial" panose="020B0604020202020204" pitchFamily="34" charset="0"/>
                          <a:ea typeface="+mn-ea"/>
                          <a:cs typeface="Arial" panose="020B0604020202020204" pitchFamily="34" charset="0"/>
                        </a:rPr>
                        <a:t>23.73%</a:t>
                      </a:r>
                    </a:p>
                  </a:txBody>
                  <a:tcPr marL="9525" marR="9525" marT="9525" marB="0" anchor="ctr">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100" b="0" i="0" u="none" strike="noStrike" kern="1200" dirty="0" smtClean="0">
                          <a:solidFill>
                            <a:srgbClr val="000000"/>
                          </a:solidFill>
                          <a:effectLst/>
                          <a:latin typeface="Arial"/>
                          <a:ea typeface="ＭＳ Ｐゴシック"/>
                          <a:cs typeface="ＭＳ Ｐゴシック"/>
                        </a:rPr>
                        <a:t>&lt;=</a:t>
                      </a:r>
                      <a:r>
                        <a:rPr lang="en-US" sz="1100" dirty="0" smtClean="0">
                          <a:latin typeface="Arial" panose="020B0604020202020204" pitchFamily="34" charset="0"/>
                          <a:cs typeface="Arial" panose="020B0604020202020204" pitchFamily="34" charset="0"/>
                        </a:rPr>
                        <a:t>17.83%</a:t>
                      </a: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100" b="0" i="0" u="none" strike="noStrike" kern="1200" dirty="0" smtClean="0">
                          <a:solidFill>
                            <a:srgbClr val="000000"/>
                          </a:solidFill>
                          <a:effectLst/>
                          <a:latin typeface="Arial"/>
                          <a:ea typeface="ＭＳ Ｐゴシック"/>
                          <a:cs typeface="ＭＳ Ｐゴシック"/>
                        </a:rPr>
                        <a:t>&lt;=</a:t>
                      </a:r>
                      <a:r>
                        <a:rPr lang="en-US" sz="1100" dirty="0" smtClean="0">
                          <a:latin typeface="Arial" panose="020B0604020202020204" pitchFamily="34" charset="0"/>
                          <a:cs typeface="Arial" panose="020B0604020202020204" pitchFamily="34" charset="0"/>
                        </a:rPr>
                        <a:t>15.83%</a:t>
                      </a: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lnSpc>
                          <a:spcPct val="100000"/>
                        </a:lnSpc>
                      </a:pPr>
                      <a:r>
                        <a:rPr lang="es-PR" sz="1100" kern="1200" dirty="0">
                          <a:solidFill>
                            <a:schemeClr val="tx1"/>
                          </a:solidFill>
                          <a:latin typeface="Arial" panose="020B0604020202020204" pitchFamily="34" charset="0"/>
                          <a:ea typeface="+mn-ea"/>
                          <a:cs typeface="Arial" panose="020B0604020202020204" pitchFamily="34" charset="0"/>
                        </a:rPr>
                        <a:t>17.53%</a:t>
                      </a:r>
                    </a:p>
                  </a:txBody>
                  <a:tcPr marL="9525" marR="9525"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1100" b="0" i="0" u="none" strike="noStrike" kern="1200" dirty="0" smtClean="0">
                          <a:solidFill>
                            <a:srgbClr val="000000"/>
                          </a:solidFill>
                          <a:effectLst/>
                          <a:latin typeface="Arial"/>
                          <a:ea typeface="+mn-ea"/>
                          <a:cs typeface="+mn-cs"/>
                        </a:rPr>
                        <a:t>&lt;=</a:t>
                      </a:r>
                      <a:r>
                        <a:rPr lang="en-US" sz="1100" b="0" i="0" u="none" strike="noStrike" dirty="0" smtClean="0">
                          <a:solidFill>
                            <a:srgbClr val="000000"/>
                          </a:solidFill>
                          <a:effectLst/>
                          <a:latin typeface="Arial"/>
                        </a:rPr>
                        <a:t>14.15%</a:t>
                      </a:r>
                      <a:endParaRPr lang="en-US" sz="1100" b="0" i="0" u="none" strike="noStrike" dirty="0">
                        <a:solidFill>
                          <a:srgbClr val="000000"/>
                        </a:solidFill>
                        <a:effectLst/>
                        <a:latin typeface="Arial"/>
                      </a:endParaRP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1100" b="0" i="0" u="none" strike="noStrike" kern="1200" dirty="0" smtClean="0">
                          <a:solidFill>
                            <a:srgbClr val="000000"/>
                          </a:solidFill>
                          <a:effectLst/>
                          <a:latin typeface="Arial"/>
                          <a:ea typeface="+mn-ea"/>
                          <a:cs typeface="+mn-cs"/>
                        </a:rPr>
                        <a:t>&lt;=</a:t>
                      </a:r>
                      <a:r>
                        <a:rPr lang="en-US" sz="1100" b="0" i="0" u="none" strike="noStrike" dirty="0" smtClean="0">
                          <a:solidFill>
                            <a:srgbClr val="000000"/>
                          </a:solidFill>
                          <a:effectLst/>
                          <a:latin typeface="Arial"/>
                        </a:rPr>
                        <a:t>12.15%</a:t>
                      </a:r>
                      <a:endParaRPr lang="en-US" sz="1100" b="0" i="0" u="none" strike="noStrike" dirty="0">
                        <a:solidFill>
                          <a:srgbClr val="000000"/>
                        </a:solidFill>
                        <a:effectLst/>
                        <a:latin typeface="Arial"/>
                      </a:endParaRPr>
                    </a:p>
                  </a:txBody>
                  <a:tcPr marL="0" marR="0" marT="73152" marB="0">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5908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latin typeface="Arial" panose="020B0604020202020204" pitchFamily="34" charset="0"/>
                          <a:cs typeface="Arial" panose="020B0604020202020204" pitchFamily="34" charset="0"/>
                        </a:rPr>
                        <a:t>*Tier</a:t>
                      </a:r>
                      <a:r>
                        <a:rPr lang="en-US" sz="1100" b="0" baseline="0" dirty="0" smtClean="0">
                          <a:latin typeface="Arial" panose="020B0604020202020204" pitchFamily="34" charset="0"/>
                          <a:cs typeface="Arial" panose="020B0604020202020204" pitchFamily="34" charset="0"/>
                        </a:rPr>
                        <a:t> 1 Leverage</a:t>
                      </a:r>
                      <a:endParaRPr lang="en-US" sz="1100" b="0" dirty="0" smtClean="0">
                        <a:latin typeface="Arial" panose="020B0604020202020204" pitchFamily="34" charset="0"/>
                        <a:cs typeface="Arial" panose="020B0604020202020204" pitchFamily="34" charset="0"/>
                      </a:endParaRP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Monthly</a:t>
                      </a:r>
                      <a:endParaRPr lang="en-US" sz="1100" b="0" dirty="0" smtClean="0">
                        <a:solidFill>
                          <a:schemeClr val="tx1"/>
                        </a:solidFill>
                        <a:latin typeface="Arial" panose="020B0604020202020204" pitchFamily="34" charset="0"/>
                        <a:cs typeface="Arial" panose="020B0604020202020204" pitchFamily="34" charset="0"/>
                      </a:endParaRP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100" dirty="0" smtClean="0">
                          <a:latin typeface="Arial" panose="020B0604020202020204" pitchFamily="34" charset="0"/>
                          <a:cs typeface="Arial" panose="020B0604020202020204" pitchFamily="34" charset="0"/>
                        </a:rPr>
                        <a:t>16.01%</a:t>
                      </a:r>
                    </a:p>
                  </a:txBody>
                  <a:tcPr marL="0" marR="0" marT="73152" marB="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lnSpc>
                          <a:spcPct val="100000"/>
                        </a:lnSpc>
                      </a:pPr>
                      <a:r>
                        <a:rPr lang="es-PR" sz="1100" kern="1200" dirty="0">
                          <a:solidFill>
                            <a:schemeClr val="tx1"/>
                          </a:solidFill>
                          <a:latin typeface="Arial" panose="020B0604020202020204" pitchFamily="34" charset="0"/>
                          <a:ea typeface="+mn-ea"/>
                          <a:cs typeface="Arial" panose="020B0604020202020204" pitchFamily="34" charset="0"/>
                        </a:rPr>
                        <a:t>16.62%</a:t>
                      </a:r>
                    </a:p>
                  </a:txBody>
                  <a:tcPr marL="9525" marR="9525" marT="9525" marB="0" anchor="ctr">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100" b="0" i="0" u="none" strike="noStrike" kern="1200" dirty="0" smtClean="0">
                          <a:solidFill>
                            <a:srgbClr val="000000"/>
                          </a:solidFill>
                          <a:effectLst/>
                          <a:latin typeface="Arial"/>
                          <a:ea typeface="ＭＳ Ｐゴシック"/>
                          <a:cs typeface="ＭＳ Ｐゴシック"/>
                        </a:rPr>
                        <a:t>&lt;=</a:t>
                      </a:r>
                      <a:r>
                        <a:rPr lang="en-US" sz="1100" dirty="0" smtClean="0">
                          <a:latin typeface="Arial" panose="020B0604020202020204" pitchFamily="34" charset="0"/>
                          <a:cs typeface="Arial" panose="020B0604020202020204" pitchFamily="34" charset="0"/>
                        </a:rPr>
                        <a:t>10.80%</a:t>
                      </a:r>
                      <a:endParaRPr lang="en-US" sz="1100" dirty="0">
                        <a:latin typeface="Arial" panose="020B0604020202020204" pitchFamily="34" charset="0"/>
                        <a:cs typeface="Arial" panose="020B0604020202020204" pitchFamily="34" charset="0"/>
                      </a:endParaRP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100" b="0" i="0" u="none" strike="noStrike" kern="1200" dirty="0" smtClean="0">
                          <a:solidFill>
                            <a:srgbClr val="000000"/>
                          </a:solidFill>
                          <a:effectLst/>
                          <a:latin typeface="Arial"/>
                          <a:ea typeface="ＭＳ Ｐゴシック"/>
                          <a:cs typeface="ＭＳ Ｐゴシック"/>
                        </a:rPr>
                        <a:t>&lt;=</a:t>
                      </a:r>
                      <a:r>
                        <a:rPr lang="en-US" sz="1100" dirty="0" smtClean="0">
                          <a:latin typeface="Arial" panose="020B0604020202020204" pitchFamily="34" charset="0"/>
                          <a:cs typeface="Arial" panose="020B0604020202020204" pitchFamily="34" charset="0"/>
                        </a:rPr>
                        <a:t>8.80%</a:t>
                      </a:r>
                      <a:endParaRPr lang="en-US" sz="1100" dirty="0">
                        <a:latin typeface="Arial" panose="020B0604020202020204" pitchFamily="34" charset="0"/>
                        <a:cs typeface="Arial" panose="020B0604020202020204" pitchFamily="34" charset="0"/>
                      </a:endParaRP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lnSpc>
                          <a:spcPct val="100000"/>
                        </a:lnSpc>
                      </a:pPr>
                      <a:r>
                        <a:rPr lang="es-PR" sz="1100" kern="1200" dirty="0">
                          <a:solidFill>
                            <a:schemeClr val="tx1"/>
                          </a:solidFill>
                          <a:latin typeface="Arial" panose="020B0604020202020204" pitchFamily="34" charset="0"/>
                          <a:ea typeface="+mn-ea"/>
                          <a:cs typeface="Arial" panose="020B0604020202020204" pitchFamily="34" charset="0"/>
                        </a:rPr>
                        <a:t>12.51%</a:t>
                      </a:r>
                    </a:p>
                  </a:txBody>
                  <a:tcPr marL="9525" marR="9525"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1100" b="0" i="0" u="none" strike="noStrike" kern="1200" dirty="0" smtClean="0">
                          <a:solidFill>
                            <a:srgbClr val="000000"/>
                          </a:solidFill>
                          <a:effectLst/>
                          <a:latin typeface="Arial"/>
                          <a:ea typeface="+mn-ea"/>
                          <a:cs typeface="+mn-cs"/>
                        </a:rPr>
                        <a:t>&lt;=</a:t>
                      </a:r>
                      <a:r>
                        <a:rPr lang="en-US" sz="1100" b="0" i="0" u="none" strike="noStrike" dirty="0" smtClean="0">
                          <a:solidFill>
                            <a:srgbClr val="000000"/>
                          </a:solidFill>
                          <a:effectLst/>
                          <a:latin typeface="Arial"/>
                        </a:rPr>
                        <a:t>8.80%</a:t>
                      </a:r>
                      <a:endParaRPr lang="en-US" sz="1100" b="0" i="0" u="none" strike="noStrike" dirty="0">
                        <a:solidFill>
                          <a:srgbClr val="000000"/>
                        </a:solidFill>
                        <a:effectLst/>
                        <a:latin typeface="Arial"/>
                      </a:endParaRP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1100" b="0" i="0" u="none" strike="noStrike" kern="1200" dirty="0" smtClean="0">
                          <a:solidFill>
                            <a:srgbClr val="000000"/>
                          </a:solidFill>
                          <a:effectLst/>
                          <a:latin typeface="Arial"/>
                          <a:ea typeface="+mn-ea"/>
                          <a:cs typeface="+mn-cs"/>
                        </a:rPr>
                        <a:t>&lt;=</a:t>
                      </a:r>
                      <a:r>
                        <a:rPr lang="en-US" sz="1100" b="0" i="0" u="none" strike="noStrike" dirty="0" smtClean="0">
                          <a:solidFill>
                            <a:srgbClr val="000000"/>
                          </a:solidFill>
                          <a:effectLst/>
                          <a:latin typeface="Arial" panose="020B0604020202020204" pitchFamily="34" charset="0"/>
                          <a:cs typeface="Arial" panose="020B0604020202020204" pitchFamily="34" charset="0"/>
                        </a:rPr>
                        <a:t>6.80%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0" marR="0" marT="73152" marB="0">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59080">
                <a:tc vMerge="1">
                  <a:txBody>
                    <a:bodyPr/>
                    <a:lstStyle/>
                    <a:p>
                      <a:endParaRPr lang="en-GB"/>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latin typeface="Arial" panose="020B0604020202020204" pitchFamily="34" charset="0"/>
                          <a:cs typeface="Arial" panose="020B0604020202020204" pitchFamily="34" charset="0"/>
                        </a:rPr>
                        <a:t>*Tier 1 Risk-based Capital</a:t>
                      </a: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Monthly</a:t>
                      </a:r>
                      <a:endParaRPr lang="en-US" sz="1100" b="0" dirty="0" smtClean="0">
                        <a:solidFill>
                          <a:schemeClr val="tx1"/>
                        </a:solidFill>
                        <a:latin typeface="Arial" panose="020B0604020202020204" pitchFamily="34" charset="0"/>
                        <a:cs typeface="Arial" panose="020B0604020202020204" pitchFamily="34" charset="0"/>
                      </a:endParaRP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24.44%</a:t>
                      </a:r>
                    </a:p>
                  </a:txBody>
                  <a:tcPr marL="0" marR="0" marT="73152" marB="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lnSpc>
                          <a:spcPct val="100000"/>
                        </a:lnSpc>
                      </a:pPr>
                      <a:r>
                        <a:rPr lang="es-PR" sz="1100" kern="1200" dirty="0">
                          <a:solidFill>
                            <a:schemeClr val="tx1"/>
                          </a:solidFill>
                          <a:latin typeface="Arial" panose="020B0604020202020204" pitchFamily="34" charset="0"/>
                          <a:ea typeface="+mn-ea"/>
                          <a:cs typeface="Arial" panose="020B0604020202020204" pitchFamily="34" charset="0"/>
                        </a:rPr>
                        <a:t>23.73%</a:t>
                      </a:r>
                    </a:p>
                  </a:txBody>
                  <a:tcPr marL="9525" marR="9525" marT="9525" marB="0" anchor="ctr">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i="0" u="none" strike="noStrike" kern="1200" dirty="0" smtClean="0">
                          <a:solidFill>
                            <a:srgbClr val="000000"/>
                          </a:solidFill>
                          <a:effectLst/>
                          <a:latin typeface="Arial"/>
                          <a:ea typeface="+mn-ea"/>
                          <a:cs typeface="+mn-cs"/>
                        </a:rPr>
                        <a:t>&lt;=</a:t>
                      </a:r>
                      <a:r>
                        <a:rPr lang="en-US" sz="1100" dirty="0" smtClean="0">
                          <a:latin typeface="Arial" panose="020B0604020202020204" pitchFamily="34" charset="0"/>
                          <a:cs typeface="Arial" panose="020B0604020202020204" pitchFamily="34" charset="0"/>
                        </a:rPr>
                        <a:t>15.82%</a:t>
                      </a:r>
                      <a:endParaRPr lang="en-US" sz="1100" dirty="0">
                        <a:latin typeface="Arial" panose="020B0604020202020204" pitchFamily="34" charset="0"/>
                        <a:cs typeface="Arial" panose="020B0604020202020204" pitchFamily="34" charset="0"/>
                      </a:endParaRP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b="0" i="0" u="none" strike="noStrike" kern="1200" dirty="0" smtClean="0">
                          <a:solidFill>
                            <a:srgbClr val="000000"/>
                          </a:solidFill>
                          <a:effectLst/>
                          <a:latin typeface="Arial"/>
                          <a:ea typeface="+mn-ea"/>
                          <a:cs typeface="+mn-cs"/>
                        </a:rPr>
                        <a:t>&lt;=</a:t>
                      </a:r>
                      <a:r>
                        <a:rPr lang="en-US" sz="1100" dirty="0" smtClean="0">
                          <a:latin typeface="Arial" panose="020B0604020202020204" pitchFamily="34" charset="0"/>
                          <a:cs typeface="Arial" panose="020B0604020202020204" pitchFamily="34" charset="0"/>
                        </a:rPr>
                        <a:t>13.82%</a:t>
                      </a:r>
                      <a:endParaRPr lang="en-US" sz="1100" dirty="0">
                        <a:latin typeface="Arial" panose="020B0604020202020204" pitchFamily="34" charset="0"/>
                        <a:cs typeface="Arial" panose="020B0604020202020204" pitchFamily="34" charset="0"/>
                      </a:endParaRP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lnSpc>
                          <a:spcPct val="100000"/>
                        </a:lnSpc>
                      </a:pPr>
                      <a:r>
                        <a:rPr lang="es-PR" sz="1100" kern="1200" dirty="0">
                          <a:solidFill>
                            <a:schemeClr val="tx1"/>
                          </a:solidFill>
                          <a:latin typeface="Arial" panose="020B0604020202020204" pitchFamily="34" charset="0"/>
                          <a:ea typeface="+mn-ea"/>
                          <a:cs typeface="Arial" panose="020B0604020202020204" pitchFamily="34" charset="0"/>
                        </a:rPr>
                        <a:t>17.53%</a:t>
                      </a:r>
                    </a:p>
                  </a:txBody>
                  <a:tcPr marL="9525" marR="9525"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Arial"/>
                          <a:ea typeface="+mn-ea"/>
                          <a:cs typeface="+mn-cs"/>
                        </a:rPr>
                        <a:t>&lt;=</a:t>
                      </a:r>
                      <a:r>
                        <a:rPr lang="en-US" sz="1100" b="0" i="0" u="none" strike="noStrike" dirty="0" smtClean="0">
                          <a:solidFill>
                            <a:srgbClr val="000000"/>
                          </a:solidFill>
                          <a:effectLst/>
                          <a:latin typeface="Arial"/>
                        </a:rPr>
                        <a:t>12.75%</a:t>
                      </a: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1100" b="0" i="0" u="none" strike="noStrike" kern="1200" dirty="0" smtClean="0">
                          <a:solidFill>
                            <a:srgbClr val="000000"/>
                          </a:solidFill>
                          <a:effectLst/>
                          <a:latin typeface="Arial"/>
                          <a:ea typeface="+mn-ea"/>
                          <a:cs typeface="+mn-cs"/>
                        </a:rPr>
                        <a:t>&lt;=</a:t>
                      </a:r>
                      <a:r>
                        <a:rPr lang="en-US" sz="1100" b="0" i="0" u="none" strike="noStrike" dirty="0" smtClean="0">
                          <a:solidFill>
                            <a:srgbClr val="000000"/>
                          </a:solidFill>
                          <a:effectLst/>
                          <a:latin typeface="Arial" panose="020B0604020202020204" pitchFamily="34" charset="0"/>
                          <a:cs typeface="Arial" panose="020B0604020202020204" pitchFamily="34" charset="0"/>
                        </a:rPr>
                        <a:t>10.75%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0" marR="0" marT="73152" marB="0">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3" name="Content Placeholder 2"/>
          <p:cNvSpPr>
            <a:spLocks noGrp="1"/>
          </p:cNvSpPr>
          <p:nvPr>
            <p:ph sz="quarter" idx="11"/>
          </p:nvPr>
        </p:nvSpPr>
        <p:spPr/>
        <p:txBody>
          <a:bodyPr/>
          <a:lstStyle/>
          <a:p>
            <a:pPr lvl="0"/>
            <a:r>
              <a:rPr lang="en-US" kern="0" dirty="0">
                <a:solidFill>
                  <a:srgbClr val="000000"/>
                </a:solidFill>
                <a:latin typeface="Arial"/>
                <a:ea typeface="ＭＳ Ｐゴシック"/>
              </a:rPr>
              <a:t>Proposed BSPR metric limits (1/3</a:t>
            </a:r>
            <a:r>
              <a:rPr lang="en-US" kern="0" dirty="0" smtClean="0">
                <a:solidFill>
                  <a:srgbClr val="000000"/>
                </a:solidFill>
                <a:latin typeface="Arial"/>
                <a:ea typeface="ＭＳ Ｐゴシック"/>
              </a:rPr>
              <a:t>)</a:t>
            </a:r>
            <a:endParaRPr lang="en-US" kern="0" dirty="0">
              <a:solidFill>
                <a:srgbClr val="000000"/>
              </a:solidFill>
              <a:latin typeface="Arial"/>
              <a:ea typeface="ＭＳ Ｐゴシック"/>
            </a:endParaRPr>
          </a:p>
        </p:txBody>
      </p:sp>
      <p:sp>
        <p:nvSpPr>
          <p:cNvPr id="11" name="Footnote"/>
          <p:cNvSpPr/>
          <p:nvPr/>
        </p:nvSpPr>
        <p:spPr>
          <a:xfrm>
            <a:off x="2228518" y="6332539"/>
            <a:ext cx="5000958" cy="123111"/>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r>
              <a:rPr lang="en-US" sz="800" dirty="0">
                <a:solidFill>
                  <a:srgbClr val="000000"/>
                </a:solidFill>
                <a:latin typeface="Arial" panose="020B0604020202020204" pitchFamily="34" charset="0"/>
                <a:cs typeface="Arial" panose="020B0604020202020204" pitchFamily="34" charset="0"/>
                <a:sym typeface="+mn-lt"/>
              </a:rPr>
              <a:t>See Metric Glossary in appendix for metric definitions</a:t>
            </a:r>
          </a:p>
        </p:txBody>
      </p:sp>
      <p:sp>
        <p:nvSpPr>
          <p:cNvPr id="7" name="TextBox 6"/>
          <p:cNvSpPr txBox="1"/>
          <p:nvPr/>
        </p:nvSpPr>
        <p:spPr>
          <a:xfrm>
            <a:off x="6128039" y="1098045"/>
            <a:ext cx="3227165" cy="224677"/>
          </a:xfrm>
          <a:prstGeom prst="rect">
            <a:avLst/>
          </a:prstGeom>
          <a:noFill/>
        </p:spPr>
        <p:txBody>
          <a:bodyPr wrap="none" rtlCol="0">
            <a:spAutoFit/>
          </a:bodyPr>
          <a:lstStyle/>
          <a:p>
            <a:pPr algn="ctr" eaLnBrk="1" hangingPunct="1">
              <a:lnSpc>
                <a:spcPct val="86000"/>
              </a:lnSpc>
            </a:pPr>
            <a:r>
              <a:rPr lang="en-US" sz="1000" b="1" dirty="0" smtClean="0">
                <a:solidFill>
                  <a:srgbClr val="000000"/>
                </a:solidFill>
                <a:ea typeface="ＭＳ Ｐゴシック"/>
              </a:rPr>
              <a:t>* SHUSA metric reported in Santander Group RAS</a:t>
            </a:r>
            <a:endParaRPr lang="en-US" sz="1000" b="1" dirty="0">
              <a:solidFill>
                <a:srgbClr val="000000"/>
              </a:solidFill>
              <a:ea typeface="ＭＳ Ｐゴシック"/>
            </a:endParaRPr>
          </a:p>
        </p:txBody>
      </p:sp>
    </p:spTree>
    <p:extLst>
      <p:ext uri="{BB962C8B-B14F-4D97-AF65-F5344CB8AC3E}">
        <p14:creationId xmlns:p14="http://schemas.microsoft.com/office/powerpoint/2010/main" val="189431220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2f19bde990ad741f46f5ea7ce4e19f2444f18fb"/>
  <p:tag name="THINKCELLPRESENTATIONDONOTDELETE" val="&lt;?xml version=&quot;1.0&quot; encoding=&quot;UTF-16&quot; standalone=&quot;yes&quot;?&gt;&#10;&lt;root reqver=&quot;21047&quot;&gt;&lt;version val=&quot;23263&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d/%m/%Y&lt;/m_strFormatTime&gt;&lt;/m_precDefaultDate&gt;&lt;m_precDefaultYear&gt;&lt;m_bNumberIsYear val=&quot;0&quot;/&gt;&lt;m_strFormatTime&gt;%Y&lt;/m_strFormatTime&gt;&lt;/m_precDefaultYear&gt;&lt;m_precDefaultQuarter&gt;&lt;m_bNumberIsYear val=&quot;0&quot;/&gt;&lt;m_strFormatTime&gt;Q%5&lt;/m_strFormatTime&gt;&lt;/m_precDefaultQuarter&gt;&lt;m_precDefaultMonth/&gt;&lt;m_precDefaultWeek/&gt;&lt;m_precDefaultDay&gt;&lt;m_bNumberIsYear val=&quot;0&quot;/&gt;&lt;m_strFormatTime&gt;%#d&lt;/m_strFormatTime&gt;&lt;/m_precDefaultDay&gt;&lt;m_mruColor&gt;&lt;m_vecMRU length=&quot;4&quot;&gt;&lt;elem m_fUsage=&quot;4.86540966304618920000E+000&quot;&gt;&lt;m_msothmcolidx val=&quot;0&quot;/&gt;&lt;m_rgb r=&quot;eb&quot; g=&quot;3&quot; b=&quot;26&quot;/&gt;&lt;m_ppcolschidx tagver0=&quot;23004&quot; tagname0=&quot;m_ppcolschidxUNRECOGNIZED&quot; val=&quot;0&quot;/&gt;&lt;m_nBrightness val=&quot;0&quot;/&gt;&lt;/elem&gt;&lt;elem m_fUsage=&quot;3.88172892307468010000E+000&quot;&gt;&lt;m_msothmcolidx val=&quot;0&quot;/&gt;&lt;m_rgb r=&quot;ff&quot; g=&quot;bf&quot; b=&quot;27&quot;/&gt;&lt;m_ppcolschidx tagver0=&quot;23004&quot; tagname0=&quot;m_ppcolschidxUNRECOGNIZED&quot; val=&quot;0&quot;/&gt;&lt;m_nBrightness val=&quot;0&quot;/&gt;&lt;/elem&gt;&lt;elem m_fUsage=&quot;1.00000000000000000000E+000&quot;&gt;&lt;m_msothmcolidx val=&quot;0&quot;/&gt;&lt;m_rgb r=&quot;ff&quot; g=&quot;0&quot; b=&quot;0&quot;/&gt;&lt;m_ppcolschidx tagver0=&quot;23004&quot; tagname0=&quot;m_ppcolschidxUNRECOGNIZED&quot; val=&quot;0&quot;/&gt;&lt;m_nBrightness val=&quot;0&quot;/&gt;&lt;/elem&gt;&lt;elem m_fUsage=&quot;8.86293811965250810000E-002&quot;&gt;&lt;m_msothmcolidx val=&quot;0&quot;/&gt;&lt;m_rgb r=&quot;ff&quot; g=&quot;fa&quot; b=&quot;26&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ISPRING_RESOURCE_PATHS_HASH_PRESENTER" val="f01d211bc0a0c2ddcfd62f283e8fc92d14a39d5d"/>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Body Slide">
  <a:themeElements>
    <a:clrScheme name="Colour Theme propossal">
      <a:dk1>
        <a:srgbClr val="000000"/>
      </a:dk1>
      <a:lt1>
        <a:sysClr val="window" lastClr="FFFFFF"/>
      </a:lt1>
      <a:dk2>
        <a:srgbClr val="000000"/>
      </a:dk2>
      <a:lt2>
        <a:srgbClr val="7F7F7F"/>
      </a:lt2>
      <a:accent1>
        <a:srgbClr val="FF0000"/>
      </a:accent1>
      <a:accent2>
        <a:srgbClr val="A5A5A5"/>
      </a:accent2>
      <a:accent3>
        <a:srgbClr val="FFFFFF"/>
      </a:accent3>
      <a:accent4>
        <a:srgbClr val="3F3F3F"/>
      </a:accent4>
      <a:accent5>
        <a:srgbClr val="FFAAAA"/>
      </a:accent5>
      <a:accent6>
        <a:srgbClr val="AEAEAE"/>
      </a:accent6>
      <a:hlink>
        <a:srgbClr val="777777"/>
      </a:hlink>
      <a:folHlink>
        <a:srgbClr val="29292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solidFill>
            <a:schemeClr val="tx1"/>
          </a:solidFill>
        </a:ln>
        <a:effectLst/>
      </a:spPr>
      <a:bodyPr rtlCol="0" anchor="ctr"/>
      <a:lstStyle>
        <a:defPPr algn="ctr">
          <a:defRPr sz="1200" dirty="0" smtClean="0">
            <a:solidFill>
              <a:schemeClr val="tx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UI/customUI14.xml><?xml version="1.0" encoding="utf-8"?>
<mso:customUI xmlns:mso="http://schemas.microsoft.com/office/2009/07/customui">
  <mso:ribbon>
    <mso:contextualTabs>
      <mso:tabSet idMso="TabSetTableTools">
        <mso:tab idQ="mso:TabTableToolsDesign">
          <mso:group idQ="mso:GroupTableStylesPowerPoint" visible="false"/>
          <mso:group id="OWTable" label="Table" autoScale="true">
            <mso:gallery idQ="mso:ShadingColorPicker" showInRibbon="false" visible="true"/>
            <mso:control idQ="mso:TableBordersMenu" visible="true"/>
          </mso:group>
        </mso:tab>
      </mso:tabSet>
    </mso:contextualTabs>
  </mso:ribbon>
</mso:customUI>
</file>

<file path=docProps/app.xml><?xml version="1.0" encoding="utf-8"?>
<Properties xmlns="http://schemas.openxmlformats.org/officeDocument/2006/extended-properties" xmlns:vt="http://schemas.openxmlformats.org/officeDocument/2006/docPropsVTypes">
  <Template>blank</Template>
  <TotalTime>25151</TotalTime>
  <Words>5138</Words>
  <Application>Microsoft Office PowerPoint</Application>
  <PresentationFormat>Custom</PresentationFormat>
  <Paragraphs>980</Paragraphs>
  <Slides>31</Slides>
  <Notes>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3" baseType="lpstr">
      <vt:lpstr>1_Body Slide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Oliver Wyman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Cheng, Wanxin</dc:creator>
  <cp:keywords>Template version: 2015/07/23;Update Pack: 2015/09/15</cp:keywords>
  <cp:lastModifiedBy>Schade, Katherine</cp:lastModifiedBy>
  <cp:revision>1129</cp:revision>
  <cp:lastPrinted>2016-04-01T20:38:17Z</cp:lastPrinted>
  <dcterms:created xsi:type="dcterms:W3CDTF">2016-03-28T17:49:32Z</dcterms:created>
  <dcterms:modified xsi:type="dcterms:W3CDTF">2016-06-06T15:51:27Z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Version">
    <vt:lpwstr>2015/07/23</vt:lpwstr>
  </property>
  <property fmtid="{D5CDD505-2E9C-101B-9397-08002B2CF9AE}" pid="3" name="DocumentMSOLanguageID">
    <vt:lpwstr>msoLanguageIDEnglishUK</vt:lpwstr>
  </property>
  <property fmtid="{D5CDD505-2E9C-101B-9397-08002B2CF9AE}" pid="4" name="LogoName">
    <vt:lpwstr>Oliver Wyman</vt:lpwstr>
  </property>
</Properties>
</file>