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33"/>
  </p:notesMasterIdLst>
  <p:handoutMasterIdLst>
    <p:handoutMasterId r:id="rId34"/>
  </p:handoutMasterIdLst>
  <p:sldIdLst>
    <p:sldId id="684" r:id="rId2"/>
    <p:sldId id="739" r:id="rId3"/>
    <p:sldId id="741" r:id="rId4"/>
    <p:sldId id="727" r:id="rId5"/>
    <p:sldId id="743" r:id="rId6"/>
    <p:sldId id="724" r:id="rId7"/>
    <p:sldId id="721" r:id="rId8"/>
    <p:sldId id="722" r:id="rId9"/>
    <p:sldId id="723" r:id="rId10"/>
    <p:sldId id="745" r:id="rId11"/>
    <p:sldId id="746" r:id="rId12"/>
    <p:sldId id="747" r:id="rId13"/>
    <p:sldId id="718" r:id="rId14"/>
    <p:sldId id="740" r:id="rId15"/>
    <p:sldId id="719" r:id="rId16"/>
    <p:sldId id="720" r:id="rId17"/>
    <p:sldId id="729" r:id="rId18"/>
    <p:sldId id="748" r:id="rId19"/>
    <p:sldId id="728" r:id="rId20"/>
    <p:sldId id="744" r:id="rId21"/>
    <p:sldId id="749" r:id="rId22"/>
    <p:sldId id="730" r:id="rId23"/>
    <p:sldId id="731" r:id="rId24"/>
    <p:sldId id="750" r:id="rId25"/>
    <p:sldId id="732" r:id="rId26"/>
    <p:sldId id="733" r:id="rId27"/>
    <p:sldId id="734" r:id="rId28"/>
    <p:sldId id="735" r:id="rId29"/>
    <p:sldId id="736" r:id="rId30"/>
    <p:sldId id="737" r:id="rId31"/>
    <p:sldId id="738" r:id="rId32"/>
  </p:sldIdLst>
  <p:sldSz cx="9602788" cy="6858000"/>
  <p:notesSz cx="6973888" cy="9236075"/>
  <p:custDataLst>
    <p:tags r:id="rId35"/>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B3"/>
    <a:srgbClr val="E8F6E6"/>
    <a:srgbClr val="FFCCCC"/>
    <a:srgbClr val="FFFFCC"/>
    <a:srgbClr val="A6E2EF"/>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varScale="1">
        <p:scale>
          <a:sx n="90" d="100"/>
          <a:sy n="90" d="100"/>
        </p:scale>
        <p:origin x="-1062" y="-96"/>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09"/>
        <p:guide pos="219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2"/>
            <a:ext cx="3021912"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4" tIns="46953" rIns="93904" bIns="46953" numCol="1" anchor="t" anchorCtr="0" compatLnSpc="1">
            <a:prstTxWarp prst="textNoShape">
              <a:avLst/>
            </a:prstTxWarp>
          </a:bodyPr>
          <a:lstStyle>
            <a:lvl1pPr algn="l" defTabSz="939258">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2" y="2"/>
            <a:ext cx="3021912"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4" tIns="46953" rIns="93904" bIns="46953" numCol="1" anchor="t" anchorCtr="0" compatLnSpc="1">
            <a:prstTxWarp prst="textNoShape">
              <a:avLst/>
            </a:prstTxWarp>
          </a:bodyPr>
          <a:lstStyle>
            <a:lvl1pPr algn="r" defTabSz="939258">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773013"/>
            <a:ext cx="3021912"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4" tIns="46953" rIns="93904" bIns="46953" numCol="1" anchor="b" anchorCtr="0" compatLnSpc="1">
            <a:prstTxWarp prst="textNoShape">
              <a:avLst/>
            </a:prstTxWarp>
          </a:bodyPr>
          <a:lstStyle>
            <a:lvl1pPr algn="l" defTabSz="939258">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2" y="8773013"/>
            <a:ext cx="3021912"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4" tIns="46953" rIns="93904" bIns="46953" numCol="1" anchor="b" anchorCtr="0" compatLnSpc="1">
            <a:prstTxWarp prst="textNoShape">
              <a:avLst/>
            </a:prstTxWarp>
          </a:bodyPr>
          <a:lstStyle>
            <a:lvl1pPr algn="r" defTabSz="939258">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2"/>
            <a:ext cx="3021912"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4" tIns="46953" rIns="93904" bIns="46953" numCol="1" anchor="t" anchorCtr="0" compatLnSpc="1">
            <a:prstTxWarp prst="textNoShape">
              <a:avLst/>
            </a:prstTxWarp>
          </a:bodyPr>
          <a:lstStyle>
            <a:lvl1pPr algn="l" defTabSz="939258">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2" y="2"/>
            <a:ext cx="3021912"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4" tIns="46953" rIns="93904" bIns="46953" numCol="1" anchor="t" anchorCtr="0" compatLnSpc="1">
            <a:prstTxWarp prst="textNoShape">
              <a:avLst/>
            </a:prstTxWarp>
          </a:bodyPr>
          <a:lstStyle>
            <a:lvl1pPr algn="r" defTabSz="939258">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29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3" y="4386507"/>
            <a:ext cx="5580370"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560" lvl="0" indent="-228560" eaLnBrk="1" hangingPunct="1">
              <a:spcBef>
                <a:spcPct val="60000"/>
              </a:spcBef>
              <a:spcAft>
                <a:spcPts val="601"/>
              </a:spcAft>
              <a:buChar char="•"/>
            </a:pPr>
            <a:r>
              <a:rPr lang="en-GB" dirty="0" smtClean="0"/>
              <a:t>Click to edit Master text styles</a:t>
            </a:r>
          </a:p>
          <a:p>
            <a:pPr lvl="1" indent="-228560" eaLnBrk="1" hangingPunct="1">
              <a:spcBef>
                <a:spcPts val="0"/>
              </a:spcBef>
              <a:spcAft>
                <a:spcPts val="601"/>
              </a:spcAft>
              <a:buFont typeface="Arial" charset="0"/>
              <a:buChar char="–"/>
            </a:pPr>
            <a:r>
              <a:rPr lang="en-GB" dirty="0" smtClean="0"/>
              <a:t>2nd level</a:t>
            </a:r>
          </a:p>
          <a:p>
            <a:pPr marL="685679" lvl="2" indent="-228560" eaLnBrk="1" hangingPunct="1">
              <a:spcBef>
                <a:spcPts val="0"/>
              </a:spcBef>
              <a:spcAft>
                <a:spcPts val="601"/>
              </a:spcAft>
              <a:buFont typeface="Arial" charset="0"/>
              <a:buChar char="-"/>
            </a:pPr>
            <a:r>
              <a:rPr lang="en-GB" dirty="0" smtClean="0"/>
              <a:t>3rd level</a:t>
            </a:r>
          </a:p>
          <a:p>
            <a:pPr marL="914238" lvl="3" indent="-228560" eaLnBrk="1" hangingPunct="1">
              <a:spcBef>
                <a:spcPts val="0"/>
              </a:spcBef>
              <a:spcAft>
                <a:spcPts val="601"/>
              </a:spcAft>
              <a:buFont typeface="Arial" charset="0"/>
              <a:buChar char="-"/>
            </a:pPr>
            <a:r>
              <a:rPr lang="en-GB" dirty="0" smtClean="0"/>
              <a:t>4th level</a:t>
            </a:r>
          </a:p>
          <a:p>
            <a:pPr marL="1142798" lvl="4" indent="-228560" eaLnBrk="1" hangingPunct="1">
              <a:spcBef>
                <a:spcPts val="0"/>
              </a:spcBef>
              <a:spcAft>
                <a:spcPts val="601"/>
              </a:spcAft>
              <a:buFont typeface="Arial" panose="020B0604020202020204" pitchFamily="34" charset="0"/>
              <a:buChar char="-"/>
            </a:pPr>
            <a:r>
              <a:rPr lang="en-GB" dirty="0" smtClean="0"/>
              <a:t>5th level</a:t>
            </a:r>
          </a:p>
          <a:p>
            <a:pPr marL="1371357" lvl="5" indent="-228560" fontAlgn="base">
              <a:spcBef>
                <a:spcPts val="0"/>
              </a:spcBef>
              <a:spcAft>
                <a:spcPts val="601"/>
              </a:spcAft>
              <a:buFont typeface="Arial" charset="0"/>
              <a:buChar char="-"/>
            </a:pPr>
            <a:r>
              <a:rPr lang="en-GB" dirty="0" smtClean="0"/>
              <a:t>6th level</a:t>
            </a:r>
          </a:p>
          <a:p>
            <a:pPr marL="1599917" lvl="6" indent="-228560" fontAlgn="base">
              <a:spcBef>
                <a:spcPts val="0"/>
              </a:spcBef>
              <a:spcAft>
                <a:spcPts val="601"/>
              </a:spcAft>
              <a:buFont typeface="Arial" charset="0"/>
              <a:buChar char="-"/>
            </a:pPr>
            <a:r>
              <a:rPr lang="en-GB" dirty="0" smtClean="0"/>
              <a:t>7th level</a:t>
            </a:r>
          </a:p>
          <a:p>
            <a:pPr marL="1828477" lvl="7" indent="-228560" fontAlgn="base">
              <a:spcBef>
                <a:spcPts val="0"/>
              </a:spcBef>
              <a:spcAft>
                <a:spcPts val="601"/>
              </a:spcAft>
              <a:buFont typeface="Arial" charset="0"/>
              <a:buChar char="-"/>
            </a:pPr>
            <a:r>
              <a:rPr lang="en-GB" dirty="0" smtClean="0"/>
              <a:t>8th level</a:t>
            </a:r>
          </a:p>
          <a:p>
            <a:pPr marL="2057037" lvl="8" indent="-228560" fontAlgn="base">
              <a:spcBef>
                <a:spcPts val="0"/>
              </a:spcBef>
              <a:spcAft>
                <a:spcPts val="601"/>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773013"/>
            <a:ext cx="3021912"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4" tIns="46953" rIns="93904" bIns="46953" numCol="1" anchor="b" anchorCtr="0" compatLnSpc="1">
            <a:prstTxWarp prst="textNoShape">
              <a:avLst/>
            </a:prstTxWarp>
          </a:bodyPr>
          <a:lstStyle>
            <a:lvl1pPr algn="l" defTabSz="939258">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2" y="8773013"/>
            <a:ext cx="3021912"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4" tIns="46953" rIns="93904" bIns="46953" numCol="1" anchor="b" anchorCtr="0" compatLnSpc="1">
            <a:prstTxWarp prst="textNoShape">
              <a:avLst/>
            </a:prstTxWarp>
          </a:bodyPr>
          <a:lstStyle>
            <a:lvl1pPr algn="r" defTabSz="939258">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5</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2987"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9</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2987"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11</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2987"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17</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2987"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20</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2987"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2029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2"/>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49"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3" r:id="rId8"/>
    <p:sldLayoutId id="2147483784" r:id="rId9"/>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latin typeface="Arial"/>
                <a:cs typeface="Arial"/>
              </a:rPr>
              <a:t>Risk Appetite Statement Proposal</a:t>
            </a: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a:solidFill>
                  <a:prstClr val="black"/>
                </a:solidFill>
              </a:rPr>
              <a:t>SBNA Board of </a:t>
            </a:r>
            <a:r>
              <a:rPr lang="en-US" dirty="0" smtClean="0">
                <a:solidFill>
                  <a:prstClr val="black"/>
                </a:solidFill>
              </a:rPr>
              <a:t>Directors</a:t>
            </a:r>
            <a:endParaRPr lang="en-US" b="0" dirty="0">
              <a:solidFill>
                <a:prstClr val="black"/>
              </a:solidFill>
            </a:endParaRPr>
          </a:p>
        </p:txBody>
      </p:sp>
      <p:sp>
        <p:nvSpPr>
          <p:cNvPr id="4" name="Text Placeholder 3"/>
          <p:cNvSpPr>
            <a:spLocks noGrp="1"/>
          </p:cNvSpPr>
          <p:nvPr>
            <p:ph type="body" sz="quarter" idx="12"/>
          </p:nvPr>
        </p:nvSpPr>
        <p:spPr/>
        <p:txBody>
          <a:bodyPr/>
          <a:lstStyle/>
          <a:p>
            <a:r>
              <a:rPr lang="en-GB" dirty="0" smtClean="0"/>
              <a:t>June 29, 2016</a:t>
            </a:r>
            <a:endParaRPr lang="en-GB" dirty="0"/>
          </a:p>
        </p:txBody>
      </p:sp>
      <p:sp>
        <p:nvSpPr>
          <p:cNvPr id="5" name="Text Placeholder 4"/>
          <p:cNvSpPr>
            <a:spLocks noGrp="1"/>
          </p:cNvSpPr>
          <p:nvPr>
            <p:ph type="body" sz="quarter" idx="13"/>
          </p:nvPr>
        </p:nvSpPr>
        <p:spPr/>
        <p:txBody>
          <a:bodyPr/>
          <a:lstStyle/>
          <a:p>
            <a:r>
              <a:rPr lang="en-US" sz="1600" dirty="0"/>
              <a:t>Sponsor: </a:t>
            </a:r>
            <a:r>
              <a:rPr lang="en-US" sz="1600" dirty="0" smtClean="0"/>
              <a:t>Brian Gunn, </a:t>
            </a:r>
            <a:r>
              <a:rPr lang="en-US" sz="1600" dirty="0"/>
              <a:t>Chief </a:t>
            </a:r>
            <a:r>
              <a:rPr lang="en-US" sz="1600" dirty="0" smtClean="0"/>
              <a:t>Risk Officer SHUSA</a:t>
            </a:r>
            <a:endParaRPr lang="en-US" sz="1600" dirty="0"/>
          </a:p>
          <a:p>
            <a:r>
              <a:rPr lang="en-US" sz="1600" dirty="0"/>
              <a:t>Presenters: </a:t>
            </a:r>
            <a:r>
              <a:rPr lang="en-US" sz="1600" dirty="0" smtClean="0"/>
              <a:t>John Hennessey, Chief Risk Officer SBNA Commercial Banking; Sarah Drwal, Chief Risk Officer SBNA Consumer and Business Banking</a:t>
            </a:r>
            <a:endParaRPr lang="en-US" sz="1600" dirty="0"/>
          </a:p>
          <a:p>
            <a:r>
              <a:rPr lang="en-US" sz="1600" dirty="0"/>
              <a:t>Author: </a:t>
            </a:r>
            <a:r>
              <a:rPr lang="en-US" sz="1600" dirty="0" smtClean="0"/>
              <a:t>Mike Carbone, Director of SBNA Enterprise Risk Management; James Vincent, Director of SBNA Risk Appetite</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
        <p:nvSpPr>
          <p:cNvPr id="7" name="Text Box 6"/>
          <p:cNvSpPr txBox="1">
            <a:spLocks noChangeArrowheads="1"/>
          </p:cNvSpPr>
          <p:nvPr/>
        </p:nvSpPr>
        <p:spPr bwMode="auto">
          <a:xfrm>
            <a:off x="7039105" y="378813"/>
            <a:ext cx="2208083" cy="3305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a:spcBef>
                <a:spcPct val="50000"/>
              </a:spcBef>
              <a:defRPr/>
            </a:pPr>
            <a:r>
              <a:rPr lang="en-GB" altLang="en-US" sz="1800" dirty="0" smtClean="0"/>
              <a:t>For approval</a:t>
            </a:r>
            <a:endParaRPr lang="en-GB" altLang="en-US" sz="2000" i="1"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Tree>
    <p:extLst>
      <p:ext uri="{BB962C8B-B14F-4D97-AF65-F5344CB8AC3E}">
        <p14:creationId xmlns:p14="http://schemas.microsoft.com/office/powerpoint/2010/main" val="2277890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Appendix contents</a:t>
            </a:r>
            <a:endParaRPr lang="en-GB" dirty="0"/>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sp>
        <p:nvSpPr>
          <p:cNvPr id="6" name="Content Placeholder 3"/>
          <p:cNvSpPr txBox="1">
            <a:spLocks/>
          </p:cNvSpPr>
          <p:nvPr/>
        </p:nvSpPr>
        <p:spPr bwMode="gray">
          <a:xfrm>
            <a:off x="348437" y="1758857"/>
            <a:ext cx="3979013"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Changes from 2015</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Additional </a:t>
            </a:r>
            <a:r>
              <a:rPr lang="en-GB" sz="1800" dirty="0">
                <a:latin typeface="Arial" panose="020B0604020202020204" pitchFamily="34" charset="0"/>
                <a:cs typeface="Arial" panose="020B0604020202020204" pitchFamily="34" charset="0"/>
              </a:rPr>
              <a:t>metrics</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Qualitative statements</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Glossary</a:t>
            </a:r>
          </a:p>
          <a:p>
            <a:pPr marL="460375" indent="-342900">
              <a:spcBef>
                <a:spcPts val="1200"/>
              </a:spcBef>
              <a:buFont typeface="+mj-lt"/>
              <a:buAutoNum type="alphaUcPeriod"/>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115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A – Changes from 2015</a:t>
            </a:r>
          </a:p>
        </p:txBody>
      </p:sp>
    </p:spTree>
    <p:extLst>
      <p:ext uri="{BB962C8B-B14F-4D97-AF65-F5344CB8AC3E}">
        <p14:creationId xmlns:p14="http://schemas.microsoft.com/office/powerpoint/2010/main" val="50607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p:cNvSpPr txBox="1">
            <a:spLocks/>
          </p:cNvSpPr>
          <p:nvPr/>
        </p:nvSpPr>
        <p:spPr bwMode="auto">
          <a:xfrm>
            <a:off x="351387" y="1463504"/>
            <a:ext cx="2591735"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defTabSz="914400" rtl="0" eaLnBrk="1" fontAlgn="base"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smtClean="0">
                <a:ln>
                  <a:noFill/>
                </a:ln>
                <a:effectLst/>
                <a:uLnTx/>
                <a:uFillTx/>
                <a:latin typeface="Arial" panose="020B0604020202020204" pitchFamily="34" charset="0"/>
                <a:ea typeface="ＭＳ Ｐゴシック"/>
                <a:cs typeface="Arial" panose="020B0604020202020204" pitchFamily="34" charset="0"/>
              </a:rPr>
              <a:t>RAS risk taxonomy</a:t>
            </a:r>
            <a:endParaRPr kumimoji="0" lang="en-US" sz="1400" u="none" strike="noStrike" kern="1200" cap="none" spc="0" normalizeH="0" baseline="0" noProof="0" dirty="0">
              <a:ln>
                <a:noFill/>
              </a:ln>
              <a:effectLst/>
              <a:uLnTx/>
              <a:uFillTx/>
              <a:latin typeface="Arial" panose="020B0604020202020204" pitchFamily="34" charset="0"/>
              <a:ea typeface="ＭＳ Ｐゴシック"/>
              <a:cs typeface="Arial" panose="020B0604020202020204" pitchFamily="34" charset="0"/>
            </a:endParaRPr>
          </a:p>
        </p:txBody>
      </p:sp>
      <p:sp>
        <p:nvSpPr>
          <p:cNvPr id="25" name="Text Placeholder 2"/>
          <p:cNvSpPr txBox="1">
            <a:spLocks/>
          </p:cNvSpPr>
          <p:nvPr/>
        </p:nvSpPr>
        <p:spPr bwMode="auto">
          <a:xfrm>
            <a:off x="4064433" y="1463538"/>
            <a:ext cx="2591735"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spcAft>
                <a:spcPts val="0"/>
              </a:spcAft>
              <a:defRPr/>
            </a:pPr>
            <a:r>
              <a:rPr lang="en-US" sz="1400" dirty="0">
                <a:latin typeface="Arial" panose="020B0604020202020204" pitchFamily="34" charset="0"/>
                <a:ea typeface="ＭＳ Ｐゴシック"/>
                <a:cs typeface="Arial" panose="020B0604020202020204" pitchFamily="34" charset="0"/>
              </a:rPr>
              <a:t>Metric specific changes</a:t>
            </a:r>
          </a:p>
        </p:txBody>
      </p:sp>
      <p:graphicFrame>
        <p:nvGraphicFramePr>
          <p:cNvPr id="3" name="Table 2"/>
          <p:cNvGraphicFramePr>
            <a:graphicFrameLocks noGrp="1"/>
          </p:cNvGraphicFramePr>
          <p:nvPr>
            <p:extLst>
              <p:ext uri="{D42A27DB-BD31-4B8C-83A1-F6EECF244321}">
                <p14:modId xmlns:p14="http://schemas.microsoft.com/office/powerpoint/2010/main" val="2837509668"/>
              </p:ext>
            </p:extLst>
          </p:nvPr>
        </p:nvGraphicFramePr>
        <p:xfrm>
          <a:off x="4455260" y="1759375"/>
          <a:ext cx="4791928" cy="4535062"/>
        </p:xfrm>
        <a:graphic>
          <a:graphicData uri="http://schemas.openxmlformats.org/drawingml/2006/table">
            <a:tbl>
              <a:tblPr firstRow="1" bandRow="1">
                <a:tableStyleId>{5C22544A-7EE6-4342-B048-85BDC9FD1C3A}</a:tableStyleId>
              </a:tblPr>
              <a:tblGrid>
                <a:gridCol w="4791928"/>
              </a:tblGrid>
              <a:tr h="5615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Arial" panose="020B0604020202020204" pitchFamily="34" charset="0"/>
                          <a:cs typeface="Arial" panose="020B0604020202020204" pitchFamily="34" charset="0"/>
                        </a:rPr>
                        <a:t>Capital adequacy </a:t>
                      </a:r>
                      <a:r>
                        <a:rPr lang="en-GB" sz="1200" dirty="0" smtClean="0">
                          <a:solidFill>
                            <a:schemeClr val="tx1"/>
                          </a:solidFill>
                          <a:latin typeface="Arial" panose="020B0604020202020204" pitchFamily="34" charset="0"/>
                          <a:cs typeface="Arial" panose="020B0604020202020204" pitchFamily="34" charset="0"/>
                        </a:rPr>
                        <a:t>limits</a:t>
                      </a:r>
                      <a:r>
                        <a:rPr lang="en-GB" sz="1200" b="1" dirty="0" smtClean="0">
                          <a:solidFill>
                            <a:schemeClr val="tx1"/>
                          </a:solidFill>
                          <a:latin typeface="Arial" panose="020B0604020202020204" pitchFamily="34" charset="0"/>
                          <a:cs typeface="Arial" panose="020B0604020202020204" pitchFamily="34" charset="0"/>
                        </a:rPr>
                        <a:t> </a:t>
                      </a:r>
                      <a:r>
                        <a:rPr lang="en-GB" sz="1200" b="0" dirty="0" smtClean="0">
                          <a:solidFill>
                            <a:schemeClr val="tx1"/>
                          </a:solidFill>
                          <a:latin typeface="Arial" panose="020B0604020202020204" pitchFamily="34" charset="0"/>
                          <a:cs typeface="Arial" panose="020B0604020202020204" pitchFamily="34" charset="0"/>
                        </a:rPr>
                        <a:t>aligned to the 2016 Capital Policy</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15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Credit risk </a:t>
                      </a:r>
                      <a:r>
                        <a:rPr lang="en-GB" sz="1200" dirty="0" smtClean="0">
                          <a:latin typeface="Arial" panose="020B0604020202020204" pitchFamily="34" charset="0"/>
                          <a:cs typeface="Arial" panose="020B0604020202020204" pitchFamily="34" charset="0"/>
                        </a:rPr>
                        <a:t>concentration</a:t>
                      </a:r>
                      <a:r>
                        <a:rPr lang="en-GB" sz="1200" b="1" dirty="0" smtClean="0">
                          <a:latin typeface="Arial" panose="020B0604020202020204" pitchFamily="34" charset="0"/>
                          <a:cs typeface="Arial" panose="020B0604020202020204" pitchFamily="34" charset="0"/>
                        </a:rPr>
                        <a:t> </a:t>
                      </a:r>
                      <a:r>
                        <a:rPr lang="en-GB" sz="1200" b="0" dirty="0" smtClean="0">
                          <a:latin typeface="Arial" panose="020B0604020202020204" pitchFamily="34" charset="0"/>
                          <a:cs typeface="Arial" panose="020B0604020202020204" pitchFamily="34" charset="0"/>
                        </a:rPr>
                        <a:t>metrics broken down by material portfolio</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15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Liquidity / funding risk </a:t>
                      </a:r>
                      <a:r>
                        <a:rPr lang="en-GB" sz="1200" dirty="0" smtClean="0">
                          <a:latin typeface="Arial" panose="020B0604020202020204" pitchFamily="34" charset="0"/>
                          <a:cs typeface="Arial" panose="020B0604020202020204" pitchFamily="34" charset="0"/>
                        </a:rPr>
                        <a:t>metric added as requested by Group</a:t>
                      </a:r>
                      <a:endParaRPr lang="en-GB" sz="1200" b="0" dirty="0" smtClean="0">
                        <a:latin typeface="Arial" panose="020B0604020202020204" pitchFamily="34" charset="0"/>
                        <a:cs typeface="Arial" panose="020B0604020202020204" pitchFamily="34" charset="0"/>
                      </a:endParaRP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15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Interest rate risk </a:t>
                      </a:r>
                      <a:r>
                        <a:rPr lang="en-GB" sz="1200" dirty="0" smtClean="0">
                          <a:latin typeface="Arial" panose="020B0604020202020204" pitchFamily="34" charset="0"/>
                          <a:cs typeface="Arial" panose="020B0604020202020204" pitchFamily="34" charset="0"/>
                        </a:rPr>
                        <a:t>metric aligned with Group definition</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15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Mark-to-market</a:t>
                      </a:r>
                      <a:r>
                        <a:rPr lang="en-GB" sz="1200" b="1" baseline="0" dirty="0" smtClean="0">
                          <a:latin typeface="Arial" panose="020B0604020202020204" pitchFamily="34" charset="0"/>
                          <a:cs typeface="Arial" panose="020B0604020202020204" pitchFamily="34" charset="0"/>
                        </a:rPr>
                        <a:t> risk </a:t>
                      </a:r>
                      <a:r>
                        <a:rPr lang="en-GB" sz="1200" b="0" baseline="0" dirty="0" smtClean="0">
                          <a:latin typeface="Arial" panose="020B0604020202020204" pitchFamily="34" charset="0"/>
                          <a:cs typeface="Arial" panose="020B0604020202020204" pitchFamily="34" charset="0"/>
                        </a:rPr>
                        <a:t>metric added to track Value at Risk (VaR) based on Board request</a:t>
                      </a:r>
                      <a:endParaRPr lang="en-GB" sz="1200" b="0" dirty="0" smtClean="0">
                        <a:latin typeface="Arial" panose="020B0604020202020204" pitchFamily="34" charset="0"/>
                        <a:cs typeface="Arial" panose="020B0604020202020204" pitchFamily="34" charset="0"/>
                      </a:endParaRP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15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Strategic risk </a:t>
                      </a:r>
                      <a:r>
                        <a:rPr lang="en-GB" sz="1200" b="0" dirty="0" smtClean="0">
                          <a:latin typeface="Arial" panose="020B0604020202020204" pitchFamily="34" charset="0"/>
                          <a:cs typeface="Arial" panose="020B0604020202020204" pitchFamily="34" charset="0"/>
                        </a:rPr>
                        <a:t>includes qualitative statements only</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29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Operational risk </a:t>
                      </a:r>
                      <a:r>
                        <a:rPr lang="en-GB" sz="1200" b="0" dirty="0" smtClean="0">
                          <a:latin typeface="Arial" panose="020B0604020202020204" pitchFamily="34" charset="0"/>
                          <a:cs typeface="Arial" panose="020B0604020202020204" pitchFamily="34" charset="0"/>
                        </a:rPr>
                        <a:t>metrics recalibrated</a:t>
                      </a:r>
                      <a:r>
                        <a:rPr lang="en-GB" sz="1200" b="0" baseline="0" dirty="0" smtClean="0">
                          <a:latin typeface="Arial" panose="020B0604020202020204" pitchFamily="34" charset="0"/>
                          <a:cs typeface="Arial" panose="020B0604020202020204" pitchFamily="34" charset="0"/>
                        </a:rPr>
                        <a:t> </a:t>
                      </a:r>
                      <a:r>
                        <a:rPr lang="en-GB" sz="1200" b="0" dirty="0" smtClean="0">
                          <a:latin typeface="Arial" panose="020B0604020202020204" pitchFamily="34" charset="0"/>
                          <a:cs typeface="Arial" panose="020B0604020202020204" pitchFamily="34" charset="0"/>
                        </a:rPr>
                        <a:t>and shifted conservatively in line with supervisory feedback</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29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Compliance</a:t>
                      </a:r>
                      <a:r>
                        <a:rPr lang="en-GB" sz="1200" b="1" baseline="0" dirty="0" smtClean="0">
                          <a:latin typeface="Arial" panose="020B0604020202020204" pitchFamily="34" charset="0"/>
                          <a:cs typeface="Arial" panose="020B0604020202020204" pitchFamily="34" charset="0"/>
                        </a:rPr>
                        <a:t> risk </a:t>
                      </a:r>
                      <a:r>
                        <a:rPr lang="en-GB" sz="1200" b="0" baseline="0" dirty="0" smtClean="0">
                          <a:latin typeface="Arial" panose="020B0604020202020204" pitchFamily="34" charset="0"/>
                          <a:cs typeface="Arial" panose="020B0604020202020204" pitchFamily="34" charset="0"/>
                        </a:rPr>
                        <a:t>metric added to track high risk customers based on Board request</a:t>
                      </a:r>
                      <a:endParaRPr lang="en-GB" sz="1200" b="0" dirty="0" smtClean="0">
                        <a:latin typeface="Arial" panose="020B0604020202020204" pitchFamily="34" charset="0"/>
                        <a:cs typeface="Arial" panose="020B0604020202020204" pitchFamily="34" charset="0"/>
                      </a:endParaRP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3" name="Rectangle 32"/>
          <p:cNvSpPr>
            <a:spLocks noChangeArrowheads="1"/>
          </p:cNvSpPr>
          <p:nvPr/>
        </p:nvSpPr>
        <p:spPr bwMode="gray">
          <a:xfrm>
            <a:off x="549789" y="1797475"/>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1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34" name="Rectangle 13"/>
          <p:cNvSpPr>
            <a:spLocks noChangeArrowheads="1"/>
          </p:cNvSpPr>
          <p:nvPr/>
        </p:nvSpPr>
        <p:spPr bwMode="gray">
          <a:xfrm>
            <a:off x="1587756" y="2714585"/>
            <a:ext cx="1558214" cy="365760"/>
          </a:xfrm>
          <a:prstGeom prst="rect">
            <a:avLst/>
          </a:prstGeom>
          <a:solidFill>
            <a:srgbClr val="FFDDDD"/>
          </a:solidFill>
          <a:ln w="9525" algn="ctr">
            <a:solidFill>
              <a:srgbClr val="FF0000"/>
            </a:solidFill>
            <a:miter lim="800000"/>
            <a:headEnd/>
            <a:tailEnd/>
          </a:ln>
          <a:effectLst/>
          <a:extLst/>
        </p:spPr>
        <p:txBody>
          <a:bodyPr lIns="182880" tIns="36576" rIns="91440" bIns="36576" anchor="ctr"/>
          <a:lstStyle/>
          <a:p>
            <a:pPr algn="ctr">
              <a:tabLst>
                <a:tab pos="517525" algn="r"/>
              </a:tabLst>
            </a:pPr>
            <a:r>
              <a:rPr lang="en-US" altLang="zh-CN" sz="1100" dirty="0" smtClean="0">
                <a:solidFill>
                  <a:srgbClr val="000000"/>
                </a:solidFill>
                <a:ea typeface="SimSun" pitchFamily="2" charset="-122"/>
              </a:rPr>
              <a:t>Liquidity/</a:t>
            </a:r>
            <a:br>
              <a:rPr lang="en-US" altLang="zh-CN" sz="1100" dirty="0" smtClean="0">
                <a:solidFill>
                  <a:srgbClr val="000000"/>
                </a:solidFill>
                <a:ea typeface="SimSun" pitchFamily="2" charset="-122"/>
              </a:rPr>
            </a:br>
            <a:r>
              <a:rPr lang="en-US" altLang="zh-CN" sz="1100" dirty="0" smtClean="0">
                <a:solidFill>
                  <a:srgbClr val="000000"/>
                </a:solidFill>
                <a:ea typeface="SimSun" pitchFamily="2" charset="-122"/>
              </a:rPr>
              <a:t>funding risk</a:t>
            </a:r>
            <a:endParaRPr lang="en-US" altLang="zh-CN" sz="1100" dirty="0">
              <a:solidFill>
                <a:srgbClr val="000000"/>
              </a:solidFill>
              <a:ea typeface="SimSun" pitchFamily="2" charset="-122"/>
            </a:endParaRPr>
          </a:p>
        </p:txBody>
      </p:sp>
      <p:sp>
        <p:nvSpPr>
          <p:cNvPr id="35" name="Rectangle 13"/>
          <p:cNvSpPr>
            <a:spLocks noChangeArrowheads="1"/>
          </p:cNvSpPr>
          <p:nvPr/>
        </p:nvSpPr>
        <p:spPr bwMode="gray">
          <a:xfrm>
            <a:off x="1587756" y="3173140"/>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100" dirty="0" smtClean="0">
                <a:solidFill>
                  <a:srgbClr val="000000"/>
                </a:solidFill>
                <a:ea typeface="SimSun" pitchFamily="2" charset="-122"/>
              </a:rPr>
              <a:t>Interest rate risk</a:t>
            </a:r>
            <a:endParaRPr lang="en-US" altLang="zh-CN" sz="1100" dirty="0">
              <a:solidFill>
                <a:srgbClr val="000000"/>
              </a:solidFill>
              <a:ea typeface="SimSun" pitchFamily="2" charset="-122"/>
            </a:endParaRPr>
          </a:p>
        </p:txBody>
      </p:sp>
      <p:sp>
        <p:nvSpPr>
          <p:cNvPr id="36" name="Rectangle 13"/>
          <p:cNvSpPr>
            <a:spLocks noChangeArrowheads="1"/>
          </p:cNvSpPr>
          <p:nvPr/>
        </p:nvSpPr>
        <p:spPr bwMode="gray">
          <a:xfrm>
            <a:off x="1587756" y="2256030"/>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1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37" name="Rectangle 19"/>
          <p:cNvSpPr>
            <a:spLocks noChangeArrowheads="1"/>
          </p:cNvSpPr>
          <p:nvPr/>
        </p:nvSpPr>
        <p:spPr bwMode="gray">
          <a:xfrm>
            <a:off x="549788" y="4548805"/>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1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39" name="Rectangle 20"/>
          <p:cNvSpPr>
            <a:spLocks noChangeArrowheads="1"/>
          </p:cNvSpPr>
          <p:nvPr/>
        </p:nvSpPr>
        <p:spPr bwMode="gray">
          <a:xfrm>
            <a:off x="557886" y="5465915"/>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1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40" name="Rectangle 20"/>
          <p:cNvSpPr>
            <a:spLocks noChangeArrowheads="1"/>
          </p:cNvSpPr>
          <p:nvPr/>
        </p:nvSpPr>
        <p:spPr bwMode="gray">
          <a:xfrm>
            <a:off x="549788" y="5007360"/>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100" dirty="0" smtClean="0">
                <a:solidFill>
                  <a:srgbClr val="000000"/>
                </a:solidFill>
                <a:ea typeface="SimSun" pitchFamily="2" charset="-122"/>
              </a:rPr>
              <a:t>Model risk</a:t>
            </a:r>
            <a:endParaRPr lang="en-US" altLang="zh-CN" sz="1100" dirty="0">
              <a:solidFill>
                <a:srgbClr val="000000"/>
              </a:solidFill>
              <a:ea typeface="SimSun" pitchFamily="2" charset="-122"/>
            </a:endParaRPr>
          </a:p>
        </p:txBody>
      </p:sp>
      <p:sp>
        <p:nvSpPr>
          <p:cNvPr id="42" name="Rectangle 13"/>
          <p:cNvSpPr>
            <a:spLocks noChangeArrowheads="1"/>
          </p:cNvSpPr>
          <p:nvPr/>
        </p:nvSpPr>
        <p:spPr bwMode="gray">
          <a:xfrm>
            <a:off x="1587756" y="3631695"/>
            <a:ext cx="1558214" cy="365760"/>
          </a:xfrm>
          <a:prstGeom prst="rect">
            <a:avLst/>
          </a:prstGeom>
          <a:solidFill>
            <a:srgbClr val="FFDDDD"/>
          </a:solidFill>
          <a:ln w="9525" algn="ctr">
            <a:solidFill>
              <a:srgbClr val="FF0000"/>
            </a:solidFill>
            <a:miter lim="800000"/>
            <a:headEnd/>
            <a:tailEnd/>
          </a:ln>
          <a:effectLst/>
          <a:extLst/>
        </p:spPr>
        <p:txBody>
          <a:bodyPr lIns="91440" tIns="36576" rIns="91440" bIns="36576" anchor="ctr"/>
          <a:lstStyle/>
          <a:p>
            <a:pPr algn="ctr">
              <a:tabLst>
                <a:tab pos="517525" algn="r"/>
              </a:tabLst>
            </a:pPr>
            <a:r>
              <a:rPr lang="en-US" altLang="zh-CN" sz="1100" dirty="0" smtClean="0">
                <a:solidFill>
                  <a:srgbClr val="000000"/>
                </a:solidFill>
                <a:ea typeface="SimSun" pitchFamily="2" charset="-122"/>
              </a:rPr>
              <a:t>Mark-to-market </a:t>
            </a:r>
          </a:p>
          <a:p>
            <a:pPr algn="ctr">
              <a:tabLst>
                <a:tab pos="517525" algn="r"/>
              </a:tabLst>
            </a:pPr>
            <a:r>
              <a:rPr lang="en-US" altLang="zh-CN" sz="1100" dirty="0" smtClean="0">
                <a:solidFill>
                  <a:srgbClr val="000000"/>
                </a:solidFill>
                <a:ea typeface="SimSun" pitchFamily="2" charset="-122"/>
              </a:rPr>
              <a:t>portfolio risk</a:t>
            </a:r>
            <a:endParaRPr lang="en-US" altLang="zh-CN" sz="1100" dirty="0">
              <a:solidFill>
                <a:srgbClr val="000000"/>
              </a:solidFill>
              <a:ea typeface="SimSun" pitchFamily="2" charset="-122"/>
            </a:endParaRPr>
          </a:p>
        </p:txBody>
      </p:sp>
      <p:sp>
        <p:nvSpPr>
          <p:cNvPr id="49" name="Oval 48"/>
          <p:cNvSpPr/>
          <p:nvPr/>
        </p:nvSpPr>
        <p:spPr bwMode="auto">
          <a:xfrm>
            <a:off x="433973" y="1763771"/>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FFFFFF"/>
                </a:solidFill>
                <a:ea typeface="ＭＳ Ｐゴシック" pitchFamily="-112" charset="-128"/>
                <a:cs typeface="ＭＳ Ｐゴシック" pitchFamily="-112" charset="-128"/>
              </a:rPr>
              <a:t>A</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50" name="Oval 49"/>
          <p:cNvSpPr/>
          <p:nvPr/>
        </p:nvSpPr>
        <p:spPr bwMode="auto">
          <a:xfrm>
            <a:off x="1442448" y="3113277"/>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D</a:t>
            </a:r>
          </a:p>
        </p:txBody>
      </p:sp>
      <p:sp>
        <p:nvSpPr>
          <p:cNvPr id="52" name="Oval 51"/>
          <p:cNvSpPr/>
          <p:nvPr/>
        </p:nvSpPr>
        <p:spPr bwMode="auto">
          <a:xfrm>
            <a:off x="412581" y="4500287"/>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FFFFFF"/>
                </a:solidFill>
                <a:ea typeface="ＭＳ Ｐゴシック" pitchFamily="-112" charset="-128"/>
                <a:cs typeface="ＭＳ Ｐゴシック" pitchFamily="-112" charset="-128"/>
              </a:rPr>
              <a:t>G</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55" name="Rectangle 13"/>
          <p:cNvSpPr>
            <a:spLocks noChangeArrowheads="1"/>
          </p:cNvSpPr>
          <p:nvPr/>
        </p:nvSpPr>
        <p:spPr bwMode="gray">
          <a:xfrm>
            <a:off x="1587756" y="1797475"/>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1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56" name="Oval 55"/>
          <p:cNvSpPr/>
          <p:nvPr/>
        </p:nvSpPr>
        <p:spPr bwMode="auto">
          <a:xfrm>
            <a:off x="1442448" y="1752543"/>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B</a:t>
            </a:r>
          </a:p>
        </p:txBody>
      </p:sp>
      <p:sp>
        <p:nvSpPr>
          <p:cNvPr id="58" name="Oval 57"/>
          <p:cNvSpPr/>
          <p:nvPr/>
        </p:nvSpPr>
        <p:spPr bwMode="auto">
          <a:xfrm>
            <a:off x="1442448" y="2650306"/>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ea typeface="ＭＳ Ｐゴシック" pitchFamily="-112" charset="-128"/>
                <a:cs typeface="ＭＳ Ｐゴシック" pitchFamily="-112" charset="-128"/>
              </a:rPr>
              <a:t>C</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59" name="Rectangle 13"/>
          <p:cNvSpPr>
            <a:spLocks noChangeArrowheads="1"/>
          </p:cNvSpPr>
          <p:nvPr/>
        </p:nvSpPr>
        <p:spPr bwMode="gray">
          <a:xfrm>
            <a:off x="1587756" y="4090250"/>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1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60" name="Oval 59"/>
          <p:cNvSpPr/>
          <p:nvPr/>
        </p:nvSpPr>
        <p:spPr bwMode="auto">
          <a:xfrm>
            <a:off x="1442448" y="4031268"/>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smtClean="0">
                <a:solidFill>
                  <a:srgbClr val="FFFFFF"/>
                </a:solidFill>
                <a:ea typeface="ＭＳ Ｐゴシック" pitchFamily="-112" charset="-128"/>
                <a:cs typeface="ＭＳ Ｐゴシック" pitchFamily="-112" charset="-128"/>
              </a:rPr>
              <a:t>F</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1" name="Rectangle 20"/>
          <p:cNvSpPr>
            <a:spLocks noChangeArrowheads="1"/>
          </p:cNvSpPr>
          <p:nvPr/>
        </p:nvSpPr>
        <p:spPr bwMode="gray">
          <a:xfrm>
            <a:off x="553985" y="5924467"/>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100" b="0" i="0" u="none" strike="noStrike" kern="0" cap="none" spc="0" normalizeH="0" baseline="0" noProof="0" dirty="0" smtClean="0">
                <a:ln>
                  <a:noFill/>
                </a:ln>
                <a:solidFill>
                  <a:srgbClr val="000000"/>
                </a:solidFill>
                <a:effectLst/>
                <a:uLnTx/>
                <a:uFillTx/>
                <a:ea typeface="SimSun" pitchFamily="2" charset="-122"/>
              </a:rPr>
              <a:t>Fiduciary risk</a:t>
            </a:r>
          </a:p>
        </p:txBody>
      </p:sp>
      <p:sp>
        <p:nvSpPr>
          <p:cNvPr id="64" name="Oval 63"/>
          <p:cNvSpPr/>
          <p:nvPr/>
        </p:nvSpPr>
        <p:spPr bwMode="auto">
          <a:xfrm>
            <a:off x="4142344" y="1906222"/>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FFFFFF"/>
                </a:solidFill>
                <a:ea typeface="ＭＳ Ｐゴシック" pitchFamily="-112" charset="-128"/>
                <a:cs typeface="ＭＳ Ｐゴシック" pitchFamily="-112" charset="-128"/>
              </a:rPr>
              <a:t>A</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6" name="Oval 65"/>
          <p:cNvSpPr/>
          <p:nvPr/>
        </p:nvSpPr>
        <p:spPr bwMode="auto">
          <a:xfrm>
            <a:off x="4142344" y="2467655"/>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ea typeface="ＭＳ Ｐゴシック" pitchFamily="-112" charset="-128"/>
                <a:cs typeface="ＭＳ Ｐゴシック" pitchFamily="-112" charset="-128"/>
              </a:rPr>
              <a:t>B</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7" name="Oval 66"/>
          <p:cNvSpPr/>
          <p:nvPr/>
        </p:nvSpPr>
        <p:spPr bwMode="auto">
          <a:xfrm>
            <a:off x="4142344" y="3029088"/>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ea typeface="ＭＳ Ｐゴシック" pitchFamily="-112" charset="-128"/>
                <a:cs typeface="ＭＳ Ｐゴシック" pitchFamily="-112" charset="-128"/>
              </a:rPr>
              <a:t>C</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8" name="Oval 67"/>
          <p:cNvSpPr/>
          <p:nvPr/>
        </p:nvSpPr>
        <p:spPr bwMode="auto">
          <a:xfrm>
            <a:off x="4142344" y="3590521"/>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FFFFFF"/>
                </a:solidFill>
                <a:ea typeface="ＭＳ Ｐゴシック" pitchFamily="-112" charset="-128"/>
                <a:cs typeface="ＭＳ Ｐゴシック" pitchFamily="-112" charset="-128"/>
              </a:rPr>
              <a:t>D</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9" name="Oval 68"/>
          <p:cNvSpPr/>
          <p:nvPr/>
        </p:nvSpPr>
        <p:spPr bwMode="auto">
          <a:xfrm>
            <a:off x="4142344" y="4151954"/>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E</a:t>
            </a:r>
          </a:p>
        </p:txBody>
      </p:sp>
      <p:sp>
        <p:nvSpPr>
          <p:cNvPr id="70" name="Oval 69"/>
          <p:cNvSpPr/>
          <p:nvPr/>
        </p:nvSpPr>
        <p:spPr bwMode="auto">
          <a:xfrm>
            <a:off x="4142344" y="4713387"/>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F</a:t>
            </a:r>
          </a:p>
        </p:txBody>
      </p:sp>
      <p:sp>
        <p:nvSpPr>
          <p:cNvPr id="32" name="Oval 31"/>
          <p:cNvSpPr/>
          <p:nvPr/>
        </p:nvSpPr>
        <p:spPr bwMode="auto">
          <a:xfrm>
            <a:off x="1442451" y="3560166"/>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ea typeface="ＭＳ Ｐゴシック" pitchFamily="-112" charset="-128"/>
                <a:cs typeface="ＭＳ Ｐゴシック" pitchFamily="-112" charset="-128"/>
              </a:rPr>
              <a:t>E</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41" name="Oval 40"/>
          <p:cNvSpPr/>
          <p:nvPr/>
        </p:nvSpPr>
        <p:spPr bwMode="auto">
          <a:xfrm>
            <a:off x="412581" y="5416070"/>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H</a:t>
            </a:r>
          </a:p>
        </p:txBody>
      </p:sp>
      <p:sp>
        <p:nvSpPr>
          <p:cNvPr id="43" name="Oval 42"/>
          <p:cNvSpPr/>
          <p:nvPr/>
        </p:nvSpPr>
        <p:spPr bwMode="auto">
          <a:xfrm>
            <a:off x="4149439" y="5274820"/>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ea typeface="ＭＳ Ｐゴシック" pitchFamily="-112" charset="-128"/>
                <a:cs typeface="ＭＳ Ｐゴシック" pitchFamily="-112" charset="-128"/>
              </a:rPr>
              <a:t>G</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44" name="Oval 43"/>
          <p:cNvSpPr/>
          <p:nvPr/>
        </p:nvSpPr>
        <p:spPr bwMode="auto">
          <a:xfrm>
            <a:off x="4149439" y="5836256"/>
            <a:ext cx="290610" cy="276726"/>
          </a:xfrm>
          <a:prstGeom prst="ellips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H</a:t>
            </a:r>
          </a:p>
        </p:txBody>
      </p:sp>
      <p:cxnSp>
        <p:nvCxnSpPr>
          <p:cNvPr id="45" name="Straight Connector 44"/>
          <p:cNvCxnSpPr/>
          <p:nvPr/>
        </p:nvCxnSpPr>
        <p:spPr>
          <a:xfrm>
            <a:off x="3605201" y="1463538"/>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Content Placeholder 1"/>
          <p:cNvSpPr>
            <a:spLocks noGrp="1"/>
          </p:cNvSpPr>
          <p:nvPr>
            <p:ph sz="quarter" idx="11"/>
          </p:nvPr>
        </p:nvSpPr>
        <p:spPr/>
        <p:txBody>
          <a:bodyPr/>
          <a:lstStyle/>
          <a:p>
            <a:r>
              <a:rPr lang="en-GB" dirty="0"/>
              <a:t>2016 SBNA RAS </a:t>
            </a:r>
            <a:r>
              <a:rPr lang="en-GB" dirty="0" smtClean="0"/>
              <a:t>– </a:t>
            </a:r>
            <a:r>
              <a:rPr lang="en-GB" dirty="0"/>
              <a:t>Changes from 2015</a:t>
            </a:r>
          </a:p>
        </p:txBody>
      </p:sp>
      <p:grpSp>
        <p:nvGrpSpPr>
          <p:cNvPr id="38" name="Group 37"/>
          <p:cNvGrpSpPr/>
          <p:nvPr/>
        </p:nvGrpSpPr>
        <p:grpSpPr>
          <a:xfrm>
            <a:off x="348437" y="103538"/>
            <a:ext cx="1404090" cy="273404"/>
            <a:chOff x="7410808" y="103538"/>
            <a:chExt cx="1404090" cy="273404"/>
          </a:xfrm>
        </p:grpSpPr>
        <p:sp>
          <p:nvSpPr>
            <p:cNvPr id="46"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4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4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51"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1934077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276470763"/>
              </p:ext>
            </p:extLst>
          </p:nvPr>
        </p:nvGraphicFramePr>
        <p:xfrm>
          <a:off x="350839" y="1470025"/>
          <a:ext cx="8896348" cy="4820920"/>
        </p:xfrm>
        <a:graphic>
          <a:graphicData uri="http://schemas.openxmlformats.org/drawingml/2006/table">
            <a:tbl>
              <a:tblPr firstRow="1" bandRow="1">
                <a:tableStyleId>{2D5ABB26-0587-4C30-8999-92F81FD0307C}</a:tableStyleId>
              </a:tblPr>
              <a:tblGrid>
                <a:gridCol w="1127245"/>
                <a:gridCol w="1387782"/>
                <a:gridCol w="843344"/>
                <a:gridCol w="1868167"/>
                <a:gridCol w="733962"/>
                <a:gridCol w="733962"/>
                <a:gridCol w="733962"/>
                <a:gridCol w="733962"/>
                <a:gridCol w="733962"/>
              </a:tblGrid>
              <a:tr h="86126">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types</a:t>
                      </a:r>
                    </a:p>
                  </a:txBody>
                  <a:tcPr marL="0"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Granularity</a:t>
                      </a:r>
                      <a:endParaRPr lang="en-GB"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Justification</a:t>
                      </a:r>
                      <a:endParaRPr lang="en-GB"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r>
              <a:tr h="86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126">
                <a:tc rowSpan="5">
                  <a:txBody>
                    <a:bodyPr/>
                    <a:lstStyle/>
                    <a:p>
                      <a:pPr algn="l">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Capital adequacy</a:t>
                      </a: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Common Equity Tier </a:t>
                      </a:r>
                      <a:r>
                        <a:rPr lang="en-US" sz="1000" b="0" i="0" u="none" strike="noStrike" dirty="0" smtClean="0">
                          <a:solidFill>
                            <a:srgbClr val="000000"/>
                          </a:solidFill>
                          <a:effectLst/>
                          <a:latin typeface="Arial" panose="020B0604020202020204" pitchFamily="34" charset="0"/>
                          <a:cs typeface="Arial" panose="020B0604020202020204" pitchFamily="34" charset="0"/>
                        </a:rPr>
                        <a:t>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SBNA</a:t>
                      </a:r>
                      <a:endParaRPr lang="en-GB"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Aligned with 2016 Capital Policy</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13.87%</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11.00%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11.00%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10.50%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10.75%</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5583">
                <a:tc vMerge="1">
                  <a:txBody>
                    <a:bodyPr/>
                    <a:lstStyle/>
                    <a:p>
                      <a:endParaRPr lang="en-GB"/>
                    </a:p>
                  </a:txBody>
                  <a:tcPr/>
                </a:tc>
                <a:tc>
                  <a:txBody>
                    <a:bodyPr/>
                    <a:lstStyle/>
                    <a:p>
                      <a:pPr algn="l"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Total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Risk-based </a:t>
                      </a:r>
                      <a:r>
                        <a:rPr lang="en-US" sz="1000" b="0" i="0" u="none" strike="noStrike" dirty="0" smtClean="0">
                          <a:solidFill>
                            <a:srgbClr val="000000"/>
                          </a:solidFill>
                          <a:effectLst/>
                          <a:latin typeface="Arial" panose="020B0604020202020204" pitchFamily="34" charset="0"/>
                          <a:cs typeface="Arial" panose="020B0604020202020204" pitchFamily="34" charset="0"/>
                        </a:rPr>
                        <a:t>Capital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SBNA</a:t>
                      </a:r>
                      <a:endParaRPr lang="en-GB"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15.31%</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14.25%</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14.30%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14.00%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14.05%</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126">
                <a:tc vMerge="1">
                  <a:txBody>
                    <a:bodyPr/>
                    <a:lstStyle/>
                    <a:p>
                      <a:endParaRPr lang="en-GB"/>
                    </a:p>
                  </a:txBody>
                  <a:tcPr/>
                </a:tc>
                <a:tc>
                  <a:txBody>
                    <a:bodyPr/>
                    <a:lstStyle/>
                    <a:p>
                      <a:pPr algn="l"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Tier 1 </a:t>
                      </a:r>
                      <a:r>
                        <a:rPr lang="en-US" sz="1000" b="0" i="0" u="none" strike="noStrike" dirty="0" smtClean="0">
                          <a:solidFill>
                            <a:srgbClr val="000000"/>
                          </a:solidFill>
                          <a:effectLst/>
                          <a:latin typeface="Arial" panose="020B0604020202020204" pitchFamily="34" charset="0"/>
                          <a:cs typeface="Arial" panose="020B0604020202020204" pitchFamily="34" charset="0"/>
                        </a:rPr>
                        <a:t>Leverage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SBNA</a:t>
                      </a:r>
                      <a:endParaRPr lang="en-GB"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11.25%</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10.25%</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9.95%</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10.00%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9.70%</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5583">
                <a:tc vMerge="1">
                  <a:txBody>
                    <a:bodyPr/>
                    <a:lstStyle/>
                    <a:p>
                      <a:pPr algn="l"/>
                      <a:endParaRPr lang="en-GB" sz="1000" b="1"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algn="l"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Tier 1 Risk-based </a:t>
                      </a:r>
                      <a:r>
                        <a:rPr lang="en-US" sz="1000" b="0" i="0" u="none" strike="noStrike" dirty="0" smtClean="0">
                          <a:solidFill>
                            <a:srgbClr val="000000"/>
                          </a:solidFill>
                          <a:effectLst/>
                          <a:latin typeface="Arial" panose="020B0604020202020204" pitchFamily="34" charset="0"/>
                          <a:cs typeface="Arial" panose="020B0604020202020204" pitchFamily="34" charset="0"/>
                        </a:rPr>
                        <a:t>Capital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SBNA</a:t>
                      </a:r>
                      <a:endParaRPr lang="en-GB"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0"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13.87%</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12.50%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12.50%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12.00%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12.25%</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126">
                <a:tc vMerge="1">
                  <a:txBody>
                    <a:bodyPr/>
                    <a:lstStyle/>
                    <a:p>
                      <a:pPr algn="l"/>
                      <a:endParaRPr lang="en-GB" sz="1000" b="1"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PPNR Impairment </a:t>
                      </a:r>
                      <a:r>
                        <a:rPr lang="en-US" sz="1000" dirty="0" smtClean="0">
                          <a:latin typeface="Arial" panose="020B0604020202020204" pitchFamily="34" charset="0"/>
                          <a:cs typeface="Arial" panose="020B0604020202020204" pitchFamily="34" charset="0"/>
                        </a:rPr>
                        <a:t>(CCAR</a:t>
                      </a:r>
                      <a:r>
                        <a:rPr lang="en-US" sz="1000" baseline="0" dirty="0" smtClean="0">
                          <a:latin typeface="Arial" panose="020B0604020202020204" pitchFamily="34" charset="0"/>
                          <a:cs typeface="Arial" panose="020B0604020202020204" pitchFamily="34" charset="0"/>
                        </a:rPr>
                        <a:t> 9Q)</a:t>
                      </a:r>
                      <a:endParaRPr lang="en-US" sz="100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SBNA</a:t>
                      </a:r>
                      <a:endParaRPr lang="en-GB"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5">
                  <a:txBody>
                    <a:bodyPr/>
                    <a:lstStyle/>
                    <a:p>
                      <a:pPr algn="l" defTabSz="457200" fontAlgn="auto">
                        <a:lnSpc>
                          <a:spcPct val="100000"/>
                        </a:lnSpc>
                        <a:spcBef>
                          <a:spcPts val="200"/>
                        </a:spcBef>
                        <a:spcAft>
                          <a:spcPts val="200"/>
                        </a:spcAft>
                        <a:defRPr/>
                      </a:pPr>
                      <a:r>
                        <a:rPr lang="en-GB" sz="1000" dirty="0" smtClean="0">
                          <a:latin typeface="Arial" panose="020B0604020202020204" pitchFamily="34" charset="0"/>
                          <a:cs typeface="Arial" panose="020B0604020202020204" pitchFamily="34" charset="0"/>
                        </a:rPr>
                        <a:t>Changes driven by </a:t>
                      </a:r>
                      <a:r>
                        <a:rPr lang="en-GB" sz="1000" b="1" dirty="0" smtClean="0">
                          <a:latin typeface="Arial" panose="020B0604020202020204" pitchFamily="34" charset="0"/>
                          <a:cs typeface="Arial" panose="020B0604020202020204" pitchFamily="34" charset="0"/>
                        </a:rPr>
                        <a:t>2016 CCAR results for SBNA</a:t>
                      </a:r>
                      <a:r>
                        <a:rPr lang="en-GB" sz="1000" dirty="0" smtClean="0">
                          <a:latin typeface="Arial" panose="020B0604020202020204" pitchFamily="34" charset="0"/>
                          <a:cs typeface="Arial" panose="020B0604020202020204" pitchFamily="34" charset="0"/>
                        </a:rPr>
                        <a:t>:</a:t>
                      </a:r>
                    </a:p>
                    <a:p>
                      <a:pPr marL="171450" indent="-171450" algn="l" defTabSz="457200" fontAlgn="auto">
                        <a:lnSpc>
                          <a:spcPct val="100000"/>
                        </a:lnSpc>
                        <a:spcBef>
                          <a:spcPts val="200"/>
                        </a:spcBef>
                        <a:spcAft>
                          <a:spcPts val="200"/>
                        </a:spcAft>
                        <a:buFont typeface="Arial" panose="020B0604020202020204" pitchFamily="34" charset="0"/>
                        <a:buChar char="•"/>
                        <a:defRPr/>
                      </a:pPr>
                      <a:r>
                        <a:rPr lang="en-GB" sz="1000" dirty="0" smtClean="0">
                          <a:latin typeface="Arial" panose="020B0604020202020204" pitchFamily="34" charset="0"/>
                          <a:cs typeface="Arial" panose="020B0604020202020204" pitchFamily="34" charset="0"/>
                        </a:rPr>
                        <a:t>Updated 2016 Capital Policy</a:t>
                      </a:r>
                    </a:p>
                    <a:p>
                      <a:pPr marL="171450" indent="-171450" algn="l" defTabSz="457200" fontAlgn="auto">
                        <a:lnSpc>
                          <a:spcPct val="100000"/>
                        </a:lnSpc>
                        <a:spcBef>
                          <a:spcPts val="200"/>
                        </a:spcBef>
                        <a:spcAft>
                          <a:spcPts val="200"/>
                        </a:spcAft>
                        <a:buFont typeface="Arial" panose="020B0604020202020204" pitchFamily="34" charset="0"/>
                        <a:buChar char="•"/>
                        <a:defRPr/>
                      </a:pPr>
                      <a:r>
                        <a:rPr lang="en-GB" sz="1000" dirty="0" smtClean="0">
                          <a:latin typeface="Arial" panose="020B0604020202020204" pitchFamily="34" charset="0"/>
                          <a:cs typeface="Arial" panose="020B0604020202020204" pitchFamily="34" charset="0"/>
                        </a:rPr>
                        <a:t>Increased macroeconomic sensitivity and granularity of CCAR models</a:t>
                      </a: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Designed idiosyncratic events focused on SC, reducing losses in SBNA CRE &amp; GCB </a:t>
                      </a:r>
                      <a:endParaRPr lang="en-GB" sz="1000" b="0" baseline="0" dirty="0" smtClean="0">
                        <a:solidFill>
                          <a:schemeClr val="tx1"/>
                        </a:solidFill>
                        <a:latin typeface="Arial" panose="020B0604020202020204" pitchFamily="34" charset="0"/>
                        <a:cs typeface="Arial" panose="020B0604020202020204" pitchFamily="34" charset="0"/>
                      </a:endParaRP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0" dirty="0" smtClean="0">
                          <a:solidFill>
                            <a:schemeClr val="tx1"/>
                          </a:solidFill>
                          <a:latin typeface="Arial" panose="020B0604020202020204" pitchFamily="34" charset="0"/>
                          <a:cs typeface="Arial" panose="020B0604020202020204" pitchFamily="34" charset="0"/>
                        </a:rPr>
                        <a:t>Portfolio breakdown to align</a:t>
                      </a:r>
                      <a:r>
                        <a:rPr lang="en-GB" sz="1000" b="0" baseline="0" dirty="0" smtClean="0">
                          <a:solidFill>
                            <a:schemeClr val="tx1"/>
                          </a:solidFill>
                          <a:latin typeface="Arial" panose="020B0604020202020204" pitchFamily="34" charset="0"/>
                          <a:cs typeface="Arial" panose="020B0604020202020204" pitchFamily="34" charset="0"/>
                        </a:rPr>
                        <a:t> with business reporting </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$1,069M</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$1,722M</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 $1,250MM </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$1,795M</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t">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 $1,350MM </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126">
                <a:tc rowSpan="4">
                  <a:txBody>
                    <a:bodyPr/>
                    <a:lstStyle/>
                    <a:p>
                      <a:pPr algn="l">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Credit risk (losses)</a:t>
                      </a: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Total Credit Losses </a:t>
                      </a:r>
                      <a:r>
                        <a:rPr lang="en-US" sz="1000" dirty="0" smtClean="0">
                          <a:latin typeface="Arial" panose="020B0604020202020204" pitchFamily="34" charset="0"/>
                          <a:cs typeface="Arial" panose="020B0604020202020204" pitchFamily="34" charset="0"/>
                        </a:rPr>
                        <a:t>(CCAR</a:t>
                      </a:r>
                      <a:r>
                        <a:rPr lang="en-US" sz="1000" baseline="0" dirty="0" smtClean="0">
                          <a:latin typeface="Arial" panose="020B0604020202020204" pitchFamily="34" charset="0"/>
                          <a:cs typeface="Arial" panose="020B0604020202020204" pitchFamily="34" charset="0"/>
                        </a:rPr>
                        <a:t> 9Q)</a:t>
                      </a:r>
                      <a:endParaRPr lang="en-US" sz="100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defTabSz="457200" fontAlgn="auto">
                        <a:lnSpc>
                          <a:spcPct val="100000"/>
                        </a:lnSpc>
                        <a:spcBef>
                          <a:spcPts val="0"/>
                        </a:spcBef>
                        <a:spcAft>
                          <a:spcPts val="0"/>
                        </a:spcAft>
                        <a:defRPr/>
                      </a:pPr>
                      <a:endParaRPr lang="en-GB" sz="1000" b="0" baseline="0"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$1,263M</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$2,034M</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$2,300M</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$2,120M</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$2,475M</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126">
                <a:tc vMerge="1">
                  <a:txBody>
                    <a:bodyPr/>
                    <a:lstStyle/>
                    <a:p>
                      <a:pPr algn="l"/>
                      <a:endParaRPr lang="en-GB" sz="1000" b="1"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rowSpan="2">
                  <a:txBody>
                    <a:bodyPr/>
                    <a:lstStyle/>
                    <a:p>
                      <a:pPr algn="l">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Net</a:t>
                      </a:r>
                      <a:r>
                        <a:rPr lang="en-GB" sz="1000" b="0" baseline="0" dirty="0" smtClean="0">
                          <a:solidFill>
                            <a:schemeClr val="tx1"/>
                          </a:solidFill>
                          <a:latin typeface="Arial" panose="020B0604020202020204" pitchFamily="34" charset="0"/>
                          <a:cs typeface="Arial" panose="020B0604020202020204" pitchFamily="34" charset="0"/>
                        </a:rPr>
                        <a:t> Charge-off Rate</a:t>
                      </a:r>
                      <a:endParaRPr lang="en-GB"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Retail</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defTabSz="457200" fontAlgn="auto">
                        <a:lnSpc>
                          <a:spcPct val="100000"/>
                        </a:lnSpc>
                        <a:spcBef>
                          <a:spcPts val="0"/>
                        </a:spcBef>
                        <a:spcAft>
                          <a:spcPts val="0"/>
                        </a:spcAft>
                        <a:defRPr/>
                      </a:pPr>
                      <a:endParaRPr lang="en-GB" sz="1000" b="0" baseline="0"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0.53%</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0.7%</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0.9%</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126">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BB</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000" b="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0.50%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1.3%</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0.7%</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1.5%</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0.9%</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598252">
                <a:tc vMerge="1">
                  <a:txBody>
                    <a:bodyPr/>
                    <a:lstStyle/>
                    <a:p>
                      <a:pPr algn="l"/>
                      <a:endParaRPr lang="en-GB" sz="1000" b="1"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algn="l">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60+</a:t>
                      </a:r>
                      <a:r>
                        <a:rPr lang="en-GB" sz="1000" b="0" baseline="0" dirty="0" smtClean="0">
                          <a:solidFill>
                            <a:schemeClr val="tx1"/>
                          </a:solidFill>
                          <a:latin typeface="Arial" panose="020B0604020202020204" pitchFamily="34" charset="0"/>
                          <a:cs typeface="Arial" panose="020B0604020202020204" pitchFamily="34" charset="0"/>
                        </a:rPr>
                        <a:t> </a:t>
                      </a:r>
                      <a:r>
                        <a:rPr lang="en-GB" sz="1000" b="0" dirty="0" smtClean="0">
                          <a:solidFill>
                            <a:schemeClr val="tx1"/>
                          </a:solidFill>
                          <a:latin typeface="Arial" panose="020B0604020202020204" pitchFamily="34" charset="0"/>
                          <a:cs typeface="Arial" panose="020B0604020202020204" pitchFamily="34" charset="0"/>
                        </a:rPr>
                        <a:t>DPD</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Retail</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0" baseline="0"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2.06%</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2.84%</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5.0%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3.10%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7.0%</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126">
                <a:tc rowSpan="3">
                  <a:txBody>
                    <a:bodyPr/>
                    <a:lstStyle/>
                    <a:p>
                      <a:pPr algn="l">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Credit risk (concentration)</a:t>
                      </a: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l">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Updated based on calibration</a:t>
                      </a:r>
                      <a:r>
                        <a:rPr lang="en-US" sz="1000" b="0" baseline="0" dirty="0" smtClean="0">
                          <a:latin typeface="Arial" panose="020B0604020202020204" pitchFamily="34" charset="0"/>
                          <a:cs typeface="Arial" panose="020B0604020202020204" pitchFamily="34" charset="0"/>
                        </a:rPr>
                        <a:t> formula (% of CET1)</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lnSpc>
                          <a:spcPts val="1000"/>
                        </a:lnSpc>
                      </a:pPr>
                      <a:r>
                        <a:rPr lang="en-US" sz="1000" dirty="0" smtClean="0">
                          <a:latin typeface="Arial" panose="020B0604020202020204" pitchFamily="34" charset="0"/>
                          <a:cs typeface="Arial" panose="020B0604020202020204" pitchFamily="34" charset="0"/>
                        </a:rPr>
                        <a:t>$9.1B</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rowSpan="2">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$10.1B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$10.0B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$10.6B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vMerge="1">
                  <a:txBody>
                    <a:bodyPr/>
                    <a:lstStyle/>
                    <a:p>
                      <a:endParaRPr lang="en-GB"/>
                    </a:p>
                  </a:txBody>
                  <a:tcPr/>
                </a:tc>
                <a:tc rowSpan="2">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Multifamily Exposure</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r h="0">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$10.5B</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$10.6B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$11.1B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$11.0B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5583">
                <a:tc rowSpan="2">
                  <a:txBody>
                    <a:bodyPr/>
                    <a:lstStyle/>
                    <a:p>
                      <a:pPr algn="l">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Operational risk</a:t>
                      </a: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Gross OpRisk Losses / Gross Margin</a:t>
                      </a:r>
                      <a:r>
                        <a:rPr lang="en-GB" sz="1000" b="0" baseline="0" dirty="0" smtClean="0">
                          <a:solidFill>
                            <a:schemeClr val="tx1"/>
                          </a:solidFill>
                          <a:latin typeface="Arial" panose="020B0604020202020204" pitchFamily="34" charset="0"/>
                          <a:cs typeface="Arial" panose="020B0604020202020204" pitchFamily="34" charset="0"/>
                        </a:rPr>
                        <a:t> (</a:t>
                      </a:r>
                      <a:r>
                        <a:rPr lang="en-GB" sz="1000" b="0" dirty="0" smtClean="0">
                          <a:solidFill>
                            <a:schemeClr val="tx1"/>
                          </a:solidFill>
                          <a:latin typeface="Arial" panose="020B0604020202020204" pitchFamily="34" charset="0"/>
                          <a:cs typeface="Arial" panose="020B0604020202020204" pitchFamily="34" charset="0"/>
                        </a:rPr>
                        <a:t>Net Revenue)</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SBNA</a:t>
                      </a:r>
                      <a:endParaRPr lang="en-GB"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Supervisory </a:t>
                      </a:r>
                      <a:r>
                        <a:rPr lang="en-GB" sz="1000" b="0" baseline="0" dirty="0" smtClean="0">
                          <a:solidFill>
                            <a:schemeClr val="tx1"/>
                          </a:solidFill>
                          <a:latin typeface="Arial" panose="020B0604020202020204" pitchFamily="34" charset="0"/>
                          <a:cs typeface="Arial" panose="020B0604020202020204" pitchFamily="34" charset="0"/>
                        </a:rPr>
                        <a:t>feedback suggested last year’s limits were too high compared to industry standard; new limits set conservatively vs </a:t>
                      </a:r>
                      <a:r>
                        <a:rPr lang="en-GB" sz="1000" b="0" strike="noStrike" baseline="0" dirty="0" smtClean="0">
                          <a:solidFill>
                            <a:schemeClr val="tx1"/>
                          </a:solidFill>
                          <a:latin typeface="Arial" panose="020B0604020202020204" pitchFamily="34" charset="0"/>
                          <a:cs typeface="Arial" panose="020B0604020202020204" pitchFamily="34" charset="0"/>
                        </a:rPr>
                        <a:t>historical performance</a:t>
                      </a:r>
                      <a:endParaRPr lang="en-GB" sz="1000" b="0" strike="sngStrike" baseline="0"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1.92%</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ysClr val="windowText" lastClr="000000"/>
                          </a:solidFill>
                          <a:effectLst/>
                          <a:latin typeface="Arial" panose="020B0604020202020204" pitchFamily="34" charset="0"/>
                          <a:cs typeface="Arial" panose="020B0604020202020204" pitchFamily="34" charset="0"/>
                        </a:rPr>
                        <a:t>1.5%</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3.0%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ysClr val="windowText" lastClr="000000"/>
                          </a:solidFill>
                          <a:effectLst/>
                          <a:latin typeface="Arial" panose="020B0604020202020204" pitchFamily="34" charset="0"/>
                          <a:cs typeface="Arial" panose="020B0604020202020204" pitchFamily="34" charset="0"/>
                        </a:rPr>
                        <a:t>2.0%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5.0%</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5583">
                <a:tc vMerge="1">
                  <a:txBody>
                    <a:bodyPr/>
                    <a:lstStyle/>
                    <a:p>
                      <a:pPr algn="l"/>
                      <a:endParaRPr lang="en-GB" sz="1000" b="1"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Material Operational Risk Events</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000" b="0" baseline="0" dirty="0" smtClean="0">
                        <a:solidFill>
                          <a:schemeClr val="tx1"/>
                        </a:solidFill>
                        <a:latin typeface="Arial" panose="020B0604020202020204" pitchFamily="34" charset="0"/>
                        <a:cs typeface="Arial" panose="020B0604020202020204" pitchFamily="34" charset="0"/>
                      </a:endParaRPr>
                    </a:p>
                  </a:txBody>
                  <a:tcPr marL="19206" marR="19206"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6</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10</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2" name="Content Placeholder 1"/>
          <p:cNvSpPr>
            <a:spLocks noGrp="1"/>
          </p:cNvSpPr>
          <p:nvPr>
            <p:ph sz="quarter" idx="11"/>
          </p:nvPr>
        </p:nvSpPr>
        <p:spPr/>
        <p:txBody>
          <a:bodyPr/>
          <a:lstStyle/>
          <a:p>
            <a:r>
              <a:rPr lang="en-US" dirty="0"/>
              <a:t>2016 SBNA RAS – Changes compared to 2015 RAS </a:t>
            </a:r>
            <a:r>
              <a:rPr lang="en-US" dirty="0" smtClean="0"/>
              <a:t>limits (1/2)</a:t>
            </a:r>
            <a:endParaRPr lang="en-GB" dirty="0"/>
          </a:p>
        </p:txBody>
      </p:sp>
      <p:sp>
        <p:nvSpPr>
          <p:cNvPr id="4"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grpSp>
        <p:nvGrpSpPr>
          <p:cNvPr id="5" name="Group 4"/>
          <p:cNvGrpSpPr/>
          <p:nvPr/>
        </p:nvGrpSpPr>
        <p:grpSpPr>
          <a:xfrm>
            <a:off x="348437" y="103538"/>
            <a:ext cx="1404090" cy="273404"/>
            <a:chOff x="7410808" y="103538"/>
            <a:chExt cx="1404090" cy="273404"/>
          </a:xfrm>
        </p:grpSpPr>
        <p:sp>
          <p:nvSpPr>
            <p:cNvPr id="6"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9"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486897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4098981022"/>
              </p:ext>
            </p:extLst>
          </p:nvPr>
        </p:nvGraphicFramePr>
        <p:xfrm>
          <a:off x="350839" y="1470025"/>
          <a:ext cx="8896348" cy="1794256"/>
        </p:xfrm>
        <a:graphic>
          <a:graphicData uri="http://schemas.openxmlformats.org/drawingml/2006/table">
            <a:tbl>
              <a:tblPr firstRow="1" bandRow="1">
                <a:tableStyleId>{2D5ABB26-0587-4C30-8999-92F81FD0307C}</a:tableStyleId>
              </a:tblPr>
              <a:tblGrid>
                <a:gridCol w="1127245"/>
                <a:gridCol w="1387782"/>
                <a:gridCol w="843344"/>
                <a:gridCol w="1868167"/>
                <a:gridCol w="733962"/>
                <a:gridCol w="733962"/>
                <a:gridCol w="733962"/>
                <a:gridCol w="733962"/>
                <a:gridCol w="733962"/>
              </a:tblGrid>
              <a:tr h="86067">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types</a:t>
                      </a:r>
                    </a:p>
                  </a:txBody>
                  <a:tcPr marL="0"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Granularity</a:t>
                      </a:r>
                      <a:endParaRPr lang="en-GB"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Justification</a:t>
                      </a:r>
                      <a:endParaRPr lang="en-GB"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r>
              <a:tr h="8606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067">
                <a:tc>
                  <a:txBody>
                    <a:bodyPr/>
                    <a:lstStyle/>
                    <a:p>
                      <a:pPr algn="l">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Compliance &amp; Reputational risk</a:t>
                      </a: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Federal Regulator </a:t>
                      </a:r>
                      <a:r>
                        <a:rPr lang="en-GB" sz="1000" b="0" baseline="0" dirty="0" smtClean="0">
                          <a:solidFill>
                            <a:schemeClr val="tx1"/>
                          </a:solidFill>
                          <a:latin typeface="Arial" panose="020B0604020202020204" pitchFamily="34" charset="0"/>
                          <a:cs typeface="Arial" panose="020B0604020202020204" pitchFamily="34" charset="0"/>
                        </a:rPr>
                        <a:t>Complaints (CFPB)</a:t>
                      </a:r>
                      <a:endParaRPr lang="en-GB"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000" b="0" baseline="0" dirty="0" smtClean="0">
                          <a:solidFill>
                            <a:schemeClr val="tx1"/>
                          </a:solidFill>
                          <a:latin typeface="Arial" panose="020B0604020202020204" pitchFamily="34" charset="0"/>
                          <a:cs typeface="Arial" panose="020B0604020202020204" pitchFamily="34" charset="0"/>
                        </a:rPr>
                        <a:t>Limits updated based on recent trend &amp; industry benchmarks</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30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35</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36</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41</a:t>
                      </a: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Stressed Survival </a:t>
                      </a:r>
                      <a:r>
                        <a:rPr lang="en-US" sz="1000" u="none" strike="noStrike" dirty="0" smtClean="0">
                          <a:effectLst/>
                          <a:latin typeface="Arial" panose="020B0604020202020204" pitchFamily="34" charset="0"/>
                          <a:cs typeface="Arial" panose="020B0604020202020204" pitchFamily="34" charset="0"/>
                        </a:rPr>
                        <a:t>Period </a:t>
                      </a:r>
                      <a:r>
                        <a:rPr lang="en-US" sz="1000" u="none" strike="noStrike" dirty="0">
                          <a:effectLst/>
                          <a:latin typeface="Arial" panose="020B0604020202020204" pitchFamily="34" charset="0"/>
                          <a:cs typeface="Arial" panose="020B0604020202020204" pitchFamily="34" charset="0"/>
                        </a:rPr>
                        <a:t>(days)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l">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Recalibration</a:t>
                      </a:r>
                      <a:r>
                        <a:rPr lang="en-US" sz="1000" b="0" baseline="0" dirty="0" smtClean="0">
                          <a:latin typeface="Arial" panose="020B0604020202020204" pitchFamily="34" charset="0"/>
                          <a:cs typeface="Arial" panose="020B0604020202020204" pitchFamily="34" charset="0"/>
                        </a:rPr>
                        <a:t> based on historical data and management judgment</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120 days</a:t>
                      </a:r>
                      <a:r>
                        <a:rPr lang="en-US" sz="1000" baseline="30000" dirty="0" smtClean="0">
                          <a:latin typeface="Arial" panose="020B0604020202020204" pitchFamily="34" charset="0"/>
                          <a:cs typeface="Arial" panose="020B0604020202020204" pitchFamily="34" charset="0"/>
                        </a:rPr>
                        <a:t>1</a:t>
                      </a:r>
                      <a:endParaRPr lang="en-US" sz="10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70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45</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60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Structural </a:t>
                      </a:r>
                      <a:r>
                        <a:rPr lang="en-US" sz="1000" u="none" strike="noStrike" dirty="0" smtClean="0">
                          <a:effectLst/>
                          <a:latin typeface="Arial" panose="020B0604020202020204" pitchFamily="34" charset="0"/>
                          <a:cs typeface="Arial" panose="020B0604020202020204" pitchFamily="34" charset="0"/>
                        </a:rPr>
                        <a:t>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18288" marR="18288" marT="18288" marB="18288">
                    <a:lnL>
                      <a:noFill/>
                    </a:ln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124%</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103%</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100%</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-5.76%</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-$150M</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-11.0%</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-$200M</a:t>
                      </a:r>
                    </a:p>
                    <a:p>
                      <a:pPr algn="ctr">
                        <a:lnSpc>
                          <a:spcPct val="100000"/>
                        </a:lnSpc>
                        <a:spcBef>
                          <a:spcPts val="200"/>
                        </a:spcBef>
                        <a:spcAft>
                          <a:spcPts val="200"/>
                        </a:spcAft>
                      </a:pPr>
                      <a:r>
                        <a:rPr lang="en-US" sz="1000" dirty="0" smtClean="0">
                          <a:solidFill>
                            <a:schemeClr val="bg1">
                              <a:lumMod val="50000"/>
                            </a:schemeClr>
                          </a:solidFill>
                          <a:latin typeface="Arial" panose="020B0604020202020204" pitchFamily="34" charset="0"/>
                          <a:cs typeface="Arial" panose="020B0604020202020204" pitchFamily="34" charset="0"/>
                        </a:rPr>
                        <a:t>[-10.5%]</a:t>
                      </a:r>
                      <a:endParaRPr lang="en-US" sz="1000" dirty="0">
                        <a:solidFill>
                          <a:schemeClr val="bg1">
                            <a:lumMod val="50000"/>
                          </a:schemeClr>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2" name="Content Placeholder 1"/>
          <p:cNvSpPr>
            <a:spLocks noGrp="1"/>
          </p:cNvSpPr>
          <p:nvPr>
            <p:ph sz="quarter" idx="11"/>
          </p:nvPr>
        </p:nvSpPr>
        <p:spPr/>
        <p:txBody>
          <a:bodyPr/>
          <a:lstStyle/>
          <a:p>
            <a:r>
              <a:rPr lang="en-US" dirty="0"/>
              <a:t>2016 SBNA RAS – Changes compared to 2015 RAS </a:t>
            </a:r>
            <a:r>
              <a:rPr lang="en-US" dirty="0" smtClean="0"/>
              <a:t>limits (2/2)</a:t>
            </a:r>
            <a:endParaRPr lang="en-GB" dirty="0"/>
          </a:p>
        </p:txBody>
      </p:sp>
      <p:sp>
        <p:nvSpPr>
          <p:cNvPr id="4"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eaLnBrk="1" hangingPunct="1">
              <a:lnSpc>
                <a:spcPct val="100000"/>
              </a:lnSpc>
              <a:spcBef>
                <a:spcPts val="0"/>
              </a:spcBef>
              <a:spcAft>
                <a:spcPts val="0"/>
              </a:spcAft>
            </a:pPr>
            <a:r>
              <a:rPr lang="en-US" sz="800" kern="0" dirty="0" smtClean="0"/>
              <a:t>1. </a:t>
            </a:r>
            <a:r>
              <a:rPr lang="en-US" sz="800" kern="0" dirty="0"/>
              <a:t>As of February </a:t>
            </a:r>
            <a:r>
              <a:rPr lang="en-US" sz="800" kern="0" dirty="0" smtClean="0"/>
              <a:t>2016</a:t>
            </a:r>
            <a:endParaRPr lang="en-US" sz="800" kern="0" dirty="0"/>
          </a:p>
        </p:txBody>
      </p:sp>
      <p:grpSp>
        <p:nvGrpSpPr>
          <p:cNvPr id="5" name="Group 4"/>
          <p:cNvGrpSpPr/>
          <p:nvPr/>
        </p:nvGrpSpPr>
        <p:grpSpPr>
          <a:xfrm>
            <a:off x="348437" y="103538"/>
            <a:ext cx="1404090" cy="273404"/>
            <a:chOff x="7410808" y="103538"/>
            <a:chExt cx="1404090" cy="273404"/>
          </a:xfrm>
        </p:grpSpPr>
        <p:sp>
          <p:nvSpPr>
            <p:cNvPr id="6"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9"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18459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12811791"/>
              </p:ext>
            </p:extLst>
          </p:nvPr>
        </p:nvGraphicFramePr>
        <p:xfrm>
          <a:off x="350838" y="1460501"/>
          <a:ext cx="8904286" cy="3624072"/>
        </p:xfrm>
        <a:graphic>
          <a:graphicData uri="http://schemas.openxmlformats.org/drawingml/2006/table">
            <a:tbl>
              <a:tblPr firstRow="1" bandRow="1">
                <a:tableStyleId>{2D5ABB26-0587-4C30-8999-92F81FD0307C}</a:tableStyleId>
              </a:tblPr>
              <a:tblGrid>
                <a:gridCol w="1976259"/>
                <a:gridCol w="2609951"/>
                <a:gridCol w="4318076"/>
              </a:tblGrid>
              <a:tr h="0">
                <a:tc>
                  <a:txBody>
                    <a:bodyPr/>
                    <a:lstStyle/>
                    <a:p>
                      <a:pPr>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Risk</a:t>
                      </a:r>
                      <a:r>
                        <a:rPr lang="en-GB" sz="1100" b="1" baseline="0" dirty="0" smtClean="0">
                          <a:solidFill>
                            <a:srgbClr val="FF0000"/>
                          </a:solidFill>
                          <a:latin typeface="Arial" panose="020B0604020202020204" pitchFamily="34" charset="0"/>
                          <a:cs typeface="Arial" panose="020B0604020202020204" pitchFamily="34" charset="0"/>
                        </a:rPr>
                        <a:t> type</a:t>
                      </a:r>
                      <a:endParaRPr lang="en-GB" sz="1100" b="1" dirty="0">
                        <a:solidFill>
                          <a:srgbClr val="FF0000"/>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Metric</a:t>
                      </a:r>
                      <a:endParaRPr lang="en-GB" sz="1100" b="1" dirty="0">
                        <a:solidFill>
                          <a:srgbClr val="FF0000"/>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Justification</a:t>
                      </a:r>
                      <a:endParaRPr lang="en-GB" sz="1100" b="1" dirty="0">
                        <a:solidFill>
                          <a:srgbClr val="FF0000"/>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rtl="0" fontAlgn="ctr">
                        <a:spcBef>
                          <a:spcPts val="200"/>
                        </a:spcBef>
                        <a:spcAft>
                          <a:spcPts val="200"/>
                        </a:spcAft>
                      </a:pPr>
                      <a:r>
                        <a:rPr lang="en-US" sz="1100" b="1" i="0" u="none" strike="noStrike" dirty="0" smtClean="0">
                          <a:solidFill>
                            <a:srgbClr val="000000"/>
                          </a:solidFill>
                          <a:effectLst/>
                          <a:latin typeface="Arial" panose="020B0604020202020204" pitchFamily="34" charset="0"/>
                          <a:cs typeface="Arial" panose="020B0604020202020204" pitchFamily="34" charset="0"/>
                        </a:rPr>
                        <a:t>Credit risk (losses)</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Net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Charge-off Rate (GCB)</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t">
                        <a:spcBef>
                          <a:spcPts val="200"/>
                        </a:spcBef>
                        <a:spcAft>
                          <a:spcPts val="200"/>
                        </a:spcAft>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Split GCB</a:t>
                      </a: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limit by portfolio (Large Corporates vs MRG) based on difference in forward looking default expectations</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3">
                  <a:txBody>
                    <a:bodyPr/>
                    <a:lstStyle/>
                    <a:p>
                      <a:pPr algn="l" rtl="0" fontAlgn="ctr">
                        <a:spcBef>
                          <a:spcPts val="200"/>
                        </a:spcBef>
                        <a:spcAft>
                          <a:spcPts val="200"/>
                        </a:spcAft>
                      </a:pPr>
                      <a:r>
                        <a:rPr lang="en-US" sz="1100" b="1" i="0" u="none" strike="noStrike" dirty="0" smtClean="0">
                          <a:solidFill>
                            <a:srgbClr val="000000"/>
                          </a:solidFill>
                          <a:effectLst/>
                          <a:latin typeface="Arial" panose="020B0604020202020204" pitchFamily="34" charset="0"/>
                          <a:cs typeface="Arial" panose="020B0604020202020204" pitchFamily="34" charset="0"/>
                        </a:rPr>
                        <a:t>Credit risk (concentration)</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Single Obligor (Corporates</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&amp; FIs)</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Financial Institutions added for</a:t>
                      </a:r>
                      <a:r>
                        <a:rPr lang="en-GB" sz="1100" b="0" baseline="0" dirty="0" smtClean="0">
                          <a:solidFill>
                            <a:schemeClr val="tx1"/>
                          </a:solidFill>
                          <a:latin typeface="Arial" panose="020B0604020202020204" pitchFamily="34" charset="0"/>
                          <a:cs typeface="Arial" panose="020B0604020202020204" pitchFamily="34" charset="0"/>
                        </a:rPr>
                        <a:t> assessment of </a:t>
                      </a:r>
                      <a:r>
                        <a:rPr lang="en-GB" sz="1100" b="0" dirty="0" smtClean="0">
                          <a:solidFill>
                            <a:schemeClr val="tx1"/>
                          </a:solidFill>
                          <a:latin typeface="Arial" panose="020B0604020202020204" pitchFamily="34" charset="0"/>
                          <a:cs typeface="Arial" panose="020B0604020202020204" pitchFamily="34" charset="0"/>
                        </a:rPr>
                        <a:t>Single</a:t>
                      </a:r>
                      <a:r>
                        <a:rPr lang="en-GB" sz="1100" b="0" baseline="0" dirty="0" smtClean="0">
                          <a:solidFill>
                            <a:schemeClr val="tx1"/>
                          </a:solidFill>
                          <a:latin typeface="Arial" panose="020B0604020202020204" pitchFamily="34" charset="0"/>
                          <a:cs typeface="Arial" panose="020B0604020202020204" pitchFamily="34" charset="0"/>
                        </a:rPr>
                        <a:t> Obligor metric using the same limit as Corporates </a:t>
                      </a:r>
                      <a:r>
                        <a:rPr lang="en-GB" sz="1100" b="0" dirty="0" smtClean="0">
                          <a:solidFill>
                            <a:schemeClr val="tx1"/>
                          </a:solidFill>
                          <a:latin typeface="Arial" panose="020B0604020202020204" pitchFamily="34" charset="0"/>
                          <a:cs typeface="Arial" panose="020B0604020202020204" pitchFamily="34" charset="0"/>
                        </a:rPr>
                        <a:t>(requested by Group)</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rtl="0" fontAlgn="ctr">
                        <a:spcBef>
                          <a:spcPts val="200"/>
                        </a:spcBef>
                        <a:spcAft>
                          <a:spcPts val="200"/>
                        </a:spcAft>
                      </a:pP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100" b="0" i="0" u="none" strike="noStrike" dirty="0" smtClean="0">
                          <a:solidFill>
                            <a:srgbClr val="008AB3"/>
                          </a:solidFill>
                          <a:effectLst/>
                          <a:latin typeface="Arial" panose="020B0604020202020204" pitchFamily="34" charset="0"/>
                          <a:cs typeface="Arial" panose="020B0604020202020204" pitchFamily="34" charset="0"/>
                        </a:rPr>
                        <a:t>Financial &amp; Insurance Exposure</a:t>
                      </a:r>
                      <a:endParaRPr lang="en-US" sz="11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Growth</a:t>
                      </a:r>
                      <a:r>
                        <a:rPr lang="en-GB" sz="1100" b="0" baseline="0" dirty="0" smtClean="0">
                          <a:solidFill>
                            <a:schemeClr val="tx1"/>
                          </a:solidFill>
                          <a:latin typeface="Arial" panose="020B0604020202020204" pitchFamily="34" charset="0"/>
                          <a:cs typeface="Arial" panose="020B0604020202020204" pitchFamily="34" charset="0"/>
                        </a:rPr>
                        <a:t> above existing general industry exposure limits requires a separate limit</a:t>
                      </a:r>
                      <a:endParaRPr lang="en-GB" sz="1100" b="0"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rtl="0" fontAlgn="ctr"/>
                      <a:endParaRPr lang="en-US" sz="1000" b="1" i="0" u="none" strike="noStrike" dirty="0">
                        <a:solidFill>
                          <a:srgbClr val="000000"/>
                        </a:solidFill>
                        <a:effectLst/>
                        <a:latin typeface="Arial"/>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spcBef>
                          <a:spcPts val="200"/>
                        </a:spcBef>
                        <a:spcAft>
                          <a:spcPts val="200"/>
                        </a:spcAft>
                      </a:pPr>
                      <a:r>
                        <a:rPr lang="en-US" sz="1100" b="0" i="0" u="none" strike="noStrike" dirty="0" smtClean="0">
                          <a:solidFill>
                            <a:srgbClr val="008AB3"/>
                          </a:solidFill>
                          <a:effectLst/>
                          <a:latin typeface="Arial" panose="020B0604020202020204" pitchFamily="34" charset="0"/>
                          <a:cs typeface="Arial" panose="020B0604020202020204" pitchFamily="34" charset="0"/>
                        </a:rPr>
                        <a:t>Project Finance Exposure</a:t>
                      </a:r>
                      <a:endParaRPr lang="en-US" sz="11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Group requirement</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3">
                  <a:txBody>
                    <a:bodyPr/>
                    <a:lstStyle/>
                    <a:p>
                      <a:pPr algn="l" rtl="0" fontAlgn="ctr">
                        <a:spcBef>
                          <a:spcPts val="200"/>
                        </a:spcBef>
                        <a:spcAft>
                          <a:spcPts val="200"/>
                        </a:spcAft>
                      </a:pPr>
                      <a:r>
                        <a:rPr lang="en-US" sz="1100" b="1" i="0" u="none" strike="noStrike" dirty="0" smtClean="0">
                          <a:solidFill>
                            <a:srgbClr val="000000"/>
                          </a:solidFill>
                          <a:effectLst/>
                          <a:latin typeface="Arial" panose="020B0604020202020204" pitchFamily="34" charset="0"/>
                          <a:cs typeface="Arial" panose="020B0604020202020204" pitchFamily="34" charset="0"/>
                        </a:rPr>
                        <a:t>Liquidity / funding risk</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lnSpc>
                          <a:spcPct val="100000"/>
                        </a:lnSpc>
                        <a:spcBef>
                          <a:spcPts val="200"/>
                        </a:spcBef>
                        <a:spcAft>
                          <a:spcPts val="200"/>
                        </a:spcAft>
                      </a:pPr>
                      <a:r>
                        <a:rPr lang="en-US" sz="1100" u="none" strike="noStrike" dirty="0" smtClean="0">
                          <a:effectLst/>
                          <a:latin typeface="Arial" panose="020B0604020202020204" pitchFamily="34" charset="0"/>
                          <a:cs typeface="Arial" panose="020B0604020202020204" pitchFamily="34" charset="0"/>
                        </a:rPr>
                        <a:t>Liquidity Coverage Ratio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Definition</a:t>
                      </a:r>
                      <a:r>
                        <a:rPr lang="en-GB" sz="1100" b="0" baseline="0" dirty="0" smtClean="0">
                          <a:solidFill>
                            <a:schemeClr val="tx1"/>
                          </a:solidFill>
                          <a:latin typeface="Arial" panose="020B0604020202020204" pitchFamily="34" charset="0"/>
                          <a:cs typeface="Arial" panose="020B0604020202020204" pitchFamily="34" charset="0"/>
                        </a:rPr>
                        <a:t> shifted from EUR Basel definition to US Modified</a:t>
                      </a:r>
                      <a:endParaRPr lang="en-GB" sz="1100" b="0"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rtl="0" fontAlgn="ctr">
                        <a:spcBef>
                          <a:spcPts val="200"/>
                        </a:spcBef>
                        <a:spcAft>
                          <a:spcPts val="200"/>
                        </a:spcAft>
                      </a:pP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100" b="0" i="0" u="none" strike="noStrike" dirty="0" smtClean="0">
                          <a:solidFill>
                            <a:srgbClr val="008AB3"/>
                          </a:solidFill>
                          <a:effectLst/>
                          <a:latin typeface="Arial" panose="020B0604020202020204" pitchFamily="34" charset="0"/>
                          <a:cs typeface="Arial" panose="020B0604020202020204" pitchFamily="34" charset="0"/>
                        </a:rPr>
                        <a:t>Asset encumbrance</a:t>
                      </a:r>
                      <a:endParaRPr lang="en-US" sz="11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Group</a:t>
                      </a:r>
                      <a:r>
                        <a:rPr lang="en-GB" sz="1100" b="0" baseline="0" dirty="0" smtClean="0">
                          <a:solidFill>
                            <a:schemeClr val="tx1"/>
                          </a:solidFill>
                          <a:latin typeface="Arial" panose="020B0604020202020204" pitchFamily="34" charset="0"/>
                          <a:cs typeface="Arial" panose="020B0604020202020204" pitchFamily="34" charset="0"/>
                        </a:rPr>
                        <a:t> requirement</a:t>
                      </a:r>
                      <a:endParaRPr lang="en-GB" sz="1100" b="0"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rtl="0" fontAlgn="ctr">
                        <a:spcBef>
                          <a:spcPts val="200"/>
                        </a:spcBef>
                        <a:spcAft>
                          <a:spcPts val="200"/>
                        </a:spcAft>
                      </a:pP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100" b="0" i="0" u="none" strike="noStrike" dirty="0" smtClean="0">
                          <a:solidFill>
                            <a:srgbClr val="008AB3"/>
                          </a:solidFill>
                          <a:effectLst/>
                          <a:latin typeface="Arial" panose="020B0604020202020204" pitchFamily="34" charset="0"/>
                          <a:cs typeface="Arial" panose="020B0604020202020204" pitchFamily="34" charset="0"/>
                        </a:rPr>
                        <a:t>Loan</a:t>
                      </a:r>
                      <a:r>
                        <a:rPr lang="en-US" sz="1100" b="0" i="0" u="none" strike="noStrike" baseline="0" dirty="0" smtClean="0">
                          <a:solidFill>
                            <a:srgbClr val="008AB3"/>
                          </a:solidFill>
                          <a:effectLst/>
                          <a:latin typeface="Arial" panose="020B0604020202020204" pitchFamily="34" charset="0"/>
                          <a:cs typeface="Arial" panose="020B0604020202020204" pitchFamily="34" charset="0"/>
                        </a:rPr>
                        <a:t> to Deposit ratio</a:t>
                      </a:r>
                      <a:endParaRPr lang="en-US" sz="11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Recommended by Market Risk team</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rtl="0" fontAlgn="ctr">
                        <a:spcBef>
                          <a:spcPts val="200"/>
                        </a:spcBef>
                        <a:spcAft>
                          <a:spcPts val="200"/>
                        </a:spcAft>
                      </a:pPr>
                      <a:r>
                        <a:rPr lang="en-US" sz="1100" b="1" i="0" u="none" strike="noStrike" dirty="0" smtClean="0">
                          <a:solidFill>
                            <a:srgbClr val="000000"/>
                          </a:solidFill>
                          <a:effectLst/>
                          <a:latin typeface="Arial" panose="020B0604020202020204" pitchFamily="34" charset="0"/>
                          <a:cs typeface="Arial" panose="020B0604020202020204" pitchFamily="34" charset="0"/>
                        </a:rPr>
                        <a:t>MTM risk</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100" b="0" i="0" u="none" strike="noStrike" dirty="0" smtClean="0">
                          <a:solidFill>
                            <a:srgbClr val="008AB3"/>
                          </a:solidFill>
                          <a:effectLst/>
                          <a:latin typeface="Arial" panose="020B0604020202020204" pitchFamily="34" charset="0"/>
                          <a:cs typeface="Arial" panose="020B0604020202020204" pitchFamily="34" charset="0"/>
                        </a:rPr>
                        <a:t>Mark-to-Market</a:t>
                      </a:r>
                      <a:r>
                        <a:rPr lang="en-US" sz="1100" b="0" i="0" u="none" strike="noStrike" baseline="0" dirty="0" smtClean="0">
                          <a:solidFill>
                            <a:srgbClr val="008AB3"/>
                          </a:solidFill>
                          <a:effectLst/>
                          <a:latin typeface="Arial" panose="020B0604020202020204" pitchFamily="34" charset="0"/>
                          <a:cs typeface="Arial" panose="020B0604020202020204" pitchFamily="34" charset="0"/>
                        </a:rPr>
                        <a:t> Value at Risk (VaR)</a:t>
                      </a:r>
                      <a:endParaRPr lang="en-US" sz="11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Board request</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rtl="0" fontAlgn="ctr">
                        <a:spcBef>
                          <a:spcPts val="200"/>
                        </a:spcBef>
                        <a:spcAft>
                          <a:spcPts val="200"/>
                        </a:spcAft>
                      </a:pPr>
                      <a:r>
                        <a:rPr lang="en-US" sz="1100" b="1" i="0" u="none" strike="noStrike" dirty="0" smtClean="0">
                          <a:solidFill>
                            <a:srgbClr val="000000"/>
                          </a:solidFill>
                          <a:effectLst/>
                          <a:latin typeface="Arial" panose="020B0604020202020204" pitchFamily="34" charset="0"/>
                          <a:cs typeface="Arial" panose="020B0604020202020204" pitchFamily="34" charset="0"/>
                        </a:rPr>
                        <a:t>Compliance</a:t>
                      </a:r>
                      <a:r>
                        <a:rPr lang="en-US" sz="11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100" b="0" i="0" u="none" strike="noStrike" dirty="0" smtClean="0">
                          <a:solidFill>
                            <a:srgbClr val="008AB3"/>
                          </a:solidFill>
                          <a:effectLst/>
                          <a:latin typeface="Arial" panose="020B0604020202020204" pitchFamily="34" charset="0"/>
                          <a:cs typeface="Arial" panose="020B0604020202020204" pitchFamily="34" charset="0"/>
                        </a:rPr>
                        <a:t>High risk customers as % of total customers</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spcBef>
                          <a:spcPts val="200"/>
                        </a:spcBef>
                        <a:spcAft>
                          <a:spcPts val="200"/>
                        </a:spcAft>
                      </a:pPr>
                      <a:r>
                        <a:rPr lang="en-GB" sz="1100" b="0" dirty="0" smtClean="0">
                          <a:solidFill>
                            <a:schemeClr val="tx1"/>
                          </a:solidFill>
                          <a:latin typeface="Arial" panose="020B0604020202020204" pitchFamily="34" charset="0"/>
                          <a:cs typeface="Arial" panose="020B0604020202020204" pitchFamily="34" charset="0"/>
                        </a:rPr>
                        <a:t>Board request</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rtl="0" fontAlgn="ctr">
                        <a:spcBef>
                          <a:spcPts val="200"/>
                        </a:spcBef>
                        <a:spcAft>
                          <a:spcPts val="200"/>
                        </a:spcAft>
                      </a:pPr>
                      <a:r>
                        <a:rPr lang="en-US" sz="1100" b="1" i="0" u="none" strike="noStrike" dirty="0" smtClean="0">
                          <a:solidFill>
                            <a:srgbClr val="000000"/>
                          </a:solidFill>
                          <a:effectLst/>
                          <a:latin typeface="Arial" panose="020B0604020202020204" pitchFamily="34" charset="0"/>
                          <a:cs typeface="Arial" panose="020B0604020202020204" pitchFamily="34" charset="0"/>
                        </a:rPr>
                        <a:t>Operational</a:t>
                      </a:r>
                      <a:r>
                        <a:rPr lang="en-US" sz="11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Material Operational</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R</a:t>
                      </a:r>
                      <a:r>
                        <a:rPr lang="en-US" sz="1100" b="0" i="0" u="none" strike="noStrike" dirty="0" smtClean="0">
                          <a:solidFill>
                            <a:srgbClr val="000000"/>
                          </a:solidFill>
                          <a:effectLst/>
                          <a:latin typeface="Arial" panose="020B0604020202020204" pitchFamily="34" charset="0"/>
                          <a:cs typeface="Arial" panose="020B0604020202020204" pitchFamily="34" charset="0"/>
                        </a:rPr>
                        <a:t>isk Events </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100" b="0" dirty="0" smtClean="0">
                          <a:solidFill>
                            <a:schemeClr val="tx1"/>
                          </a:solidFill>
                          <a:latin typeface="Arial" panose="020B0604020202020204" pitchFamily="34" charset="0"/>
                          <a:cs typeface="Arial" panose="020B0604020202020204" pitchFamily="34" charset="0"/>
                        </a:rPr>
                        <a:t>Aligned with new SHUSA material event impact thresholds</a:t>
                      </a:r>
                      <a:r>
                        <a:rPr lang="en-GB" sz="1100" b="0" baseline="0" dirty="0" smtClean="0">
                          <a:solidFill>
                            <a:schemeClr val="tx1"/>
                          </a:solidFill>
                          <a:latin typeface="Arial" panose="020B0604020202020204" pitchFamily="34" charset="0"/>
                          <a:cs typeface="Arial" panose="020B0604020202020204" pitchFamily="34" charset="0"/>
                        </a:rPr>
                        <a:t>; Includes non-financially impacting material events (i.e. customer, regulatory, reputational) </a:t>
                      </a:r>
                      <a:endParaRPr lang="en-GB" sz="1100" b="0" strike="sngStrike"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Interest rate</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MVE</a:t>
                      </a:r>
                      <a:r>
                        <a:rPr lang="en-US" sz="1100" b="0" i="0" kern="1200" baseline="30000" dirty="0" smtClean="0">
                          <a:solidFill>
                            <a:schemeClr val="tx1"/>
                          </a:solidFill>
                          <a:latin typeface="Arial" panose="020B0604020202020204" pitchFamily="34" charset="0"/>
                          <a:ea typeface="+mn-ea"/>
                          <a:cs typeface="Arial" panose="020B0604020202020204" pitchFamily="34" charset="0"/>
                        </a:rPr>
                        <a:t>1</a:t>
                      </a:r>
                      <a:r>
                        <a:rPr lang="en-US" sz="1100" b="0" i="0" kern="1200" dirty="0" smtClean="0">
                          <a:solidFill>
                            <a:schemeClr val="tx1"/>
                          </a:solidFill>
                          <a:latin typeface="Arial" panose="020B0604020202020204" pitchFamily="34" charset="0"/>
                          <a:ea typeface="+mn-ea"/>
                          <a:cs typeface="Arial" panose="020B0604020202020204" pitchFamily="34" charset="0"/>
                        </a:rPr>
                        <a:t> Sensitivity(+/- 100bps)</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100" b="0" dirty="0" smtClean="0">
                          <a:solidFill>
                            <a:schemeClr val="tx1"/>
                          </a:solidFill>
                          <a:latin typeface="Arial" panose="020B0604020202020204" pitchFamily="34" charset="0"/>
                          <a:cs typeface="Arial" panose="020B0604020202020204" pitchFamily="34" charset="0"/>
                        </a:rPr>
                        <a:t>Alignment with new SHUSA standard</a:t>
                      </a:r>
                      <a:r>
                        <a:rPr lang="en-GB" sz="1100" b="0" baseline="0" dirty="0" smtClean="0">
                          <a:solidFill>
                            <a:schemeClr val="tx1"/>
                          </a:solidFill>
                          <a:latin typeface="Arial" panose="020B0604020202020204" pitchFamily="34" charset="0"/>
                          <a:cs typeface="Arial" panose="020B0604020202020204" pitchFamily="34" charset="0"/>
                        </a:rPr>
                        <a:t> definition of shock (from 200 bps to 100 bps) and from dollar to </a:t>
                      </a:r>
                      <a:r>
                        <a:rPr lang="en-US" sz="1100" b="0" baseline="0" dirty="0" smtClean="0">
                          <a:solidFill>
                            <a:schemeClr val="tx1"/>
                          </a:solidFill>
                          <a:latin typeface="Arial" panose="020B0604020202020204" pitchFamily="34" charset="0"/>
                          <a:cs typeface="Arial" panose="020B0604020202020204" pitchFamily="34" charset="0"/>
                        </a:rPr>
                        <a:t>percentage</a:t>
                      </a:r>
                      <a:endParaRPr lang="en-GB" sz="1100" b="0"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ontent Placeholder 2"/>
          <p:cNvSpPr>
            <a:spLocks noGrp="1"/>
          </p:cNvSpPr>
          <p:nvPr>
            <p:ph sz="quarter" idx="11"/>
          </p:nvPr>
        </p:nvSpPr>
        <p:spPr/>
        <p:txBody>
          <a:bodyPr/>
          <a:lstStyle/>
          <a:p>
            <a:r>
              <a:rPr lang="en-US" dirty="0"/>
              <a:t>2016 SBNA RAS – New metrics and revised </a:t>
            </a:r>
            <a:r>
              <a:rPr lang="en-US" dirty="0" smtClean="0"/>
              <a:t>definitions</a:t>
            </a:r>
            <a:endParaRPr lang="en-GB" dirty="0"/>
          </a:p>
        </p:txBody>
      </p:sp>
      <p:sp>
        <p:nvSpPr>
          <p:cNvPr id="9"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a:lnSpc>
                <a:spcPct val="100000"/>
              </a:lnSpc>
              <a:spcBef>
                <a:spcPts val="0"/>
              </a:spcBef>
              <a:spcAft>
                <a:spcPts val="0"/>
              </a:spcAft>
            </a:pPr>
            <a:r>
              <a:rPr lang="en-US" sz="800" kern="0" dirty="0"/>
              <a:t>1. MVE: Market Value of </a:t>
            </a:r>
            <a:r>
              <a:rPr lang="en-US" sz="800" kern="0" dirty="0" smtClean="0"/>
              <a:t>Equity</a:t>
            </a:r>
            <a:endParaRPr lang="en-US" sz="800" kern="0" dirty="0"/>
          </a:p>
        </p:txBody>
      </p:sp>
      <p:grpSp>
        <p:nvGrpSpPr>
          <p:cNvPr id="10" name="Group 9"/>
          <p:cNvGrpSpPr/>
          <p:nvPr/>
        </p:nvGrpSpPr>
        <p:grpSpPr>
          <a:xfrm>
            <a:off x="372254" y="5975278"/>
            <a:ext cx="1231668" cy="132344"/>
            <a:chOff x="372254" y="5494048"/>
            <a:chExt cx="1231668" cy="132344"/>
          </a:xfrm>
        </p:grpSpPr>
        <p:sp>
          <p:nvSpPr>
            <p:cNvPr id="14" name="TextBox 13"/>
            <p:cNvSpPr txBox="1"/>
            <p:nvPr/>
          </p:nvSpPr>
          <p:spPr>
            <a:xfrm>
              <a:off x="372254" y="5494048"/>
              <a:ext cx="593022" cy="132344"/>
            </a:xfrm>
            <a:prstGeom prst="rect">
              <a:avLst/>
            </a:prstGeom>
            <a:noFill/>
          </p:spPr>
          <p:txBody>
            <a:bodyPr wrap="square" lIns="0" tIns="0" rIns="0" bIns="0" rtlCol="0">
              <a:spAutoFit/>
            </a:bodyPr>
            <a:lstStyle/>
            <a:p>
              <a:pPr algn="l"/>
              <a:r>
                <a:rPr lang="en-GB" b="1" dirty="0" smtClean="0"/>
                <a:t>Legend</a:t>
              </a:r>
              <a:endParaRPr lang="en-GB" b="1" dirty="0"/>
            </a:p>
          </p:txBody>
        </p:sp>
        <p:sp>
          <p:nvSpPr>
            <p:cNvPr id="17" name="TextBox 16"/>
            <p:cNvSpPr txBox="1"/>
            <p:nvPr/>
          </p:nvSpPr>
          <p:spPr>
            <a:xfrm>
              <a:off x="898601" y="5494048"/>
              <a:ext cx="705321" cy="132344"/>
            </a:xfrm>
            <a:prstGeom prst="rect">
              <a:avLst/>
            </a:prstGeom>
            <a:noFill/>
          </p:spPr>
          <p:txBody>
            <a:bodyPr wrap="none" lIns="0" tIns="0" rIns="0" bIns="0" rtlCol="0">
              <a:spAutoFit/>
            </a:bodyPr>
            <a:lstStyle/>
            <a:p>
              <a:pPr algn="l" eaLnBrk="1" hangingPunct="1"/>
              <a:r>
                <a:rPr lang="en-US" dirty="0">
                  <a:solidFill>
                    <a:srgbClr val="008AB3"/>
                  </a:solidFill>
                  <a:ea typeface="ＭＳ Ｐゴシック"/>
                </a:rPr>
                <a:t>New metrics</a:t>
              </a:r>
            </a:p>
          </p:txBody>
        </p:sp>
      </p:grpSp>
      <p:grpSp>
        <p:nvGrpSpPr>
          <p:cNvPr id="8" name="Group 7"/>
          <p:cNvGrpSpPr/>
          <p:nvPr/>
        </p:nvGrpSpPr>
        <p:grpSpPr>
          <a:xfrm>
            <a:off x="348437" y="103538"/>
            <a:ext cx="1404090" cy="273404"/>
            <a:chOff x="7410808" y="103538"/>
            <a:chExt cx="1404090" cy="273404"/>
          </a:xfrm>
        </p:grpSpPr>
        <p:sp>
          <p:nvSpPr>
            <p:cNvPr id="11"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12"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3"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5"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2488568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799166599"/>
              </p:ext>
            </p:extLst>
          </p:nvPr>
        </p:nvGraphicFramePr>
        <p:xfrm>
          <a:off x="350839" y="1470025"/>
          <a:ext cx="8896348" cy="518160"/>
        </p:xfrm>
        <a:graphic>
          <a:graphicData uri="http://schemas.openxmlformats.org/drawingml/2006/table">
            <a:tbl>
              <a:tblPr firstRow="1" bandRow="1">
                <a:tableStyleId>{2D5ABB26-0587-4C30-8999-92F81FD0307C}</a:tableStyleId>
              </a:tblPr>
              <a:tblGrid>
                <a:gridCol w="2224087"/>
                <a:gridCol w="2224087"/>
                <a:gridCol w="2224087"/>
                <a:gridCol w="2224087"/>
              </a:tblGrid>
              <a:tr h="0">
                <a:tc>
                  <a:txBody>
                    <a:bodyPr/>
                    <a:lstStyle/>
                    <a:p>
                      <a:r>
                        <a:rPr lang="en-GB" sz="1100" b="1" dirty="0" smtClean="0">
                          <a:solidFill>
                            <a:srgbClr val="FF0000"/>
                          </a:solidFill>
                          <a:latin typeface="Arial" panose="020B0604020202020204" pitchFamily="34" charset="0"/>
                          <a:cs typeface="Arial" panose="020B0604020202020204" pitchFamily="34" charset="0"/>
                        </a:rPr>
                        <a:t>Risk</a:t>
                      </a:r>
                      <a:r>
                        <a:rPr lang="en-GB" sz="1100" b="1" baseline="0" dirty="0" smtClean="0">
                          <a:solidFill>
                            <a:srgbClr val="FF0000"/>
                          </a:solidFill>
                          <a:latin typeface="Arial" panose="020B0604020202020204" pitchFamily="34" charset="0"/>
                          <a:cs typeface="Arial" panose="020B0604020202020204" pitchFamily="34" charset="0"/>
                        </a:rPr>
                        <a:t> type</a:t>
                      </a:r>
                      <a:endParaRPr lang="en-GB" sz="1100" b="1" dirty="0">
                        <a:solidFill>
                          <a:srgbClr val="FF0000"/>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b="1" dirty="0" smtClean="0">
                          <a:solidFill>
                            <a:srgbClr val="FF0000"/>
                          </a:solidFill>
                          <a:latin typeface="Arial" panose="020B0604020202020204" pitchFamily="34" charset="0"/>
                          <a:cs typeface="Arial" panose="020B0604020202020204" pitchFamily="34" charset="0"/>
                        </a:rPr>
                        <a:t>Metric</a:t>
                      </a:r>
                      <a:endParaRPr lang="en-GB" sz="11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1" dirty="0" smtClean="0">
                          <a:solidFill>
                            <a:srgbClr val="FF0000"/>
                          </a:solidFill>
                          <a:latin typeface="Arial" panose="020B0604020202020204" pitchFamily="34" charset="0"/>
                          <a:cs typeface="Arial" panose="020B0604020202020204" pitchFamily="34" charset="0"/>
                        </a:rPr>
                        <a:t>Granularity</a:t>
                      </a:r>
                      <a:endParaRPr lang="en-GB" sz="11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100" b="1" dirty="0" smtClean="0">
                          <a:solidFill>
                            <a:srgbClr val="FF0000"/>
                          </a:solidFill>
                          <a:latin typeface="Arial" panose="020B0604020202020204" pitchFamily="34" charset="0"/>
                          <a:cs typeface="Arial" panose="020B0604020202020204" pitchFamily="34" charset="0"/>
                        </a:rPr>
                        <a:t>Rationale for removal</a:t>
                      </a:r>
                      <a:endParaRPr lang="en-GB" sz="11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Tangible</a:t>
                      </a:r>
                      <a:r>
                        <a:rPr lang="en-US" sz="1100" b="0" i="0" kern="1200" baseline="0" dirty="0" smtClean="0">
                          <a:solidFill>
                            <a:schemeClr val="tx1"/>
                          </a:solidFill>
                          <a:latin typeface="Arial" panose="020B0604020202020204" pitchFamily="34" charset="0"/>
                          <a:ea typeface="+mn-ea"/>
                          <a:cs typeface="Arial" panose="020B0604020202020204" pitchFamily="34" charset="0"/>
                        </a:rPr>
                        <a:t> Common Equity Ratio</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dirty="0" smtClean="0">
                          <a:solidFill>
                            <a:schemeClr val="tx1"/>
                          </a:solidFill>
                          <a:latin typeface="Arial" panose="020B0604020202020204" pitchFamily="34" charset="0"/>
                          <a:cs typeface="Arial" panose="020B0604020202020204" pitchFamily="34" charset="0"/>
                        </a:rPr>
                        <a:t>SBNA</a:t>
                      </a:r>
                      <a:endParaRPr lang="en-GB" sz="11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100" b="0" dirty="0" smtClean="0">
                          <a:solidFill>
                            <a:schemeClr val="tx1"/>
                          </a:solidFill>
                          <a:latin typeface="Arial" panose="020B0604020202020204" pitchFamily="34" charset="0"/>
                          <a:cs typeface="Arial" panose="020B0604020202020204" pitchFamily="34" charset="0"/>
                        </a:rPr>
                        <a:t>Removed from Capital Policy</a:t>
                      </a:r>
                      <a:endParaRPr lang="en-GB" sz="11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US" dirty="0"/>
              <a:t>2016 SBNA RAS – Metrics to be </a:t>
            </a:r>
            <a:r>
              <a:rPr lang="en-US" dirty="0" smtClean="0"/>
              <a:t>removed</a:t>
            </a:r>
            <a:endParaRPr lang="en-GB" dirty="0"/>
          </a:p>
        </p:txBody>
      </p:sp>
      <p:grpSp>
        <p:nvGrpSpPr>
          <p:cNvPr id="9" name="Group 8"/>
          <p:cNvGrpSpPr/>
          <p:nvPr/>
        </p:nvGrpSpPr>
        <p:grpSpPr>
          <a:xfrm>
            <a:off x="348437" y="103538"/>
            <a:ext cx="1404090" cy="273404"/>
            <a:chOff x="7410808" y="103538"/>
            <a:chExt cx="1404090" cy="273404"/>
          </a:xfrm>
        </p:grpSpPr>
        <p:sp>
          <p:nvSpPr>
            <p:cNvPr id="10"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12"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3"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4"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4020088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B – </a:t>
            </a:r>
            <a:r>
              <a:rPr lang="en-GB" sz="3200" dirty="0" smtClean="0">
                <a:solidFill>
                  <a:schemeClr val="bg1">
                    <a:lumMod val="50000"/>
                  </a:schemeClr>
                </a:solidFill>
                <a:latin typeface="Arial" panose="020B0604020202020204" pitchFamily="34" charset="0"/>
                <a:cs typeface="Arial" panose="020B0604020202020204" pitchFamily="34" charset="0"/>
              </a:rPr>
              <a:t>Additional </a:t>
            </a:r>
            <a:r>
              <a:rPr lang="en-GB" sz="3200" dirty="0" smtClean="0">
                <a:solidFill>
                  <a:schemeClr val="bg1">
                    <a:lumMod val="50000"/>
                  </a:schemeClr>
                </a:solidFill>
                <a:latin typeface="Arial" panose="020B0604020202020204" pitchFamily="34" charset="0"/>
                <a:cs typeface="Arial" panose="020B0604020202020204" pitchFamily="34" charset="0"/>
              </a:rPr>
              <a:t>metrics</a:t>
            </a:r>
          </a:p>
        </p:txBody>
      </p:sp>
    </p:spTree>
    <p:extLst>
      <p:ext uri="{BB962C8B-B14F-4D97-AF65-F5344CB8AC3E}">
        <p14:creationId xmlns:p14="http://schemas.microsoft.com/office/powerpoint/2010/main" val="2224978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2016 SBNA RAS – </a:t>
            </a:r>
            <a:r>
              <a:rPr lang="en-US" dirty="0" smtClean="0"/>
              <a:t>Additional </a:t>
            </a:r>
            <a:r>
              <a:rPr lang="en-US" dirty="0" smtClean="0"/>
              <a:t>Metrics </a:t>
            </a:r>
            <a:r>
              <a:rPr lang="en-US" dirty="0"/>
              <a:t>required by Group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59212092"/>
              </p:ext>
            </p:extLst>
          </p:nvPr>
        </p:nvGraphicFramePr>
        <p:xfrm>
          <a:off x="350838" y="1470025"/>
          <a:ext cx="8891847" cy="4584598"/>
        </p:xfrm>
        <a:graphic>
          <a:graphicData uri="http://schemas.openxmlformats.org/drawingml/2006/table">
            <a:tbl>
              <a:tblPr firstRow="1" bandRow="1"/>
              <a:tblGrid>
                <a:gridCol w="1487562"/>
                <a:gridCol w="2664958"/>
                <a:gridCol w="1111238"/>
                <a:gridCol w="1029355"/>
                <a:gridCol w="1299367"/>
                <a:gridCol w="1299367"/>
              </a:tblGrid>
              <a:tr h="32634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metric 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9">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Relevant OR Events R1 (number)</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endParaRPr lang="en-GB"/>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0.25%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0.07%</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Online Banking Fraud</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 Relevant Incidents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a:t>
                      </a:r>
                      <a:r>
                        <a:rPr lang="en-US" sz="1100" b="0" i="0" baseline="0" dirty="0" smtClean="0">
                          <a:solidFill>
                            <a:schemeClr val="tx1"/>
                          </a:solidFill>
                          <a:latin typeface="Arial" panose="020B0604020202020204" pitchFamily="34" charset="0"/>
                          <a:cs typeface="Arial" panose="020B0604020202020204" pitchFamily="34" charset="0"/>
                        </a:rPr>
                        <a:t> Systems Availability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6349">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Ethical Hacking Vulnerabilities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634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Servers with Security</a:t>
                      </a:r>
                      <a:r>
                        <a:rPr lang="en-US" sz="11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97%</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rowSpan="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 risk</a:t>
                      </a:r>
                      <a:r>
                        <a:rPr lang="en-US" sz="1100" b="1" baseline="0" dirty="0" smtClean="0">
                          <a:solidFill>
                            <a:schemeClr val="tx1"/>
                          </a:solidFill>
                          <a:latin typeface="Arial" panose="020B0604020202020204" pitchFamily="34" charset="0"/>
                          <a:cs typeface="Arial" panose="020B0604020202020204" pitchFamily="34" charset="0"/>
                        </a:rPr>
                        <a:t> (losses)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Cost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0.38%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1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0.19%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54558">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 (concentration)</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Top 20 Financial Institutions</a:t>
                      </a:r>
                      <a:r>
                        <a:rPr lang="en-US" sz="1100" baseline="0" dirty="0" smtClean="0">
                          <a:effectLst/>
                          <a:latin typeface="Arial" panose="020B0604020202020204" pitchFamily="34" charset="0"/>
                          <a:ea typeface="Calibri"/>
                          <a:cs typeface="Arial" panose="020B0604020202020204" pitchFamily="34" charset="0"/>
                        </a:rPr>
                        <a:t> exposure</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8.9%</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&gt;7.0%</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814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26.4%</a:t>
                      </a: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5" name="Group 4"/>
          <p:cNvGrpSpPr/>
          <p:nvPr/>
        </p:nvGrpSpPr>
        <p:grpSpPr>
          <a:xfrm>
            <a:off x="348437" y="103538"/>
            <a:ext cx="1404090" cy="273404"/>
            <a:chOff x="7410808" y="103538"/>
            <a:chExt cx="1404090" cy="273404"/>
          </a:xfrm>
        </p:grpSpPr>
        <p:sp>
          <p:nvSpPr>
            <p:cNvPr id="6" name="AutoShape 152"/>
            <p:cNvSpPr>
              <a:spLocks noChangeArrowheads="1"/>
            </p:cNvSpPr>
            <p:nvPr/>
          </p:nvSpPr>
          <p:spPr bwMode="gray">
            <a:xfrm>
              <a:off x="775691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0"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Tree>
    <p:extLst>
      <p:ext uri="{BB962C8B-B14F-4D97-AF65-F5344CB8AC3E}">
        <p14:creationId xmlns:p14="http://schemas.microsoft.com/office/powerpoint/2010/main" val="229235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2016 RAS Proposal</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Refresh of metric list &amp; recalibration of limits</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Board approved 2015 Risk Appetite Statement</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38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dirty="0" smtClean="0">
                <a:latin typeface="Arial" panose="020B0604020202020204" pitchFamily="34" charset="0"/>
                <a:cs typeface="Arial" panose="020B0604020202020204" pitchFamily="34" charset="0"/>
              </a:rPr>
              <a:t>In September 2015, a full Risk Appetite Statement (RAS) was developed, socialized, and proposed to the Board</a:t>
            </a:r>
          </a:p>
          <a:p>
            <a:r>
              <a:rPr lang="en-GB" dirty="0" smtClean="0">
                <a:latin typeface="Arial" panose="020B0604020202020204" pitchFamily="34" charset="0"/>
                <a:cs typeface="Arial" panose="020B0604020202020204" pitchFamily="34" charset="0"/>
              </a:rPr>
              <a:t>The approved proposal planned for additional enhancements based on new CCAR models available in 2016</a:t>
            </a:r>
            <a:endParaRPr lang="en-GB"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2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dirty="0" smtClean="0">
                <a:latin typeface="Arial" panose="020B0604020202020204" pitchFamily="34" charset="0"/>
                <a:cs typeface="Arial" panose="020B0604020202020204" pitchFamily="34" charset="0"/>
              </a:rPr>
              <a:t>New metrics </a:t>
            </a:r>
            <a:r>
              <a:rPr lang="en-GB" dirty="0">
                <a:latin typeface="Arial" panose="020B0604020202020204" pitchFamily="34" charset="0"/>
                <a:cs typeface="Arial" panose="020B0604020202020204" pitchFamily="34" charset="0"/>
              </a:rPr>
              <a:t>requested by Group for both reporting and ongoing </a:t>
            </a:r>
            <a:r>
              <a:rPr lang="en-GB" dirty="0" smtClean="0">
                <a:latin typeface="Arial" panose="020B0604020202020204" pitchFamily="34" charset="0"/>
                <a:cs typeface="Arial" panose="020B0604020202020204" pitchFamily="34" charset="0"/>
              </a:rPr>
              <a:t>tracking, where </a:t>
            </a:r>
            <a:r>
              <a:rPr lang="en-GB" dirty="0">
                <a:latin typeface="Arial" panose="020B0604020202020204" pitchFamily="34" charset="0"/>
                <a:cs typeface="Arial" panose="020B0604020202020204" pitchFamily="34" charset="0"/>
              </a:rPr>
              <a:t>insufficient data is available to set </a:t>
            </a:r>
            <a:r>
              <a:rPr lang="en-GB" dirty="0" smtClean="0">
                <a:latin typeface="Arial" panose="020B0604020202020204" pitchFamily="34" charset="0"/>
                <a:cs typeface="Arial" panose="020B0604020202020204" pitchFamily="34" charset="0"/>
              </a:rPr>
              <a:t>robust RAS limits</a:t>
            </a:r>
          </a:p>
          <a:p>
            <a:pPr marL="180000" lvl="1">
              <a:spcBef>
                <a:spcPts val="700"/>
              </a:spcBef>
              <a:buChar char="•"/>
            </a:pPr>
            <a:r>
              <a:rPr lang="en-GB" dirty="0" smtClean="0">
                <a:latin typeface="Arial" panose="020B0604020202020204" pitchFamily="34" charset="0"/>
                <a:cs typeface="Arial" panose="020B0604020202020204" pitchFamily="34" charset="0"/>
              </a:rPr>
              <a:t>Refreshed metrics based on:</a:t>
            </a:r>
          </a:p>
          <a:p>
            <a:pPr marL="360000" lvl="2">
              <a:spcBef>
                <a:spcPts val="700"/>
              </a:spcBef>
              <a:buFont typeface="Arial" panose="020B0604020202020204" pitchFamily="34" charset="0"/>
              <a:buChar char="−"/>
            </a:pPr>
            <a:r>
              <a:rPr lang="en-GB" dirty="0" smtClean="0">
                <a:latin typeface="Arial" panose="020B0604020202020204" pitchFamily="34" charset="0"/>
                <a:cs typeface="Arial" panose="020B0604020202020204" pitchFamily="34" charset="0"/>
              </a:rPr>
              <a:t>Updated </a:t>
            </a:r>
            <a:r>
              <a:rPr lang="en-GB" dirty="0">
                <a:latin typeface="Arial" panose="020B0604020202020204" pitchFamily="34" charset="0"/>
                <a:cs typeface="Arial" panose="020B0604020202020204" pitchFamily="34" charset="0"/>
              </a:rPr>
              <a:t>2016 CCAR </a:t>
            </a:r>
            <a:r>
              <a:rPr lang="en-GB" dirty="0" smtClean="0">
                <a:latin typeface="Arial" panose="020B0604020202020204" pitchFamily="34" charset="0"/>
                <a:cs typeface="Arial" panose="020B0604020202020204" pitchFamily="34" charset="0"/>
              </a:rPr>
              <a:t>results based on improved </a:t>
            </a:r>
            <a:r>
              <a:rPr lang="en-GB" dirty="0">
                <a:latin typeface="Arial" panose="020B0604020202020204" pitchFamily="34" charset="0"/>
                <a:cs typeface="Arial" panose="020B0604020202020204" pitchFamily="34" charset="0"/>
              </a:rPr>
              <a:t>CCAR </a:t>
            </a:r>
            <a:r>
              <a:rPr lang="en-GB" dirty="0" smtClean="0">
                <a:latin typeface="Arial" panose="020B0604020202020204" pitchFamily="34" charset="0"/>
                <a:cs typeface="Arial" panose="020B0604020202020204" pitchFamily="34" charset="0"/>
              </a:rPr>
              <a:t>modelling</a:t>
            </a:r>
            <a:endParaRPr lang="en-GB" dirty="0">
              <a:latin typeface="Arial" panose="020B0604020202020204" pitchFamily="34" charset="0"/>
              <a:cs typeface="Arial" panose="020B0604020202020204" pitchFamily="34" charset="0"/>
            </a:endParaRPr>
          </a:p>
          <a:p>
            <a:pPr marL="360000" lvl="2">
              <a:spcBef>
                <a:spcPts val="700"/>
              </a:spcBef>
              <a:buFont typeface="Arial" panose="020B0604020202020204" pitchFamily="34" charset="0"/>
              <a:buChar char="−"/>
            </a:pPr>
            <a:r>
              <a:rPr lang="en-GB" dirty="0" smtClean="0">
                <a:latin typeface="Arial" panose="020B0604020202020204" pitchFamily="34" charset="0"/>
                <a:cs typeface="Arial" panose="020B0604020202020204" pitchFamily="34" charset="0"/>
              </a:rPr>
              <a:t>Data available with new granularity</a:t>
            </a:r>
          </a:p>
          <a:p>
            <a:pPr marL="360000" lvl="2">
              <a:spcBef>
                <a:spcPts val="700"/>
              </a:spcBef>
              <a:buFont typeface="Arial" panose="020B0604020202020204" pitchFamily="34" charset="0"/>
              <a:buChar char="−"/>
            </a:pPr>
            <a:r>
              <a:rPr lang="en-GB" dirty="0" smtClean="0">
                <a:latin typeface="Arial" panose="020B0604020202020204" pitchFamily="34" charset="0"/>
                <a:cs typeface="Arial" panose="020B0604020202020204" pitchFamily="34" charset="0"/>
              </a:rPr>
              <a:t>Feedback on 2015 RAS limits</a:t>
            </a:r>
          </a:p>
          <a:p>
            <a:pPr marL="360000" lvl="2">
              <a:spcBef>
                <a:spcPts val="700"/>
              </a:spcBef>
              <a:buFont typeface="Arial" panose="020B0604020202020204" pitchFamily="34" charset="0"/>
              <a:buChar char="−"/>
            </a:pPr>
            <a:r>
              <a:rPr lang="en-GB" dirty="0" smtClean="0">
                <a:latin typeface="Arial" panose="020B0604020202020204" pitchFamily="34" charset="0"/>
                <a:cs typeface="Arial" panose="020B0604020202020204" pitchFamily="34" charset="0"/>
              </a:rPr>
              <a:t>Testing against </a:t>
            </a:r>
            <a:r>
              <a:rPr lang="en-GB" dirty="0">
                <a:latin typeface="Arial" panose="020B0604020202020204" pitchFamily="34" charset="0"/>
                <a:cs typeface="Arial" panose="020B0604020202020204" pitchFamily="34" charset="0"/>
              </a:rPr>
              <a:t>strategic </a:t>
            </a:r>
            <a:r>
              <a:rPr lang="en-GB" dirty="0" smtClean="0">
                <a:latin typeface="Arial" panose="020B0604020202020204" pitchFamily="34" charset="0"/>
                <a:cs typeface="Arial" panose="020B0604020202020204" pitchFamily="34" charset="0"/>
              </a:rPr>
              <a:t>plan</a:t>
            </a:r>
          </a:p>
        </p:txBody>
      </p:sp>
      <p:sp>
        <p:nvSpPr>
          <p:cNvPr id="11" name="Content Placeholder 3"/>
          <p:cNvSpPr txBox="1">
            <a:spLocks/>
          </p:cNvSpPr>
          <p:nvPr/>
        </p:nvSpPr>
        <p:spPr bwMode="gray">
          <a:xfrm>
            <a:off x="6212785" y="2301140"/>
            <a:ext cx="2827780" cy="2026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dirty="0" smtClean="0">
                <a:latin typeface="Arial" panose="020B0604020202020204" pitchFamily="34" charset="0"/>
                <a:cs typeface="Arial" panose="020B0604020202020204" pitchFamily="34" charset="0"/>
              </a:rPr>
              <a:t>Full </a:t>
            </a:r>
            <a:r>
              <a:rPr lang="en-GB" dirty="0">
                <a:latin typeface="Arial" panose="020B0604020202020204" pitchFamily="34" charset="0"/>
                <a:cs typeface="Arial" panose="020B0604020202020204" pitchFamily="34" charset="0"/>
              </a:rPr>
              <a:t>metric list built and </a:t>
            </a:r>
            <a:r>
              <a:rPr lang="en-GB" dirty="0" smtClean="0">
                <a:latin typeface="Arial" panose="020B0604020202020204" pitchFamily="34" charset="0"/>
                <a:cs typeface="Arial" panose="020B0604020202020204" pitchFamily="34" charset="0"/>
              </a:rPr>
              <a:t>agreed </a:t>
            </a:r>
            <a:r>
              <a:rPr lang="en-GB" dirty="0">
                <a:latin typeface="Arial" panose="020B0604020202020204" pitchFamily="34" charset="0"/>
                <a:cs typeface="Arial" panose="020B0604020202020204" pitchFamily="34" charset="0"/>
              </a:rPr>
              <a:t>upon </a:t>
            </a:r>
            <a:r>
              <a:rPr lang="en-GB" dirty="0" smtClean="0">
                <a:latin typeface="Arial" panose="020B0604020202020204" pitchFamily="34" charset="0"/>
                <a:cs typeface="Arial" panose="020B0604020202020204" pitchFamily="34" charset="0"/>
              </a:rPr>
              <a:t>with SHUSA and ERM teams, following </a:t>
            </a:r>
            <a:r>
              <a:rPr lang="en-GB" dirty="0">
                <a:latin typeface="Arial" panose="020B0604020202020204" pitchFamily="34" charset="0"/>
                <a:cs typeface="Arial" panose="020B0604020202020204" pitchFamily="34" charset="0"/>
              </a:rPr>
              <a:t>the SHUSA RAS </a:t>
            </a:r>
            <a:r>
              <a:rPr lang="en-GB" dirty="0" smtClean="0">
                <a:latin typeface="Arial" panose="020B0604020202020204" pitchFamily="34" charset="0"/>
                <a:cs typeface="Arial" panose="020B0604020202020204" pitchFamily="34" charset="0"/>
              </a:rPr>
              <a:t>methodology and structure</a:t>
            </a:r>
          </a:p>
          <a:p>
            <a:r>
              <a:rPr lang="en-GB" dirty="0" smtClean="0">
                <a:latin typeface="Arial" panose="020B0604020202020204" pitchFamily="34" charset="0"/>
                <a:cs typeface="Arial" panose="020B0604020202020204" pitchFamily="34" charset="0"/>
              </a:rPr>
              <a:t>Cascaded sub-portfolio metrics rolled up for SHUSA RAS entity-level metric reporting</a:t>
            </a:r>
          </a:p>
          <a:p>
            <a:r>
              <a:rPr lang="en-GB" dirty="0" smtClean="0">
                <a:latin typeface="Arial" panose="020B0604020202020204" pitchFamily="34" charset="0"/>
                <a:cs typeface="Arial" panose="020B0604020202020204" pitchFamily="34" charset="0"/>
              </a:rPr>
              <a:t>Additional tracking-only metrics </a:t>
            </a:r>
            <a:r>
              <a:rPr lang="en-GB" dirty="0" smtClean="0">
                <a:latin typeface="Arial" panose="020B0604020202020204" pitchFamily="34" charset="0"/>
                <a:cs typeface="Arial" panose="020B0604020202020204" pitchFamily="34" charset="0"/>
              </a:rPr>
              <a:t>included for Group RAS required for line of sight, as agreed with the ECB</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SBNA Risk </a:t>
            </a:r>
            <a:r>
              <a:rPr lang="en-GB" dirty="0"/>
              <a:t>Appetite Statement – 2016 refresh </a:t>
            </a:r>
            <a:r>
              <a:rPr lang="en-GB" dirty="0" smtClean="0"/>
              <a:t>overview</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1367183332"/>
              </p:ext>
            </p:extLst>
          </p:nvPr>
        </p:nvGraphicFramePr>
        <p:xfrm>
          <a:off x="350837" y="5652550"/>
          <a:ext cx="8886825" cy="36576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review the 2016 RAS Proposal for final SBNA Board approval</a:t>
                      </a:r>
                      <a:endParaRPr kumimoji="0" lang="en-GB" sz="1800" b="1" i="0" u="none" baseline="0" dirty="0">
                        <a:solidFill>
                          <a:schemeClr val="accent1"/>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Operational Risk review and plan for </a:t>
            </a:r>
            <a:r>
              <a:rPr lang="en-US" dirty="0" smtClean="0"/>
              <a:t>'additional' </a:t>
            </a:r>
            <a:r>
              <a:rPr lang="en-US" dirty="0"/>
              <a:t>metrics</a:t>
            </a:r>
            <a:endParaRPr lang="en-GB" dirty="0"/>
          </a:p>
        </p:txBody>
      </p:sp>
      <p:grpSp>
        <p:nvGrpSpPr>
          <p:cNvPr id="19" name="Group 18"/>
          <p:cNvGrpSpPr/>
          <p:nvPr/>
        </p:nvGrpSpPr>
        <p:grpSpPr>
          <a:xfrm>
            <a:off x="348437" y="103538"/>
            <a:ext cx="1404090" cy="273404"/>
            <a:chOff x="7410808" y="103538"/>
            <a:chExt cx="1404090" cy="273404"/>
          </a:xfrm>
        </p:grpSpPr>
        <p:sp>
          <p:nvSpPr>
            <p:cNvPr id="21" name="AutoShape 152"/>
            <p:cNvSpPr>
              <a:spLocks noChangeArrowheads="1"/>
            </p:cNvSpPr>
            <p:nvPr/>
          </p:nvSpPr>
          <p:spPr bwMode="gray">
            <a:xfrm>
              <a:off x="775691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23"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4"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5"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graphicFrame>
        <p:nvGraphicFramePr>
          <p:cNvPr id="13" name="Table 12"/>
          <p:cNvGraphicFramePr>
            <a:graphicFrameLocks noGrp="1"/>
          </p:cNvGraphicFramePr>
          <p:nvPr>
            <p:extLst>
              <p:ext uri="{D42A27DB-BD31-4B8C-83A1-F6EECF244321}">
                <p14:modId xmlns:p14="http://schemas.microsoft.com/office/powerpoint/2010/main" val="2538975055"/>
              </p:ext>
            </p:extLst>
          </p:nvPr>
        </p:nvGraphicFramePr>
        <p:xfrm>
          <a:off x="357736" y="1448354"/>
          <a:ext cx="8889452" cy="4645660"/>
        </p:xfrm>
        <a:graphic>
          <a:graphicData uri="http://schemas.openxmlformats.org/drawingml/2006/table">
            <a:tbl>
              <a:tblPr firstRow="1" bandRow="1">
                <a:tableStyleId>{5C22544A-7EE6-4342-B048-85BDC9FD1C3A}</a:tableStyleId>
              </a:tblPr>
              <a:tblGrid>
                <a:gridCol w="2279138"/>
                <a:gridCol w="6610314"/>
              </a:tblGrid>
              <a:tr h="0">
                <a:tc>
                  <a:txBody>
                    <a:bodyPr/>
                    <a:lstStyle/>
                    <a:p>
                      <a:pPr>
                        <a:lnSpc>
                          <a:spcPts val="1200"/>
                        </a:lnSpc>
                      </a:pPr>
                      <a:r>
                        <a:rPr lang="en-US" sz="1100" baseline="0" noProof="0" dirty="0" smtClean="0">
                          <a:solidFill>
                            <a:schemeClr val="accent1"/>
                          </a:solidFill>
                          <a:latin typeface="Arial" panose="020B0604020202020204" pitchFamily="34" charset="0"/>
                          <a:cs typeface="Arial" panose="020B0604020202020204" pitchFamily="34" charset="0"/>
                        </a:rPr>
                        <a:t>Metric</a:t>
                      </a:r>
                      <a:endParaRPr lang="en-US" sz="1100" noProof="0" dirty="0">
                        <a:solidFill>
                          <a:schemeClr val="accent1"/>
                        </a:solidFill>
                        <a:latin typeface="Arial" panose="020B0604020202020204" pitchFamily="34" charset="0"/>
                        <a:cs typeface="Arial" panose="020B0604020202020204" pitchFamily="34" charset="0"/>
                      </a:endParaRPr>
                    </a:p>
                  </a:txBody>
                  <a:tcPr marL="36000" marR="36000" marT="18288"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n-US" sz="1100" b="1" noProof="0" dirty="0" smtClean="0">
                          <a:solidFill>
                            <a:schemeClr val="accent1"/>
                          </a:solidFill>
                          <a:latin typeface="Arial" panose="020B0604020202020204" pitchFamily="34" charset="0"/>
                          <a:cs typeface="Arial" panose="020B0604020202020204" pitchFamily="34" charset="0"/>
                        </a:rPr>
                        <a:t>Comment</a:t>
                      </a:r>
                      <a:endParaRPr lang="en-US" sz="1100" b="1" noProof="0" dirty="0">
                        <a:solidFill>
                          <a:schemeClr val="accent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i="0" noProof="0" dirty="0" smtClean="0">
                          <a:solidFill>
                            <a:schemeClr val="tx1"/>
                          </a:solidFill>
                          <a:latin typeface="Arial" panose="020B0604020202020204" pitchFamily="34" charset="0"/>
                          <a:cs typeface="Arial" panose="020B0604020202020204" pitchFamily="34" charset="0"/>
                        </a:rPr>
                        <a:t>Relevant OR events R1</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This metric suggests a high ratio will alert you to common problems across the entity but it could be the result of a small denominator of loss events. SHUSA OR will evaluate this metric vs. absolute number of material events &gt;$1M by </a:t>
                      </a: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7/31</a:t>
                      </a:r>
                      <a:r>
                        <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ts val="1200"/>
                        </a:lnSpc>
                        <a:spcBef>
                          <a:spcPts val="0"/>
                        </a:spcBef>
                        <a:spcAft>
                          <a:spcPts val="0"/>
                        </a:spcAft>
                        <a:buClrTx/>
                        <a:buSzTx/>
                        <a:buFontTx/>
                        <a:buNone/>
                        <a:tabLst>
                          <a:tab pos="0" algn="l"/>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Credit Card $ Fraud Ratio</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OR and Fraud Risk to confirm potential for RAS metric. By 7/31, review data quality and, if remediation plan needed, establish plan and timeline for completion.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lvl="1" indent="0">
                        <a:lnSpc>
                          <a:spcPts val="1200"/>
                        </a:lnSpc>
                      </a:pPr>
                      <a:r>
                        <a:rPr lang="en-US" sz="1100" b="1" noProof="0" dirty="0" smtClean="0">
                          <a:solidFill>
                            <a:schemeClr val="tx1"/>
                          </a:solidFill>
                          <a:latin typeface="Arial" panose="020B0604020202020204" pitchFamily="34" charset="0"/>
                          <a:cs typeface="Arial" panose="020B0604020202020204" pitchFamily="34" charset="0"/>
                        </a:rPr>
                        <a:t>Debit Card $ Fraud Ratio</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OR and Fraud Risk to confirm potential for RAS metric. By 7/31, review data quality and, if remediation plan needed, establish plan and timeline for completion.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indent="0">
                        <a:lnSpc>
                          <a:spcPts val="1200"/>
                        </a:lnSpc>
                      </a:pPr>
                      <a:r>
                        <a:rPr lang="en-US" sz="1100" b="1" noProof="0" dirty="0" smtClean="0">
                          <a:solidFill>
                            <a:schemeClr val="tx1"/>
                          </a:solidFill>
                          <a:latin typeface="Arial" panose="020B0604020202020204" pitchFamily="34" charset="0"/>
                          <a:cs typeface="Arial" panose="020B0604020202020204" pitchFamily="34" charset="0"/>
                        </a:rPr>
                        <a:t>Online Banking Fraud</a:t>
                      </a:r>
                      <a:endParaRPr lang="en-US" sz="1100" b="1" noProof="0" dirty="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Only applicable in SBNA and BSPR with immaterial fraud cases. Seven cases over last 10 months with an average of 705K users. OR to confirm with CBB and Fraud Risk whether they agree with exclusion rationale.  Any next steps to be determined by 7/31.</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indent="0">
                        <a:lnSpc>
                          <a:spcPts val="1200"/>
                        </a:lnSpc>
                      </a:pPr>
                      <a:r>
                        <a:rPr lang="en-US" sz="1100" b="1" noProof="0" dirty="0" smtClean="0">
                          <a:solidFill>
                            <a:schemeClr val="tx1"/>
                          </a:solidFill>
                          <a:latin typeface="Arial" panose="020B0604020202020204" pitchFamily="34" charset="0"/>
                          <a:cs typeface="Arial" panose="020B0604020202020204" pitchFamily="34" charset="0"/>
                        </a:rPr>
                        <a:t>IT</a:t>
                      </a:r>
                      <a:r>
                        <a:rPr lang="en-US" sz="1100" b="1" baseline="0" noProof="0" dirty="0" smtClean="0">
                          <a:solidFill>
                            <a:schemeClr val="tx1"/>
                          </a:solidFill>
                          <a:latin typeface="Arial" panose="020B0604020202020204" pitchFamily="34" charset="0"/>
                          <a:cs typeface="Arial" panose="020B0604020202020204" pitchFamily="34" charset="0"/>
                        </a:rPr>
                        <a:t> Relevant Incidents </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OR believes this is a good metric.  However, there is a data quality concern. By 7/31, OR and T&amp;O to assess ability to remediate data quality issues and, if plan needed, establish plan and timeline for completion. </a:t>
                      </a:r>
                      <a:endPar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IT Systems</a:t>
                      </a:r>
                      <a:r>
                        <a:rPr lang="en-US" sz="1100" b="1" baseline="0" noProof="0" dirty="0" smtClean="0">
                          <a:solidFill>
                            <a:schemeClr val="tx1"/>
                          </a:solidFill>
                          <a:latin typeface="Arial" panose="020B0604020202020204" pitchFamily="34" charset="0"/>
                          <a:cs typeface="Arial" panose="020B0604020202020204" pitchFamily="34" charset="0"/>
                        </a:rPr>
                        <a:t> Availability (%)</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OR believes this is a good metric.  However, there is a data quality concern. By 7/31, OR and T&amp;O to assess ability to remediate data quality issues and, if plan needed, establish plan and timeline for completion. </a:t>
                      </a:r>
                      <a:endPar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indent="0">
                        <a:lnSpc>
                          <a:spcPts val="1200"/>
                        </a:lnSpc>
                      </a:pPr>
                      <a:r>
                        <a:rPr lang="en-US" sz="1100" b="1" noProof="0" dirty="0" smtClean="0">
                          <a:solidFill>
                            <a:schemeClr val="tx1"/>
                          </a:solidFill>
                          <a:latin typeface="Arial" panose="020B0604020202020204" pitchFamily="34" charset="0"/>
                          <a:cs typeface="Arial" panose="020B0604020202020204" pitchFamily="34" charset="0"/>
                        </a:rPr>
                        <a:t>Systems</a:t>
                      </a:r>
                      <a:r>
                        <a:rPr lang="en-US" sz="1100" b="1" baseline="0" noProof="0" dirty="0" smtClean="0">
                          <a:solidFill>
                            <a:schemeClr val="tx1"/>
                          </a:solidFill>
                          <a:latin typeface="Arial" panose="020B0604020202020204" pitchFamily="34" charset="0"/>
                          <a:cs typeface="Arial" panose="020B0604020202020204" pitchFamily="34" charset="0"/>
                        </a:rPr>
                        <a:t> with Obsolete Operating Systems (%)</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Considered to be a good metric. However, there is a data quality concern. By 7/31, OR and T&amp;O to assess ability to remediate data quality issues and, if plan needed, establish plan and timeline for completion. </a:t>
                      </a:r>
                      <a:endPar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9693">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Ethical</a:t>
                      </a:r>
                      <a:r>
                        <a:rPr lang="en-US" sz="1100" b="1" baseline="0" noProof="0" dirty="0" smtClean="0">
                          <a:solidFill>
                            <a:schemeClr val="tx1"/>
                          </a:solidFill>
                          <a:latin typeface="Arial" panose="020B0604020202020204" pitchFamily="34" charset="0"/>
                          <a:cs typeface="Arial" panose="020B0604020202020204" pitchFamily="34" charset="0"/>
                        </a:rPr>
                        <a:t> Hacking Vulnerabilities</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Considered to be a good metric. However, the program is immature and not comprehensive enough to generate robust and reliable data  that would represent an accurate  depiction of the environment. OR to confirm potential as a RAS metric. By 7/31, OR and T&amp;O to assess testing program status and path to maturity, including remediation plan if needed. </a:t>
                      </a:r>
                      <a:endPar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Servers with</a:t>
                      </a:r>
                      <a:r>
                        <a:rPr lang="en-US" sz="1100" b="1" baseline="0" noProof="0" dirty="0" smtClean="0">
                          <a:solidFill>
                            <a:schemeClr val="tx1"/>
                          </a:solidFill>
                          <a:latin typeface="Arial" panose="020B0604020202020204" pitchFamily="34" charset="0"/>
                          <a:cs typeface="Arial" panose="020B0604020202020204" pitchFamily="34" charset="0"/>
                        </a:rPr>
                        <a:t> Security Complaint Operating Systems</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Needs to be clearly defined and researched. OR to perform initial assessment by 7/31, and develop action plan, if needed.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Tree>
    <p:extLst>
      <p:ext uri="{BB962C8B-B14F-4D97-AF65-F5344CB8AC3E}">
        <p14:creationId xmlns:p14="http://schemas.microsoft.com/office/powerpoint/2010/main" val="926138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C – Qualitative statements</a:t>
            </a:r>
          </a:p>
        </p:txBody>
      </p:sp>
    </p:spTree>
    <p:extLst>
      <p:ext uri="{BB962C8B-B14F-4D97-AF65-F5344CB8AC3E}">
        <p14:creationId xmlns:p14="http://schemas.microsoft.com/office/powerpoint/2010/main" val="2224978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88907341"/>
              </p:ext>
            </p:extLst>
          </p:nvPr>
        </p:nvGraphicFramePr>
        <p:xfrm>
          <a:off x="350838" y="1470025"/>
          <a:ext cx="8896350" cy="4512564"/>
        </p:xfrm>
        <a:graphic>
          <a:graphicData uri="http://schemas.openxmlformats.org/drawingml/2006/table">
            <a:tbl>
              <a:tblPr>
                <a:tableStyleId>{839DD9DD-9E6C-4910-8AC0-68ADFF6A6AFC}</a:tableStyleId>
              </a:tblPr>
              <a:tblGrid>
                <a:gridCol w="1028580"/>
                <a:gridCol w="7867770"/>
              </a:tblGrid>
              <a:tr h="0">
                <a:tc>
                  <a:txBody>
                    <a:body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0" marR="18288" marT="18288" marB="18288" anchor="ctr">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5677">
                <a:tc>
                  <a:txBody>
                    <a:bodyPr/>
                    <a:lstStyle/>
                    <a:p>
                      <a:pPr algn="l" rtl="0" fontAlgn="ctr">
                        <a:spcBef>
                          <a:spcPts val="200"/>
                        </a:spcBef>
                        <a:spcAft>
                          <a:spcPts val="200"/>
                        </a:spcAft>
                      </a:pPr>
                      <a:r>
                        <a:rPr lang="en-US" sz="1050" b="1" i="0" u="none" strike="noStrike" dirty="0" smtClean="0">
                          <a:solidFill>
                            <a:schemeClr val="tx1"/>
                          </a:solidFill>
                          <a:effectLst/>
                          <a:latin typeface="Arial" panose="020B0604020202020204" pitchFamily="34" charset="0"/>
                          <a:cs typeface="Arial" panose="020B0604020202020204" pitchFamily="34" charset="0"/>
                        </a:rPr>
                        <a:t>Capital</a:t>
                      </a:r>
                      <a:r>
                        <a:rPr lang="en-US" sz="105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050" b="1" i="0" u="none" strike="noStrike" dirty="0">
                        <a:solidFill>
                          <a:schemeClr val="tx1"/>
                        </a:solidFill>
                        <a:effectLst/>
                        <a:latin typeface="Arial" panose="020B0604020202020204" pitchFamily="34" charset="0"/>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SBNA </a:t>
                      </a:r>
                      <a:r>
                        <a:rPr lang="en-US" sz="1050" b="0" i="0" u="none" strike="noStrike" dirty="0">
                          <a:solidFill>
                            <a:srgbClr val="000000"/>
                          </a:solidFill>
                          <a:effectLst/>
                          <a:latin typeface="Arial" panose="020B0604020202020204" pitchFamily="34" charset="0"/>
                          <a:cs typeface="Arial" panose="020B0604020202020204" pitchFamily="34" charset="0"/>
                        </a:rPr>
                        <a:t>will hold sufficient capital to act as a source of strength, to satisfy current and future regulatory and internal capital requirements, to ensure continuous access to capital markets, and to withstand the impact of potential losses in an economic downturn.</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79560">
                <a:tc rowSpan="4">
                  <a:txBody>
                    <a:bodyPr/>
                    <a:lstStyle/>
                    <a:p>
                      <a:pPr algn="l" rtl="0" fontAlgn="ctr">
                        <a:spcBef>
                          <a:spcPts val="200"/>
                        </a:spcBef>
                        <a:spcAft>
                          <a:spcPts val="200"/>
                        </a:spcAft>
                      </a:pPr>
                      <a:r>
                        <a:rPr lang="en-US" sz="105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050" b="1" i="0" u="none" strike="noStrike" dirty="0">
                        <a:solidFill>
                          <a:schemeClr val="tx1"/>
                        </a:solidFill>
                        <a:effectLst/>
                        <a:latin typeface="Arial" panose="020B0604020202020204" pitchFamily="34" charset="0"/>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is willing to take credit risks that it understands and that fall within its risk appetite.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41766">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focus on lending products for which in-house knowledge and skills exist from a risk perspective and on which credit risk can be measured and managed.</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41766">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monitor and manage portfolio quality and concentrations, including borrower and collateral quality, portfolio diversification across product, industry, geography, collateral type, and client segment.</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41766">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ensure that the volume of realized and projected loan losses under both baseline and stress does not threaten its capital position and its ability to meet its regulatory requirements.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41766">
                <a:tc rowSpan="2">
                  <a:txBody>
                    <a:bodyPr/>
                    <a:lstStyle/>
                    <a:p>
                      <a:pPr algn="l" rtl="0" fontAlgn="ctr">
                        <a:spcBef>
                          <a:spcPts val="200"/>
                        </a:spcBef>
                        <a:spcAft>
                          <a:spcPts val="200"/>
                        </a:spcAft>
                      </a:pPr>
                      <a:r>
                        <a:rPr lang="en-US" sz="1050" b="1" i="0" u="none" strike="noStrike" dirty="0" smtClean="0">
                          <a:solidFill>
                            <a:schemeClr val="tx1"/>
                          </a:solidFill>
                          <a:effectLst/>
                          <a:latin typeface="Arial" panose="020B0604020202020204" pitchFamily="34" charset="0"/>
                          <a:cs typeface="Arial" panose="020B0604020202020204" pitchFamily="34" charset="0"/>
                        </a:rPr>
                        <a:t>Liquidity/</a:t>
                      </a:r>
                      <a:br>
                        <a:rPr lang="en-US" sz="1050" b="1" i="0" u="none" strike="noStrike" dirty="0" smtClean="0">
                          <a:solidFill>
                            <a:schemeClr val="tx1"/>
                          </a:solidFill>
                          <a:effectLst/>
                          <a:latin typeface="Arial" panose="020B0604020202020204" pitchFamily="34" charset="0"/>
                          <a:cs typeface="Arial" panose="020B0604020202020204" pitchFamily="34" charset="0"/>
                        </a:rPr>
                      </a:br>
                      <a:r>
                        <a:rPr lang="en-US" sz="1050" b="1" i="0" u="none" strike="noStrike" dirty="0" smtClean="0">
                          <a:solidFill>
                            <a:schemeClr val="tx1"/>
                          </a:solidFill>
                          <a:effectLst/>
                          <a:latin typeface="Arial" panose="020B0604020202020204" pitchFamily="34" charset="0"/>
                          <a:cs typeface="Arial" panose="020B0604020202020204" pitchFamily="34" charset="0"/>
                        </a:rPr>
                        <a:t>Funding</a:t>
                      </a:r>
                      <a:r>
                        <a:rPr lang="en-US" sz="105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050" b="1" i="0" u="none" strike="noStrike" dirty="0">
                        <a:solidFill>
                          <a:schemeClr val="tx1"/>
                        </a:solidFill>
                        <a:effectLst/>
                        <a:latin typeface="Arial" panose="020B0604020202020204" pitchFamily="34" charset="0"/>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ensure that it holds sufficient High Quality Liquid Assets and has an effective Contingency Funding Plan to withstand liquidity shortfalls in a severe stress scenario.</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9560">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diversify its funding sources and minimize its dependence on capital markets.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1766">
                <a:tc rowSpan="2">
                  <a:txBody>
                    <a:bodyPr/>
                    <a:lstStyle/>
                    <a:p>
                      <a:pPr algn="l" rtl="0" fontAlgn="ctr">
                        <a:spcBef>
                          <a:spcPts val="200"/>
                        </a:spcBef>
                        <a:spcAft>
                          <a:spcPts val="200"/>
                        </a:spcAft>
                      </a:pPr>
                      <a:r>
                        <a:rPr lang="en-US" sz="105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050" b="1" i="0" u="none" strike="noStrike" dirty="0">
                        <a:solidFill>
                          <a:schemeClr val="tx1"/>
                        </a:solidFill>
                        <a:effectLst/>
                        <a:latin typeface="Arial" panose="020B0604020202020204" pitchFamily="34" charset="0"/>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conservatively manage its Interest Rate Risk exposures, setting a maximum for the sensitivity of the net interest income and market value of equity to interest rates.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9560">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To minimize its exposure to Interest Rate Risk, SBNA will hedge via instruments that it understands.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5677">
                <a:tc>
                  <a:txBody>
                    <a:bodyPr/>
                    <a:lstStyle/>
                    <a:p>
                      <a:pPr algn="l" rtl="0" fontAlgn="ctr">
                        <a:spcBef>
                          <a:spcPts val="200"/>
                        </a:spcBef>
                        <a:spcAft>
                          <a:spcPts val="200"/>
                        </a:spcAft>
                      </a:pPr>
                      <a:r>
                        <a:rPr lang="en-US" sz="1050" b="1" i="0" u="none" strike="noStrike" dirty="0" smtClean="0">
                          <a:solidFill>
                            <a:schemeClr val="tx1"/>
                          </a:solidFill>
                          <a:effectLst/>
                          <a:latin typeface="Arial" panose="020B0604020202020204" pitchFamily="34" charset="0"/>
                          <a:cs typeface="Arial" panose="020B0604020202020204" pitchFamily="34" charset="0"/>
                        </a:rPr>
                        <a:t>Mark-to-Market Portfolio risk</a:t>
                      </a:r>
                      <a:endParaRPr lang="en-US" sz="1050" b="1" i="0" u="none" strike="noStrike" dirty="0">
                        <a:solidFill>
                          <a:schemeClr val="tx1"/>
                        </a:solidFill>
                        <a:effectLst/>
                        <a:latin typeface="Arial" panose="020B0604020202020204" pitchFamily="34" charset="0"/>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SBNA </a:t>
                      </a:r>
                      <a:r>
                        <a:rPr lang="en-US" sz="1050" b="0" i="0" u="none" strike="noStrike" dirty="0">
                          <a:solidFill>
                            <a:srgbClr val="000000"/>
                          </a:solidFill>
                          <a:effectLst/>
                          <a:latin typeface="Arial" panose="020B0604020202020204" pitchFamily="34" charset="0"/>
                          <a:cs typeface="Arial" panose="020B0604020202020204" pitchFamily="34" charset="0"/>
                        </a:rPr>
                        <a:t>will only participate in trading for purposes of client facilitation and will maintain a low risk profile on all fair value activities to protect against losses due to adverse market movements.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1766">
                <a:tc rowSpan="3">
                  <a:txBody>
                    <a:bodyPr/>
                    <a:lstStyle/>
                    <a:p>
                      <a:pPr algn="l" rtl="0" fontAlgn="ctr">
                        <a:spcBef>
                          <a:spcPts val="200"/>
                        </a:spcBef>
                        <a:spcAft>
                          <a:spcPts val="200"/>
                        </a:spcAft>
                      </a:pPr>
                      <a:r>
                        <a:rPr lang="en-US" sz="105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050" b="1" i="0" u="none" strike="noStrike" dirty="0">
                        <a:solidFill>
                          <a:schemeClr val="tx1"/>
                        </a:solidFill>
                        <a:effectLst/>
                        <a:latin typeface="Arial" panose="020B0604020202020204" pitchFamily="34" charset="0"/>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strives to deliver consistent performance through pragmatic risk-taking. SBNA will not place an undue amount of earnings or capital at risk for an entity of its size, complexity, and risk profile in any stress scenario.</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1766">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ensure that adequate governance and oversight processes and controls are in place for all business activities, products, and services.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1766">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SBNA’s strategic planning process will both consider and work with the risk appetite setting, capital planning, and recovery and resolution planning processes.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r>
              <a:rPr lang="en-GB" dirty="0"/>
              <a:t>2016 SBNA RAS – Qualitative statements (1/2</a:t>
            </a:r>
            <a:r>
              <a:rPr lang="en-GB" dirty="0" smtClean="0"/>
              <a:t>)</a:t>
            </a:r>
            <a:endParaRPr lang="en-GB" dirty="0"/>
          </a:p>
        </p:txBody>
      </p:sp>
      <p:grpSp>
        <p:nvGrpSpPr>
          <p:cNvPr id="5" name="Group 4"/>
          <p:cNvGrpSpPr/>
          <p:nvPr/>
        </p:nvGrpSpPr>
        <p:grpSpPr>
          <a:xfrm>
            <a:off x="348437" y="103538"/>
            <a:ext cx="1404090" cy="273404"/>
            <a:chOff x="7410808" y="103538"/>
            <a:chExt cx="1404090" cy="273404"/>
          </a:xfrm>
        </p:grpSpPr>
        <p:sp>
          <p:nvSpPr>
            <p:cNvPr id="6"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8" name="AutoShape 156"/>
            <p:cNvSpPr>
              <a:spLocks noChangeArrowheads="1"/>
            </p:cNvSpPr>
            <p:nvPr/>
          </p:nvSpPr>
          <p:spPr bwMode="gray">
            <a:xfrm>
              <a:off x="810302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3614618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GB" dirty="0"/>
              <a:t>2016 SBNA RAS – Qualitative statements (2/2</a:t>
            </a:r>
            <a:r>
              <a:rPr lang="en-GB" dirty="0" smtClean="0"/>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873204070"/>
              </p:ext>
            </p:extLst>
          </p:nvPr>
        </p:nvGraphicFramePr>
        <p:xfrm>
          <a:off x="350838" y="1470025"/>
          <a:ext cx="8896350" cy="3205715"/>
        </p:xfrm>
        <a:graphic>
          <a:graphicData uri="http://schemas.openxmlformats.org/drawingml/2006/table">
            <a:tbl>
              <a:tblPr>
                <a:tableStyleId>{839DD9DD-9E6C-4910-8AC0-68ADFF6A6AFC}</a:tableStyleId>
              </a:tblPr>
              <a:tblGrid>
                <a:gridCol w="1028580"/>
                <a:gridCol w="7867770"/>
              </a:tblGrid>
              <a:tr h="0">
                <a:tc>
                  <a:txBody>
                    <a:body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0" marR="18288" marT="18288" marB="18288" anchor="ctr">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39117">
                <a:tc rowSpan="2">
                  <a:txBody>
                    <a:bodyPr/>
                    <a:lstStyle/>
                    <a:p>
                      <a:pPr algn="l" rtl="0" fontAlgn="ctr">
                        <a:spcBef>
                          <a:spcPts val="200"/>
                        </a:spcBef>
                        <a:spcAft>
                          <a:spcPts val="200"/>
                        </a:spcAft>
                      </a:pPr>
                      <a:r>
                        <a:rPr lang="en-US" sz="105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05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050" b="1" i="0" u="none" strike="noStrike" dirty="0">
                        <a:solidFill>
                          <a:schemeClr val="tx1"/>
                        </a:solidFill>
                        <a:effectLst/>
                        <a:latin typeface="Arial" panose="020B0604020202020204" pitchFamily="34" charset="0"/>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has a risk-averse approach to operational risk but recognizes that it is inherent in all products, activities, processes, and systems and must be adequately managed to meet business objectives.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8688">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SBNA </a:t>
                      </a:r>
                      <a:r>
                        <a:rPr lang="en-US" sz="1050" b="0" i="0" u="none" strike="noStrike" dirty="0">
                          <a:solidFill>
                            <a:srgbClr val="000000"/>
                          </a:solidFill>
                          <a:effectLst/>
                          <a:latin typeface="Arial" panose="020B0604020202020204" pitchFamily="34" charset="0"/>
                          <a:cs typeface="Arial" panose="020B0604020202020204" pitchFamily="34" charset="0"/>
                        </a:rPr>
                        <a:t>has a risk-averse approach to operational risk but recognizes that it is inherent in all products, activities, processes, and systems and must be adequately managed to meet business objectives.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39117">
                <a:tc rowSpan="3">
                  <a:txBody>
                    <a:bodyPr/>
                    <a:lstStyle/>
                    <a:p>
                      <a:pPr algn="l" rtl="0" fontAlgn="ctr">
                        <a:spcBef>
                          <a:spcPts val="200"/>
                        </a:spcBef>
                        <a:spcAft>
                          <a:spcPts val="200"/>
                        </a:spcAft>
                      </a:pPr>
                      <a:r>
                        <a:rPr lang="en-US" sz="105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050" b="1" i="0" u="none" strike="noStrike" dirty="0">
                        <a:solidFill>
                          <a:schemeClr val="tx1"/>
                        </a:solidFill>
                        <a:effectLst/>
                        <a:latin typeface="Arial" panose="020B0604020202020204" pitchFamily="34" charset="0"/>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enforce model monitoring standards in line with industry practices and regulatory requirements.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39117">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allocate more resources to those models with the highest risk level (Tier 1).</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39117">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ensure no new models are used or put into production without the appropriate approval.</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39117">
                <a:tc rowSpan="4">
                  <a:txBody>
                    <a:bodyPr/>
                    <a:lstStyle/>
                    <a:p>
                      <a:pPr algn="l" rtl="0" fontAlgn="ctr">
                        <a:spcBef>
                          <a:spcPts val="200"/>
                        </a:spcBef>
                        <a:spcAft>
                          <a:spcPts val="200"/>
                        </a:spcAft>
                      </a:pPr>
                      <a:r>
                        <a:rPr lang="en-US" sz="1050" b="1" i="0" u="none" strike="noStrike" kern="1200" dirty="0" smtClean="0">
                          <a:solidFill>
                            <a:schemeClr val="tx1"/>
                          </a:solidFill>
                          <a:effectLst/>
                          <a:latin typeface="Arial" panose="020B0604020202020204" pitchFamily="34" charset="0"/>
                          <a:ea typeface="+mn-ea"/>
                          <a:cs typeface="Arial" panose="020B0604020202020204" pitchFamily="34" charset="0"/>
                        </a:rPr>
                        <a:t>Compliance &amp; Reputational</a:t>
                      </a:r>
                      <a:r>
                        <a:rPr lang="en-US" sz="1050" b="1" i="0" u="none" strike="noStrike" kern="1200" baseline="0" dirty="0" smtClean="0">
                          <a:solidFill>
                            <a:schemeClr val="tx1"/>
                          </a:solidFill>
                          <a:effectLst/>
                          <a:latin typeface="Arial" panose="020B0604020202020204" pitchFamily="34" charset="0"/>
                          <a:ea typeface="+mn-ea"/>
                          <a:cs typeface="Arial" panose="020B0604020202020204" pitchFamily="34" charset="0"/>
                        </a:rPr>
                        <a:t> risk</a:t>
                      </a:r>
                      <a:endParaRPr lang="en-US" sz="105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aims to comply fully with the letter and spirit of all applicable laws and regulatory standards that apply to its operations and it will ensure the timely remediation of any regulatory finding.</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8688">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treat its customers fairly, abide by consumer protection laws and regulations and will not pursue any business or maintain any practices that may damage its reputation with customers, employees, or other stakeholders.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9117">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will not knowingly conduct business with individuals or entities it believes to be engaged in inappropriate behavior, money laundering, terrorist financing, corruption or other illicit financial activities.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8688">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spcBef>
                          <a:spcPts val="200"/>
                        </a:spcBef>
                        <a:spcAft>
                          <a:spcPts val="200"/>
                        </a:spcAft>
                      </a:pPr>
                      <a:r>
                        <a:rPr lang="en-US" sz="1050" b="0" i="0" u="none" strike="noStrike" dirty="0">
                          <a:solidFill>
                            <a:srgbClr val="000000"/>
                          </a:solidFill>
                          <a:effectLst/>
                          <a:latin typeface="Arial" panose="020B0604020202020204" pitchFamily="34" charset="0"/>
                          <a:cs typeface="Arial" panose="020B0604020202020204" pitchFamily="34" charset="0"/>
                        </a:rPr>
                        <a:t>SBNA expects that its employees will act with the highest ethical standards at all times.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6" name="Group 5"/>
          <p:cNvGrpSpPr/>
          <p:nvPr/>
        </p:nvGrpSpPr>
        <p:grpSpPr>
          <a:xfrm>
            <a:off x="348437" y="103538"/>
            <a:ext cx="1404090" cy="273404"/>
            <a:chOff x="7410808" y="103538"/>
            <a:chExt cx="1404090" cy="273404"/>
          </a:xfrm>
        </p:grpSpPr>
        <p:sp>
          <p:nvSpPr>
            <p:cNvPr id="7"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8"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9" name="AutoShape 156"/>
            <p:cNvSpPr>
              <a:spLocks noChangeArrowheads="1"/>
            </p:cNvSpPr>
            <p:nvPr/>
          </p:nvSpPr>
          <p:spPr bwMode="gray">
            <a:xfrm>
              <a:off x="810302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0"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2924739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D – Glossary</a:t>
            </a:r>
          </a:p>
        </p:txBody>
      </p:sp>
    </p:spTree>
    <p:extLst>
      <p:ext uri="{BB962C8B-B14F-4D97-AF65-F5344CB8AC3E}">
        <p14:creationId xmlns:p14="http://schemas.microsoft.com/office/powerpoint/2010/main" val="2224978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07618063"/>
              </p:ext>
            </p:extLst>
          </p:nvPr>
        </p:nvGraphicFramePr>
        <p:xfrm>
          <a:off x="366713" y="1470025"/>
          <a:ext cx="8880474" cy="3291840"/>
        </p:xfrm>
        <a:graphic>
          <a:graphicData uri="http://schemas.openxmlformats.org/drawingml/2006/table">
            <a:tbl>
              <a:tblPr firstRow="1" bandRow="1"/>
              <a:tblGrid>
                <a:gridCol w="875659"/>
                <a:gridCol w="3564578"/>
                <a:gridCol w="875659"/>
                <a:gridCol w="3564578"/>
              </a:tblGrid>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smtClean="0">
                          <a:solidFill>
                            <a:srgbClr val="000000"/>
                          </a:solidFill>
                          <a:effectLst/>
                          <a:latin typeface="Arial" panose="020B0604020202020204" pitchFamily="34" charset="0"/>
                          <a:cs typeface="Arial" panose="020B0604020202020204" pitchFamily="34" charset="0"/>
                        </a:rPr>
                        <a:t>AuM</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smtClean="0">
                          <a:solidFill>
                            <a:srgbClr val="000000"/>
                          </a:solidFill>
                          <a:effectLst/>
                          <a:latin typeface="Arial" panose="020B0604020202020204" pitchFamily="34" charset="0"/>
                          <a:cs typeface="Arial" panose="020B0604020202020204" pitchFamily="34" charset="0"/>
                        </a:rPr>
                        <a:t>Assets under Management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smtClean="0">
                          <a:solidFill>
                            <a:srgbClr val="000000"/>
                          </a:solidFill>
                          <a:effectLst/>
                          <a:latin typeface="Arial" panose="020B0604020202020204" pitchFamily="34" charset="0"/>
                          <a:cs typeface="Arial" panose="020B0604020202020204" pitchFamily="34" charset="0"/>
                        </a:rPr>
                        <a:t>NPL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smtClean="0">
                          <a:solidFill>
                            <a:srgbClr val="000000"/>
                          </a:solidFill>
                          <a:effectLst/>
                          <a:latin typeface="Arial" panose="020B0604020202020204" pitchFamily="34" charset="0"/>
                          <a:cs typeface="Arial" panose="020B0604020202020204" pitchFamily="34" charset="0"/>
                        </a:rPr>
                        <a:t>Non-performing</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Loan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BHC</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Bank Holding Company</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P&amp;L</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Profit and Loss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C&amp;I</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Commercial &amp; Industrial</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PBT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Profit before Tax</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CCAR</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Comprehensive Capital Analysis and Review</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PCA</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Prompt Corrective Action</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CRO</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Chief Risk Officer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PPNR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Pre-Provision Net Revenue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DPD</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Days Past Due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RWA</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Risk Weighted Assets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ERMC</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Executive Risk Management Committee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SDART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Santander Drive Auto Receivables Trust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FRB / Fed</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Federal Reserve Bank</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TBD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To be defined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GBM</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Global Banking and Markets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14As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CCAR output report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ICAAP </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Internal Capital Adequacy Assessment Process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424B3</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SDART regulatory filing report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LCR</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Liquidity Coverage Ratio</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9Q</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9 Quarters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40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panose="020B0604020202020204" pitchFamily="34" charset="0"/>
                          <a:cs typeface="Arial" panose="020B0604020202020204" pitchFamily="34" charset="0"/>
                        </a:rPr>
                        <a:t>NCO</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Net Charge Off</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smtClean="0"/>
              <a:t>Glossary</a:t>
            </a:r>
            <a:endParaRPr lang="en-GB" dirty="0"/>
          </a:p>
        </p:txBody>
      </p:sp>
      <p:grpSp>
        <p:nvGrpSpPr>
          <p:cNvPr id="4" name="Group 3"/>
          <p:cNvGrpSpPr/>
          <p:nvPr/>
        </p:nvGrpSpPr>
        <p:grpSpPr>
          <a:xfrm>
            <a:off x="348437" y="103538"/>
            <a:ext cx="1404090" cy="273404"/>
            <a:chOff x="7410808" y="103538"/>
            <a:chExt cx="1404090" cy="273404"/>
          </a:xfrm>
        </p:grpSpPr>
        <p:sp>
          <p:nvSpPr>
            <p:cNvPr id="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6"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D</a:t>
              </a:r>
            </a:p>
          </p:txBody>
        </p:sp>
        <p:sp>
          <p:nvSpPr>
            <p:cNvPr id="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943424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63287078"/>
              </p:ext>
            </p:extLst>
          </p:nvPr>
        </p:nvGraphicFramePr>
        <p:xfrm>
          <a:off x="350838" y="1470025"/>
          <a:ext cx="8896349" cy="2656332"/>
        </p:xfrm>
        <a:graphic>
          <a:graphicData uri="http://schemas.openxmlformats.org/drawingml/2006/table">
            <a:tbl>
              <a:tblPr firstRow="1" bandRow="1"/>
              <a:tblGrid>
                <a:gridCol w="1465449"/>
                <a:gridCol w="2982727"/>
                <a:gridCol w="444817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000000"/>
                          </a:solidFill>
                          <a:effectLst/>
                          <a:latin typeface="Arial" panose="020B0604020202020204" pitchFamily="34" charset="0"/>
                          <a:cs typeface="Arial" panose="020B0604020202020204" pitchFamily="34" charset="0"/>
                        </a:rPr>
                        <a:t>Capital adequacy</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Impairment to Pre-Provision Net Revenue (PPNR)</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projected 9Q cumulative increase in PPNR impairment between the CCAR BHC Stress and BHC Baseline scenarios and any available capital surplus under the CCAR BHC Stress scenario </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Loss in Stress</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impact to Profit before Tax (“PBT”) that SHUSA is willing and able to assume – expressed as the percentage of the annual PBT that would be at risk, based on an adverse stressed scenario affecting the relevant risks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Common Equity Tier 1 (CET1) Ratio</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minimum ratio of CET1 to Total Risk-Weighted Assets (RWAs) required under BHC Baseline and Stressed conditions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Tier 1 Leverage (T1L) Ratio</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minimum ratio of T1L to Adjusted Average Assets under Baseline and Stressed conditions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Tier 1 Risk-based Capital (T1RBC) Ratio</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minimum ratio of T1RBC to Total Risk-Weighted Assets (RWAs) under Baseline and Stressed conditions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Total Risk-based</a:t>
                      </a:r>
                      <a:r>
                        <a:rPr lang="en-US" sz="1050" b="0" i="0" u="none" strike="noStrike" baseline="0" dirty="0" smtClean="0">
                          <a:effectLst/>
                          <a:latin typeface="Arial" panose="020B0604020202020204" pitchFamily="34" charset="0"/>
                          <a:cs typeface="Arial" panose="020B0604020202020204" pitchFamily="34" charset="0"/>
                        </a:rPr>
                        <a:t> </a:t>
                      </a:r>
                      <a:r>
                        <a:rPr lang="en-US" sz="1050" b="0" i="0" u="none" strike="noStrike" dirty="0" smtClean="0">
                          <a:effectLst/>
                          <a:latin typeface="Arial" panose="020B0604020202020204" pitchFamily="34" charset="0"/>
                          <a:cs typeface="Arial" panose="020B0604020202020204" pitchFamily="34" charset="0"/>
                        </a:rPr>
                        <a:t>Capital (TRBC) Ratio</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minimum ratio of TRBC to Total Risk-Weighted Assets (RWAs) under Baseline and Stressed conditions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a:t>Metrics Glossary (</a:t>
            </a:r>
            <a:r>
              <a:rPr lang="en-GB" dirty="0" smtClean="0"/>
              <a:t>1/6)</a:t>
            </a:r>
            <a:endParaRPr lang="en-GB" dirty="0"/>
          </a:p>
        </p:txBody>
      </p:sp>
      <p:grpSp>
        <p:nvGrpSpPr>
          <p:cNvPr id="4" name="Group 3"/>
          <p:cNvGrpSpPr/>
          <p:nvPr/>
        </p:nvGrpSpPr>
        <p:grpSpPr>
          <a:xfrm>
            <a:off x="348437" y="103538"/>
            <a:ext cx="1404090" cy="273404"/>
            <a:chOff x="7410808" y="103538"/>
            <a:chExt cx="1404090" cy="273404"/>
          </a:xfrm>
        </p:grpSpPr>
        <p:sp>
          <p:nvSpPr>
            <p:cNvPr id="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6"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D</a:t>
              </a:r>
            </a:p>
          </p:txBody>
        </p:sp>
        <p:sp>
          <p:nvSpPr>
            <p:cNvPr id="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3949856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78467767"/>
              </p:ext>
            </p:extLst>
          </p:nvPr>
        </p:nvGraphicFramePr>
        <p:xfrm>
          <a:off x="350838" y="1470025"/>
          <a:ext cx="8896349" cy="3369564"/>
        </p:xfrm>
        <a:graphic>
          <a:graphicData uri="http://schemas.openxmlformats.org/drawingml/2006/table">
            <a:tbl>
              <a:tblPr firstRow="1" bandRow="1"/>
              <a:tblGrid>
                <a:gridCol w="1465449"/>
                <a:gridCol w="2982727"/>
                <a:gridCol w="444817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000000"/>
                          </a:solidFill>
                          <a:effectLst/>
                          <a:latin typeface="Arial" panose="020B0604020202020204" pitchFamily="34" charset="0"/>
                          <a:cs typeface="Arial" panose="020B0604020202020204" pitchFamily="34" charset="0"/>
                        </a:rPr>
                        <a:t>Credit risk</a:t>
                      </a:r>
                      <a:r>
                        <a:rPr lang="en-US" sz="1050" b="1" i="0" u="none" strike="noStrike" baseline="0" dirty="0" smtClean="0">
                          <a:solidFill>
                            <a:srgbClr val="000000"/>
                          </a:solidFill>
                          <a:effectLst/>
                          <a:latin typeface="Arial" panose="020B0604020202020204" pitchFamily="34" charset="0"/>
                          <a:cs typeface="Arial" panose="020B0604020202020204" pitchFamily="34" charset="0"/>
                        </a:rPr>
                        <a:t> (losses)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60/61+ DPD Rate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percentage of total outstanding balances 60+ / 61+ days delinquent. SBNA and BSPR track delinquencies at 60+ days; SC tracks delinquency at 61+ days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Net Charge-off Rate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12-month trailing net charge-offs (NCOs) as a percentage of 12-month trailing</a:t>
                      </a:r>
                      <a:r>
                        <a:rPr lang="en-US" sz="1050" b="0" i="0" u="none" strike="noStrike" baseline="0" dirty="0" smtClean="0">
                          <a:solidFill>
                            <a:srgbClr val="000000"/>
                          </a:solidFill>
                          <a:effectLst/>
                          <a:latin typeface="Arial" panose="020B0604020202020204" pitchFamily="34" charset="0"/>
                          <a:cs typeface="Arial" panose="020B0604020202020204" pitchFamily="34" charset="0"/>
                        </a:rPr>
                        <a:t> average </a:t>
                      </a:r>
                      <a:r>
                        <a:rPr lang="en-US" sz="1050" b="0" i="0" u="none" strike="noStrike" dirty="0" smtClean="0">
                          <a:solidFill>
                            <a:srgbClr val="000000"/>
                          </a:solidFill>
                          <a:effectLst/>
                          <a:latin typeface="Arial" panose="020B0604020202020204" pitchFamily="34" charset="0"/>
                          <a:cs typeface="Arial" panose="020B0604020202020204" pitchFamily="34" charset="0"/>
                        </a:rPr>
                        <a:t>outstanding balances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Total Credit Losses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9Q stressed cumulative credit losses and any available capital surplus under the CCAR BHC Stress scenario</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000000"/>
                          </a:solidFill>
                          <a:effectLst/>
                          <a:latin typeface="Arial" panose="020B0604020202020204" pitchFamily="34" charset="0"/>
                          <a:cs typeface="Arial" panose="020B0604020202020204" pitchFamily="34" charset="0"/>
                        </a:rPr>
                        <a:t>Credit risk</a:t>
                      </a:r>
                      <a:r>
                        <a:rPr lang="en-US" sz="1050" b="1" i="0" u="none" strike="noStrike" baseline="0" dirty="0" smtClean="0">
                          <a:solidFill>
                            <a:srgbClr val="000000"/>
                          </a:solidFill>
                          <a:effectLst/>
                          <a:latin typeface="Arial" panose="020B0604020202020204" pitchFamily="34" charset="0"/>
                          <a:cs typeface="Arial" panose="020B0604020202020204" pitchFamily="34" charset="0"/>
                        </a:rPr>
                        <a:t> (concentration)</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CRE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total dollar value of Commercial Real Estate exposure, excluding the exposure to Multifamily real estate</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Financial &amp; Insurance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total dollar value exposure for all counterparties within Financial</a:t>
                      </a:r>
                      <a:r>
                        <a:rPr lang="en-US" sz="1050" b="0" i="0" u="none" strike="noStrike" baseline="0" dirty="0" smtClean="0">
                          <a:solidFill>
                            <a:srgbClr val="000000"/>
                          </a:solidFill>
                          <a:effectLst/>
                          <a:latin typeface="Arial" panose="020B0604020202020204" pitchFamily="34" charset="0"/>
                          <a:cs typeface="Arial" panose="020B0604020202020204" pitchFamily="34" charset="0"/>
                        </a:rPr>
                        <a:t> and Insurance</a:t>
                      </a:r>
                      <a:r>
                        <a:rPr lang="en-US" sz="1050" b="0" i="0" u="none" strike="noStrike" dirty="0" smtClean="0">
                          <a:solidFill>
                            <a:srgbClr val="000000"/>
                          </a:solidFill>
                          <a:effectLst/>
                          <a:latin typeface="Arial" panose="020B0604020202020204" pitchFamily="34" charset="0"/>
                          <a:cs typeface="Arial" panose="020B0604020202020204" pitchFamily="34" charset="0"/>
                        </a:rPr>
                        <a:t> industries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Industry Exposure (by OCC Group)</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total dollar value exposure for all counterparties within one industry type, according to the OCC industry classification. Sectors / Industries are defined at the highest aggregation level for OCC industry codes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Large Exposures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Weight on the Bank’s equity of the aggregate exposure with customers and counterparties rated as “large exposures” (excludes public sector exposures)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Multifamily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total dollar value of Multifamily real estate exposure</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a:t>Metrics Glossary (</a:t>
            </a:r>
            <a:r>
              <a:rPr lang="en-GB" dirty="0" smtClean="0"/>
              <a:t>2/6)</a:t>
            </a:r>
            <a:endParaRPr lang="en-GB" dirty="0"/>
          </a:p>
        </p:txBody>
      </p:sp>
      <p:grpSp>
        <p:nvGrpSpPr>
          <p:cNvPr id="4" name="Group 3"/>
          <p:cNvGrpSpPr/>
          <p:nvPr/>
        </p:nvGrpSpPr>
        <p:grpSpPr>
          <a:xfrm>
            <a:off x="348437" y="103538"/>
            <a:ext cx="1404090" cy="273404"/>
            <a:chOff x="7410808" y="103538"/>
            <a:chExt cx="1404090" cy="273404"/>
          </a:xfrm>
        </p:grpSpPr>
        <p:sp>
          <p:nvSpPr>
            <p:cNvPr id="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6"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D</a:t>
              </a:r>
            </a:p>
          </p:txBody>
        </p:sp>
        <p:sp>
          <p:nvSpPr>
            <p:cNvPr id="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3023999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54303331"/>
              </p:ext>
            </p:extLst>
          </p:nvPr>
        </p:nvGraphicFramePr>
        <p:xfrm>
          <a:off x="350838" y="1470025"/>
          <a:ext cx="8896349" cy="2459736"/>
        </p:xfrm>
        <a:graphic>
          <a:graphicData uri="http://schemas.openxmlformats.org/drawingml/2006/table">
            <a:tbl>
              <a:tblPr firstRow="1" bandRow="1"/>
              <a:tblGrid>
                <a:gridCol w="1465449"/>
                <a:gridCol w="2982727"/>
                <a:gridCol w="444817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5">
                  <a:txBody>
                    <a:bodyPr/>
                    <a:lstStyle/>
                    <a:p>
                      <a:pPr algn="l" rtl="0" fontAlgn="ctr">
                        <a:spcBef>
                          <a:spcPts val="200"/>
                        </a:spcBef>
                        <a:spcAft>
                          <a:spcPts val="200"/>
                        </a:spcAft>
                      </a:pPr>
                      <a:r>
                        <a:rPr lang="en-US" sz="1050" b="1" i="0" u="none" strike="noStrike" dirty="0" smtClean="0">
                          <a:solidFill>
                            <a:srgbClr val="000000"/>
                          </a:solidFill>
                          <a:effectLst/>
                          <a:latin typeface="Arial" panose="020B0604020202020204" pitchFamily="34" charset="0"/>
                          <a:cs typeface="Arial" panose="020B0604020202020204" pitchFamily="34" charset="0"/>
                        </a:rPr>
                        <a:t>Credit risk</a:t>
                      </a:r>
                      <a:r>
                        <a:rPr lang="en-US" sz="1050" b="1" i="0" u="none" strike="noStrike" baseline="0" dirty="0" smtClean="0">
                          <a:solidFill>
                            <a:srgbClr val="000000"/>
                          </a:solidFill>
                          <a:effectLst/>
                          <a:latin typeface="Arial" panose="020B0604020202020204" pitchFamily="34" charset="0"/>
                          <a:cs typeface="Arial" panose="020B0604020202020204" pitchFamily="34" charset="0"/>
                        </a:rPr>
                        <a:t> (concentration)</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Obligor Rating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total number of individual obligor counterparties of lower credit quality (defined as internal Santander Risk Rating  &lt; 5.0) with exposure &gt; $100M</a:t>
                      </a:r>
                      <a:endParaRPr lang="en-US" sz="1050" dirty="0" smtClean="0">
                        <a:solidFill>
                          <a:srgbClr val="000000"/>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Project Finance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Measures the maximum exposure with specialized lending portfolios relative to CET1 plus ACL</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Single Obligor (Corp. and IFIs)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dollar value of total exposure to any individual customer (or aggregated to guarantor) in Financial Institutions, Insurers, Global Corporate Banking, Middle Market, Auto or Specialty Lending</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Top 20 </a:t>
                      </a:r>
                      <a:r>
                        <a:rPr lang="en-US" sz="1050" b="0" i="0" u="none" strike="noStrike" dirty="0" smtClean="0">
                          <a:effectLst/>
                          <a:latin typeface="Arial" panose="020B0604020202020204" pitchFamily="34" charset="0"/>
                          <a:cs typeface="Arial" panose="020B0604020202020204" pitchFamily="34" charset="0"/>
                        </a:rPr>
                        <a:t>Financial Institutions Exposure</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sum of the value of total exposure to any individual customer (or aggregated to guarantor) of a Financial Institution (excludes mortgage clearing houses) relative to equity, defined as CET1 plus ACL</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Top 20 Corporates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sum of the dollar value of total exposure to any individual customer (or aggregated to guarantor) in Global Corporate Banking, Middle Market, Auto or Specialty Lending</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a:t>Metrics Glossary (</a:t>
            </a:r>
            <a:r>
              <a:rPr lang="en-GB" dirty="0" smtClean="0"/>
              <a:t>3/6)</a:t>
            </a:r>
            <a:endParaRPr lang="en-GB" dirty="0"/>
          </a:p>
        </p:txBody>
      </p:sp>
      <p:grpSp>
        <p:nvGrpSpPr>
          <p:cNvPr id="4" name="Group 3"/>
          <p:cNvGrpSpPr/>
          <p:nvPr/>
        </p:nvGrpSpPr>
        <p:grpSpPr>
          <a:xfrm>
            <a:off x="348437" y="103538"/>
            <a:ext cx="1404090" cy="273404"/>
            <a:chOff x="7410808" y="103538"/>
            <a:chExt cx="1404090" cy="273404"/>
          </a:xfrm>
        </p:grpSpPr>
        <p:sp>
          <p:nvSpPr>
            <p:cNvPr id="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6"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D</a:t>
              </a:r>
            </a:p>
          </p:txBody>
        </p:sp>
        <p:sp>
          <p:nvSpPr>
            <p:cNvPr id="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2166190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52767500"/>
              </p:ext>
            </p:extLst>
          </p:nvPr>
        </p:nvGraphicFramePr>
        <p:xfrm>
          <a:off x="350838" y="1470025"/>
          <a:ext cx="8896349" cy="4133088"/>
        </p:xfrm>
        <a:graphic>
          <a:graphicData uri="http://schemas.openxmlformats.org/drawingml/2006/table">
            <a:tbl>
              <a:tblPr firstRow="1" bandRow="1"/>
              <a:tblGrid>
                <a:gridCol w="1465449"/>
                <a:gridCol w="2982727"/>
                <a:gridCol w="4448173"/>
              </a:tblGrid>
              <a:tr h="8662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86708">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050" b="1" i="0" u="none" strike="noStrike" baseline="0" dirty="0" smtClean="0">
                          <a:solidFill>
                            <a:srgbClr val="000000"/>
                          </a:solidFill>
                          <a:effectLst/>
                          <a:latin typeface="Arial" panose="020B0604020202020204" pitchFamily="34" charset="0"/>
                          <a:cs typeface="Arial" panose="020B0604020202020204" pitchFamily="34" charset="0"/>
                        </a:rPr>
                        <a:t> </a:t>
                      </a:r>
                      <a:br>
                        <a:rPr lang="en-US" sz="1050" b="1" i="0" u="none" strike="noStrike" baseline="0" dirty="0" smtClean="0">
                          <a:solidFill>
                            <a:srgbClr val="000000"/>
                          </a:solidFill>
                          <a:effectLst/>
                          <a:latin typeface="Arial" panose="020B0604020202020204" pitchFamily="34" charset="0"/>
                          <a:cs typeface="Arial" panose="020B0604020202020204" pitchFamily="34" charset="0"/>
                        </a:rPr>
                      </a:br>
                      <a:r>
                        <a:rPr lang="en-US" sz="1050" b="1" i="0" u="none" strike="noStrike" baseline="0" dirty="0" smtClean="0">
                          <a:solidFill>
                            <a:srgbClr val="000000"/>
                          </a:solidFill>
                          <a:effectLst/>
                          <a:latin typeface="Arial" panose="020B0604020202020204" pitchFamily="34" charset="0"/>
                          <a:cs typeface="Arial" panose="020B0604020202020204" pitchFamily="34" charset="0"/>
                        </a:rPr>
                        <a:t>risk</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Asset Encumbrance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Assets encumbered by guarantees contributed in mid- and long-term financing operations in order to finance balance sheet commercial activity (covered bonds, securitizations and TLTRO) as a percentage of total assets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96268">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Liquidity Coverage Ratio </a:t>
                      </a:r>
                      <a:r>
                        <a:rPr lang="en-US" sz="1050" b="0" i="0" u="none" strike="noStrike" dirty="0" smtClean="0">
                          <a:effectLst/>
                          <a:latin typeface="Arial" panose="020B0604020202020204" pitchFamily="34" charset="0"/>
                          <a:cs typeface="Arial" panose="020B0604020202020204" pitchFamily="34" charset="0"/>
                        </a:rPr>
                        <a:t>(%, US</a:t>
                      </a:r>
                      <a:r>
                        <a:rPr lang="en-US" sz="1050" b="0" i="0" u="none" strike="noStrike" baseline="0" dirty="0" smtClean="0">
                          <a:effectLst/>
                          <a:latin typeface="Arial" panose="020B0604020202020204" pitchFamily="34" charset="0"/>
                          <a:cs typeface="Arial" panose="020B0604020202020204" pitchFamily="34" charset="0"/>
                        </a:rPr>
                        <a:t> Modified</a:t>
                      </a:r>
                      <a:r>
                        <a:rPr lang="en-US" sz="1050" b="0" i="0" u="none" strike="noStrike" dirty="0" smtClean="0">
                          <a:effectLst/>
                          <a:latin typeface="Arial" panose="020B0604020202020204" pitchFamily="34" charset="0"/>
                          <a:cs typeface="Arial" panose="020B0604020202020204" pitchFamily="34" charset="0"/>
                        </a:rPr>
                        <a:t>)</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A measurement of the resilience of a firm to a short term (30 days) liquidity crisis, on the basis of its High Quality Liquid Assets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96268">
                <a:tc vMerge="1">
                  <a:txBody>
                    <a:bodyPr/>
                    <a:lstStyle/>
                    <a:p>
                      <a:endParaRPr lang="en-GB"/>
                    </a:p>
                  </a:txBody>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Loan to Deposit</a:t>
                      </a:r>
                      <a:r>
                        <a:rPr lang="en-US" sz="1050" b="0" i="0" u="none" strike="noStrike" baseline="0" dirty="0" smtClean="0">
                          <a:effectLst/>
                          <a:latin typeface="Arial" panose="020B0604020202020204" pitchFamily="34" charset="0"/>
                          <a:cs typeface="Arial" panose="020B0604020202020204" pitchFamily="34" charset="0"/>
                        </a:rPr>
                        <a:t> Ratio</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kern="1200" dirty="0" smtClean="0">
                          <a:solidFill>
                            <a:srgbClr val="000000"/>
                          </a:solidFill>
                          <a:effectLst/>
                          <a:latin typeface="Arial" panose="020B0604020202020204" pitchFamily="34" charset="0"/>
                          <a:ea typeface="+mn-ea"/>
                          <a:cs typeface="Arial" panose="020B0604020202020204" pitchFamily="34" charset="0"/>
                        </a:rPr>
                        <a:t>Measures the level of loans funded by total deposits to ensure that a minimum amount of the loan portfolio is funded by the deposits of the Bank. Equal to Total Loans over Total Deposits (excluding deposits placed by SHUSA)</a:t>
                      </a:r>
                      <a:endParaRPr lang="en-US" sz="105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626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Stressed Survival Period (days)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amount of days remaining until SHUSA and its subsidiaries will have a cash shortfall under stressed conditions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8073">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Structural funding ratio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050" b="0" dirty="0" smtClean="0">
                          <a:latin typeface="Arial" panose="020B0604020202020204" pitchFamily="34" charset="0"/>
                          <a:cs typeface="Arial" panose="020B0604020202020204" pitchFamily="34" charset="0"/>
                        </a:rPr>
                        <a:t>The percentage of structural assets that are funded with medium and long term liabilities</a:t>
                      </a:r>
                      <a:endParaRPr lang="en-GB" sz="105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40652">
                <a:tc rowSpan="2">
                  <a:txBody>
                    <a:bodyPr/>
                    <a:lstStyle/>
                    <a:p>
                      <a:pPr algn="l" rtl="0" fontAlgn="ctr">
                        <a:spcBef>
                          <a:spcPts val="200"/>
                        </a:spcBef>
                        <a:spcAft>
                          <a:spcPts val="200"/>
                        </a:spcAft>
                      </a:pPr>
                      <a:r>
                        <a:rPr lang="en-US" sz="1050" b="1" i="0" u="none" strike="noStrike" dirty="0" smtClean="0">
                          <a:solidFill>
                            <a:srgbClr val="000000"/>
                          </a:solidFill>
                          <a:effectLst/>
                          <a:latin typeface="Arial" panose="020B0604020202020204" pitchFamily="34" charset="0"/>
                          <a:cs typeface="Arial" panose="020B0604020202020204" pitchFamily="34" charset="0"/>
                        </a:rPr>
                        <a:t>Interest</a:t>
                      </a:r>
                      <a:r>
                        <a:rPr lang="en-US" sz="1050" b="1" i="0" u="none" strike="noStrike" baseline="0" dirty="0" smtClean="0">
                          <a:solidFill>
                            <a:srgbClr val="000000"/>
                          </a:solidFill>
                          <a:effectLst/>
                          <a:latin typeface="Arial" panose="020B0604020202020204" pitchFamily="34" charset="0"/>
                          <a:cs typeface="Arial" panose="020B0604020202020204" pitchFamily="34" charset="0"/>
                        </a:rPr>
                        <a:t> rate risk metrics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Net Interest Income (NII)</a:t>
                      </a:r>
                      <a:r>
                        <a:rPr lang="en-US" sz="1050" b="0" i="0" u="none" strike="noStrike" baseline="0" dirty="0" smtClean="0">
                          <a:effectLst/>
                          <a:latin typeface="Arial" panose="020B0604020202020204" pitchFamily="34" charset="0"/>
                          <a:cs typeface="Arial" panose="020B0604020202020204" pitchFamily="34" charset="0"/>
                        </a:rPr>
                        <a:t> Sensitivity (+/- 100bps)</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050" b="0" dirty="0" smtClean="0">
                          <a:latin typeface="Arial" panose="020B0604020202020204" pitchFamily="34" charset="0"/>
                          <a:cs typeface="Arial" panose="020B0604020202020204" pitchFamily="34" charset="0"/>
                        </a:rPr>
                        <a:t>A measurement of the directional sensitivity of earnings at risk (NII) due to the repricing interaction of the existing assets and liabilities over time resulting from a particular yield curve shift</a:t>
                      </a:r>
                      <a:endParaRPr lang="en-GB" sz="105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32764">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Market Value of</a:t>
                      </a:r>
                      <a:r>
                        <a:rPr lang="en-US" sz="1050" b="0" i="0" u="none" strike="noStrike" baseline="0" dirty="0" smtClean="0">
                          <a:effectLst/>
                          <a:latin typeface="Arial" panose="020B0604020202020204" pitchFamily="34" charset="0"/>
                          <a:cs typeface="Arial" panose="020B0604020202020204" pitchFamily="34" charset="0"/>
                        </a:rPr>
                        <a:t> Equity (MVE) Sensitivity</a:t>
                      </a:r>
                      <a:br>
                        <a:rPr lang="en-US" sz="1050" b="0" i="0" u="none" strike="noStrike" baseline="0" dirty="0" smtClean="0">
                          <a:effectLst/>
                          <a:latin typeface="Arial" panose="020B0604020202020204" pitchFamily="34" charset="0"/>
                          <a:cs typeface="Arial" panose="020B0604020202020204" pitchFamily="34" charset="0"/>
                        </a:rPr>
                      </a:br>
                      <a:r>
                        <a:rPr lang="en-US" sz="1050" b="0" i="0" u="none" strike="noStrike" baseline="0" dirty="0" smtClean="0">
                          <a:effectLst/>
                          <a:latin typeface="Arial" panose="020B0604020202020204" pitchFamily="34" charset="0"/>
                          <a:cs typeface="Arial" panose="020B0604020202020204" pitchFamily="34" charset="0"/>
                        </a:rPr>
                        <a:t>(+/- 100bps)</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050" b="0" dirty="0" smtClean="0">
                          <a:latin typeface="Arial" panose="020B0604020202020204" pitchFamily="34" charset="0"/>
                          <a:cs typeface="Arial" panose="020B0604020202020204" pitchFamily="34" charset="0"/>
                        </a:rPr>
                        <a:t>A measurement of the directional sensitivity of the market value of equity (MVE) due to the repricing interaction of the existing assets and liabilities over time resulting from a particular yield curve shift.</a:t>
                      </a:r>
                      <a:r>
                        <a:rPr lang="en-US" sz="1050" b="0" baseline="0" dirty="0" smtClean="0">
                          <a:latin typeface="Arial" panose="020B0604020202020204" pitchFamily="34" charset="0"/>
                          <a:cs typeface="Arial" panose="020B0604020202020204" pitchFamily="34" charset="0"/>
                        </a:rPr>
                        <a:t> MVE measures the difference between the current fair value of an asset and the current fair value of liabilities; it serves as a proxy to the market value of SHUSA’s balance sheet</a:t>
                      </a:r>
                      <a:endParaRPr lang="en-GB" sz="105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a:t>Metrics Glossary (</a:t>
            </a:r>
            <a:r>
              <a:rPr lang="en-GB" dirty="0" smtClean="0"/>
              <a:t>4/6)</a:t>
            </a:r>
            <a:endParaRPr lang="en-GB" dirty="0"/>
          </a:p>
        </p:txBody>
      </p:sp>
      <p:grpSp>
        <p:nvGrpSpPr>
          <p:cNvPr id="4" name="Group 3"/>
          <p:cNvGrpSpPr/>
          <p:nvPr/>
        </p:nvGrpSpPr>
        <p:grpSpPr>
          <a:xfrm>
            <a:off x="348437" y="103538"/>
            <a:ext cx="1404090" cy="273404"/>
            <a:chOff x="7410808" y="103538"/>
            <a:chExt cx="1404090" cy="273404"/>
          </a:xfrm>
        </p:grpSpPr>
        <p:sp>
          <p:nvSpPr>
            <p:cNvPr id="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6"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D</a:t>
              </a:r>
            </a:p>
          </p:txBody>
        </p:sp>
        <p:sp>
          <p:nvSpPr>
            <p:cNvPr id="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4272122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smtClean="0"/>
              <a:t>Progress on feedback and requests from existing RAS</a:t>
            </a:r>
            <a:endParaRPr lang="en-GB" dirty="0"/>
          </a:p>
        </p:txBody>
      </p:sp>
      <p:graphicFrame>
        <p:nvGraphicFramePr>
          <p:cNvPr id="12" name="Table 11"/>
          <p:cNvGraphicFramePr>
            <a:graphicFrameLocks noGrp="1"/>
          </p:cNvGraphicFramePr>
          <p:nvPr>
            <p:extLst>
              <p:ext uri="{D42A27DB-BD31-4B8C-83A1-F6EECF244321}">
                <p14:modId xmlns:p14="http://schemas.microsoft.com/office/powerpoint/2010/main" val="2711357543"/>
              </p:ext>
            </p:extLst>
          </p:nvPr>
        </p:nvGraphicFramePr>
        <p:xfrm>
          <a:off x="350838" y="1481139"/>
          <a:ext cx="8963389" cy="4114800"/>
        </p:xfrm>
        <a:graphic>
          <a:graphicData uri="http://schemas.openxmlformats.org/drawingml/2006/table">
            <a:tbl>
              <a:tblPr firstRow="1" bandRow="1"/>
              <a:tblGrid>
                <a:gridCol w="2456157"/>
                <a:gridCol w="170121"/>
                <a:gridCol w="3211033"/>
                <a:gridCol w="3126078"/>
              </a:tblGrid>
              <a:tr h="0">
                <a:tc>
                  <a:txBody>
                    <a:bodyPr/>
                    <a:lstStyle/>
                    <a:p>
                      <a:pPr defTabSz="457200" fontAlgn="auto">
                        <a:lnSpc>
                          <a:spcPct val="100000"/>
                        </a:lnSpc>
                        <a:spcAft>
                          <a:spcPts val="0"/>
                        </a:spcAft>
                        <a:defRPr/>
                      </a:pPr>
                      <a:r>
                        <a:rPr lang="en-US" sz="1400" b="1" dirty="0" smtClean="0">
                          <a:solidFill>
                            <a:schemeClr val="accent1"/>
                          </a:solidFill>
                          <a:latin typeface="Arial" panose="020B0604020202020204" pitchFamily="34" charset="0"/>
                          <a:cs typeface="Arial" panose="020B0604020202020204" pitchFamily="34" charset="0"/>
                        </a:rPr>
                        <a:t>Feedback on 2015 RAS</a:t>
                      </a:r>
                      <a:endParaRPr lang="en-US" sz="1400" b="1" dirty="0">
                        <a:solidFill>
                          <a:schemeClr val="accent1"/>
                        </a:solidFill>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smtClean="0">
                        <a:solidFill>
                          <a:schemeClr val="accent1"/>
                        </a:solidFill>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smtClean="0">
                          <a:solidFill>
                            <a:schemeClr val="accent1"/>
                          </a:solidFill>
                          <a:latin typeface="Arial" panose="020B0604020202020204" pitchFamily="34" charset="0"/>
                          <a:cs typeface="Arial" panose="020B0604020202020204" pitchFamily="34" charset="0"/>
                        </a:rPr>
                        <a:t>Changes incorporated in 2016</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smtClean="0">
                          <a:solidFill>
                            <a:schemeClr val="accent1"/>
                          </a:solidFill>
                          <a:latin typeface="Arial" panose="020B0604020202020204" pitchFamily="34" charset="0"/>
                          <a:cs typeface="Arial" panose="020B0604020202020204" pitchFamily="34" charset="0"/>
                        </a:rPr>
                        <a:t>Ongoing</a:t>
                      </a:r>
                      <a:r>
                        <a:rPr lang="en-US" sz="1400" b="1" baseline="0" dirty="0" smtClean="0">
                          <a:solidFill>
                            <a:schemeClr val="accent1"/>
                          </a:solidFill>
                          <a:latin typeface="Arial" panose="020B0604020202020204" pitchFamily="34" charset="0"/>
                          <a:cs typeface="Arial" panose="020B0604020202020204" pitchFamily="34" charset="0"/>
                        </a:rPr>
                        <a:t> improvements</a:t>
                      </a:r>
                      <a:endParaRPr lang="en-US" sz="1400" b="1" dirty="0" smtClean="0">
                        <a:solidFill>
                          <a:schemeClr val="accent1"/>
                        </a:solidFill>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975">
                <a:tc>
                  <a:txBody>
                    <a:bodyPr/>
                    <a:lstStyle/>
                    <a:p>
                      <a:pPr marL="0" indent="0">
                        <a:spcBef>
                          <a:spcPts val="400"/>
                        </a:spcBef>
                        <a:spcAft>
                          <a:spcPts val="0"/>
                        </a:spcAft>
                        <a:buFont typeface="Arial" panose="020B0604020202020204" pitchFamily="34" charset="0"/>
                        <a:buNone/>
                      </a:pPr>
                      <a:r>
                        <a:rPr lang="en-GB" sz="1200" b="1" dirty="0" smtClean="0">
                          <a:latin typeface="Arial" panose="020B0604020202020204" pitchFamily="34" charset="0"/>
                          <a:cs typeface="Arial" panose="020B0604020202020204" pitchFamily="34" charset="0"/>
                        </a:rPr>
                        <a:t>Strategic </a:t>
                      </a:r>
                      <a:r>
                        <a:rPr lang="en-US" sz="1200" b="1" kern="1200" dirty="0" smtClean="0">
                          <a:solidFill>
                            <a:schemeClr val="tx1"/>
                          </a:solidFill>
                          <a:effectLst/>
                          <a:latin typeface="Arial" panose="020B0604020202020204" pitchFamily="34" charset="0"/>
                          <a:ea typeface="+mn-ea"/>
                          <a:cs typeface="Arial" panose="020B0604020202020204" pitchFamily="34" charset="0"/>
                        </a:rPr>
                        <a:t>metrics </a:t>
                      </a:r>
                      <a:r>
                        <a:rPr lang="en-US" sz="1200" kern="1200" dirty="0" smtClean="0">
                          <a:solidFill>
                            <a:schemeClr val="tx1"/>
                          </a:solidFill>
                          <a:effectLst/>
                          <a:latin typeface="Arial" panose="020B0604020202020204" pitchFamily="34" charset="0"/>
                          <a:ea typeface="+mn-ea"/>
                          <a:cs typeface="Arial" panose="020B0604020202020204" pitchFamily="34" charset="0"/>
                        </a:rPr>
                        <a:t>included in category did not all reflect strategic</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smtClean="0">
                          <a:solidFill>
                            <a:schemeClr val="tx1"/>
                          </a:solidFill>
                          <a:effectLst/>
                          <a:latin typeface="Arial" panose="020B0604020202020204" pitchFamily="34" charset="0"/>
                          <a:ea typeface="+mn-ea"/>
                          <a:cs typeface="Arial" panose="020B0604020202020204" pitchFamily="34" charset="0"/>
                        </a:rPr>
                        <a:t>risks</a:t>
                      </a:r>
                      <a:endParaRPr lang="en-GB" sz="1200"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baseline="0" dirty="0" smtClean="0">
                        <a:solidFill>
                          <a:schemeClr val="tx1"/>
                        </a:solidFill>
                        <a:latin typeface="Arial" panose="020B0604020202020204" pitchFamily="34" charset="0"/>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baseline="0" dirty="0" smtClean="0">
                          <a:solidFill>
                            <a:schemeClr val="tx1"/>
                          </a:solidFill>
                          <a:latin typeface="Arial" panose="020B0604020202020204" pitchFamily="34" charset="0"/>
                          <a:cs typeface="Arial" panose="020B0604020202020204" pitchFamily="34" charset="0"/>
                        </a:rPr>
                        <a:t>Assessed monthly against qualitative statements and implications of limit breaches across risk types for SHUSA’s strategic plan</a:t>
                      </a:r>
                    </a:p>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baseline="0" dirty="0" smtClean="0">
                          <a:solidFill>
                            <a:schemeClr val="tx1"/>
                          </a:solidFill>
                          <a:latin typeface="Arial" panose="020B0604020202020204" pitchFamily="34" charset="0"/>
                          <a:cs typeface="Arial" panose="020B0604020202020204" pitchFamily="34" charset="0"/>
                        </a:rPr>
                        <a:t>2015 metrics re-categorized to new risk types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Additional metrics under evaluation</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r>
              <a:tr h="121339">
                <a:tc>
                  <a:txBody>
                    <a:bodyPr/>
                    <a:lstStyle/>
                    <a:p>
                      <a:pPr marL="0" indent="0">
                        <a:spcBef>
                          <a:spcPts val="400"/>
                        </a:spcBef>
                        <a:spcAft>
                          <a:spcPts val="0"/>
                        </a:spcAft>
                        <a:buFont typeface="Arial" panose="020B0604020202020204" pitchFamily="34" charset="0"/>
                        <a:buNone/>
                      </a:pPr>
                      <a:r>
                        <a:rPr lang="en-GB" sz="1200" b="1" dirty="0" smtClean="0">
                          <a:latin typeface="Arial" panose="020B0604020202020204" pitchFamily="34" charset="0"/>
                          <a:cs typeface="Arial" panose="020B0604020202020204" pitchFamily="34" charset="0"/>
                        </a:rPr>
                        <a:t>Compliance risk</a:t>
                      </a:r>
                      <a:r>
                        <a:rPr lang="en-GB" sz="1200" dirty="0" smtClean="0">
                          <a:latin typeface="Arial" panose="020B0604020202020204" pitchFamily="34" charset="0"/>
                          <a:cs typeface="Arial" panose="020B0604020202020204" pitchFamily="34" charset="0"/>
                        </a:rPr>
                        <a:t> and </a:t>
                      </a:r>
                      <a:r>
                        <a:rPr lang="en-GB" sz="1200" b="1" dirty="0" smtClean="0">
                          <a:latin typeface="Arial" panose="020B0604020202020204" pitchFamily="34" charset="0"/>
                          <a:cs typeface="Arial" panose="020B0604020202020204" pitchFamily="34" charset="0"/>
                        </a:rPr>
                        <a:t>Model risk</a:t>
                      </a:r>
                      <a:r>
                        <a:rPr lang="en-GB" sz="1200" dirty="0" smtClean="0">
                          <a:latin typeface="Arial" panose="020B0604020202020204" pitchFamily="34" charset="0"/>
                          <a:cs typeface="Arial" panose="020B0604020202020204" pitchFamily="34" charset="0"/>
                        </a:rPr>
                        <a:t> metrics insufficient for range of risks faced</a:t>
                      </a: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New metrics added at entity</a:t>
                      </a:r>
                      <a:r>
                        <a:rPr lang="en-US" sz="1200" b="0" i="0" kern="1200" baseline="0" dirty="0" smtClean="0">
                          <a:solidFill>
                            <a:schemeClr val="tx1"/>
                          </a:solidFill>
                          <a:latin typeface="Arial" panose="020B0604020202020204" pitchFamily="34" charset="0"/>
                          <a:ea typeface="+mn-ea"/>
                          <a:cs typeface="Arial" panose="020B0604020202020204" pitchFamily="34" charset="0"/>
                        </a:rPr>
                        <a:t>-level</a:t>
                      </a:r>
                      <a:r>
                        <a:rPr lang="en-US" sz="1200" b="0" i="0" kern="1200" dirty="0" smtClean="0">
                          <a:solidFill>
                            <a:schemeClr val="tx1"/>
                          </a:solidFill>
                          <a:latin typeface="Arial" panose="020B0604020202020204" pitchFamily="34" charset="0"/>
                          <a:ea typeface="+mn-ea"/>
                          <a:cs typeface="Arial" panose="020B0604020202020204" pitchFamily="34" charset="0"/>
                        </a:rPr>
                        <a:t> to capture entity-specific </a:t>
                      </a:r>
                      <a:r>
                        <a:rPr lang="en-US" sz="1200" b="0" i="0" kern="1200" baseline="0" dirty="0" smtClean="0">
                          <a:solidFill>
                            <a:schemeClr val="tx1"/>
                          </a:solidFill>
                          <a:latin typeface="Arial" panose="020B0604020202020204" pitchFamily="34" charset="0"/>
                          <a:ea typeface="+mn-ea"/>
                          <a:cs typeface="Arial" panose="020B0604020202020204" pitchFamily="34" charset="0"/>
                        </a:rPr>
                        <a:t>risks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Compliance, Model, and Operational metrics (including Fraud and Anti-Money Laundering) are insufficient. Proposed</a:t>
                      </a:r>
                      <a:r>
                        <a:rPr lang="en-US" sz="1200" i="0" kern="1200" baseline="0" dirty="0" smtClean="0">
                          <a:solidFill>
                            <a:schemeClr val="tx1"/>
                          </a:solidFill>
                          <a:effectLst/>
                          <a:latin typeface="Arial" panose="020B0604020202020204" pitchFamily="34" charset="0"/>
                          <a:ea typeface="+mn-ea"/>
                          <a:cs typeface="Arial" panose="020B0604020202020204" pitchFamily="34" charset="0"/>
                        </a:rPr>
                        <a:t> new m</a:t>
                      </a:r>
                      <a:r>
                        <a:rPr lang="en-US" sz="1200" i="0" kern="1200" dirty="0" smtClean="0">
                          <a:solidFill>
                            <a:schemeClr val="tx1"/>
                          </a:solidFill>
                          <a:effectLst/>
                          <a:latin typeface="Arial" panose="020B0604020202020204" pitchFamily="34" charset="0"/>
                          <a:ea typeface="+mn-ea"/>
                          <a:cs typeface="Arial" panose="020B0604020202020204" pitchFamily="34" charset="0"/>
                        </a:rPr>
                        <a:t>etrics require further evaluation</a:t>
                      </a:r>
                      <a:r>
                        <a:rPr lang="en-US" sz="1200" i="0" kern="1200" baseline="0" dirty="0" smtClean="0">
                          <a:solidFill>
                            <a:schemeClr val="tx1"/>
                          </a:solidFill>
                          <a:effectLst/>
                          <a:latin typeface="Arial" panose="020B0604020202020204" pitchFamily="34" charset="0"/>
                          <a:ea typeface="+mn-ea"/>
                          <a:cs typeface="Arial" panose="020B0604020202020204" pitchFamily="34" charset="0"/>
                        </a:rPr>
                        <a:t> and improved </a:t>
                      </a:r>
                      <a:r>
                        <a:rPr lang="en-US" sz="1200" i="0" kern="1200" dirty="0" smtClean="0">
                          <a:solidFill>
                            <a:schemeClr val="tx1"/>
                          </a:solidFill>
                          <a:effectLst/>
                          <a:latin typeface="Arial" panose="020B0604020202020204" pitchFamily="34" charset="0"/>
                          <a:ea typeface="+mn-ea"/>
                          <a:cs typeface="Arial" panose="020B0604020202020204" pitchFamily="34" charset="0"/>
                        </a:rPr>
                        <a:t>data/tracking before formal inclusion</a:t>
                      </a:r>
                      <a:r>
                        <a:rPr lang="en-US" sz="1200" i="0" kern="1200" baseline="0" dirty="0" smtClean="0">
                          <a:solidFill>
                            <a:schemeClr val="tx1"/>
                          </a:solidFill>
                          <a:effectLst/>
                          <a:latin typeface="Arial" panose="020B0604020202020204" pitchFamily="34" charset="0"/>
                          <a:ea typeface="+mn-ea"/>
                          <a:cs typeface="Arial" panose="020B0604020202020204" pitchFamily="34" charset="0"/>
                        </a:rPr>
                        <a:t> </a:t>
                      </a:r>
                      <a:r>
                        <a:rPr lang="en-US" sz="1200" i="0" kern="1200" dirty="0" smtClean="0">
                          <a:solidFill>
                            <a:schemeClr val="tx1"/>
                          </a:solidFill>
                          <a:effectLst/>
                          <a:latin typeface="Arial" panose="020B0604020202020204" pitchFamily="34" charset="0"/>
                          <a:ea typeface="+mn-ea"/>
                          <a:cs typeface="Arial" panose="020B0604020202020204" pitchFamily="34" charset="0"/>
                        </a:rPr>
                        <a:t>in RAS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r>
              <a:tr h="153948">
                <a:tc>
                  <a:txBody>
                    <a:bodyPr/>
                    <a:lstStyle/>
                    <a:p>
                      <a:pPr marL="0" marR="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GB" sz="1200" b="1" dirty="0" smtClean="0">
                          <a:latin typeface="Arial" panose="020B0604020202020204" pitchFamily="34" charset="0"/>
                          <a:cs typeface="Arial" panose="020B0604020202020204" pitchFamily="34" charset="0"/>
                        </a:rPr>
                        <a:t>Operational risk </a:t>
                      </a:r>
                      <a:r>
                        <a:rPr lang="en-GB" sz="1200" dirty="0" smtClean="0">
                          <a:latin typeface="Arial" panose="020B0604020202020204" pitchFamily="34" charset="0"/>
                          <a:cs typeface="Arial" panose="020B0604020202020204" pitchFamily="34" charset="0"/>
                        </a:rPr>
                        <a:t>metric limits set too high in comparison to industry peers, with insufficient visibility into risk drivers</a:t>
                      </a: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kern="1200" baseline="0" dirty="0" smtClean="0">
                          <a:solidFill>
                            <a:schemeClr val="tx1"/>
                          </a:solidFill>
                          <a:latin typeface="Arial" panose="020B0604020202020204" pitchFamily="34" charset="0"/>
                          <a:ea typeface="+mn-ea"/>
                          <a:cs typeface="Arial" panose="020B0604020202020204" pitchFamily="34" charset="0"/>
                        </a:rPr>
                        <a:t>2015 limits recalibrated conservatively </a:t>
                      </a:r>
                    </a:p>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New </a:t>
                      </a:r>
                      <a:r>
                        <a:rPr lang="en-US" sz="1200" b="0" i="0" kern="1200" dirty="0" smtClean="0">
                          <a:solidFill>
                            <a:schemeClr val="tx1"/>
                          </a:solidFill>
                          <a:latin typeface="Arial" panose="020B0604020202020204" pitchFamily="34" charset="0"/>
                          <a:ea typeface="+mn-ea"/>
                          <a:cs typeface="Arial" panose="020B0604020202020204" pitchFamily="34" charset="0"/>
                        </a:rPr>
                        <a:t>‘additional’ metrics </a:t>
                      </a:r>
                      <a:r>
                        <a:rPr lang="en-US" sz="1200" b="0" i="0" kern="1200" dirty="0" smtClean="0">
                          <a:solidFill>
                            <a:schemeClr val="tx1"/>
                          </a:solidFill>
                          <a:latin typeface="Arial" panose="020B0604020202020204" pitchFamily="34" charset="0"/>
                          <a:ea typeface="+mn-ea"/>
                          <a:cs typeface="Arial" panose="020B0604020202020204" pitchFamily="34" charset="0"/>
                        </a:rPr>
                        <a:t>(tracking only) created for specific Op Risk event types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endParaRPr lang="en-US" sz="1100" i="0" kern="1200" dirty="0" smtClean="0">
                        <a:solidFill>
                          <a:schemeClr val="tx1"/>
                        </a:solidFill>
                        <a:effectLst/>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r>
              <a:tr h="138023">
                <a:tc>
                  <a:txBody>
                    <a:bodyPr/>
                    <a:lstStyle/>
                    <a:p>
                      <a:pPr marL="0" indent="0">
                        <a:spcBef>
                          <a:spcPts val="400"/>
                        </a:spcBef>
                        <a:spcAft>
                          <a:spcPts val="0"/>
                        </a:spcAft>
                        <a:buFont typeface="Arial" panose="020B0604020202020204" pitchFamily="34" charset="0"/>
                        <a:buNone/>
                      </a:pPr>
                      <a:r>
                        <a:rPr lang="en-GB" sz="1200" b="1" dirty="0" smtClean="0">
                          <a:latin typeface="Arial" panose="020B0604020202020204" pitchFamily="34" charset="0"/>
                          <a:cs typeface="Arial" panose="020B0604020202020204" pitchFamily="34" charset="0"/>
                        </a:rPr>
                        <a:t>New metrics </a:t>
                      </a:r>
                      <a:r>
                        <a:rPr lang="en-GB" sz="1200" dirty="0" smtClean="0">
                          <a:latin typeface="Arial" panose="020B0604020202020204" pitchFamily="34" charset="0"/>
                          <a:cs typeface="Arial" panose="020B0604020202020204" pitchFamily="34" charset="0"/>
                        </a:rPr>
                        <a:t>required to</a:t>
                      </a:r>
                    </a:p>
                    <a:p>
                      <a:pPr marL="171450" indent="-171450">
                        <a:spcBef>
                          <a:spcPts val="400"/>
                        </a:spcBef>
                        <a:spcAft>
                          <a:spcPts val="0"/>
                        </a:spcAft>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Meet</a:t>
                      </a:r>
                      <a:r>
                        <a:rPr lang="en-GB" sz="1200" b="1" dirty="0" smtClean="0">
                          <a:latin typeface="Arial" panose="020B0604020202020204" pitchFamily="34" charset="0"/>
                          <a:cs typeface="Arial" panose="020B0604020202020204" pitchFamily="34" charset="0"/>
                        </a:rPr>
                        <a:t> Group</a:t>
                      </a:r>
                      <a:r>
                        <a:rPr lang="en-GB" sz="1200" b="1" baseline="0" dirty="0" smtClean="0">
                          <a:latin typeface="Arial" panose="020B0604020202020204" pitchFamily="34" charset="0"/>
                          <a:cs typeface="Arial" panose="020B0604020202020204" pitchFamily="34" charset="0"/>
                        </a:rPr>
                        <a:t> requirements </a:t>
                      </a:r>
                      <a:r>
                        <a:rPr lang="en-GB" sz="1200" b="0" baseline="0" dirty="0" smtClean="0">
                          <a:latin typeface="Arial" panose="020B0604020202020204" pitchFamily="34" charset="0"/>
                          <a:cs typeface="Arial" panose="020B0604020202020204" pitchFamily="34" charset="0"/>
                        </a:rPr>
                        <a:t>from ECB</a:t>
                      </a:r>
                      <a:endParaRPr lang="en-GB" sz="1200" b="0" dirty="0" smtClean="0">
                        <a:latin typeface="Arial" panose="020B0604020202020204" pitchFamily="34" charset="0"/>
                        <a:cs typeface="Arial" panose="020B0604020202020204" pitchFamily="34" charset="0"/>
                      </a:endParaRPr>
                    </a:p>
                    <a:p>
                      <a:pPr marL="171450" indent="-171450">
                        <a:spcBef>
                          <a:spcPts val="400"/>
                        </a:spcBef>
                        <a:spcAft>
                          <a:spcPts val="0"/>
                        </a:spcAft>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Address concerns</a:t>
                      </a:r>
                      <a:r>
                        <a:rPr lang="en-GB" sz="1200" b="0" baseline="0" dirty="0" smtClean="0">
                          <a:latin typeface="Arial" panose="020B0604020202020204" pitchFamily="34" charset="0"/>
                          <a:cs typeface="Arial" panose="020B0604020202020204" pitchFamily="34" charset="0"/>
                        </a:rPr>
                        <a:t> from 2015 </a:t>
                      </a:r>
                      <a:r>
                        <a:rPr lang="en-GB" sz="1200" b="1" baseline="0" dirty="0" smtClean="0">
                          <a:latin typeface="Arial" panose="020B0604020202020204" pitchFamily="34" charset="0"/>
                          <a:cs typeface="Arial" panose="020B0604020202020204" pitchFamily="34" charset="0"/>
                        </a:rPr>
                        <a:t>Board review</a:t>
                      </a:r>
                      <a:endParaRPr lang="en-GB" sz="1200" b="1"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1200" i="0" dirty="0" smtClean="0">
                          <a:solidFill>
                            <a:schemeClr val="tx1"/>
                          </a:solidFill>
                          <a:latin typeface="Arial" panose="020B0604020202020204" pitchFamily="34" charset="0"/>
                          <a:cs typeface="Arial" panose="020B0604020202020204" pitchFamily="34" charset="0"/>
                        </a:rPr>
                        <a:t>Metrics added for both SHUSA and entity-level RAS</a:t>
                      </a:r>
                    </a:p>
                    <a:p>
                      <a:pPr marL="119063" marR="0" indent="-119063"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1200" i="0" dirty="0" smtClean="0">
                          <a:solidFill>
                            <a:schemeClr val="tx1"/>
                          </a:solidFill>
                          <a:latin typeface="Arial" panose="020B0604020202020204" pitchFamily="34" charset="0"/>
                          <a:cs typeface="Arial" panose="020B0604020202020204" pitchFamily="34" charset="0"/>
                        </a:rPr>
                        <a:t>Expanded sub-portfolio granularity for entity-level metrics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0" i="0" u="none" baseline="0" dirty="0" smtClean="0">
                          <a:solidFill>
                            <a:schemeClr val="tx1"/>
                          </a:solidFill>
                          <a:latin typeface="Arial" panose="020B0604020202020204" pitchFamily="34" charset="0"/>
                          <a:cs typeface="Arial" panose="020B0604020202020204" pitchFamily="34" charset="0"/>
                          <a:sym typeface="+mj-lt"/>
                        </a:rPr>
                        <a:t>Tracking </a:t>
                      </a:r>
                      <a:r>
                        <a:rPr kumimoji="0" lang="en-US" sz="1200" b="0" i="0" u="none" baseline="0" dirty="0" smtClean="0">
                          <a:solidFill>
                            <a:schemeClr val="tx1"/>
                          </a:solidFill>
                          <a:latin typeface="Arial" panose="020B0604020202020204" pitchFamily="34" charset="0"/>
                          <a:cs typeface="Arial" panose="020B0604020202020204" pitchFamily="34" charset="0"/>
                          <a:sym typeface="+mj-lt"/>
                        </a:rPr>
                        <a:t>additional metrics </a:t>
                      </a:r>
                      <a:r>
                        <a:rPr kumimoji="0" lang="en-US" sz="1200" b="0" i="0" u="none" baseline="0" dirty="0" smtClean="0">
                          <a:solidFill>
                            <a:schemeClr val="tx1"/>
                          </a:solidFill>
                          <a:latin typeface="Arial" panose="020B0604020202020204" pitchFamily="34" charset="0"/>
                          <a:cs typeface="Arial" panose="020B0604020202020204" pitchFamily="34" charset="0"/>
                          <a:sym typeface="+mj-lt"/>
                        </a:rPr>
                        <a:t>and other potential new metrics to better understand behavior, manage data quality, and calibrate future limits</a:t>
                      </a:r>
                      <a:endParaRPr kumimoji="0" lang="en-GB" sz="1200" b="0" i="0" u="none" baseline="0" dirty="0" smtClean="0">
                        <a:solidFill>
                          <a:schemeClr val="tx1"/>
                        </a:solidFill>
                        <a:latin typeface="Arial" panose="020B0604020202020204" pitchFamily="34" charset="0"/>
                        <a:cs typeface="Arial" panose="020B0604020202020204" pitchFamily="34" charset="0"/>
                        <a:sym typeface="+mj-lt"/>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Freeform 12"/>
          <p:cNvSpPr>
            <a:spLocks noChangeAspect="1"/>
          </p:cNvSpPr>
          <p:nvPr/>
        </p:nvSpPr>
        <p:spPr>
          <a:xfrm>
            <a:off x="2804863" y="2261851"/>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6" name="Freeform 15"/>
          <p:cNvSpPr>
            <a:spLocks noChangeAspect="1"/>
          </p:cNvSpPr>
          <p:nvPr/>
        </p:nvSpPr>
        <p:spPr>
          <a:xfrm>
            <a:off x="2804863" y="3804259"/>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7" name="Freeform 16"/>
          <p:cNvSpPr>
            <a:spLocks noChangeAspect="1"/>
          </p:cNvSpPr>
          <p:nvPr/>
        </p:nvSpPr>
        <p:spPr>
          <a:xfrm>
            <a:off x="2804863" y="4666372"/>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5" name="Freeform 14"/>
          <p:cNvSpPr>
            <a:spLocks noChangeAspect="1"/>
          </p:cNvSpPr>
          <p:nvPr/>
        </p:nvSpPr>
        <p:spPr>
          <a:xfrm>
            <a:off x="2804863" y="3124741"/>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285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99206813"/>
              </p:ext>
            </p:extLst>
          </p:nvPr>
        </p:nvGraphicFramePr>
        <p:xfrm>
          <a:off x="350838" y="1470026"/>
          <a:ext cx="8896349" cy="4636008"/>
        </p:xfrm>
        <a:graphic>
          <a:graphicData uri="http://schemas.openxmlformats.org/drawingml/2006/table">
            <a:tbl>
              <a:tblPr firstRow="1" bandRow="1"/>
              <a:tblGrid>
                <a:gridCol w="1465449"/>
                <a:gridCol w="2982727"/>
                <a:gridCol w="4448173"/>
              </a:tblGrid>
              <a:tr h="110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5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979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50" b="1" i="0" u="none" strike="noStrike" dirty="0" smtClean="0">
                          <a:solidFill>
                            <a:srgbClr val="000000"/>
                          </a:solidFill>
                          <a:effectLst/>
                          <a:latin typeface="Arial" panose="020B0604020202020204" pitchFamily="34" charset="0"/>
                          <a:cs typeface="Arial" panose="020B0604020202020204" pitchFamily="34" charset="0"/>
                        </a:rPr>
                        <a:t>Mark-to-market</a:t>
                      </a:r>
                      <a:r>
                        <a:rPr lang="en-US" sz="1050" b="1" i="0" u="none" strike="noStrike" baseline="0" dirty="0" smtClean="0">
                          <a:solidFill>
                            <a:srgbClr val="000000"/>
                          </a:solidFill>
                          <a:effectLst/>
                          <a:latin typeface="Arial" panose="020B0604020202020204" pitchFamily="34" charset="0"/>
                          <a:cs typeface="Arial" panose="020B0604020202020204" pitchFamily="34" charset="0"/>
                        </a:rPr>
                        <a:t> portfolio risk</a:t>
                      </a:r>
                      <a:endParaRPr lang="en-US" sz="1050" b="1" i="0" u="none" strike="noStrike" dirty="0" smtClean="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MTM Value at Risk (VaR)</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MTM VaR metric covers the market risk in all material trading portfolios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0713">
                <a:tc rowSpan="1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000000"/>
                          </a:solidFill>
                          <a:effectLst/>
                          <a:latin typeface="Arial" panose="020B0604020202020204" pitchFamily="34" charset="0"/>
                          <a:cs typeface="Arial" panose="020B0604020202020204" pitchFamily="34" charset="0"/>
                        </a:rPr>
                        <a:t>Operational risk</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Credit/Debit Card # Fraud </a:t>
                      </a:r>
                      <a:r>
                        <a:rPr lang="en-US" sz="1050" b="0" i="0" u="none" strike="noStrike" dirty="0" smtClean="0">
                          <a:effectLst/>
                          <a:latin typeface="Arial" panose="020B0604020202020204" pitchFamily="34" charset="0"/>
                          <a:cs typeface="Arial" panose="020B0604020202020204" pitchFamily="34" charset="0"/>
                        </a:rPr>
                        <a:t>Ratio</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total number of credit/ debit card fraud cases as a percent of the total number of active credit/ debit cards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0713">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Credit/Debit Card $ Fraud </a:t>
                      </a:r>
                      <a:r>
                        <a:rPr lang="en-US" sz="1050" b="0" i="0" u="none" strike="noStrike" dirty="0" smtClean="0">
                          <a:effectLst/>
                          <a:latin typeface="Arial" panose="020B0604020202020204" pitchFamily="34" charset="0"/>
                          <a:cs typeface="Arial" panose="020B0604020202020204" pitchFamily="34" charset="0"/>
                        </a:rPr>
                        <a:t>Ratio</a:t>
                      </a:r>
                      <a:endParaRPr lang="en-US" sz="105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total amount</a:t>
                      </a:r>
                      <a:r>
                        <a:rPr lang="en-US" sz="105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50" b="0" i="0" u="none" strike="noStrike" dirty="0" smtClean="0">
                          <a:solidFill>
                            <a:srgbClr val="000000"/>
                          </a:solidFill>
                          <a:effectLst/>
                          <a:latin typeface="Arial" panose="020B0604020202020204" pitchFamily="34" charset="0"/>
                          <a:cs typeface="Arial" panose="020B0604020202020204" pitchFamily="34" charset="0"/>
                        </a:rPr>
                        <a:t> of credit/ debit card fraud</a:t>
                      </a:r>
                      <a:r>
                        <a:rPr lang="en-US" sz="1050" b="0" i="0" u="none" strike="noStrike" baseline="0" dirty="0" smtClean="0">
                          <a:solidFill>
                            <a:srgbClr val="000000"/>
                          </a:solidFill>
                          <a:effectLst/>
                          <a:latin typeface="Arial" panose="020B0604020202020204" pitchFamily="34" charset="0"/>
                          <a:cs typeface="Arial" panose="020B0604020202020204" pitchFamily="34" charset="0"/>
                        </a:rPr>
                        <a:t> as a percent of the total amount ($) of credit/ debit card sales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9486">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Ethical Hacking Vulnerabilities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number of high-risk vulnerabilities detected in the tests conducted by the Ethical Hacking service that have not been corrected for more than three months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9486">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panose="020B0604020202020204" pitchFamily="34" charset="0"/>
                          <a:cs typeface="Arial" panose="020B0604020202020204" pitchFamily="34" charset="0"/>
                        </a:rPr>
                        <a:t>Material Operational</a:t>
                      </a:r>
                      <a:r>
                        <a:rPr lang="en-US" sz="1050" b="0" i="0" u="none" strike="noStrike" baseline="0" dirty="0" smtClean="0">
                          <a:effectLst/>
                          <a:latin typeface="Arial" panose="020B0604020202020204" pitchFamily="34" charset="0"/>
                          <a:cs typeface="Arial" panose="020B0604020202020204" pitchFamily="34" charset="0"/>
                        </a:rPr>
                        <a:t> R</a:t>
                      </a:r>
                      <a:r>
                        <a:rPr lang="en-US" sz="1050" b="0" i="0" u="none" strike="noStrike" dirty="0" smtClean="0">
                          <a:effectLst/>
                          <a:latin typeface="Arial" panose="020B0604020202020204" pitchFamily="34" charset="0"/>
                          <a:cs typeface="Arial" panose="020B0604020202020204" pitchFamily="34" charset="0"/>
                        </a:rPr>
                        <a:t>isk </a:t>
                      </a:r>
                      <a:r>
                        <a:rPr lang="en-US" sz="1050" b="0" i="0" u="none" strike="noStrike" dirty="0">
                          <a:effectLst/>
                          <a:latin typeface="Arial" panose="020B0604020202020204" pitchFamily="34" charset="0"/>
                          <a:cs typeface="Arial" panose="020B0604020202020204" pitchFamily="34" charset="0"/>
                        </a:rPr>
                        <a:t>events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050" b="0" dirty="0" smtClean="0">
                          <a:solidFill>
                            <a:schemeClr val="tx1"/>
                          </a:solidFill>
                          <a:latin typeface="Arial" panose="020B0604020202020204" pitchFamily="34" charset="0"/>
                          <a:cs typeface="Arial" panose="020B0604020202020204" pitchFamily="34" charset="0"/>
                        </a:rPr>
                        <a:t>Aligned with new SHUSA material event impact thresholds; </a:t>
                      </a:r>
                      <a:r>
                        <a:rPr lang="en-GB" sz="1050" b="0" strike="noStrike" baseline="0" dirty="0" smtClean="0">
                          <a:solidFill>
                            <a:schemeClr val="tx1"/>
                          </a:solidFill>
                          <a:latin typeface="Arial" panose="020B0604020202020204" pitchFamily="34" charset="0"/>
                          <a:cs typeface="Arial" panose="020B0604020202020204" pitchFamily="34" charset="0"/>
                        </a:rPr>
                        <a:t>Includes non financially impacting material events (i.e. customer, regulatory, reputation)</a:t>
                      </a:r>
                      <a:endParaRPr lang="en-GB" sz="1050" b="0" strike="sngStrike"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0713">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Gross operational risk losses / gross margin</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Gross operational risk losses as a percentage of gross margin within the same period</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0713">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IT Relevant Incidents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number of infrastructure and software incidents classified as P1 and P2 in the month</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10540">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IT Systems Availability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availability of critical systems during the month</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0713">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Online Banking Fraud</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The number of fraud cases in Online Banking as</a:t>
                      </a:r>
                      <a:r>
                        <a:rPr lang="en-US" sz="1050" b="0" i="0" u="none" strike="noStrike" baseline="0" dirty="0" smtClean="0">
                          <a:solidFill>
                            <a:srgbClr val="000000"/>
                          </a:solidFill>
                          <a:effectLst/>
                          <a:latin typeface="Arial" panose="020B0604020202020204" pitchFamily="34" charset="0"/>
                          <a:cs typeface="Arial" panose="020B0604020202020204" pitchFamily="34" charset="0"/>
                        </a:rPr>
                        <a:t> a percentage of</a:t>
                      </a:r>
                      <a:r>
                        <a:rPr lang="en-US" sz="1050" b="0" i="0" u="none" strike="noStrike" dirty="0" smtClean="0">
                          <a:solidFill>
                            <a:srgbClr val="000000"/>
                          </a:solidFill>
                          <a:effectLst/>
                          <a:latin typeface="Arial" panose="020B0604020202020204" pitchFamily="34" charset="0"/>
                          <a:cs typeface="Arial" panose="020B0604020202020204" pitchFamily="34" charset="0"/>
                        </a:rPr>
                        <a:t> the total users of Online Banking</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9486">
                <a:tc vMerge="1">
                  <a:txBody>
                    <a:body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Relevant OR events R1 (number)</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Measures the concentration of significant events on a trailing 12 month basis; proportion of events exceeding extreme losses (as defined by SHUSA) to events exceeding significant</a:t>
                      </a:r>
                      <a:r>
                        <a:rPr lang="en-US" sz="1050" b="0" i="0" u="none" strike="noStrike" baseline="0" dirty="0" smtClean="0">
                          <a:solidFill>
                            <a:srgbClr val="000000"/>
                          </a:solidFill>
                          <a:effectLst/>
                          <a:latin typeface="Arial" panose="020B0604020202020204" pitchFamily="34" charset="0"/>
                          <a:cs typeface="Arial" panose="020B0604020202020204" pitchFamily="34" charset="0"/>
                        </a:rPr>
                        <a:t> losses (as defined by SHUSA)</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1054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Servers with Security Compliant Operating Systems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panose="020B0604020202020204" pitchFamily="34" charset="0"/>
                          <a:cs typeface="Arial" panose="020B0604020202020204" pitchFamily="34" charset="0"/>
                        </a:rPr>
                        <a:t>Number of operating systems that are compliant with the security policy</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1741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panose="020B0604020202020204" pitchFamily="34" charset="0"/>
                          <a:cs typeface="Arial" panose="020B0604020202020204" pitchFamily="34" charset="0"/>
                        </a:rPr>
                        <a:t>Systems with Obsolete Operating Systems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050" b="0" dirty="0" smtClean="0">
                          <a:latin typeface="Arial" panose="020B0604020202020204" pitchFamily="34" charset="0"/>
                          <a:cs typeface="Arial" panose="020B0604020202020204" pitchFamily="34" charset="0"/>
                        </a:rPr>
                        <a:t>The </a:t>
                      </a:r>
                      <a:r>
                        <a:rPr lang="en-US" sz="1050" b="0" dirty="0" smtClean="0">
                          <a:latin typeface="Arial" panose="020B0604020202020204" pitchFamily="34" charset="0"/>
                          <a:cs typeface="Arial" panose="020B0604020202020204" pitchFamily="34" charset="0"/>
                        </a:rPr>
                        <a:t>percentage of servers currently working with obsolete operating systems</a:t>
                      </a:r>
                      <a:endParaRPr lang="en-GB" sz="105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a:t>Metrics Glossary (</a:t>
            </a:r>
            <a:r>
              <a:rPr lang="en-GB" dirty="0" smtClean="0"/>
              <a:t>5/6)</a:t>
            </a:r>
            <a:endParaRPr lang="en-GB" dirty="0"/>
          </a:p>
        </p:txBody>
      </p:sp>
      <p:grpSp>
        <p:nvGrpSpPr>
          <p:cNvPr id="4" name="Group 3"/>
          <p:cNvGrpSpPr/>
          <p:nvPr/>
        </p:nvGrpSpPr>
        <p:grpSpPr>
          <a:xfrm>
            <a:off x="348437" y="103538"/>
            <a:ext cx="1404090" cy="273404"/>
            <a:chOff x="7410808" y="103538"/>
            <a:chExt cx="1404090" cy="273404"/>
          </a:xfrm>
        </p:grpSpPr>
        <p:sp>
          <p:nvSpPr>
            <p:cNvPr id="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6"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D</a:t>
              </a:r>
            </a:p>
          </p:txBody>
        </p:sp>
        <p:sp>
          <p:nvSpPr>
            <p:cNvPr id="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2691301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01246859"/>
              </p:ext>
            </p:extLst>
          </p:nvPr>
        </p:nvGraphicFramePr>
        <p:xfrm>
          <a:off x="350838" y="1470025"/>
          <a:ext cx="8896349" cy="2423160"/>
        </p:xfrm>
        <a:graphic>
          <a:graphicData uri="http://schemas.openxmlformats.org/drawingml/2006/table">
            <a:tbl>
              <a:tblPr firstRow="1" bandRow="1"/>
              <a:tblGrid>
                <a:gridCol w="1465449"/>
                <a:gridCol w="2982727"/>
                <a:gridCol w="444817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a:rPr>
                        <a:t>Risk type</a:t>
                      </a:r>
                      <a:endParaRPr lang="en-US" sz="1050" b="1" i="0" u="none" strike="noStrike" dirty="0">
                        <a:solidFill>
                          <a:srgbClr val="FF0000"/>
                        </a:solidFill>
                        <a:effectLst/>
                        <a:latin typeface="Arial"/>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a:rPr>
                        <a:t>Metric</a:t>
                      </a:r>
                      <a:endParaRPr lang="en-US" sz="105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FF0000"/>
                          </a:solidFill>
                          <a:effectLst/>
                          <a:latin typeface="Arial"/>
                        </a:rPr>
                        <a:t>Definition</a:t>
                      </a:r>
                      <a:endParaRPr lang="en-US" sz="105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50" b="1" i="0" u="none" strike="noStrike" dirty="0" smtClean="0">
                          <a:solidFill>
                            <a:srgbClr val="000000"/>
                          </a:solidFill>
                          <a:effectLst/>
                          <a:latin typeface="Arial"/>
                        </a:rPr>
                        <a:t>Model risk</a:t>
                      </a: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5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5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a:rPr>
                        <a:t>The number of legacy Tier 1 models used in production without appropriate approvals</a:t>
                      </a:r>
                      <a:endParaRPr lang="en-US" sz="105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1" i="0" u="none" strike="noStrike" dirty="0" smtClean="0">
                          <a:solidFill>
                            <a:srgbClr val="000000"/>
                          </a:solidFill>
                          <a:effectLst/>
                          <a:latin typeface="Arial"/>
                        </a:rPr>
                        <a:t>Compliance risk</a:t>
                      </a:r>
                      <a:endParaRPr lang="en-US" sz="105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a:rPr>
                        <a:t>Federal Regulator Complaints (CFPB)</a:t>
                      </a:r>
                      <a:endParaRPr lang="en-US" sz="105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a:rPr>
                        <a:t>For</a:t>
                      </a:r>
                      <a:r>
                        <a:rPr lang="en-US" sz="1050" b="0" i="0" u="none" strike="noStrike" baseline="0" dirty="0" smtClean="0">
                          <a:solidFill>
                            <a:srgbClr val="000000"/>
                          </a:solidFill>
                          <a:effectLst/>
                          <a:latin typeface="Arial"/>
                        </a:rPr>
                        <a:t> SBNA, t</a:t>
                      </a:r>
                      <a:r>
                        <a:rPr lang="en-US" sz="1050" b="0" i="0" u="none" strike="noStrike" dirty="0" smtClean="0">
                          <a:solidFill>
                            <a:srgbClr val="000000"/>
                          </a:solidFill>
                          <a:effectLst/>
                          <a:latin typeface="Arial"/>
                        </a:rPr>
                        <a:t>he</a:t>
                      </a:r>
                      <a:r>
                        <a:rPr lang="en-US" sz="1050" b="0" i="0" u="none" strike="noStrike" baseline="0" dirty="0" smtClean="0">
                          <a:solidFill>
                            <a:srgbClr val="000000"/>
                          </a:solidFill>
                          <a:effectLst/>
                          <a:latin typeface="Arial"/>
                        </a:rPr>
                        <a:t> CFPB provides consumers the ability to share their complaints with financial companies. CFPB provides access to all complaint data on its website. Consumer complaints include bank account, credit card, credit reporting, debt collection, money transfer, and mortgage complaints</a:t>
                      </a:r>
                      <a:endParaRPr lang="en-US" sz="105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a:effectLst/>
                          <a:latin typeface="Arial"/>
                        </a:rPr>
                        <a:t>High Risk Customers as % of Total New Customers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a:rPr>
                        <a:t>The number of customers classified as “high</a:t>
                      </a:r>
                      <a:r>
                        <a:rPr lang="en-US" sz="1050" b="0" i="0" u="none" strike="noStrike" baseline="0" dirty="0" smtClean="0">
                          <a:solidFill>
                            <a:srgbClr val="000000"/>
                          </a:solidFill>
                          <a:effectLst/>
                          <a:latin typeface="Arial"/>
                        </a:rPr>
                        <a:t> risk” (based on internal policies) as a percentage of the total number of new customers</a:t>
                      </a:r>
                      <a:endParaRPr lang="en-US" sz="105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5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(OCC Enforcement Actions)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a:rPr>
                        <a:t>The total number of open MRIAs issued by the Federal Reserve to all Santander entities operating in the US and over which the FRB has jurisdiction or other equivalent regulatory matters requiring</a:t>
                      </a:r>
                      <a:r>
                        <a:rPr lang="en-US" sz="1050" b="0" i="0" u="none" strike="noStrike" baseline="0" dirty="0" smtClean="0">
                          <a:solidFill>
                            <a:srgbClr val="000000"/>
                          </a:solidFill>
                          <a:effectLst/>
                          <a:latin typeface="Arial"/>
                        </a:rPr>
                        <a:t> immediate attention. For SBNA, this will be largely OCC Enforcement Actions.</a:t>
                      </a:r>
                      <a:endParaRPr lang="en-US" sz="105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a:t>Metrics Glossary (</a:t>
            </a:r>
            <a:r>
              <a:rPr lang="en-GB" dirty="0" smtClean="0"/>
              <a:t>6/6)</a:t>
            </a:r>
            <a:endParaRPr lang="en-GB" dirty="0"/>
          </a:p>
        </p:txBody>
      </p:sp>
      <p:grpSp>
        <p:nvGrpSpPr>
          <p:cNvPr id="4" name="Group 3"/>
          <p:cNvGrpSpPr/>
          <p:nvPr/>
        </p:nvGrpSpPr>
        <p:grpSpPr>
          <a:xfrm>
            <a:off x="348437" y="103538"/>
            <a:ext cx="1404090" cy="273404"/>
            <a:chOff x="7410808" y="103538"/>
            <a:chExt cx="1404090" cy="273404"/>
          </a:xfrm>
        </p:grpSpPr>
        <p:sp>
          <p:nvSpPr>
            <p:cNvPr id="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B</a:t>
              </a:r>
            </a:p>
          </p:txBody>
        </p:sp>
        <p:sp>
          <p:nvSpPr>
            <p:cNvPr id="6"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D</a:t>
              </a:r>
            </a:p>
          </p:txBody>
        </p:sp>
        <p:sp>
          <p:nvSpPr>
            <p:cNvPr id="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1805194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74166" y="1466783"/>
            <a:ext cx="2727831" cy="3001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4" name="Rectangle 3"/>
          <p:cNvSpPr>
            <a:spLocks noChangeArrowheads="1"/>
          </p:cNvSpPr>
          <p:nvPr/>
        </p:nvSpPr>
        <p:spPr bwMode="gray">
          <a:xfrm>
            <a:off x="502164" y="1835175"/>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5" name="Rectangle 13"/>
          <p:cNvSpPr>
            <a:spLocks noChangeArrowheads="1"/>
          </p:cNvSpPr>
          <p:nvPr/>
        </p:nvSpPr>
        <p:spPr bwMode="gray">
          <a:xfrm>
            <a:off x="1540131" y="2752285"/>
            <a:ext cx="1558214" cy="365760"/>
          </a:xfrm>
          <a:prstGeom prst="rect">
            <a:avLst/>
          </a:prstGeom>
          <a:solidFill>
            <a:srgbClr val="FFDDDD"/>
          </a:solidFill>
          <a:ln w="9525" algn="ctr">
            <a:solidFill>
              <a:srgbClr val="FF0000"/>
            </a:solidFill>
            <a:miter lim="800000"/>
            <a:headEnd/>
            <a:tailEnd/>
          </a:ln>
          <a:effectLst/>
          <a:extLst/>
        </p:spPr>
        <p:txBody>
          <a:bodyPr lIns="182880" tIns="36576" rIns="18288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6" name="Rectangle 13"/>
          <p:cNvSpPr>
            <a:spLocks noChangeArrowheads="1"/>
          </p:cNvSpPr>
          <p:nvPr/>
        </p:nvSpPr>
        <p:spPr bwMode="gray">
          <a:xfrm>
            <a:off x="1540131" y="3210840"/>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r>
              <a:rPr lang="en-US" altLang="zh-CN" sz="1000" baseline="30000" dirty="0" smtClean="0">
                <a:solidFill>
                  <a:srgbClr val="000000"/>
                </a:solidFill>
                <a:ea typeface="SimSun" pitchFamily="2" charset="-122"/>
              </a:rPr>
              <a:t>1</a:t>
            </a:r>
            <a:endParaRPr lang="en-US" altLang="zh-CN" sz="1000" dirty="0">
              <a:solidFill>
                <a:srgbClr val="000000"/>
              </a:solidFill>
              <a:ea typeface="SimSun" pitchFamily="2" charset="-122"/>
            </a:endParaRPr>
          </a:p>
        </p:txBody>
      </p:sp>
      <p:sp>
        <p:nvSpPr>
          <p:cNvPr id="7" name="Rectangle 13"/>
          <p:cNvSpPr>
            <a:spLocks noChangeArrowheads="1"/>
          </p:cNvSpPr>
          <p:nvPr/>
        </p:nvSpPr>
        <p:spPr bwMode="gray">
          <a:xfrm>
            <a:off x="1540131" y="2293730"/>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8" name="Rectangle 19"/>
          <p:cNvSpPr>
            <a:spLocks noChangeArrowheads="1"/>
          </p:cNvSpPr>
          <p:nvPr/>
        </p:nvSpPr>
        <p:spPr bwMode="gray">
          <a:xfrm>
            <a:off x="502163" y="4586505"/>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9" name="Rectangle 20"/>
          <p:cNvSpPr>
            <a:spLocks noChangeArrowheads="1"/>
          </p:cNvSpPr>
          <p:nvPr/>
        </p:nvSpPr>
        <p:spPr bwMode="gray">
          <a:xfrm>
            <a:off x="510261" y="5503615"/>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10" name="Rectangle 20"/>
          <p:cNvSpPr>
            <a:spLocks noChangeArrowheads="1"/>
          </p:cNvSpPr>
          <p:nvPr/>
        </p:nvSpPr>
        <p:spPr bwMode="gray">
          <a:xfrm>
            <a:off x="502163" y="5045060"/>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12" name="Oval 11"/>
          <p:cNvSpPr/>
          <p:nvPr/>
        </p:nvSpPr>
        <p:spPr bwMode="auto">
          <a:xfrm>
            <a:off x="386348" y="180147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13" name="Oval 12"/>
          <p:cNvSpPr/>
          <p:nvPr/>
        </p:nvSpPr>
        <p:spPr bwMode="auto">
          <a:xfrm>
            <a:off x="1394823" y="315097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15" name="Oval 14"/>
          <p:cNvSpPr/>
          <p:nvPr/>
        </p:nvSpPr>
        <p:spPr bwMode="auto">
          <a:xfrm>
            <a:off x="364956" y="453798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16" name="Oval 15"/>
          <p:cNvSpPr/>
          <p:nvPr/>
        </p:nvSpPr>
        <p:spPr bwMode="auto">
          <a:xfrm>
            <a:off x="364956" y="4984586"/>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17" name="Oval 16"/>
          <p:cNvSpPr/>
          <p:nvPr/>
        </p:nvSpPr>
        <p:spPr bwMode="auto">
          <a:xfrm>
            <a:off x="364956" y="543582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18" name="Rectangle 13"/>
          <p:cNvSpPr>
            <a:spLocks noChangeArrowheads="1"/>
          </p:cNvSpPr>
          <p:nvPr/>
        </p:nvSpPr>
        <p:spPr bwMode="gray">
          <a:xfrm>
            <a:off x="1540131" y="1835175"/>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19" name="Oval 18"/>
          <p:cNvSpPr/>
          <p:nvPr/>
        </p:nvSpPr>
        <p:spPr bwMode="auto">
          <a:xfrm>
            <a:off x="1394823" y="179024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22" name="Oval 21"/>
          <p:cNvSpPr/>
          <p:nvPr/>
        </p:nvSpPr>
        <p:spPr bwMode="auto">
          <a:xfrm>
            <a:off x="1394823" y="2232986"/>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23" name="Oval 22"/>
          <p:cNvSpPr/>
          <p:nvPr/>
        </p:nvSpPr>
        <p:spPr bwMode="auto">
          <a:xfrm>
            <a:off x="1394823" y="2688006"/>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graphicFrame>
        <p:nvGraphicFramePr>
          <p:cNvPr id="24" name="Table 23"/>
          <p:cNvGraphicFramePr>
            <a:graphicFrameLocks noGrp="1"/>
          </p:cNvGraphicFramePr>
          <p:nvPr>
            <p:extLst>
              <p:ext uri="{D42A27DB-BD31-4B8C-83A1-F6EECF244321}">
                <p14:modId xmlns:p14="http://schemas.microsoft.com/office/powerpoint/2010/main" val="1267689232"/>
              </p:ext>
            </p:extLst>
          </p:nvPr>
        </p:nvGraphicFramePr>
        <p:xfrm>
          <a:off x="3665179" y="1835175"/>
          <a:ext cx="5558438" cy="4520352"/>
        </p:xfrm>
        <a:graphic>
          <a:graphicData uri="http://schemas.openxmlformats.org/drawingml/2006/table">
            <a:tbl>
              <a:tblPr firstRow="1" bandRow="1"/>
              <a:tblGrid>
                <a:gridCol w="2895109"/>
                <a:gridCol w="1238773"/>
                <a:gridCol w="1424556"/>
              </a:tblGrid>
              <a:tr h="55987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b="0" dirty="0" smtClean="0">
                          <a:latin typeface="Arial" panose="020B0604020202020204" pitchFamily="34" charset="0"/>
                          <a:cs typeface="Arial" panose="020B0604020202020204" pitchFamily="34" charset="0"/>
                        </a:rPr>
                        <a:t>*Tier</a:t>
                      </a:r>
                      <a:r>
                        <a:rPr lang="en-US" sz="1000" b="0" baseline="0" dirty="0" smtClean="0">
                          <a:latin typeface="Arial" panose="020B0604020202020204" pitchFamily="34" charset="0"/>
                          <a:cs typeface="Arial" panose="020B0604020202020204" pitchFamily="34" charset="0"/>
                        </a:rPr>
                        <a:t> 1 Capital </a:t>
                      </a:r>
                      <a:r>
                        <a:rPr lang="en-US" sz="1000" b="0" baseline="0" dirty="0" smtClean="0">
                          <a:solidFill>
                            <a:schemeClr val="tx1"/>
                          </a:solidFill>
                          <a:latin typeface="Arial" panose="020B0604020202020204" pitchFamily="34" charset="0"/>
                          <a:cs typeface="Arial" panose="020B0604020202020204" pitchFamily="34" charset="0"/>
                        </a:rPr>
                        <a:t>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Tier</a:t>
                      </a:r>
                      <a:r>
                        <a:rPr lang="en-US" sz="1000" b="0" baseline="0" dirty="0" smtClean="0">
                          <a:latin typeface="Arial" panose="020B0604020202020204" pitchFamily="34" charset="0"/>
                          <a:cs typeface="Arial" panose="020B0604020202020204" pitchFamily="34" charset="0"/>
                        </a:rPr>
                        <a:t> 1 Leverage </a:t>
                      </a:r>
                      <a:r>
                        <a:rPr lang="en-US" sz="1000" b="0" baseline="0" dirty="0" smtClean="0">
                          <a:solidFill>
                            <a:schemeClr val="tx1"/>
                          </a:solidFill>
                          <a:latin typeface="Arial" panose="020B0604020202020204" pitchFamily="34" charset="0"/>
                          <a:cs typeface="Arial" panose="020B0604020202020204" pitchFamily="34" charset="0"/>
                        </a:rPr>
                        <a:t>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PPNR Impairment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Total Risk-based Capital</a:t>
                      </a:r>
                      <a:r>
                        <a:rPr lang="en-US" sz="1000" b="0" baseline="0" dirty="0" smtClean="0">
                          <a:latin typeface="Arial" panose="020B0604020202020204" pitchFamily="34" charset="0"/>
                          <a:cs typeface="Arial" panose="020B0604020202020204" pitchFamily="34" charset="0"/>
                        </a:rPr>
                        <a:t> </a:t>
                      </a:r>
                      <a:r>
                        <a:rPr lang="en-US" sz="1000" b="0" baseline="0" dirty="0" smtClean="0">
                          <a:solidFill>
                            <a:schemeClr val="tx1"/>
                          </a:solidFill>
                          <a:latin typeface="Arial" panose="020B0604020202020204" pitchFamily="34" charset="0"/>
                          <a:cs typeface="Arial" panose="020B0604020202020204" pitchFamily="34" charset="0"/>
                        </a:rPr>
                        <a:t>Ratio</a:t>
                      </a:r>
                      <a:endParaRPr lang="en-US" sz="1000" b="0" dirty="0" smtClean="0">
                        <a:latin typeface="Arial" panose="020B0604020202020204" pitchFamily="34" charset="0"/>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solidFill>
                            <a:schemeClr val="tx1"/>
                          </a:solidFill>
                          <a:latin typeface="Arial" panose="020B0604020202020204" pitchFamily="34" charset="0"/>
                          <a:cs typeface="Arial" panose="020B0604020202020204" pitchFamily="34" charset="0"/>
                        </a:rPr>
                        <a:t>Common Equity Tier</a:t>
                      </a:r>
                      <a:r>
                        <a:rPr lang="en-US" sz="1000" b="0" baseline="0" dirty="0" smtClean="0">
                          <a:solidFill>
                            <a:schemeClr val="tx1"/>
                          </a:solidFill>
                          <a:latin typeface="Arial" panose="020B0604020202020204" pitchFamily="34" charset="0"/>
                          <a:cs typeface="Arial" panose="020B0604020202020204" pitchFamily="34" charset="0"/>
                        </a:rPr>
                        <a:t> 1 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solidFill>
                          <a:schemeClr val="tx1"/>
                        </a:solidFill>
                        <a:latin typeface="Arial" panose="020B0604020202020204" pitchFamily="34" charset="0"/>
                        <a:cs typeface="Arial" panose="020B0604020202020204" pitchFamily="34" charset="0"/>
                      </a:endParaRP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0435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Arial" panose="020B0604020202020204" pitchFamily="34" charset="0"/>
                          <a:ea typeface="+mn-ea"/>
                          <a:cs typeface="Arial" panose="020B0604020202020204" pitchFamily="34" charset="0"/>
                        </a:rPr>
                        <a:t>Total Credit Losses</a:t>
                      </a: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Net Charge-off Rate</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60/61+</a:t>
                      </a:r>
                      <a:r>
                        <a:rPr lang="en-US" sz="1000" u="none" strike="noStrike" baseline="0" dirty="0" smtClean="0">
                          <a:effectLst/>
                          <a:latin typeface="Arial" panose="020B0604020202020204" pitchFamily="34" charset="0"/>
                          <a:cs typeface="Arial" panose="020B0604020202020204" pitchFamily="34" charset="0"/>
                        </a:rPr>
                        <a:t> DPD</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*Concentration</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exposures</a:t>
                      </a: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46735">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residual value risk metrics included – no material operating lease portfolios in SBNA</a:t>
                      </a:r>
                      <a:endPar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55987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lgn="l" defTabSz="457200" rtl="0" eaLnBrk="1" latinLnBrk="0" hangingPunct="1">
                        <a:buFont typeface="Arial" panose="020B0604020202020204" pitchFamily="34" charset="0"/>
                        <a:buChar char="•"/>
                      </a:pPr>
                      <a:r>
                        <a:rPr lang="en-US" sz="1000" b="0" i="0" kern="1200" dirty="0" smtClean="0">
                          <a:solidFill>
                            <a:schemeClr val="tx1"/>
                          </a:solidFill>
                          <a:latin typeface="Arial" panose="020B0604020202020204" pitchFamily="34" charset="0"/>
                          <a:ea typeface="+mn-ea"/>
                          <a:cs typeface="Arial" panose="020B0604020202020204" pitchFamily="34" charset="0"/>
                        </a:rPr>
                        <a:t>*Stressed Survival</a:t>
                      </a:r>
                      <a:r>
                        <a:rPr lang="en-US" sz="1000" b="0" i="0" kern="1200" baseline="0" dirty="0" smtClean="0">
                          <a:solidFill>
                            <a:schemeClr val="tx1"/>
                          </a:solidFill>
                          <a:latin typeface="Arial" panose="020B0604020202020204" pitchFamily="34" charset="0"/>
                          <a:ea typeface="+mn-ea"/>
                          <a:cs typeface="Arial" panose="020B0604020202020204" pitchFamily="34" charset="0"/>
                        </a:rPr>
                        <a:t> Period</a:t>
                      </a:r>
                    </a:p>
                    <a:p>
                      <a:pPr marL="119063" indent="-119063" algn="l" defTabSz="457200" rtl="0" eaLnBrk="1" latinLnBrk="0" hangingPunct="1">
                        <a:buFont typeface="Arial" panose="020B0604020202020204" pitchFamily="34" charset="0"/>
                        <a:buChar char="•"/>
                      </a:pP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kern="1200" dirty="0" smtClean="0">
                          <a:solidFill>
                            <a:schemeClr val="tx1"/>
                          </a:solidFill>
                          <a:latin typeface="Arial" panose="020B0604020202020204" pitchFamily="34" charset="0"/>
                          <a:ea typeface="+mn-ea"/>
                          <a:cs typeface="Arial" panose="020B0604020202020204" pitchFamily="34" charset="0"/>
                        </a:rPr>
                        <a:t>Liquidity Coverage Ratio (US Modified)</a:t>
                      </a:r>
                    </a:p>
                    <a:p>
                      <a:pPr marL="119063" indent="-119063" algn="l" defTabSz="457200" rtl="0" eaLnBrk="1" latinLnBrk="0" hangingPunct="1">
                        <a:buFont typeface="Arial" panose="020B0604020202020204" pitchFamily="34" charset="0"/>
                        <a:buChar char="•"/>
                      </a:pPr>
                      <a:r>
                        <a:rPr lang="en-US" sz="1000" b="0" i="0" kern="1200" dirty="0" smtClean="0">
                          <a:solidFill>
                            <a:schemeClr val="tx1"/>
                          </a:solidFill>
                          <a:latin typeface="Arial" panose="020B0604020202020204" pitchFamily="34" charset="0"/>
                          <a:ea typeface="+mn-ea"/>
                          <a:cs typeface="Arial" panose="020B0604020202020204" pitchFamily="34" charset="0"/>
                        </a:rPr>
                        <a:t>Loan to</a:t>
                      </a:r>
                      <a:r>
                        <a:rPr lang="en-US" sz="1000" b="0" i="0" kern="1200" baseline="0" dirty="0" smtClean="0">
                          <a:solidFill>
                            <a:schemeClr val="tx1"/>
                          </a:solidFill>
                          <a:latin typeface="Arial" panose="020B0604020202020204" pitchFamily="34" charset="0"/>
                          <a:ea typeface="+mn-ea"/>
                          <a:cs typeface="Arial" panose="020B0604020202020204" pitchFamily="34" charset="0"/>
                        </a:rPr>
                        <a:t> Deposit Ratio</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*Structural Funding Ratio</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*Asset Encumbrance (%)</a:t>
                      </a:r>
                    </a:p>
                  </a:txBody>
                  <a:tcPr marL="48014"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04355">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a:t>
                      </a:r>
                      <a:r>
                        <a:rPr lang="en-US" sz="1000" b="0" i="0" kern="1200" baseline="0" dirty="0" smtClean="0">
                          <a:solidFill>
                            <a:schemeClr val="tx1"/>
                          </a:solidFill>
                          <a:latin typeface="Arial" panose="020B0604020202020204" pitchFamily="34" charset="0"/>
                          <a:ea typeface="+mn-ea"/>
                          <a:cs typeface="Arial" panose="020B0604020202020204" pitchFamily="34" charset="0"/>
                        </a:rPr>
                        <a:t> Interest Income</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*Market</a:t>
                      </a:r>
                      <a:r>
                        <a:rPr lang="en-US" sz="1000" b="0" i="0" kern="1200" baseline="0" dirty="0" smtClean="0">
                          <a:solidFill>
                            <a:schemeClr val="tx1"/>
                          </a:solidFill>
                          <a:latin typeface="Arial" panose="020B0604020202020204" pitchFamily="34" charset="0"/>
                          <a:ea typeface="+mn-ea"/>
                          <a:cs typeface="Arial" panose="020B0604020202020204" pitchFamily="34" charset="0"/>
                        </a:rPr>
                        <a:t> Value of Equity</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46735">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Mark-to-Market</a:t>
                      </a: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 Value at Risk (VaR)</a:t>
                      </a: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46735">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000" b="0" i="1"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4355">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dirty="0" smtClean="0">
                          <a:latin typeface="Arial" panose="020B0604020202020204" pitchFamily="34" charset="0"/>
                          <a:cs typeface="Arial" panose="020B0604020202020204" pitchFamily="34" charset="0"/>
                        </a:rPr>
                        <a:t>*Gross Op.</a:t>
                      </a:r>
                      <a:r>
                        <a:rPr lang="en-US" sz="1000" baseline="0" dirty="0" smtClean="0">
                          <a:latin typeface="Arial" panose="020B0604020202020204" pitchFamily="34" charset="0"/>
                          <a:cs typeface="Arial" panose="020B0604020202020204" pitchFamily="34" charset="0"/>
                        </a:rPr>
                        <a:t> Risk </a:t>
                      </a:r>
                      <a:r>
                        <a:rPr lang="en-US" sz="1000" dirty="0" smtClean="0">
                          <a:latin typeface="Arial" panose="020B0604020202020204" pitchFamily="34" charset="0"/>
                          <a:cs typeface="Arial" panose="020B0604020202020204" pitchFamily="34" charset="0"/>
                        </a:rPr>
                        <a:t>Losses</a:t>
                      </a:r>
                      <a:r>
                        <a:rPr lang="en-US" sz="1000" baseline="0" dirty="0" smtClean="0">
                          <a:latin typeface="Arial" panose="020B0604020202020204" pitchFamily="34" charset="0"/>
                          <a:cs typeface="Arial" panose="020B0604020202020204" pitchFamily="34" charset="0"/>
                        </a:rPr>
                        <a:t> / Gross Margin (Net Revenue)</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Arial" panose="020B0604020202020204" pitchFamily="34" charset="0"/>
                          <a:cs typeface="Arial" panose="020B0604020202020204" pitchFamily="34" charset="0"/>
                        </a:rPr>
                        <a:t>Material Operational Risk Events</a:t>
                      </a:r>
                      <a:endParaRPr lang="en-US" sz="1000"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46735">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0435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Federal Regulator Complains (CFPB)</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Customers as % of Total Customers</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(OCC Enforcement Actions)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73251">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mn-ea"/>
                          <a:cs typeface="Arial" panose="020B0604020202020204" pitchFamily="34" charset="0"/>
                        </a:rPr>
                        <a:t>No fiduciary risk metrics included – BSI Miami only</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GB" dirty="0"/>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 Placeholder 2"/>
          <p:cNvSpPr txBox="1">
            <a:spLocks/>
          </p:cNvSpPr>
          <p:nvPr/>
        </p:nvSpPr>
        <p:spPr bwMode="auto">
          <a:xfrm>
            <a:off x="3333759" y="1466783"/>
            <a:ext cx="5913429" cy="3001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SBNA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6" name="Rectangle 13"/>
          <p:cNvSpPr>
            <a:spLocks noChangeArrowheads="1"/>
          </p:cNvSpPr>
          <p:nvPr/>
        </p:nvSpPr>
        <p:spPr bwMode="gray">
          <a:xfrm>
            <a:off x="1540131" y="4127950"/>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27" name="Oval 26"/>
          <p:cNvSpPr/>
          <p:nvPr/>
        </p:nvSpPr>
        <p:spPr bwMode="auto">
          <a:xfrm>
            <a:off x="1394823" y="4068968"/>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28" name="Oval 27"/>
          <p:cNvSpPr/>
          <p:nvPr/>
        </p:nvSpPr>
        <p:spPr bwMode="auto">
          <a:xfrm>
            <a:off x="3332619" y="197272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29" name="Oval 28"/>
          <p:cNvSpPr/>
          <p:nvPr/>
        </p:nvSpPr>
        <p:spPr bwMode="auto">
          <a:xfrm>
            <a:off x="3332619" y="245140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30" name="Oval 29"/>
          <p:cNvSpPr/>
          <p:nvPr/>
        </p:nvSpPr>
        <p:spPr bwMode="auto">
          <a:xfrm>
            <a:off x="3332619" y="2826151"/>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31" name="Oval 30"/>
          <p:cNvSpPr/>
          <p:nvPr/>
        </p:nvSpPr>
        <p:spPr bwMode="auto">
          <a:xfrm>
            <a:off x="3332619" y="328345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32" name="Oval 31"/>
          <p:cNvSpPr/>
          <p:nvPr/>
        </p:nvSpPr>
        <p:spPr bwMode="auto">
          <a:xfrm>
            <a:off x="3332619" y="375980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34" name="Oval 33"/>
          <p:cNvSpPr/>
          <p:nvPr/>
        </p:nvSpPr>
        <p:spPr bwMode="auto">
          <a:xfrm>
            <a:off x="3332619" y="449667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35" name="Oval 34"/>
          <p:cNvSpPr/>
          <p:nvPr/>
        </p:nvSpPr>
        <p:spPr bwMode="auto">
          <a:xfrm>
            <a:off x="3332619" y="486500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36" name="Oval 35"/>
          <p:cNvSpPr/>
          <p:nvPr/>
        </p:nvSpPr>
        <p:spPr bwMode="auto">
          <a:xfrm>
            <a:off x="3332619" y="524610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37" name="Oval 36"/>
          <p:cNvSpPr/>
          <p:nvPr/>
        </p:nvSpPr>
        <p:spPr bwMode="auto">
          <a:xfrm>
            <a:off x="3332619" y="562085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41" name="Rectangle 20"/>
          <p:cNvSpPr>
            <a:spLocks noChangeArrowheads="1"/>
          </p:cNvSpPr>
          <p:nvPr/>
        </p:nvSpPr>
        <p:spPr bwMode="gray">
          <a:xfrm>
            <a:off x="506360" y="5962167"/>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lvl="0" fontAlgn="auto">
              <a:lnSpc>
                <a:spcPct val="100000"/>
              </a:lnSpc>
              <a:spcBef>
                <a:spcPts val="0"/>
              </a:spcBef>
              <a:spcAft>
                <a:spcPts val="0"/>
              </a:spcAft>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r>
              <a:rPr lang="en-US" altLang="zh-CN" baseline="30000" dirty="0" smtClean="0">
                <a:solidFill>
                  <a:srgbClr val="000000"/>
                </a:solidFill>
                <a:ea typeface="SimSun" pitchFamily="2" charset="-122"/>
              </a:rPr>
              <a:t>2</a:t>
            </a:r>
            <a:endParaRPr kumimoji="0" lang="en-US" altLang="zh-CN" sz="1000" b="0" i="0" u="none" strike="noStrike" kern="0" cap="none" spc="0" normalizeH="0" baseline="0" noProof="0" dirty="0" smtClean="0">
              <a:ln>
                <a:noFill/>
              </a:ln>
              <a:solidFill>
                <a:srgbClr val="000000"/>
              </a:solidFill>
              <a:effectLst/>
              <a:uLnTx/>
              <a:uFillTx/>
              <a:ea typeface="SimSun" pitchFamily="2" charset="-122"/>
            </a:endParaRPr>
          </a:p>
        </p:txBody>
      </p:sp>
      <p:sp>
        <p:nvSpPr>
          <p:cNvPr id="42" name="Oval 41"/>
          <p:cNvSpPr/>
          <p:nvPr/>
        </p:nvSpPr>
        <p:spPr bwMode="auto">
          <a:xfrm>
            <a:off x="361056" y="5894567"/>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43" name="Oval 42"/>
          <p:cNvSpPr/>
          <p:nvPr/>
        </p:nvSpPr>
        <p:spPr bwMode="auto">
          <a:xfrm>
            <a:off x="3332619" y="5995600"/>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40" name="Rectangle 13"/>
          <p:cNvSpPr>
            <a:spLocks noChangeArrowheads="1"/>
          </p:cNvSpPr>
          <p:nvPr/>
        </p:nvSpPr>
        <p:spPr bwMode="gray">
          <a:xfrm>
            <a:off x="1540131" y="3669395"/>
            <a:ext cx="1558214" cy="365760"/>
          </a:xfrm>
          <a:prstGeom prst="rect">
            <a:avLst/>
          </a:prstGeom>
          <a:solidFill>
            <a:srgbClr val="FFDDDD"/>
          </a:solidFill>
          <a:ln w="9525" algn="ctr">
            <a:solidFill>
              <a:srgbClr val="FF0000"/>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 </a:t>
            </a:r>
          </a:p>
          <a:p>
            <a:pPr>
              <a:tabLst>
                <a:tab pos="517525" algn="r"/>
              </a:tabLst>
            </a:pPr>
            <a:r>
              <a:rPr lang="en-US" altLang="zh-CN" sz="1000" dirty="0" smtClean="0">
                <a:solidFill>
                  <a:srgbClr val="000000"/>
                </a:solidFill>
                <a:ea typeface="SimSun" pitchFamily="2" charset="-122"/>
              </a:rPr>
              <a:t>portfolio risk</a:t>
            </a:r>
            <a:r>
              <a:rPr lang="en-US" altLang="zh-CN" baseline="30000" dirty="0">
                <a:solidFill>
                  <a:srgbClr val="000000"/>
                </a:solidFill>
                <a:ea typeface="SimSun" pitchFamily="2" charset="-122"/>
              </a:rPr>
              <a:t>1</a:t>
            </a:r>
            <a:endParaRPr lang="en-US" altLang="zh-CN" sz="1000" dirty="0">
              <a:solidFill>
                <a:srgbClr val="000000"/>
              </a:solidFill>
              <a:ea typeface="SimSun" pitchFamily="2" charset="-122"/>
            </a:endParaRPr>
          </a:p>
        </p:txBody>
      </p:sp>
      <p:sp>
        <p:nvSpPr>
          <p:cNvPr id="44" name="Oval 43"/>
          <p:cNvSpPr/>
          <p:nvPr/>
        </p:nvSpPr>
        <p:spPr bwMode="auto">
          <a:xfrm>
            <a:off x="1394823" y="3613948"/>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46" name="Oval 45"/>
          <p:cNvSpPr/>
          <p:nvPr/>
        </p:nvSpPr>
        <p:spPr bwMode="auto">
          <a:xfrm>
            <a:off x="3332619" y="414090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2" name="Content Placeholder 1"/>
          <p:cNvSpPr>
            <a:spLocks noGrp="1"/>
          </p:cNvSpPr>
          <p:nvPr>
            <p:ph sz="quarter" idx="11"/>
          </p:nvPr>
        </p:nvSpPr>
        <p:spPr/>
        <p:txBody>
          <a:bodyPr/>
          <a:lstStyle/>
          <a:p>
            <a:r>
              <a:rPr lang="en-US" dirty="0"/>
              <a:t>Risk taxonomy and applied </a:t>
            </a:r>
            <a:r>
              <a:rPr lang="en-US" dirty="0" smtClean="0"/>
              <a:t>metrics</a:t>
            </a:r>
            <a:endParaRPr lang="en-GB" dirty="0"/>
          </a:p>
        </p:txBody>
      </p:sp>
      <p:sp>
        <p:nvSpPr>
          <p:cNvPr id="45" name="TextBox 44"/>
          <p:cNvSpPr txBox="1"/>
          <p:nvPr/>
        </p:nvSpPr>
        <p:spPr>
          <a:xfrm>
            <a:off x="6200707" y="1470025"/>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
        <p:nvSpPr>
          <p:cNvPr id="47"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Interest rate risk and Mark-to-market portfolio risk included Market Risk within the ERM Risk Taxonomy</a:t>
            </a:r>
          </a:p>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Fiduciary risk included in Compliance Risk within the ERM Risk Taxonomy</a:t>
            </a:r>
            <a:endParaRPr lang="en-US" sz="800" dirty="0">
              <a:solidFill>
                <a:srgbClr val="000000"/>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13209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Limit calibration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5"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 name="Content Placeholder 1"/>
          <p:cNvSpPr>
            <a:spLocks noGrp="1"/>
          </p:cNvSpPr>
          <p:nvPr>
            <p:ph sz="quarter" idx="11"/>
          </p:nvPr>
        </p:nvSpPr>
        <p:spPr/>
        <p:txBody>
          <a:bodyPr/>
          <a:lstStyle/>
          <a:p>
            <a:r>
              <a:rPr lang="en-US" dirty="0" smtClean="0"/>
              <a:t>Risk taxonomy calibration approaches linked to risk objectives</a:t>
            </a:r>
            <a:endParaRPr lang="en-US" b="0" dirty="0">
              <a:solidFill>
                <a:schemeClr val="accent1"/>
              </a:solidFill>
            </a:endParaRPr>
          </a:p>
        </p:txBody>
      </p:sp>
      <p:sp>
        <p:nvSpPr>
          <p:cNvPr id="44"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US" sz="800" dirty="0" smtClean="0">
                <a:solidFill>
                  <a:srgbClr val="000000"/>
                </a:solidFill>
                <a:latin typeface="Arial" panose="020B0604020202020204" pitchFamily="34" charset="0"/>
                <a:cs typeface="Arial" panose="020B0604020202020204" pitchFamily="34" charset="0"/>
                <a:sym typeface="+mn-lt"/>
              </a:rPr>
              <a:t>Subprime </a:t>
            </a:r>
            <a:r>
              <a:rPr lang="en-US" sz="800" dirty="0">
                <a:solidFill>
                  <a:srgbClr val="000000"/>
                </a:solidFill>
                <a:latin typeface="Arial" panose="020B0604020202020204" pitchFamily="34" charset="0"/>
                <a:cs typeface="Arial" panose="020B0604020202020204" pitchFamily="34" charset="0"/>
                <a:sym typeface="+mn-lt"/>
              </a:rPr>
              <a:t>assets % limits based on management judgment and rating agency </a:t>
            </a:r>
            <a:r>
              <a:rPr lang="en-US" sz="800" dirty="0" smtClean="0">
                <a:solidFill>
                  <a:srgbClr val="000000"/>
                </a:solidFill>
                <a:latin typeface="Arial" panose="020B0604020202020204" pitchFamily="34" charset="0"/>
                <a:cs typeface="Arial" panose="020B0604020202020204" pitchFamily="34" charset="0"/>
                <a:sym typeface="+mn-lt"/>
              </a:rPr>
              <a:t>expectations</a:t>
            </a:r>
            <a:endParaRPr lang="en-US" sz="800" dirty="0">
              <a:solidFill>
                <a:srgbClr val="000000"/>
              </a:solidFill>
              <a:latin typeface="Arial" panose="020B0604020202020204" pitchFamily="34" charset="0"/>
              <a:cs typeface="Arial" panose="020B0604020202020204" pitchFamily="34" charset="0"/>
              <a:sym typeface="+mn-lt"/>
            </a:endParaRPr>
          </a:p>
        </p:txBody>
      </p:sp>
      <p:graphicFrame>
        <p:nvGraphicFramePr>
          <p:cNvPr id="45" name="Table 44"/>
          <p:cNvGraphicFramePr>
            <a:graphicFrameLocks noGrp="1"/>
          </p:cNvGraphicFramePr>
          <p:nvPr>
            <p:extLst>
              <p:ext uri="{D42A27DB-BD31-4B8C-83A1-F6EECF244321}">
                <p14:modId xmlns:p14="http://schemas.microsoft.com/office/powerpoint/2010/main" val="980266607"/>
              </p:ext>
            </p:extLst>
          </p:nvPr>
        </p:nvGraphicFramePr>
        <p:xfrm>
          <a:off x="3332104" y="1842426"/>
          <a:ext cx="5915083" cy="4126000"/>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200" dirty="0" smtClean="0">
                          <a:latin typeface="Arial" panose="020B0604020202020204" pitchFamily="34" charset="0"/>
                          <a:cs typeface="Arial" panose="020B0604020202020204" pitchFamily="34" charset="0"/>
                        </a:rPr>
                        <a:t>Capital adequacy (ratios)</a:t>
                      </a:r>
                      <a:endParaRPr lang="en-US" sz="1200" baseline="0" dirty="0" smtClean="0">
                        <a:latin typeface="Arial" panose="020B0604020202020204" pitchFamily="34" charset="0"/>
                        <a:cs typeface="Arial" panose="020B0604020202020204" pitchFamily="34" charset="0"/>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 (MRIAs)</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Model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Capital adequacy (other)</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Credit risk (losses)</a:t>
                      </a:r>
                      <a:endParaRPr lang="en-US" sz="1200" b="0" kern="1200" baseline="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Credit risk (concentration)</a:t>
                      </a:r>
                      <a:r>
                        <a:rPr lang="en-US" sz="1200" b="0" kern="1200" baseline="30000" dirty="0" smtClean="0">
                          <a:solidFill>
                            <a:schemeClr val="tx1"/>
                          </a:solidFill>
                          <a:latin typeface="Arial" panose="020B0604020202020204" pitchFamily="34" charset="0"/>
                          <a:ea typeface="+mn-ea"/>
                          <a:cs typeface="Arial" panose="020B0604020202020204" pitchFamily="34" charset="0"/>
                        </a:rPr>
                        <a:t> 1</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latin typeface="Arial" panose="020B0604020202020204" pitchFamily="34" charset="0"/>
                          <a:cs typeface="Arial" panose="020B0604020202020204" pitchFamily="34" charset="0"/>
                        </a:rPr>
                        <a:t>Liquidity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Interest rate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Mark-to-market risk</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Operational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 (Other)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7"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68"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69"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70"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39" name="Right Brace 38"/>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26130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a:solidFill>
                  <a:schemeClr val="bg1">
                    <a:lumMod val="50000"/>
                  </a:schemeClr>
                </a:solidFill>
                <a:latin typeface="Arial" panose="020B0604020202020204" pitchFamily="34" charset="0"/>
                <a:cs typeface="Arial" panose="020B0604020202020204" pitchFamily="34" charset="0"/>
              </a:rPr>
              <a:t>Proposed 2016 RAS</a:t>
            </a: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4166912"/>
              </p:ext>
            </p:extLst>
          </p:nvPr>
        </p:nvGraphicFramePr>
        <p:xfrm>
          <a:off x="350836" y="1470025"/>
          <a:ext cx="8891853" cy="1722120"/>
        </p:xfrm>
        <a:graphic>
          <a:graphicData uri="http://schemas.openxmlformats.org/drawingml/2006/table">
            <a:tbl>
              <a:tblPr firstRow="1" bandRow="1"/>
              <a:tblGrid>
                <a:gridCol w="835632"/>
                <a:gridCol w="1978385"/>
                <a:gridCol w="925381"/>
                <a:gridCol w="736065"/>
                <a:gridCol w="736065"/>
                <a:gridCol w="736065"/>
                <a:gridCol w="736065"/>
                <a:gridCol w="736065"/>
                <a:gridCol w="736065"/>
                <a:gridCol w="736065"/>
              </a:tblGrid>
              <a:tr h="0">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Base</a:t>
                      </a:r>
                    </a:p>
                  </a:txBody>
                  <a:tcPr marL="48014" marR="48014" anchor="b">
                    <a:lnL w="1905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 Stress</a:t>
                      </a: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solidFill>
                            <a:schemeClr val="tx1"/>
                          </a:solidFill>
                          <a:latin typeface="Arial" panose="020B0604020202020204" pitchFamily="34" charset="0"/>
                          <a:cs typeface="Arial" panose="020B0604020202020204" pitchFamily="34" charset="0"/>
                        </a:rPr>
                        <a:t>*Common Equity</a:t>
                      </a:r>
                      <a:r>
                        <a:rPr lang="en-US" sz="1100" b="0" i="1" baseline="0" dirty="0" smtClean="0">
                          <a:solidFill>
                            <a:schemeClr val="tx1"/>
                          </a:solidFill>
                          <a:latin typeface="Arial" panose="020B0604020202020204" pitchFamily="34" charset="0"/>
                          <a:cs typeface="Arial" panose="020B0604020202020204" pitchFamily="34" charset="0"/>
                        </a:rPr>
                        <a:t> Tier 1</a:t>
                      </a:r>
                      <a:endParaRPr lang="en-US" sz="1100" b="0" i="1"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13.87%</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13.74%</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&lt;=</a:t>
                      </a:r>
                      <a:r>
                        <a:rPr lang="en-US" sz="1100" b="0" i="0" kern="1200" dirty="0" smtClean="0">
                          <a:solidFill>
                            <a:schemeClr val="tx1"/>
                          </a:solidFill>
                          <a:latin typeface="Arial" panose="020B0604020202020204" pitchFamily="34" charset="0"/>
                          <a:ea typeface="+mn-ea"/>
                          <a:cs typeface="Arial" panose="020B0604020202020204" pitchFamily="34" charset="0"/>
                        </a:rPr>
                        <a:t>11.00%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&lt;=</a:t>
                      </a:r>
                      <a:r>
                        <a:rPr lang="en-US" sz="1100" b="0" i="0" kern="1200" dirty="0" smtClean="0">
                          <a:solidFill>
                            <a:schemeClr val="tx1"/>
                          </a:solidFill>
                          <a:latin typeface="Arial" panose="020B0604020202020204" pitchFamily="34" charset="0"/>
                          <a:ea typeface="+mn-ea"/>
                          <a:cs typeface="Arial" panose="020B0604020202020204" pitchFamily="34" charset="0"/>
                        </a:rPr>
                        <a:t>10.50%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a:rPr>
                        <a:t>11.61%</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7.15%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6.65%</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*Total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15.31%</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14.69%</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&lt;=14.25%</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&lt;=14.00%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a:rPr>
                        <a:t>12.87%</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10.65%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10.40%</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*Tier</a:t>
                      </a:r>
                      <a:r>
                        <a:rPr lang="en-US" sz="1100" b="0" i="1" baseline="0" dirty="0" smtClean="0">
                          <a:latin typeface="Arial" panose="020B0604020202020204" pitchFamily="34" charset="0"/>
                          <a:cs typeface="Arial" panose="020B0604020202020204" pitchFamily="34" charset="0"/>
                        </a:rPr>
                        <a:t> 1 Leverage</a:t>
                      </a:r>
                      <a:endParaRPr lang="en-US" sz="1100" b="0" i="1"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11.25%</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10.83%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&lt;=10.25%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&lt;=10.00%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9.41%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6.65%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*Tier 1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13.87%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13.74%</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&lt;=12.50%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&lt;=12.00%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11.61%</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r>
              <a:rPr lang="en-GB" dirty="0"/>
              <a:t>2016 SBNA RAS – Proposed metric limits (1/3</a:t>
            </a:r>
            <a:r>
              <a:rPr lang="en-GB" dirty="0" smtClean="0"/>
              <a:t>)</a:t>
            </a:r>
            <a:endParaRPr lang="en-GB" dirty="0"/>
          </a:p>
        </p:txBody>
      </p:sp>
      <p:sp>
        <p:nvSpPr>
          <p:cNvPr id="11"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a:lnSpc>
                <a:spcPct val="100000"/>
              </a:lnSpc>
              <a:spcBef>
                <a:spcPts val="0"/>
              </a:spcBef>
              <a:spcAft>
                <a:spcPts val="0"/>
              </a:spcAft>
            </a:pPr>
            <a:r>
              <a:rPr lang="en-US" sz="800" kern="0" dirty="0"/>
              <a:t>Source: SHUSA RAS March Monthly Report - April</a:t>
            </a:r>
          </a:p>
        </p:txBody>
      </p:sp>
      <p:grpSp>
        <p:nvGrpSpPr>
          <p:cNvPr id="12" name="Group 11"/>
          <p:cNvGrpSpPr/>
          <p:nvPr/>
        </p:nvGrpSpPr>
        <p:grpSpPr>
          <a:xfrm>
            <a:off x="372254" y="6145406"/>
            <a:ext cx="3676170" cy="125740"/>
            <a:chOff x="372254" y="5975278"/>
            <a:chExt cx="3676170" cy="125740"/>
          </a:xfrm>
        </p:grpSpPr>
        <p:sp>
          <p:nvSpPr>
            <p:cNvPr id="13" name="TextBox 12"/>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14" name="Group 13"/>
            <p:cNvGrpSpPr/>
            <p:nvPr/>
          </p:nvGrpSpPr>
          <p:grpSpPr>
            <a:xfrm>
              <a:off x="372254" y="5975278"/>
              <a:ext cx="1731805" cy="119135"/>
              <a:chOff x="372254" y="5494048"/>
              <a:chExt cx="1731805" cy="119135"/>
            </a:xfrm>
          </p:grpSpPr>
          <p:sp>
            <p:nvSpPr>
              <p:cNvPr id="15" name="TextBox 14"/>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2" name="TextBox 21"/>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240540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52303861"/>
              </p:ext>
            </p:extLst>
          </p:nvPr>
        </p:nvGraphicFramePr>
        <p:xfrm>
          <a:off x="363538" y="1470025"/>
          <a:ext cx="8883650" cy="4466336"/>
        </p:xfrm>
        <a:graphic>
          <a:graphicData uri="http://schemas.openxmlformats.org/drawingml/2006/table">
            <a:tbl>
              <a:tblPr firstRow="1" bandRow="1"/>
              <a:tblGrid>
                <a:gridCol w="1260870"/>
                <a:gridCol w="1809282"/>
                <a:gridCol w="899180"/>
                <a:gridCol w="1536156"/>
                <a:gridCol w="1126054"/>
                <a:gridCol w="1126054"/>
                <a:gridCol w="112605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868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a:effectLst/>
                          <a:latin typeface="Arial" panose="020B0604020202020204" pitchFamily="34" charset="0"/>
                          <a:cs typeface="Arial" panose="020B0604020202020204" pitchFamily="34" charset="0"/>
                        </a:rPr>
                        <a:t>Impairment to </a:t>
                      </a:r>
                      <a:r>
                        <a:rPr lang="en-US" sz="1000" i="1" u="none" strike="noStrike" dirty="0" smtClean="0">
                          <a:effectLst/>
                          <a:latin typeface="Arial" panose="020B0604020202020204" pitchFamily="34" charset="0"/>
                          <a:cs typeface="Arial" panose="020B0604020202020204" pitchFamily="34" charset="0"/>
                        </a:rPr>
                        <a:t>Pre-Provision </a:t>
                      </a:r>
                      <a:r>
                        <a:rPr lang="en-US" sz="1000" i="1" u="none" strike="noStrike" dirty="0">
                          <a:effectLst/>
                          <a:latin typeface="Arial" panose="020B0604020202020204" pitchFamily="34" charset="0"/>
                          <a:cs typeface="Arial" panose="020B0604020202020204" pitchFamily="34" charset="0"/>
                        </a:rPr>
                        <a:t>N</a:t>
                      </a:r>
                      <a:r>
                        <a:rPr lang="en-US" sz="1000" i="1" u="none" strike="noStrike" dirty="0" smtClean="0">
                          <a:effectLst/>
                          <a:latin typeface="Arial" panose="020B0604020202020204" pitchFamily="34" charset="0"/>
                          <a:cs typeface="Arial" panose="020B0604020202020204" pitchFamily="34" charset="0"/>
                        </a:rPr>
                        <a:t>et </a:t>
                      </a:r>
                      <a:r>
                        <a:rPr lang="en-US" sz="1000" i="1" u="none" strike="noStrike" dirty="0">
                          <a:effectLst/>
                          <a:latin typeface="Arial" panose="020B0604020202020204" pitchFamily="34" charset="0"/>
                          <a:cs typeface="Arial" panose="020B0604020202020204" pitchFamily="34" charset="0"/>
                        </a:rPr>
                        <a:t>R</a:t>
                      </a:r>
                      <a:r>
                        <a:rPr lang="en-US" sz="1000" i="1" u="none" strike="noStrike" dirty="0" smtClean="0">
                          <a:effectLst/>
                          <a:latin typeface="Arial" panose="020B0604020202020204" pitchFamily="34" charset="0"/>
                          <a:cs typeface="Arial" panose="020B0604020202020204" pitchFamily="34" charset="0"/>
                        </a:rPr>
                        <a:t>evenue </a:t>
                      </a:r>
                      <a:r>
                        <a:rPr lang="en-US" sz="1000" i="1" u="none" strike="noStrike" dirty="0">
                          <a:effectLst/>
                          <a:latin typeface="Arial" panose="020B0604020202020204" pitchFamily="34" charset="0"/>
                          <a:cs typeface="Arial" panose="020B0604020202020204" pitchFamily="34" charset="0"/>
                        </a:rPr>
                        <a:t>(PPNR) </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(CCAR</a:t>
                      </a:r>
                      <a:r>
                        <a:rPr lang="en-US" sz="1000" baseline="0" dirty="0" smtClean="0">
                          <a:latin typeface="Arial" panose="020B0604020202020204" pitchFamily="34" charset="0"/>
                          <a:cs typeface="Arial" panose="020B0604020202020204" pitchFamily="34" charset="0"/>
                        </a:rPr>
                        <a:t> 9Q)</a:t>
                      </a:r>
                      <a:endParaRPr lang="en-US" sz="100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$1,069M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&gt;=$1,722M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&gt;=$1,795M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Total Credit Losses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(CCAR</a:t>
                      </a:r>
                      <a:r>
                        <a:rPr lang="en-US" sz="1000" baseline="0" dirty="0" smtClean="0">
                          <a:latin typeface="Arial" panose="020B0604020202020204" pitchFamily="34" charset="0"/>
                          <a:cs typeface="Arial" panose="020B0604020202020204" pitchFamily="34" charset="0"/>
                        </a:rPr>
                        <a:t> 9Q)</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$1,263M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$2,034M</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$2,120M</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1" dirty="0" smtClean="0">
                          <a:latin typeface="Arial" panose="020B0604020202020204" pitchFamily="34" charset="0"/>
                          <a:cs typeface="Arial" panose="020B0604020202020204" pitchFamily="34" charset="0"/>
                        </a:rPr>
                        <a:t>Net Charge-off Rate</a:t>
                      </a:r>
                      <a:endParaRPr lang="en-US" sz="1000" b="0" i="1"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0.53%</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&gt;=0.7%</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&gt;=0.9%</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BB</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0.50%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C&amp;I</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0.10%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&gt;=0.7%</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CRE</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0.09%</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GCB – Large Corporates</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0.68%</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&gt;=0.2%</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&gt;=0.4%</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GCB - MRG</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0.02%</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i="1" u="none" strike="noStrike" dirty="0" smtClean="0">
                          <a:effectLst/>
                          <a:latin typeface="Arial" panose="020B0604020202020204" pitchFamily="34" charset="0"/>
                          <a:cs typeface="Arial" panose="020B0604020202020204" pitchFamily="34" charset="0"/>
                        </a:rPr>
                        <a:t>60+ DPD</a:t>
                      </a:r>
                      <a:endParaRPr lang="en-US" sz="1000" b="0" i="1"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2.06%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(concentration)</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*Single Obligor</a:t>
                      </a:r>
                      <a:r>
                        <a:rPr lang="en-US" sz="1000" b="0" i="0" kern="1200" baseline="0" dirty="0" smtClean="0">
                          <a:solidFill>
                            <a:srgbClr val="008AB3"/>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rgbClr val="008AB3"/>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$500M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$6.17B</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Obligor</a:t>
                      </a:r>
                      <a:r>
                        <a:rPr lang="en-US" sz="1000" b="0" baseline="0" dirty="0" smtClean="0">
                          <a:solidFill>
                            <a:schemeClr val="tx1"/>
                          </a:solidFill>
                          <a:latin typeface="Arial" panose="020B0604020202020204" pitchFamily="34" charset="0"/>
                          <a:cs typeface="Arial" panose="020B0604020202020204" pitchFamily="34" charset="0"/>
                        </a:rPr>
                        <a:t> Rating Exposure</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10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*Industry Exposure</a:t>
                      </a:r>
                      <a:r>
                        <a:rPr lang="en-US" sz="1000" baseline="30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$4.8B</a:t>
                      </a:r>
                    </a:p>
                  </a:txBody>
                  <a:tcPr marL="18288"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u="none" strike="noStrike" dirty="0" smtClean="0">
                          <a:solidFill>
                            <a:srgbClr val="008AB3"/>
                          </a:solidFill>
                          <a:effectLst/>
                          <a:latin typeface="Arial" panose="020B0604020202020204" pitchFamily="34" charset="0"/>
                          <a:cs typeface="Arial" panose="020B0604020202020204" pitchFamily="34" charset="0"/>
                        </a:rPr>
                        <a:t>*Financial &amp; Insurance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$5.1B</a:t>
                      </a:r>
                    </a:p>
                  </a:txBody>
                  <a:tcPr marL="18288"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*CRE Exposure</a:t>
                      </a:r>
                      <a:r>
                        <a:rPr lang="en-US" sz="1000" b="0" i="1"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1"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$9.1B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$2.9B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*Multifamily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$10.5B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r>
              <a:rPr lang="en-GB" dirty="0"/>
              <a:t>2016 SBNA RAS – Proposed metric limits (2/3</a:t>
            </a:r>
            <a:r>
              <a:rPr lang="en-GB" dirty="0" smtClean="0"/>
              <a:t>)</a:t>
            </a:r>
            <a:endParaRPr lang="en-GB" dirty="0"/>
          </a:p>
        </p:txBody>
      </p:sp>
      <p:sp>
        <p:nvSpPr>
          <p:cNvPr id="11" name="Footnote"/>
          <p:cNvSpPr/>
          <p:nvPr/>
        </p:nvSpPr>
        <p:spPr>
          <a:xfrm>
            <a:off x="2232849" y="6332539"/>
            <a:ext cx="5613990" cy="461665"/>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ts val="9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228600" indent="-228600" algn="l">
              <a:lnSpc>
                <a:spcPts val="9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rPr>
              <a:t>Number </a:t>
            </a:r>
            <a:r>
              <a:rPr lang="en-US" sz="800" dirty="0">
                <a:solidFill>
                  <a:srgbClr val="000000"/>
                </a:solidFill>
                <a:latin typeface="Arial" panose="020B0604020202020204" pitchFamily="34" charset="0"/>
                <a:cs typeface="Arial" panose="020B0604020202020204" pitchFamily="34" charset="0"/>
              </a:rPr>
              <a:t>of </a:t>
            </a:r>
            <a:r>
              <a:rPr lang="en-US" sz="800" dirty="0" smtClean="0">
                <a:solidFill>
                  <a:srgbClr val="000000"/>
                </a:solidFill>
                <a:latin typeface="Arial" panose="020B0604020202020204" pitchFamily="34" charset="0"/>
                <a:cs typeface="Arial" panose="020B0604020202020204" pitchFamily="34" charset="0"/>
              </a:rPr>
              <a:t>single obligor counterparties </a:t>
            </a:r>
            <a:r>
              <a:rPr lang="en-US" sz="800" dirty="0">
                <a:solidFill>
                  <a:srgbClr val="000000"/>
                </a:solidFill>
                <a:latin typeface="Arial" panose="020B0604020202020204" pitchFamily="34" charset="0"/>
                <a:cs typeface="Arial" panose="020B0604020202020204" pitchFamily="34" charset="0"/>
              </a:rPr>
              <a:t>with exposure &gt;$100M: </a:t>
            </a:r>
            <a:r>
              <a:rPr lang="en-US" sz="800" dirty="0" smtClean="0">
                <a:solidFill>
                  <a:srgbClr val="000000"/>
                </a:solidFill>
                <a:latin typeface="Arial" panose="020B0604020202020204" pitchFamily="34" charset="0"/>
                <a:cs typeface="Arial" panose="020B0604020202020204" pitchFamily="34" charset="0"/>
              </a:rPr>
              <a:t>Santander Risk Rating (internal) &lt; 5.0</a:t>
            </a:r>
          </a:p>
          <a:p>
            <a:pPr marL="228600" indent="-228600" algn="l">
              <a:lnSpc>
                <a:spcPts val="900"/>
              </a:lnSpc>
              <a:spcBef>
                <a:spcPts val="0"/>
              </a:spcBef>
              <a:spcAft>
                <a:spcPts val="0"/>
              </a:spcAft>
              <a:buAutoNum type="arabicPeriod"/>
            </a:pPr>
            <a:r>
              <a:rPr lang="en-US" sz="800" kern="0" dirty="0" smtClean="0"/>
              <a:t>By </a:t>
            </a:r>
            <a:r>
              <a:rPr lang="en-US" sz="800" kern="0" dirty="0"/>
              <a:t>OCC group </a:t>
            </a:r>
            <a:endParaRPr lang="en-US" sz="800" kern="0" dirty="0" smtClean="0"/>
          </a:p>
          <a:p>
            <a:pPr marL="228600" indent="-228600" algn="l">
              <a:lnSpc>
                <a:spcPts val="900"/>
              </a:lnSpc>
              <a:spcBef>
                <a:spcPts val="0"/>
              </a:spcBef>
              <a:spcAft>
                <a:spcPts val="0"/>
              </a:spcAft>
              <a:buAutoNum type="arabicPeriod"/>
            </a:pPr>
            <a:r>
              <a:rPr lang="en-US" sz="800" kern="0" dirty="0" smtClean="0"/>
              <a:t>Excluding </a:t>
            </a:r>
            <a:r>
              <a:rPr lang="en-US" sz="800" kern="0" dirty="0"/>
              <a:t>Multifamily</a:t>
            </a:r>
          </a:p>
        </p:txBody>
      </p:sp>
      <p:grpSp>
        <p:nvGrpSpPr>
          <p:cNvPr id="18" name="Group 17"/>
          <p:cNvGrpSpPr/>
          <p:nvPr/>
        </p:nvGrpSpPr>
        <p:grpSpPr>
          <a:xfrm>
            <a:off x="372254" y="6145406"/>
            <a:ext cx="3676170" cy="125740"/>
            <a:chOff x="372254" y="5975278"/>
            <a:chExt cx="3676170" cy="125740"/>
          </a:xfrm>
        </p:grpSpPr>
        <p:sp>
          <p:nvSpPr>
            <p:cNvPr id="19" name="TextBox 18"/>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20" name="Group 19"/>
            <p:cNvGrpSpPr/>
            <p:nvPr/>
          </p:nvGrpSpPr>
          <p:grpSpPr>
            <a:xfrm>
              <a:off x="372254" y="5975278"/>
              <a:ext cx="1731805" cy="119135"/>
              <a:chOff x="372254" y="5494048"/>
              <a:chExt cx="1731805" cy="119135"/>
            </a:xfrm>
          </p:grpSpPr>
          <p:sp>
            <p:nvSpPr>
              <p:cNvPr id="21" name="TextBox 20"/>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2" name="TextBox 21"/>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118861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GB" dirty="0"/>
              <a:t>2016 SBNA RAS – Proposed metric limits (3/3</a:t>
            </a:r>
            <a:r>
              <a:rPr lang="en-GB" dirty="0" smtClean="0"/>
              <a:t>)</a:t>
            </a:r>
            <a:endParaRPr lang="en-GB" dirty="0"/>
          </a:p>
        </p:txBody>
      </p:sp>
      <p:sp>
        <p:nvSpPr>
          <p:cNvPr id="11" name="Footnote"/>
          <p:cNvSpPr/>
          <p:nvPr/>
        </p:nvSpPr>
        <p:spPr>
          <a:xfrm>
            <a:off x="2228518" y="6332539"/>
            <a:ext cx="5000958" cy="440698"/>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a:r>
              <a:rPr lang="en-US" sz="800" kern="0" dirty="0"/>
              <a:t>1. NII: Net Interest Income</a:t>
            </a:r>
          </a:p>
          <a:p>
            <a:pPr algn="l"/>
            <a:r>
              <a:rPr lang="en-US" sz="800" kern="0" dirty="0"/>
              <a:t>2. MVE: Market Value of Equity</a:t>
            </a:r>
          </a:p>
          <a:p>
            <a:pPr algn="l"/>
            <a:r>
              <a:rPr lang="en-US" sz="800" kern="0" dirty="0"/>
              <a:t>3. As of February </a:t>
            </a:r>
            <a:r>
              <a:rPr lang="en-US" sz="800" kern="0" dirty="0" smtClean="0"/>
              <a:t>2016</a:t>
            </a:r>
            <a:endParaRPr lang="en-US" sz="800" kern="0" dirty="0"/>
          </a:p>
        </p:txBody>
      </p:sp>
      <p:graphicFrame>
        <p:nvGraphicFramePr>
          <p:cNvPr id="22" name="Table 21"/>
          <p:cNvGraphicFramePr>
            <a:graphicFrameLocks noGrp="1"/>
          </p:cNvGraphicFramePr>
          <p:nvPr>
            <p:extLst>
              <p:ext uri="{D42A27DB-BD31-4B8C-83A1-F6EECF244321}">
                <p14:modId xmlns:p14="http://schemas.microsoft.com/office/powerpoint/2010/main" val="3496581192"/>
              </p:ext>
            </p:extLst>
          </p:nvPr>
        </p:nvGraphicFramePr>
        <p:xfrm>
          <a:off x="363538" y="1470025"/>
          <a:ext cx="8883650" cy="4492752"/>
        </p:xfrm>
        <a:graphic>
          <a:graphicData uri="http://schemas.openxmlformats.org/drawingml/2006/table">
            <a:tbl>
              <a:tblPr firstRow="1" bandRow="1"/>
              <a:tblGrid>
                <a:gridCol w="1039960"/>
                <a:gridCol w="2094614"/>
                <a:gridCol w="834758"/>
                <a:gridCol w="1536156"/>
                <a:gridCol w="1126054"/>
                <a:gridCol w="1126054"/>
                <a:gridCol w="112605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8686">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*Stressed </a:t>
                      </a:r>
                      <a:r>
                        <a:rPr lang="en-US" sz="1000" i="1" u="none" strike="noStrike" dirty="0">
                          <a:effectLst/>
                          <a:latin typeface="Arial" panose="020B0604020202020204" pitchFamily="34" charset="0"/>
                          <a:cs typeface="Arial" panose="020B0604020202020204" pitchFamily="34" charset="0"/>
                        </a:rPr>
                        <a:t>Survival </a:t>
                      </a:r>
                      <a:r>
                        <a:rPr lang="en-US" sz="1000" i="1" u="none" strike="noStrike" dirty="0" smtClean="0">
                          <a:effectLst/>
                          <a:latin typeface="Arial" panose="020B0604020202020204" pitchFamily="34" charset="0"/>
                          <a:cs typeface="Arial" panose="020B0604020202020204" pitchFamily="34" charset="0"/>
                        </a:rPr>
                        <a:t>Period </a:t>
                      </a:r>
                      <a:r>
                        <a:rPr lang="en-US" sz="1000" i="1" u="none" strike="noStrike" dirty="0">
                          <a:effectLst/>
                          <a:latin typeface="Arial" panose="020B0604020202020204" pitchFamily="34" charset="0"/>
                          <a:cs typeface="Arial" panose="020B0604020202020204" pitchFamily="34" charset="0"/>
                        </a:rPr>
                        <a:t>(days)</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120 days</a:t>
                      </a:r>
                      <a:r>
                        <a:rPr lang="en-US" sz="1000" baseline="30000" dirty="0" smtClean="0">
                          <a:latin typeface="Arial" panose="020B0604020202020204" pitchFamily="34" charset="0"/>
                          <a:cs typeface="Arial" panose="020B0604020202020204" pitchFamily="34" charset="0"/>
                        </a:rPr>
                        <a:t>3</a:t>
                      </a:r>
                      <a:endParaRPr lang="en-US" sz="10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*Liquidity </a:t>
                      </a:r>
                      <a:r>
                        <a:rPr lang="en-US" sz="1000" i="1" u="none" strike="noStrike" dirty="0">
                          <a:effectLst/>
                          <a:latin typeface="Arial" panose="020B0604020202020204" pitchFamily="34" charset="0"/>
                          <a:cs typeface="Arial" panose="020B0604020202020204" pitchFamily="34" charset="0"/>
                        </a:rPr>
                        <a:t>Coverage Ratio </a:t>
                      </a:r>
                      <a:r>
                        <a:rPr lang="en-US" sz="1000" i="1" u="none" strike="noStrike" dirty="0" smtClean="0">
                          <a:effectLst/>
                          <a:latin typeface="Arial" panose="020B0604020202020204" pitchFamily="34" charset="0"/>
                          <a:cs typeface="Arial" panose="020B0604020202020204" pitchFamily="34" charset="0"/>
                        </a:rPr>
                        <a:t>(%, US</a:t>
                      </a:r>
                      <a:r>
                        <a:rPr lang="en-US" sz="1000" i="1" u="none" strike="noStrike" baseline="0" dirty="0" smtClean="0">
                          <a:effectLst/>
                          <a:latin typeface="Arial" panose="020B0604020202020204" pitchFamily="34" charset="0"/>
                          <a:cs typeface="Arial" panose="020B0604020202020204" pitchFamily="34" charset="0"/>
                        </a:rPr>
                        <a:t> Modified</a:t>
                      </a:r>
                      <a:r>
                        <a:rPr lang="en-US" sz="1000" i="1" u="none" strike="noStrike" dirty="0" smtClean="0">
                          <a:effectLst/>
                          <a:latin typeface="Arial" panose="020B0604020202020204" pitchFamily="34" charset="0"/>
                          <a:cs typeface="Arial" panose="020B0604020202020204" pitchFamily="34" charset="0"/>
                        </a:rPr>
                        <a:t>)</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154%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*Structural Funding </a:t>
                      </a:r>
                      <a:r>
                        <a:rPr lang="en-US" sz="1000" i="1" u="none" strike="noStrike" dirty="0">
                          <a:effectLst/>
                          <a:latin typeface="Arial" panose="020B0604020202020204" pitchFamily="34" charset="0"/>
                          <a:cs typeface="Arial" panose="020B0604020202020204" pitchFamily="34" charset="0"/>
                        </a:rPr>
                        <a:t>R</a:t>
                      </a:r>
                      <a:r>
                        <a:rPr lang="en-US" sz="1000" i="1" u="none" strike="noStrike" dirty="0" smtClean="0">
                          <a:effectLst/>
                          <a:latin typeface="Arial" panose="020B0604020202020204" pitchFamily="34" charset="0"/>
                          <a:cs typeface="Arial" panose="020B0604020202020204" pitchFamily="34" charset="0"/>
                        </a:rPr>
                        <a:t>atio </a:t>
                      </a:r>
                      <a:r>
                        <a:rPr lang="en-US" sz="1000" i="1" u="none" strike="noStrike" dirty="0">
                          <a:effectLst/>
                          <a:latin typeface="Arial" panose="020B0604020202020204" pitchFamily="34" charset="0"/>
                          <a:cs typeface="Arial" panose="020B0604020202020204" pitchFamily="34" charset="0"/>
                        </a:rPr>
                        <a:t>(%)</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gn="l"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*Asset Encumbrance (%)</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31.5%</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Loan to</a:t>
                      </a:r>
                      <a:r>
                        <a:rPr lang="en-US" sz="1000" b="0" i="0" u="none" strike="noStrike" baseline="0" dirty="0" smtClean="0">
                          <a:solidFill>
                            <a:srgbClr val="008AB3"/>
                          </a:solidFill>
                          <a:effectLst/>
                          <a:latin typeface="Arial" panose="020B0604020202020204" pitchFamily="34" charset="0"/>
                          <a:cs typeface="Arial" panose="020B0604020202020204" pitchFamily="34" charset="0"/>
                        </a:rPr>
                        <a:t> Deposit Ratio (%)</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94%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&gt;=97.5%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*NII</a:t>
                      </a:r>
                      <a:r>
                        <a:rPr lang="en-US" sz="1000" b="0" i="1" kern="1200" baseline="30000" dirty="0" smtClean="0">
                          <a:solidFill>
                            <a:schemeClr val="tx1"/>
                          </a:solidFill>
                          <a:latin typeface="Arial" panose="020B0604020202020204" pitchFamily="34" charset="0"/>
                          <a:ea typeface="+mn-ea"/>
                          <a:cs typeface="Arial" panose="020B0604020202020204" pitchFamily="34" charset="0"/>
                        </a:rPr>
                        <a:t>1</a:t>
                      </a:r>
                      <a:r>
                        <a:rPr lang="en-US" sz="1000" b="0" i="1" kern="1200" baseline="0" dirty="0" smtClean="0">
                          <a:solidFill>
                            <a:schemeClr val="tx1"/>
                          </a:solidFill>
                          <a:latin typeface="Arial" panose="020B0604020202020204" pitchFamily="34" charset="0"/>
                          <a:ea typeface="+mn-ea"/>
                          <a:cs typeface="Arial" panose="020B0604020202020204" pitchFamily="34" charset="0"/>
                        </a:rPr>
                        <a:t>Sensitivity</a:t>
                      </a:r>
                      <a:r>
                        <a:rPr lang="en-US" sz="1000" b="0" i="1" kern="1200" dirty="0" smtClean="0">
                          <a:solidFill>
                            <a:schemeClr val="tx1"/>
                          </a:solidFill>
                          <a:latin typeface="Arial" panose="020B0604020202020204" pitchFamily="34" charset="0"/>
                          <a:ea typeface="+mn-ea"/>
                          <a:cs typeface="Arial" panose="020B0604020202020204" pitchFamily="34" charset="0"/>
                        </a:rPr>
                        <a:t>(+/- 100bps)</a:t>
                      </a: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-5.76%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rgbClr val="008AB3"/>
                          </a:solidFill>
                          <a:latin typeface="Arial" panose="020B0604020202020204" pitchFamily="34" charset="0"/>
                          <a:ea typeface="+mn-ea"/>
                          <a:cs typeface="Arial" panose="020B0604020202020204" pitchFamily="34" charset="0"/>
                        </a:rPr>
                        <a:t>*MVE</a:t>
                      </a:r>
                      <a:r>
                        <a:rPr lang="en-US" sz="1000" b="0" i="1" kern="1200" baseline="30000" dirty="0" smtClean="0">
                          <a:solidFill>
                            <a:srgbClr val="008AB3"/>
                          </a:solidFill>
                          <a:latin typeface="Arial" panose="020B0604020202020204" pitchFamily="34" charset="0"/>
                          <a:ea typeface="+mn-ea"/>
                          <a:cs typeface="Arial" panose="020B0604020202020204" pitchFamily="34" charset="0"/>
                        </a:rPr>
                        <a:t>2</a:t>
                      </a:r>
                      <a:r>
                        <a:rPr lang="en-US" sz="1000" b="0" i="1" kern="1200" dirty="0" smtClean="0">
                          <a:solidFill>
                            <a:srgbClr val="008AB3"/>
                          </a:solidFill>
                          <a:latin typeface="Arial" panose="020B0604020202020204" pitchFamily="34" charset="0"/>
                          <a:ea typeface="+mn-ea"/>
                          <a:cs typeface="Arial" panose="020B0604020202020204" pitchFamily="34" charset="0"/>
                        </a:rPr>
                        <a:t> Sensitivity(+/- 100bps)</a:t>
                      </a: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-7.74%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&lt;=-9.0%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 risk</a:t>
                      </a:r>
                    </a:p>
                  </a:txBody>
                  <a:tcPr marL="0" marR="18288" marT="18288" marB="18288">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Mark</a:t>
                      </a:r>
                      <a:r>
                        <a:rPr lang="en-US" sz="1000" b="0" i="0" kern="1200" baseline="0" dirty="0" smtClean="0">
                          <a:solidFill>
                            <a:srgbClr val="008AB3"/>
                          </a:solidFill>
                          <a:latin typeface="Arial" panose="020B0604020202020204" pitchFamily="34" charset="0"/>
                          <a:ea typeface="+mn-ea"/>
                          <a:cs typeface="Arial" panose="020B0604020202020204" pitchFamily="34" charset="0"/>
                        </a:rPr>
                        <a:t>-to-Market Value at Risk (VaR)</a:t>
                      </a:r>
                      <a:endParaRPr lang="en-US" sz="1000" b="0" i="0" kern="1200" dirty="0" smtClean="0">
                        <a:solidFill>
                          <a:srgbClr val="008AB3"/>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$2.6M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Bef>
                          <a:spcPts val="200"/>
                        </a:spcBef>
                        <a:spcAft>
                          <a:spcPts val="200"/>
                        </a:spcAft>
                      </a:pPr>
                      <a:r>
                        <a:rPr lang="en-US" sz="1000" i="1" u="none" strike="noStrike" dirty="0" smtClean="0">
                          <a:solidFill>
                            <a:srgbClr val="008AB3"/>
                          </a:solidFill>
                          <a:effectLst/>
                          <a:latin typeface="Arial" panose="020B0604020202020204" pitchFamily="34" charset="0"/>
                          <a:cs typeface="Arial" panose="020B0604020202020204" pitchFamily="34" charset="0"/>
                        </a:rPr>
                        <a:t>*Gross Operational</a:t>
                      </a:r>
                      <a:r>
                        <a:rPr lang="en-US" sz="1000" i="1" u="none" strike="noStrike" baseline="0" dirty="0" smtClean="0">
                          <a:solidFill>
                            <a:srgbClr val="008AB3"/>
                          </a:solidFill>
                          <a:effectLst/>
                          <a:latin typeface="Arial" panose="020B0604020202020204" pitchFamily="34" charset="0"/>
                          <a:cs typeface="Arial" panose="020B0604020202020204" pitchFamily="34" charset="0"/>
                        </a:rPr>
                        <a:t> Risk L</a:t>
                      </a:r>
                      <a:r>
                        <a:rPr lang="en-US" sz="1000" i="1" u="none" strike="noStrike" dirty="0" smtClean="0">
                          <a:solidFill>
                            <a:srgbClr val="008AB3"/>
                          </a:solidFill>
                          <a:effectLst/>
                          <a:latin typeface="Arial" panose="020B0604020202020204" pitchFamily="34" charset="0"/>
                          <a:cs typeface="Arial" panose="020B0604020202020204" pitchFamily="34" charset="0"/>
                        </a:rPr>
                        <a:t>osses </a:t>
                      </a:r>
                      <a:r>
                        <a:rPr lang="en-US" sz="1000" i="1" u="none" strike="noStrike" dirty="0">
                          <a:solidFill>
                            <a:srgbClr val="008AB3"/>
                          </a:solidFill>
                          <a:effectLst/>
                          <a:latin typeface="Arial" panose="020B0604020202020204" pitchFamily="34" charset="0"/>
                          <a:cs typeface="Arial" panose="020B0604020202020204" pitchFamily="34" charset="0"/>
                        </a:rPr>
                        <a:t>/ </a:t>
                      </a:r>
                      <a:r>
                        <a:rPr lang="en-US" sz="1000" i="1" u="none" strike="noStrike" dirty="0" smtClean="0">
                          <a:solidFill>
                            <a:srgbClr val="008AB3"/>
                          </a:solidFill>
                          <a:effectLst/>
                          <a:latin typeface="Arial" panose="020B0604020202020204" pitchFamily="34" charset="0"/>
                          <a:cs typeface="Arial" panose="020B0604020202020204" pitchFamily="34" charset="0"/>
                        </a:rPr>
                        <a:t>Gross Margin (Net Revenue)</a:t>
                      </a:r>
                      <a:endParaRPr lang="en-US" sz="1000" b="0" i="1"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a:t>
                      </a:r>
                      <a:r>
                        <a:rPr lang="en-US" sz="1000" b="0" baseline="0" dirty="0" smtClean="0">
                          <a:latin typeface="Arial" panose="020B0604020202020204" pitchFamily="34" charset="0"/>
                          <a:cs typeface="Arial" panose="020B0604020202020204" pitchFamily="34" charset="0"/>
                        </a:rPr>
                        <a:t> 12m)</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1.92%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gn="l" fontAlgn="b">
                        <a:lnSpc>
                          <a:spcPct val="100000"/>
                        </a:lnSpc>
                        <a:spcBef>
                          <a:spcPts val="200"/>
                        </a:spcBef>
                        <a:spcAft>
                          <a:spcPts val="200"/>
                        </a:spcAft>
                      </a:pPr>
                      <a:r>
                        <a:rPr lang="en-US" sz="1000" b="0" i="1" u="none" strike="noStrike" dirty="0" smtClean="0">
                          <a:solidFill>
                            <a:srgbClr val="008AB3"/>
                          </a:solidFill>
                          <a:effectLst/>
                          <a:latin typeface="Arial" panose="020B0604020202020204" pitchFamily="34" charset="0"/>
                          <a:cs typeface="Arial" panose="020B0604020202020204" pitchFamily="34" charset="0"/>
                        </a:rPr>
                        <a:t>Material</a:t>
                      </a:r>
                      <a:r>
                        <a:rPr lang="en-US" sz="1000" b="0" i="1" u="none" strike="noStrike" baseline="0" dirty="0" smtClean="0">
                          <a:solidFill>
                            <a:srgbClr val="008AB3"/>
                          </a:solidFill>
                          <a:effectLst/>
                          <a:latin typeface="Arial" panose="020B0604020202020204" pitchFamily="34" charset="0"/>
                          <a:cs typeface="Arial" panose="020B0604020202020204" pitchFamily="34" charset="0"/>
                        </a:rPr>
                        <a:t> Operational Risk E</a:t>
                      </a:r>
                      <a:r>
                        <a:rPr lang="en-US" sz="1000" b="0" i="1" u="none" strike="noStrike" dirty="0" smtClean="0">
                          <a:solidFill>
                            <a:srgbClr val="008AB3"/>
                          </a:solidFill>
                          <a:effectLst/>
                          <a:latin typeface="Arial" panose="020B0604020202020204" pitchFamily="34" charset="0"/>
                          <a:cs typeface="Arial" panose="020B0604020202020204" pitchFamily="34" charset="0"/>
                        </a:rPr>
                        <a:t>vents</a:t>
                      </a:r>
                      <a:endParaRPr lang="en-US" sz="1000" b="0" i="1"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1Q2016 – 47</a:t>
                      </a:r>
                    </a:p>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2Q2016 – 36</a:t>
                      </a:r>
                    </a:p>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3Q2016</a:t>
                      </a:r>
                      <a:r>
                        <a:rPr lang="en-US" sz="1000" baseline="0" dirty="0" smtClean="0">
                          <a:latin typeface="Arial" panose="020B0604020202020204" pitchFamily="34" charset="0"/>
                          <a:cs typeface="Arial" panose="020B0604020202020204" pitchFamily="34" charset="0"/>
                        </a:rPr>
                        <a:t> – 33</a:t>
                      </a:r>
                    </a:p>
                    <a:p>
                      <a:pPr algn="ctr">
                        <a:lnSpc>
                          <a:spcPct val="100000"/>
                        </a:lnSpc>
                        <a:spcBef>
                          <a:spcPts val="0"/>
                        </a:spcBef>
                        <a:spcAft>
                          <a:spcPts val="0"/>
                        </a:spcAft>
                      </a:pPr>
                      <a:r>
                        <a:rPr lang="en-US" sz="1000" baseline="0" dirty="0" smtClean="0">
                          <a:latin typeface="Arial" panose="020B0604020202020204" pitchFamily="34" charset="0"/>
                          <a:cs typeface="Arial" panose="020B0604020202020204" pitchFamily="34" charset="0"/>
                        </a:rPr>
                        <a:t>4Q2016 – 15</a:t>
                      </a:r>
                    </a:p>
                    <a:p>
                      <a:pPr algn="ctr">
                        <a:lnSpc>
                          <a:spcPct val="100000"/>
                        </a:lnSpc>
                        <a:spcBef>
                          <a:spcPts val="0"/>
                        </a:spcBef>
                        <a:spcAft>
                          <a:spcPts val="0"/>
                        </a:spcAft>
                      </a:pPr>
                      <a:r>
                        <a:rPr lang="en-US" sz="1000" baseline="0" dirty="0" smtClean="0">
                          <a:latin typeface="Arial" panose="020B0604020202020204" pitchFamily="34" charset="0"/>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risk</a:t>
                      </a: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(OCC Enforcement Actions)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Federal Regulator Complaints (CFPB)</a:t>
                      </a:r>
                      <a:endParaRPr lang="en-US" sz="1000" b="0" i="0" kern="1200" baseline="0" dirty="0">
                        <a:solidFill>
                          <a:schemeClr val="tx1"/>
                        </a:solidFill>
                        <a:latin typeface="Arial" panose="020B0604020202020204" pitchFamily="34" charset="0"/>
                        <a:ea typeface="ＭＳ Ｐゴシック"/>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u="none" strike="noStrike" dirty="0" smtClean="0">
                          <a:solidFill>
                            <a:srgbClr val="008AB3"/>
                          </a:solidFill>
                          <a:effectLst/>
                          <a:latin typeface="Arial" panose="020B0604020202020204" pitchFamily="34" charset="0"/>
                          <a:cs typeface="Arial" panose="020B0604020202020204" pitchFamily="34" charset="0"/>
                        </a:rPr>
                        <a:t>High risk customers as % of total customers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1.1%</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grpSp>
        <p:nvGrpSpPr>
          <p:cNvPr id="17" name="Group 16"/>
          <p:cNvGrpSpPr/>
          <p:nvPr/>
        </p:nvGrpSpPr>
        <p:grpSpPr>
          <a:xfrm>
            <a:off x="372254" y="6145406"/>
            <a:ext cx="3676170" cy="125740"/>
            <a:chOff x="372254" y="5975278"/>
            <a:chExt cx="3676170" cy="125740"/>
          </a:xfrm>
        </p:grpSpPr>
        <p:sp>
          <p:nvSpPr>
            <p:cNvPr id="18" name="TextBox 17"/>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19" name="Group 18"/>
            <p:cNvGrpSpPr/>
            <p:nvPr/>
          </p:nvGrpSpPr>
          <p:grpSpPr>
            <a:xfrm>
              <a:off x="372254" y="5975278"/>
              <a:ext cx="1731805" cy="119135"/>
              <a:chOff x="372254" y="5494048"/>
              <a:chExt cx="1731805" cy="119135"/>
            </a:xfrm>
          </p:grpSpPr>
          <p:sp>
            <p:nvSpPr>
              <p:cNvPr id="20" name="TextBox 19"/>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1" name="TextBox 20"/>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17214787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25317</TotalTime>
  <Words>5315</Words>
  <Application>Microsoft Office PowerPoint</Application>
  <PresentationFormat>Custom</PresentationFormat>
  <Paragraphs>1055</Paragraphs>
  <Slides>31</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1108</cp:revision>
  <cp:lastPrinted>2016-06-03T13:50:37Z</cp:lastPrinted>
  <dcterms:created xsi:type="dcterms:W3CDTF">2016-03-28T17:49:32Z</dcterms:created>
  <dcterms:modified xsi:type="dcterms:W3CDTF">2016-06-06T14:46:37Z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